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7"/>
  </p:notesMasterIdLst>
  <p:sldIdLst>
    <p:sldId id="256" r:id="rId2"/>
    <p:sldId id="257" r:id="rId3"/>
    <p:sldId id="797" r:id="rId4"/>
    <p:sldId id="805" r:id="rId5"/>
    <p:sldId id="814" r:id="rId6"/>
    <p:sldId id="996" r:id="rId7"/>
    <p:sldId id="815" r:id="rId8"/>
    <p:sldId id="816" r:id="rId9"/>
    <p:sldId id="817" r:id="rId10"/>
    <p:sldId id="818" r:id="rId11"/>
    <p:sldId id="798" r:id="rId12"/>
    <p:sldId id="820" r:id="rId13"/>
    <p:sldId id="802" r:id="rId14"/>
    <p:sldId id="821" r:id="rId15"/>
    <p:sldId id="826" r:id="rId16"/>
    <p:sldId id="836" r:id="rId17"/>
    <p:sldId id="276" r:id="rId18"/>
    <p:sldId id="998" r:id="rId19"/>
    <p:sldId id="1000" r:id="rId20"/>
    <p:sldId id="1007" r:id="rId21"/>
    <p:sldId id="801" r:id="rId22"/>
    <p:sldId id="822" r:id="rId23"/>
    <p:sldId id="830" r:id="rId24"/>
    <p:sldId id="831" r:id="rId25"/>
    <p:sldId id="832" r:id="rId26"/>
    <p:sldId id="1001" r:id="rId27"/>
    <p:sldId id="280" r:id="rId28"/>
    <p:sldId id="800" r:id="rId29"/>
    <p:sldId id="1003" r:id="rId30"/>
    <p:sldId id="1004" r:id="rId31"/>
    <p:sldId id="1002" r:id="rId32"/>
    <p:sldId id="1005" r:id="rId33"/>
    <p:sldId id="1006" r:id="rId34"/>
    <p:sldId id="999" r:id="rId35"/>
    <p:sldId id="274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80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037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6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9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10F26-D4CC-1249-9E12-D4CF876F4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319" y="2411947"/>
            <a:ext cx="6044454" cy="103980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319" y="3540530"/>
            <a:ext cx="3886201" cy="85220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0C7A7B-A730-C343-94F8-87C77708A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373" y="685799"/>
            <a:ext cx="7460864" cy="1726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inmerge.org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exjansen/" TargetMode="External"/><Relationship Id="rId3" Type="http://schemas.openxmlformats.org/officeDocument/2006/relationships/hyperlink" Target="https://github.com/lexjansen/dataset-json-sas" TargetMode="External"/><Relationship Id="rId7" Type="http://schemas.openxmlformats.org/officeDocument/2006/relationships/hyperlink" Target="https://www.lexjansen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lexjansen@gmail.com" TargetMode="External"/><Relationship Id="rId5" Type="http://schemas.openxmlformats.org/officeDocument/2006/relationships/hyperlink" Target="mailto:ljansen@cdisc.org" TargetMode="External"/><Relationship Id="rId4" Type="http://schemas.openxmlformats.org/officeDocument/2006/relationships/hyperlink" Target="https://github.com/lexjansen/dataset-json-sas/issues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PUB/Dataset-JSON" TargetMode="External"/><Relationship Id="rId2" Type="http://schemas.openxmlformats.org/officeDocument/2006/relationships/hyperlink" Target="https://www.cdisc.org/dataset-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disc-org/DataExchange-Dataset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DC82CE-642B-8E4E-8CF8-63B2F0D4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690" y="1318401"/>
            <a:ext cx="6781830" cy="1362472"/>
          </a:xfrm>
        </p:spPr>
        <p:txBody>
          <a:bodyPr/>
          <a:lstStyle/>
          <a:p>
            <a:r>
              <a:rPr lang="en-US" dirty="0"/>
              <a:t>Dataset-JSON: SAS</a:t>
            </a:r>
            <a:r>
              <a:rPr lang="en-US" baseline="30000" dirty="0"/>
              <a:t>© </a:t>
            </a:r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D55D41-A80F-8245-B072-3685FA03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690" y="2216826"/>
            <a:ext cx="6781830" cy="6004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400" dirty="0"/>
          </a:p>
          <a:p>
            <a:r>
              <a:rPr lang="en-US" sz="1400" dirty="0"/>
              <a:t>Lex Jansen</a:t>
            </a:r>
          </a:p>
          <a:p>
            <a:r>
              <a:rPr lang="en-US" altLang="en-US" sz="1400" cap="none" dirty="0"/>
              <a:t>Senior Director, Data Science Development, CDISC (</a:t>
            </a:r>
            <a:r>
              <a:rPr lang="en-US" altLang="en-US" sz="1400" i="1" cap="none" dirty="0"/>
              <a:t>contractor</a:t>
            </a:r>
            <a:r>
              <a:rPr lang="en-US" altLang="en-US" sz="1400" cap="none" dirty="0"/>
              <a:t>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0D2DF-41F2-2453-1ECF-55574C27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0" y="3325941"/>
            <a:ext cx="1009173" cy="991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565ED-8738-279B-E74E-CE1FDD66F5B6}"/>
              </a:ext>
            </a:extLst>
          </p:cNvPr>
          <p:cNvSpPr txBox="1"/>
          <p:nvPr/>
        </p:nvSpPr>
        <p:spPr>
          <a:xfrm>
            <a:off x="4734098" y="3955380"/>
            <a:ext cx="449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CDISC Q3 COSA Quarterly Spotlight Webinar - 2023-10-05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5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034243"/>
            <a:ext cx="8136857" cy="2319942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itemData</a:t>
            </a:r>
            <a:r>
              <a:rPr lang="en-US" dirty="0"/>
              <a:t> is an array of records with variables values</a:t>
            </a:r>
          </a:p>
          <a:p>
            <a:pPr marL="290513" indent="-285750"/>
            <a:r>
              <a:rPr lang="en-US" dirty="0"/>
              <a:t>Each record itself is represented as an array of variables values</a:t>
            </a:r>
          </a:p>
          <a:p>
            <a:pPr marL="290513" indent="-285750"/>
            <a:r>
              <a:rPr lang="en-US" dirty="0"/>
              <a:t>The first value is a unique sequence number for each record in the dataset</a:t>
            </a:r>
          </a:p>
          <a:p>
            <a:pPr marL="290513" indent="-285750"/>
            <a:r>
              <a:rPr lang="en-US" dirty="0"/>
              <a:t>Missing values are represented by </a:t>
            </a:r>
            <a:r>
              <a:rPr lang="en-US" b="1" dirty="0"/>
              <a:t>null</a:t>
            </a:r>
            <a:r>
              <a:rPr lang="en-US" dirty="0"/>
              <a:t> in the case of numeric variables, and an </a:t>
            </a:r>
            <a:r>
              <a:rPr lang="en-US" b="1" dirty="0"/>
              <a:t>empty string </a:t>
            </a:r>
            <a:r>
              <a:rPr lang="en-US" dirty="0"/>
              <a:t>in case of character variables: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"MyStudy", "", "DM", null]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756B0-DDA5-C880-E54E-3DC9FA7A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" y="3220638"/>
            <a:ext cx="8623068" cy="1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872835"/>
            <a:ext cx="7668879" cy="3524597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9.4, you can use </a:t>
            </a:r>
            <a:r>
              <a:rPr lang="en-US" b="1" dirty="0"/>
              <a:t>PROC JSON to</a:t>
            </a:r>
            <a:r>
              <a:rPr lang="en-US" dirty="0"/>
              <a:t> write SAS data sets to JSON files</a:t>
            </a:r>
            <a:br>
              <a:rPr lang="en-US" dirty="0"/>
            </a:br>
            <a:endParaRPr lang="en-US" b="1" dirty="0"/>
          </a:p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PROC JSON in SAS</a:t>
            </a:r>
            <a:r>
              <a:rPr lang="en-US" baseline="30000" dirty="0"/>
              <a:t>©</a:t>
            </a:r>
            <a:r>
              <a:rPr lang="en-US" dirty="0"/>
              <a:t> gives the user control over the JSON output:</a:t>
            </a:r>
          </a:p>
          <a:p>
            <a:pPr marL="633413" lvl="1" indent="-285750"/>
            <a:r>
              <a:rPr lang="en-US" sz="1600" dirty="0"/>
              <a:t>through the utilization of options</a:t>
            </a:r>
          </a:p>
          <a:p>
            <a:pPr marL="633413" lvl="1" indent="-285750"/>
            <a:r>
              <a:rPr lang="en-US" sz="1600" dirty="0"/>
              <a:t>through the ability to control containers (objects or arrays)</a:t>
            </a:r>
          </a:p>
          <a:p>
            <a:pPr marL="633413" lvl="1" indent="-285750"/>
            <a:r>
              <a:rPr lang="en-US" sz="1600" dirty="0"/>
              <a:t>by writing directly to the output file</a:t>
            </a:r>
          </a:p>
          <a:p>
            <a:pPr marL="633413" lvl="1" indent="-285750"/>
            <a:r>
              <a:rPr lang="en-US" sz="1600" dirty="0"/>
              <a:t>by choosing exactly what to include or not include in the resulting JSON file</a:t>
            </a:r>
          </a:p>
          <a:p>
            <a:pPr marL="4763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PROC JSON OUT=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fileref | "external-file" &lt;options&gt;;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EXPORT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&lt;libref.&gt;SAS-data-set &lt;(data-set-options)&gt;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value(s)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type;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" y="788719"/>
            <a:ext cx="4110339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work.column_metadata / 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8"/>
            <a:ext cx="4238483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57537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0F787-B28A-566E-F80C-B000B2B98E1D}"/>
              </a:ext>
            </a:extLst>
          </p:cNvPr>
          <p:cNvCxnSpPr>
            <a:cxnSpLocks/>
          </p:cNvCxnSpPr>
          <p:nvPr/>
        </p:nvCxnSpPr>
        <p:spPr>
          <a:xfrm flipV="1">
            <a:off x="4381319" y="2894878"/>
            <a:ext cx="1204755" cy="195014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</p:cNvCxnSpPr>
          <p:nvPr/>
        </p:nvCxnSpPr>
        <p:spPr>
          <a:xfrm flipV="1">
            <a:off x="4086631" y="3518343"/>
            <a:ext cx="1456106" cy="186789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69A84-CFA6-D312-00DA-D460DB4A5B82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EXPORT </a:t>
            </a:r>
            <a:r>
              <a:rPr lang="en-US" sz="1200" dirty="0"/>
              <a:t>creates empty strings or null with missing data..</a:t>
            </a:r>
          </a:p>
        </p:txBody>
      </p:sp>
    </p:spTree>
    <p:extLst>
      <p:ext uri="{BB962C8B-B14F-4D97-AF65-F5344CB8AC3E}">
        <p14:creationId xmlns:p14="http://schemas.microsoft.com/office/powerpoint/2010/main" val="7257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788719"/>
            <a:ext cx="4114800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%write_json_metadata_array(work.column_metadata);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9"/>
            <a:ext cx="4238483" cy="38521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75E3B-2591-E080-7089-68A1108D33B7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%write_json_metadata_array </a:t>
            </a:r>
            <a:r>
              <a:rPr lang="en-US" sz="1200" dirty="0"/>
              <a:t>macro does not write key-value pairs when the value is null.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D76017-8D46-912B-56A4-C1CF319048CA}"/>
              </a:ext>
            </a:extLst>
          </p:cNvPr>
          <p:cNvSpPr/>
          <p:nvPr/>
        </p:nvSpPr>
        <p:spPr>
          <a:xfrm>
            <a:off x="0" y="3059683"/>
            <a:ext cx="767056" cy="213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BAE32-2267-AEF7-FCFC-6868180ECD1B}"/>
              </a:ext>
            </a:extLst>
          </p:cNvPr>
          <p:cNvSpPr/>
          <p:nvPr/>
        </p:nvSpPr>
        <p:spPr>
          <a:xfrm>
            <a:off x="5830883" y="2757537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A4673-DFD2-5B05-BCBB-94731EAC11D6}"/>
              </a:ext>
            </a:extLst>
          </p:cNvPr>
          <p:cNvCxnSpPr>
            <a:cxnSpLocks/>
          </p:cNvCxnSpPr>
          <p:nvPr/>
        </p:nvCxnSpPr>
        <p:spPr>
          <a:xfrm flipV="1">
            <a:off x="4381319" y="2894878"/>
            <a:ext cx="1204755" cy="195014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0AB01F-5797-648D-1D6A-44AB57EC42D2}"/>
              </a:ext>
            </a:extLst>
          </p:cNvPr>
          <p:cNvCxnSpPr>
            <a:cxnSpLocks/>
          </p:cNvCxnSpPr>
          <p:nvPr/>
        </p:nvCxnSpPr>
        <p:spPr>
          <a:xfrm flipV="1">
            <a:off x="4086631" y="3518343"/>
            <a:ext cx="1456106" cy="186789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7" y="0"/>
            <a:ext cx="8447964" cy="994172"/>
          </a:xfrm>
        </p:spPr>
        <p:txBody>
          <a:bodyPr/>
          <a:lstStyle/>
          <a:p>
            <a:r>
              <a:rPr lang="en-US" dirty="0"/>
              <a:t>Using Define-XML metadata when creating Dataset-JSON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(label, datatype, length, and </a:t>
            </a:r>
            <a:r>
              <a:rPr lang="en-US" dirty="0" err="1"/>
              <a:t>KeySequence</a:t>
            </a:r>
            <a:r>
              <a:rPr lang="en-US" dirty="0"/>
              <a:t>) for creating Dataset-JSON</a:t>
            </a:r>
          </a:p>
          <a:p>
            <a:r>
              <a:rPr lang="en-US" dirty="0"/>
              <a:t>Get variable display formats from Define-XML when creating SAS datasets from Dataset-JSON (especially for numeric date/time variables)</a:t>
            </a:r>
          </a:p>
          <a:p>
            <a:r>
              <a:rPr lang="en-US" dirty="0"/>
              <a:t>Important to check that Define-XML is </a:t>
            </a:r>
            <a:br>
              <a:rPr lang="en-US" dirty="0"/>
            </a:br>
            <a:r>
              <a:rPr lang="en-US" dirty="0"/>
              <a:t>consistent with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4B404C-E7DE-978E-75E6-A87D17666827}"/>
              </a:ext>
            </a:extLst>
          </p:cNvPr>
          <p:cNvSpPr txBox="1">
            <a:spLocks/>
          </p:cNvSpPr>
          <p:nvPr/>
        </p:nvSpPr>
        <p:spPr>
          <a:xfrm>
            <a:off x="4769894" y="1111251"/>
            <a:ext cx="4339438" cy="35614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ADaM */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definexml=&amp;root/json/adam/define.xml,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metadatalib=metaadam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SDTM */</a:t>
            </a:r>
            <a:b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definexml=&amp;root/json/sdtm/define.xml,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metadatalib=metasdtm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 Some manual data type updates */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metasdtm.metadata_columns;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metasdtm.metadata_columns;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missing(length)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"date"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partialDate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partialDatetime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00080"/>
                </a:solidFill>
                <a:latin typeface="Consolas" panose="020B0609020204030204" pitchFamily="49" charset="0"/>
              </a:rPr>
              <a:t>durationDatetime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xml_datatype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800080"/>
                </a:solidFill>
                <a:latin typeface="Consolas" panose="020B0609020204030204" pitchFamily="49" charset="0"/>
              </a:rPr>
              <a:t>"datetime"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length=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b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31" y="807664"/>
            <a:ext cx="6312089" cy="4020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write_datasetjson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dataset= 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(libname.)memname of the data set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xptpath=,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XPT file     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*/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usemetadata=N,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Use Define-XML metadata? (Y/N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metadatalib=,   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Define-XML metadata library        */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datasetJSONVersion=1.0.0,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fileOID=,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asOfDateTime=,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originator=,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sourceSystemVersion=,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studyOID=,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metaDataVersionOID=,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metaDataRef=,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pretty=NOPRETTY);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D6D15-A35D-C708-1BD4-4CCC5F72D2A3}"/>
              </a:ext>
            </a:extLst>
          </p:cNvPr>
          <p:cNvSpPr/>
          <p:nvPr/>
        </p:nvSpPr>
        <p:spPr>
          <a:xfrm>
            <a:off x="2265528" y="1801836"/>
            <a:ext cx="1392072" cy="525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Dataset-JSON  -  %write_datasetjson() -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4CDED-5B35-8152-35CD-D65FE788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822960"/>
            <a:ext cx="6476190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879D90-4E5A-B24E-BCE1-A85BA1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12001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7D71CD-9C0C-FE4C-87FD-8BC3AEF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1644556"/>
            <a:ext cx="6644935" cy="2667445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  <a:p>
            <a:r>
              <a:rPr lang="en-US" dirty="0"/>
              <a:t>SAS and JSON</a:t>
            </a:r>
          </a:p>
          <a:p>
            <a:r>
              <a:rPr lang="en-US" dirty="0"/>
              <a:t>Writing Dataset-JSON with SAS</a:t>
            </a:r>
          </a:p>
          <a:p>
            <a:r>
              <a:rPr lang="en-US" dirty="0"/>
              <a:t>Reading Dataset-JSON with SAS</a:t>
            </a:r>
          </a:p>
          <a:p>
            <a:r>
              <a:rPr lang="en-US" dirty="0"/>
              <a:t>Comparing SAS datasets / Dataset-JSON files</a:t>
            </a:r>
          </a:p>
          <a:p>
            <a:r>
              <a:rPr lang="en-US" dirty="0"/>
              <a:t>Validating Dataset-JSON files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908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3CE4DA-A10E-E65D-E857-875263DE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822960"/>
            <a:ext cx="6409524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r>
              <a:rPr lang="en-US" dirty="0"/>
              <a:t>A </a:t>
            </a:r>
            <a:r>
              <a:rPr lang="en-US" b="1" dirty="0"/>
              <a:t>JSON map </a:t>
            </a:r>
            <a:r>
              <a:rPr lang="en-US" dirty="0"/>
              <a:t>is a file that the JSON engine uses to define the data set  structures that are created when reading JSON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JSON file&gt;"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MAP file to be created&gt;"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data_out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output folder&gt;"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FILEREF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=mapfile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NOALLDATA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COPY 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=data_out;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55" y="682388"/>
            <a:ext cx="3851724" cy="396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Creates 6 data sets:</a:t>
            </a:r>
          </a:p>
          <a:p>
            <a:r>
              <a:rPr lang="en-US" sz="1600" b="1" dirty="0"/>
              <a:t>ALLDATA</a:t>
            </a:r>
          </a:p>
          <a:p>
            <a:r>
              <a:rPr lang="en-US" sz="1600" b="1" dirty="0"/>
              <a:t>CLINICALDATA</a:t>
            </a:r>
          </a:p>
          <a:p>
            <a:pPr lvl="1"/>
            <a:r>
              <a:rPr lang="en-US" sz="1600" dirty="0"/>
              <a:t>studyOID, metaDataVersionOID</a:t>
            </a:r>
          </a:p>
          <a:p>
            <a:r>
              <a:rPr lang="en-US" sz="1600" b="1" dirty="0"/>
              <a:t>ITEMGROUPDATA_</a:t>
            </a:r>
            <a:r>
              <a:rPr lang="en-US" sz="1600" b="1" dirty="0">
                <a:solidFill>
                  <a:srgbClr val="0070C0"/>
                </a:solidFill>
              </a:rPr>
              <a:t>IG_DM</a:t>
            </a:r>
          </a:p>
          <a:p>
            <a:pPr lvl="1"/>
            <a:r>
              <a:rPr lang="en-US" sz="1600" dirty="0"/>
              <a:t>records, name, label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_ITEMS</a:t>
            </a:r>
          </a:p>
          <a:p>
            <a:pPr lvl="1"/>
            <a:r>
              <a:rPr lang="en-US" sz="1600" dirty="0"/>
              <a:t>contains column metadata (OID, name, label, type, length, displayFormat, keySequence)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_ITEMDATA</a:t>
            </a:r>
          </a:p>
          <a:p>
            <a:pPr lvl="1"/>
            <a:r>
              <a:rPr lang="en-US" sz="1600" dirty="0"/>
              <a:t>contains column data (element1, element2, element3, …)</a:t>
            </a:r>
          </a:p>
          <a:p>
            <a:r>
              <a:rPr lang="en-US" sz="1600" b="1" dirty="0"/>
              <a:t>ROOT</a:t>
            </a:r>
          </a:p>
          <a:p>
            <a:pPr lvl="1"/>
            <a:r>
              <a:rPr lang="en-US" sz="1600" dirty="0"/>
              <a:t>contains creationDateTime, datasetJSONVersion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6F11B-8A04-4A82-95F1-2616F5C77721}"/>
              </a:ext>
            </a:extLst>
          </p:cNvPr>
          <p:cNvSpPr txBox="1">
            <a:spLocks/>
          </p:cNvSpPr>
          <p:nvPr/>
        </p:nvSpPr>
        <p:spPr>
          <a:xfrm>
            <a:off x="443965" y="952066"/>
            <a:ext cx="4545810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&lt;yyyy-mm-ddThh:mm:ss&gt;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8563-1BC8-4D98-B4DC-B54D129E6389}"/>
              </a:ext>
            </a:extLst>
          </p:cNvPr>
          <p:cNvSpPr/>
          <p:nvPr/>
        </p:nvSpPr>
        <p:spPr>
          <a:xfrm>
            <a:off x="1490419" y="30350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metadata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AFC7B-A503-4562-8DE6-8818BFA2141B}"/>
              </a:ext>
            </a:extLst>
          </p:cNvPr>
          <p:cNvSpPr/>
          <p:nvPr/>
        </p:nvSpPr>
        <p:spPr>
          <a:xfrm>
            <a:off x="1490418" y="37037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0" y="819385"/>
            <a:ext cx="2573262" cy="369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ITEMGROUPDATA_IG_DM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D866-E27B-F758-9338-7CAE667D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99" y="790795"/>
            <a:ext cx="2670701" cy="372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0942-FD88-4DE4-6B51-B2BF20B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22" y="1394424"/>
            <a:ext cx="6771428" cy="16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A7EA6-DC0B-82C6-A33B-500E8C8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76" y="3208052"/>
            <a:ext cx="6340674" cy="17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99953"/>
            <a:ext cx="7115602" cy="3521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read_datasetjson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datalib=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Library to save SAS dataset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dropseqvar=N,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Drop ITEMGROUPDATASEQ variable? (Y/N)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savemetadata=N,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Save Dataset-JSON metadata? (Y/N)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ibrary to s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ave Dataset-JSON metadata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64C3-E817-F673-6443-EABFCF88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07" y="795115"/>
            <a:ext cx="4873686" cy="36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 / Dataset-JSON files</a:t>
            </a:r>
          </a:p>
        </p:txBody>
      </p:sp>
    </p:spTree>
    <p:extLst>
      <p:ext uri="{BB962C8B-B14F-4D97-AF65-F5344CB8AC3E}">
        <p14:creationId xmlns:p14="http://schemas.microsoft.com/office/powerpoint/2010/main" val="254115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>
            <a:normAutofit/>
          </a:bodyPr>
          <a:lstStyle/>
          <a:p>
            <a:r>
              <a:rPr lang="en-US" dirty="0"/>
              <a:t>Compare results in a summary</a:t>
            </a:r>
          </a:p>
          <a:p>
            <a:r>
              <a:rPr lang="en-US" dirty="0"/>
              <a:t>Details for datasets that had differences</a:t>
            </a:r>
          </a:p>
          <a:p>
            <a:pPr marL="0" indent="0">
              <a:buNone/>
            </a:pPr>
            <a:endParaRPr lang="en-US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%macro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util_comparedata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baselib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dsname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compareoptions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%str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criterion=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0.00000001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method=absolute),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270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76738E-1DBD-D666-734B-AFF27CC7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08"/>
            <a:ext cx="9144000" cy="4088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A9BA7-E4D8-58F6-CD19-E18D6D0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" y="149453"/>
            <a:ext cx="6798839" cy="4877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94960B-0362-B2AA-C8C6-5A0D547FE7F3}"/>
              </a:ext>
            </a:extLst>
          </p:cNvPr>
          <p:cNvSpPr/>
          <p:nvPr/>
        </p:nvSpPr>
        <p:spPr>
          <a:xfrm>
            <a:off x="6864500" y="994172"/>
            <a:ext cx="2223163" cy="36991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JSON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WinMerge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https://winmerge.org</a:t>
            </a:r>
            <a:r>
              <a:rPr lang="en-US" dirty="0"/>
              <a:t>) can compare JSON files in 'pretty'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53C0E-3CBC-8552-B863-00347C92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94" y="1253744"/>
            <a:ext cx="6639993" cy="3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9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Dataset-JSON files</a:t>
            </a:r>
          </a:p>
        </p:txBody>
      </p:sp>
    </p:spTree>
    <p:extLst>
      <p:ext uri="{BB962C8B-B14F-4D97-AF65-F5344CB8AC3E}">
        <p14:creationId xmlns:p14="http://schemas.microsoft.com/office/powerpoint/2010/main" val="267646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Dataset-JSON files (Python)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4AAF-F7C1-8E5B-D552-669DC474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0" y="775371"/>
            <a:ext cx="6092662" cy="379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D6629-FCD1-7AA8-ED99-2210A0F9C376}"/>
              </a:ext>
            </a:extLst>
          </p:cNvPr>
          <p:cNvSpPr txBox="1"/>
          <p:nvPr/>
        </p:nvSpPr>
        <p:spPr>
          <a:xfrm>
            <a:off x="2049818" y="4565631"/>
            <a:ext cx="703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python .\json_validate.py -d &lt;folder&gt; -s ..\schema\</a:t>
            </a:r>
            <a:r>
              <a:rPr lang="en-US" sz="1600" b="1" dirty="0" err="1"/>
              <a:t>dataset.schema.json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8011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534E67-4285-838A-6D1F-96B8E21D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32" y="350406"/>
            <a:ext cx="4442688" cy="44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4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13FB9-D0FF-4B62-A3CF-7403BBE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7" y="83250"/>
            <a:ext cx="2158982" cy="1636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BBA27-F5E3-45F6-A08C-DF4E33F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38" y="1895302"/>
            <a:ext cx="6781020" cy="2429049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/>
          <a:p>
            <a:pPr marL="290513" indent="-285750">
              <a:lnSpc>
                <a:spcPts val="2400"/>
              </a:lnSpc>
            </a:pPr>
            <a:r>
              <a:rPr lang="en-US" sz="1600" b="1" dirty="0"/>
              <a:t>GitHub</a:t>
            </a:r>
            <a:r>
              <a:rPr lang="en-US" sz="1600" dirty="0"/>
              <a:t>:     </a:t>
            </a:r>
            <a:r>
              <a:rPr lang="en-US" sz="1600" dirty="0">
                <a:hlinkClick r:id="rId3"/>
              </a:rPr>
              <a:t>https://github.com/lexjansen/dataset-json-sas</a:t>
            </a:r>
            <a:br>
              <a:rPr lang="en-US" sz="1600" dirty="0"/>
            </a:br>
            <a:r>
              <a:rPr lang="en-US" sz="1600" b="1" dirty="0"/>
              <a:t>open issues at</a:t>
            </a:r>
            <a:r>
              <a:rPr lang="en-US" sz="1600" dirty="0"/>
              <a:t>:  </a:t>
            </a:r>
            <a:r>
              <a:rPr lang="en-US" sz="1600" dirty="0">
                <a:hlinkClick r:id="rId4"/>
              </a:rPr>
              <a:t>https://github.com/lexjansen/dataset-json-sas/issues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600" b="1" dirty="0"/>
              <a:t>Email</a:t>
            </a:r>
            <a:r>
              <a:rPr lang="en-US" sz="1600" dirty="0"/>
              <a:t>:	      </a:t>
            </a:r>
            <a:r>
              <a:rPr lang="en-US" sz="1600" dirty="0">
                <a:hlinkClick r:id="rId5"/>
              </a:rPr>
              <a:t>ljansen@cdisc.org</a:t>
            </a:r>
            <a:br>
              <a:rPr lang="en-US" sz="1600" dirty="0"/>
            </a:br>
            <a:r>
              <a:rPr lang="en-US" sz="1600" dirty="0"/>
              <a:t>	      </a:t>
            </a:r>
            <a:r>
              <a:rPr lang="en-US" sz="1600" dirty="0">
                <a:hlinkClick r:id="rId6"/>
              </a:rPr>
              <a:t>lexjansen@gmail.com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600" b="1" dirty="0"/>
              <a:t>Web</a:t>
            </a:r>
            <a:r>
              <a:rPr lang="en-US" sz="1600" dirty="0"/>
              <a:t>: 	      </a:t>
            </a:r>
            <a:r>
              <a:rPr lang="en-US" sz="1600" dirty="0">
                <a:hlinkClick r:id="rId7"/>
              </a:rPr>
              <a:t>https:\\www.lexjansen.com</a:t>
            </a:r>
            <a:endParaRPr lang="en-US" sz="1600" dirty="0"/>
          </a:p>
          <a:p>
            <a:pPr marL="4763">
              <a:lnSpc>
                <a:spcPts val="2400"/>
              </a:lnSpc>
            </a:pPr>
            <a:r>
              <a:rPr lang="en-US" sz="1600" b="1" dirty="0"/>
              <a:t>LinkedIn</a:t>
            </a:r>
            <a:r>
              <a:rPr lang="en-US" sz="1600" dirty="0"/>
              <a:t>:  </a:t>
            </a:r>
            <a:r>
              <a:rPr lang="en-US" sz="1600" dirty="0">
                <a:hlinkClick r:id="rId8"/>
              </a:rPr>
              <a:t>https://www.linkedin.com/in/lexjansen/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4BFA6B-2E96-8809-EB46-658E4B917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354" y="3553368"/>
            <a:ext cx="680491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11013"/>
            <a:ext cx="8064121" cy="3521473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was adapted from the Dataset-XML specification, but uses JSON format instead of XML</a:t>
            </a:r>
          </a:p>
          <a:p>
            <a:pPr marL="290513" indent="-285750"/>
            <a:r>
              <a:rPr lang="en-US" dirty="0"/>
              <a:t>Each Dataset-JSON file is connected with a Define-XML file, containing </a:t>
            </a:r>
            <a:r>
              <a:rPr lang="en-US" b="1" dirty="0"/>
              <a:t>detailed</a:t>
            </a:r>
            <a:r>
              <a:rPr lang="en-US" dirty="0"/>
              <a:t> metadata</a:t>
            </a:r>
          </a:p>
          <a:p>
            <a:pPr marL="290513" indent="-285750"/>
            <a:r>
              <a:rPr lang="en-US" dirty="0"/>
              <a:t>Each Dataset-JSON files contains </a:t>
            </a:r>
            <a:r>
              <a:rPr lang="en-US" b="1" dirty="0"/>
              <a:t>basic</a:t>
            </a:r>
            <a:r>
              <a:rPr lang="en-US" dirty="0"/>
              <a:t> information about dataset variables, so that it is possible to have a simple view of the contents of a dataset without the need of a Define-XML document</a:t>
            </a:r>
          </a:p>
          <a:p>
            <a:pPr marL="290513" indent="-285750"/>
            <a:r>
              <a:rPr lang="en-US" dirty="0"/>
              <a:t>Dataset-JSON Specification: </a:t>
            </a:r>
          </a:p>
          <a:p>
            <a:pPr lvl="1"/>
            <a:r>
              <a:rPr lang="nb-NO" dirty="0">
                <a:hlinkClick r:id="rId2"/>
              </a:rPr>
              <a:t>https://www.cdisc.org/dataset-json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https://wiki.cdisc.org/display/PUB/Dataset-JSON</a:t>
            </a:r>
            <a:endParaRPr lang="en-US" dirty="0"/>
          </a:p>
          <a:p>
            <a:pPr marL="290513" indent="-285750"/>
            <a:r>
              <a:rPr lang="en-US" dirty="0"/>
              <a:t>GitHub repository with JSON Schema and examples: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https://github.com/cdisc-org/DataExchange-DatasetJson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06336"/>
            <a:ext cx="8064121" cy="3826388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At the top level of the Dataset-JSON object, there are some required attributes (</a:t>
            </a:r>
            <a:r>
              <a:rPr lang="en-US" b="1" dirty="0"/>
              <a:t>creationDateTime</a:t>
            </a:r>
            <a:r>
              <a:rPr lang="en-US" dirty="0"/>
              <a:t> and </a:t>
            </a:r>
            <a:r>
              <a:rPr lang="en-US" b="1" dirty="0"/>
              <a:t>datasetJSONVersion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, and one of two optional attributes: </a:t>
            </a:r>
            <a:r>
              <a:rPr lang="en-US" b="1" dirty="0"/>
              <a:t>clinicalData</a:t>
            </a:r>
            <a:r>
              <a:rPr lang="en-US" dirty="0"/>
              <a:t> or </a:t>
            </a:r>
            <a:r>
              <a:rPr lang="en-US" b="1" dirty="0"/>
              <a:t>referenceData</a:t>
            </a:r>
            <a:r>
              <a:rPr lang="en-US" dirty="0"/>
              <a:t>. </a:t>
            </a:r>
          </a:p>
          <a:p>
            <a:pPr marL="290513" indent="-285750"/>
            <a:r>
              <a:rPr lang="en-US" dirty="0"/>
              <a:t>Subject data is stored in </a:t>
            </a:r>
            <a:r>
              <a:rPr lang="en-US" b="1" dirty="0"/>
              <a:t>clinicalData</a:t>
            </a:r>
            <a:r>
              <a:rPr lang="en-US" dirty="0"/>
              <a:t> and non-subject data is stored in </a:t>
            </a:r>
            <a:r>
              <a:rPr lang="en-US" b="1" dirty="0"/>
              <a:t>referenceData</a:t>
            </a:r>
            <a:r>
              <a:rPr lang="en-US" dirty="0"/>
              <a:t>.</a:t>
            </a:r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b="1" dirty="0"/>
          </a:p>
          <a:p>
            <a:pPr marL="290513" indent="-285750"/>
            <a:r>
              <a:rPr lang="en-US" b="1" dirty="0"/>
              <a:t>studyOID</a:t>
            </a:r>
            <a:r>
              <a:rPr lang="en-US" dirty="0"/>
              <a:t> and </a:t>
            </a:r>
            <a:r>
              <a:rPr lang="en-US" b="1" dirty="0"/>
              <a:t>metaDataVersionOID</a:t>
            </a:r>
            <a:r>
              <a:rPr lang="en-US" dirty="0"/>
              <a:t> must match corresponding values in Define-XML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2D87-0F67-54B5-C6D2-91470D7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172"/>
            <a:ext cx="4447451" cy="209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75A9-D335-91DE-924D-0B96DAB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" y="1991669"/>
            <a:ext cx="4447452" cy="2096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99C9-F6A2-D8B5-E66C-1EDA19CA04BA}"/>
              </a:ext>
            </a:extLst>
          </p:cNvPr>
          <p:cNvSpPr txBox="1"/>
          <p:nvPr/>
        </p:nvSpPr>
        <p:spPr>
          <a:xfrm>
            <a:off x="4983126" y="4627186"/>
            <a:ext cx="38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See the specification for other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2205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21070" cy="994172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 - top level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1CC62-A7A9-F029-69D7-1E90A1FC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45218"/>
              </p:ext>
            </p:extLst>
          </p:nvPr>
        </p:nvGraphicFramePr>
        <p:xfrm>
          <a:off x="800100" y="677649"/>
          <a:ext cx="779799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31591950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65416641"/>
                    </a:ext>
                  </a:extLst>
                </a:gridCol>
                <a:gridCol w="4728950">
                  <a:extLst>
                    <a:ext uri="{9D8B030D-6E8A-4147-A177-3AD203B41FA5}">
                      <a16:colId xmlns:a16="http://schemas.microsoft.com/office/drawing/2014/main" val="40152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creationDateTime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Time of creation of the file containing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datasetJSONVersion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Version of Dataset-JSON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fileOID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unique identifier for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asOfDateTime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date/time at which the source database was queried in order to create this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originator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organization that generated the Dataset-JSON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computer system or database management system that is the source of the information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version of the "SourceSystem"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clinicalData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clinical data across multiple subjects.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referenceData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non-subject data domains.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9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31" y="964276"/>
            <a:ext cx="4534190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itemGroupData</a:t>
            </a:r>
            <a:r>
              <a:rPr lang="en-US" dirty="0"/>
              <a:t> is an object with attributes corresponding to individual datasets. </a:t>
            </a:r>
          </a:p>
          <a:p>
            <a:pPr marL="290513" indent="-285750"/>
            <a:r>
              <a:rPr lang="en-US" dirty="0"/>
              <a:t>The attribute name (IG.DM) is the OID of a described dataset, which must be the same as the OID of the corresponding itemGroup in the Define-XML file</a:t>
            </a:r>
          </a:p>
          <a:p>
            <a:pPr marL="290513" indent="-285750"/>
            <a:r>
              <a:rPr lang="en-US" b="1" dirty="0"/>
              <a:t>records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basic dataset information (all required)</a:t>
            </a:r>
          </a:p>
          <a:p>
            <a:pPr marL="290513" indent="-285750"/>
            <a:r>
              <a:rPr lang="en-US" b="1" dirty="0"/>
              <a:t>items</a:t>
            </a:r>
            <a:r>
              <a:rPr lang="en-US" dirty="0"/>
              <a:t> - basic information about variables</a:t>
            </a:r>
          </a:p>
          <a:p>
            <a:pPr marL="290513" indent="-285750"/>
            <a:r>
              <a:rPr lang="en-US" b="1" dirty="0"/>
              <a:t>itemData</a:t>
            </a:r>
            <a:r>
              <a:rPr lang="en-US" dirty="0"/>
              <a:t> - dataset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1285-3686-7BC3-2BC9-B2D3F5A4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" y="985860"/>
            <a:ext cx="3529931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items</a:t>
            </a:r>
            <a:r>
              <a:rPr lang="en-US" dirty="0"/>
              <a:t> - array of basic information about dataset variables. </a:t>
            </a:r>
          </a:p>
          <a:p>
            <a:pPr marL="290513" indent="-285750"/>
            <a:r>
              <a:rPr lang="en-US" dirty="0"/>
              <a:t>The </a:t>
            </a:r>
            <a:r>
              <a:rPr lang="en-US" b="1" dirty="0"/>
              <a:t>order of elements </a:t>
            </a:r>
            <a:r>
              <a:rPr lang="en-US" dirty="0"/>
              <a:t>in the array must be the same as the </a:t>
            </a:r>
            <a:r>
              <a:rPr lang="en-US" b="1" dirty="0"/>
              <a:t>order of variables </a:t>
            </a:r>
            <a:r>
              <a:rPr lang="en-US" dirty="0"/>
              <a:t>in the described dataset. </a:t>
            </a:r>
          </a:p>
          <a:p>
            <a:pPr marL="290513" indent="-285750"/>
            <a:r>
              <a:rPr lang="en-US" dirty="0"/>
              <a:t>The first element always describes the Record Identifier (</a:t>
            </a:r>
            <a:r>
              <a:rPr lang="en-US" b="1" dirty="0"/>
              <a:t>ITEMGROUPDATASEQ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513381"/>
          </a:xfrm>
        </p:spPr>
        <p:txBody>
          <a:bodyPr>
            <a:noAutofit/>
          </a:bodyPr>
          <a:lstStyle/>
          <a:p>
            <a:pPr marL="290513" indent="-285750"/>
            <a:r>
              <a:rPr lang="en-US" sz="1600" b="1" dirty="0"/>
              <a:t>OID</a:t>
            </a:r>
            <a:r>
              <a:rPr lang="en-US" sz="1600" dirty="0"/>
              <a:t> - OID of a variable (must correspond to the variable OID in the Define-XML file)</a:t>
            </a:r>
          </a:p>
          <a:p>
            <a:pPr marL="290513" indent="-285750"/>
            <a:r>
              <a:rPr lang="en-US" sz="1600" b="1" dirty="0"/>
              <a:t>name</a:t>
            </a:r>
            <a:r>
              <a:rPr lang="en-US" sz="1600" dirty="0"/>
              <a:t> - variable name</a:t>
            </a:r>
          </a:p>
          <a:p>
            <a:pPr marL="290513" indent="-285750"/>
            <a:r>
              <a:rPr lang="en-US" sz="1600" b="1" dirty="0"/>
              <a:t>label</a:t>
            </a:r>
            <a:r>
              <a:rPr lang="en-US" sz="1600" dirty="0"/>
              <a:t> - variable description</a:t>
            </a:r>
          </a:p>
          <a:p>
            <a:pPr marL="290513" indent="-285750"/>
            <a:r>
              <a:rPr lang="en-US" sz="1600" b="1" dirty="0"/>
              <a:t>type</a:t>
            </a:r>
            <a:r>
              <a:rPr lang="en-US" sz="1600" dirty="0"/>
              <a:t> - type of the variable. </a:t>
            </a:r>
            <a:br>
              <a:rPr lang="en-US" sz="1600" dirty="0"/>
            </a:br>
            <a:r>
              <a:rPr lang="en-US" sz="1600" dirty="0"/>
              <a:t>'string', 'integer', 'decimal', 'float', 'double', 'boolean'</a:t>
            </a:r>
          </a:p>
          <a:p>
            <a:pPr marL="290513" indent="-285750"/>
            <a:r>
              <a:rPr lang="en-US" sz="1600" b="1" dirty="0"/>
              <a:t>length</a:t>
            </a:r>
            <a:r>
              <a:rPr lang="en-US" sz="1600" dirty="0"/>
              <a:t> - variable length - most useful for the string type</a:t>
            </a:r>
          </a:p>
          <a:p>
            <a:pPr marL="290513" indent="-285750"/>
            <a:r>
              <a:rPr lang="en-US" sz="1600" b="1" dirty="0"/>
              <a:t>displayFormat</a:t>
            </a:r>
            <a:r>
              <a:rPr lang="en-US" sz="1600" dirty="0"/>
              <a:t> - supports data visualization of numeric float and date values</a:t>
            </a:r>
          </a:p>
          <a:p>
            <a:pPr marL="290513" indent="-285750"/>
            <a:r>
              <a:rPr lang="en-US" sz="1600" b="1" dirty="0"/>
              <a:t>keySequence</a:t>
            </a:r>
            <a:r>
              <a:rPr lang="en-US" sz="1600" dirty="0"/>
              <a:t> - indicates that this item is a key variable in the dataset structure</a:t>
            </a:r>
          </a:p>
          <a:p>
            <a:pPr marL="4763" indent="0">
              <a:buNone/>
            </a:pPr>
            <a:br>
              <a:rPr lang="en-US" sz="1600" dirty="0"/>
            </a:br>
            <a:r>
              <a:rPr lang="en-US" sz="1600" dirty="0"/>
              <a:t>The last 3 attributes are 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2462</Words>
  <Application>Microsoft Office PowerPoint</Application>
  <PresentationFormat>On-screen Show (16:9)</PresentationFormat>
  <Paragraphs>263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</vt:lpstr>
      <vt:lpstr>Office Theme</vt:lpstr>
      <vt:lpstr>Dataset-JSON: SAS© implementation </vt:lpstr>
      <vt:lpstr>Agenda</vt:lpstr>
      <vt:lpstr>Dataset-JSON Document Structure</vt:lpstr>
      <vt:lpstr>Dataset-JSON Document Structure</vt:lpstr>
      <vt:lpstr>Dataset-JSON Document Structure</vt:lpstr>
      <vt:lpstr>Dataset-JSON Document Structure - top level attributes</vt:lpstr>
      <vt:lpstr>Dataset-JSON Document Structure</vt:lpstr>
      <vt:lpstr>Dataset-JSON Document Structure</vt:lpstr>
      <vt:lpstr>Dataset-JSON Document Structure</vt:lpstr>
      <vt:lpstr>Dataset-JSON Document Structure</vt:lpstr>
      <vt:lpstr>SAS and JSON</vt:lpstr>
      <vt:lpstr>SAS and JSON</vt:lpstr>
      <vt:lpstr>Writing Dataset-JSON with SAS</vt:lpstr>
      <vt:lpstr>Writing Dataset-JSON  with SAS</vt:lpstr>
      <vt:lpstr>Writing Dataset-JSON  with SAS</vt:lpstr>
      <vt:lpstr>Writing Dataset-JSON  with SAS</vt:lpstr>
      <vt:lpstr>Using Define-XML metadata when creating Dataset-JSON</vt:lpstr>
      <vt:lpstr>Writing Dataset-JSON  -  %write_datasetjson()</vt:lpstr>
      <vt:lpstr>Writing Dataset-JSON  -  %write_datasetjson() - loop</vt:lpstr>
      <vt:lpstr>Writing Dataset-JSON  -  %write_datasetjson() - loop</vt:lpstr>
      <vt:lpstr>Reading Dataset-JSON with SAS</vt:lpstr>
      <vt:lpstr>Reading Dataset-JSON  with SAS</vt:lpstr>
      <vt:lpstr>Reading Dataset-JSON  with SAS</vt:lpstr>
      <vt:lpstr>Reading Dataset-JSON  with SAS</vt:lpstr>
      <vt:lpstr>Reading Dataset-JSON  with SAS</vt:lpstr>
      <vt:lpstr>Reading Dataset-JSON  -  %read_datasetjson()</vt:lpstr>
      <vt:lpstr>Reading Dataset-JSON  -  %read_datasetjson() - loop</vt:lpstr>
      <vt:lpstr>Comparing SAS datasets / Dataset-JSON files</vt:lpstr>
      <vt:lpstr>Comparing SAS datasets</vt:lpstr>
      <vt:lpstr>Comparing SAS datasets</vt:lpstr>
      <vt:lpstr>Comparing JSON files</vt:lpstr>
      <vt:lpstr>Validating Dataset-JSON files</vt:lpstr>
      <vt:lpstr>Validating Dataset-JSON files (Python)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Dataset-JSON: SAS© implementation</dc:title>
  <dc:creator>Lex Jansen</dc:creator>
  <cp:keywords>CDISC, SAS, Dataset-JSON, Data Exchange</cp:keywords>
  <cp:lastModifiedBy>Lex Jansen</cp:lastModifiedBy>
  <cp:revision>360</cp:revision>
  <dcterms:created xsi:type="dcterms:W3CDTF">2018-04-05T14:10:17Z</dcterms:created>
  <dcterms:modified xsi:type="dcterms:W3CDTF">2023-10-18T17:57:20Z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