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85" r:id="rId4"/>
    <p:sldId id="258" r:id="rId5"/>
    <p:sldId id="259" r:id="rId6"/>
    <p:sldId id="260" r:id="rId7"/>
    <p:sldId id="289" r:id="rId8"/>
    <p:sldId id="261" r:id="rId9"/>
    <p:sldId id="262" r:id="rId10"/>
    <p:sldId id="263" r:id="rId11"/>
    <p:sldId id="264" r:id="rId12"/>
    <p:sldId id="265" r:id="rId13"/>
    <p:sldId id="286" r:id="rId14"/>
    <p:sldId id="287" r:id="rId15"/>
    <p:sldId id="267" r:id="rId16"/>
    <p:sldId id="269" r:id="rId17"/>
    <p:sldId id="270" r:id="rId18"/>
    <p:sldId id="288" r:id="rId19"/>
  </p:sldIdLst>
  <p:sldSz cx="9144000" cy="5143500" type="screen16x9"/>
  <p:notesSz cx="6858000" cy="9144000"/>
  <p:embeddedFontLst>
    <p:embeddedFont>
      <p:font typeface="Titillium Web" panose="020B0604020202020204" charset="0"/>
      <p:regular r:id="rId21"/>
      <p:bold r:id="rId22"/>
      <p:italic r:id="rId23"/>
      <p:boldItalic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A5951-98DD-4594-8071-0D870C603680}">
  <a:tblStyle styleId="{808A5951-98DD-4594-8071-0D870C603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ofethics.ama-assn.org/article/ethical-dimensions-using-artificial-intelligence-health-care/2019-0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real-world-machine-learning-applica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heconversation.com/global/topics/machine-learning-8332" TargetMode="External"/><Relationship Id="rId5" Type="http://schemas.openxmlformats.org/officeDocument/2006/relationships/hyperlink" Target="https://www.nature.com/subjects/machine-learning" TargetMode="External"/><Relationship Id="rId4" Type="http://schemas.openxmlformats.org/officeDocument/2006/relationships/hyperlink" Target="https://www.salesforce.com/eu/blog/2020/06/real-world-examples-of-machine-learn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AND ITS APPLICATIONS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2515-0EDF-4D01-B7B3-1185DD9D2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834D05-062F-46C9-B939-E6AA8E7E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817E62-F306-459B-9DC3-3EEA39D36F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0C6EB-11C7-4FA1-BCE7-319AC356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0" y="714375"/>
            <a:ext cx="810577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3958CE-3817-4EEE-BE40-C9FEE45E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26F07-0EFC-47DE-A60A-BB3EDA796382}"/>
              </a:ext>
            </a:extLst>
          </p:cNvPr>
          <p:cNvSpPr txBox="1"/>
          <p:nvPr/>
        </p:nvSpPr>
        <p:spPr>
          <a:xfrm>
            <a:off x="984911" y="59092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0" i="0" dirty="0">
                <a:solidFill>
                  <a:schemeClr val="bg1"/>
                </a:solidFill>
                <a:effectLst/>
                <a:latin typeface="SalesforceSansBold"/>
              </a:rPr>
              <a:t>Medical diagnosis</a:t>
            </a:r>
            <a:endParaRPr lang="en-IN" sz="4400" b="0" i="0" dirty="0">
              <a:solidFill>
                <a:schemeClr val="bg1"/>
              </a:solidFill>
              <a:effectLst/>
              <a:latin typeface="SalesforceSans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9AE0D-4BEA-4DF6-B369-E8D74F1A4C12}"/>
              </a:ext>
            </a:extLst>
          </p:cNvPr>
          <p:cNvSpPr txBox="1"/>
          <p:nvPr/>
        </p:nvSpPr>
        <p:spPr>
          <a:xfrm>
            <a:off x="513907" y="158819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alesforceSansRegular"/>
              </a:rPr>
              <a:t>Assisting in formulating a diagnosis or recommends a treatment option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alesforceSansRegular"/>
              </a:rPr>
              <a:t>Oncology and pathology use machine learning to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alesforceSansRegular"/>
              </a:rPr>
              <a:t>recognise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alesforceSansRegular"/>
              </a:rPr>
              <a:t> cancerous tissue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SalesforceSansRegular"/>
              </a:rPr>
              <a:t>Analyse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alesforceSansRegular"/>
              </a:rPr>
              <a:t> bodily fluids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75202-6ED3-47D9-A40B-8DF7FED83384}"/>
              </a:ext>
            </a:extLst>
          </p:cNvPr>
          <p:cNvSpPr txBox="1"/>
          <p:nvPr/>
        </p:nvSpPr>
        <p:spPr>
          <a:xfrm>
            <a:off x="4457284" y="309592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52525"/>
                </a:solidFill>
                <a:effectLst/>
                <a:latin typeface="Roboto"/>
              </a:rPr>
              <a:t> </a:t>
            </a:r>
            <a:r>
              <a:rPr lang="en-US" sz="2400" b="0" i="1" u="sng" dirty="0">
                <a:solidFill>
                  <a:srgbClr val="337AB7"/>
                </a:solidFill>
                <a:effectLst/>
                <a:latin typeface="Roboto"/>
                <a:hlinkClick r:id="rId3"/>
              </a:rPr>
              <a:t>AMA Journal of Ethics</a:t>
            </a:r>
            <a:r>
              <a:rPr lang="en-US" sz="2400" b="0" i="0" u="sng" dirty="0">
                <a:solidFill>
                  <a:srgbClr val="337AB7"/>
                </a:solidFill>
                <a:effectLst/>
                <a:latin typeface="Roboto"/>
                <a:hlinkClick r:id="rId3"/>
              </a:rPr>
              <a:t> article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Roboto"/>
              </a:rPr>
              <a:t>, AI applications in healthcare “can now diagnose skin cancer more accurately than a board-certified dermatologist.” The article points to machine learning’s additional benefits, including diagnostics speed and efficiency and a shorter time frame for training an algorithm versus a human.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D249-BAFD-4A05-829A-C0AE629316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788EE-A381-4FF5-A41A-45E3BA710898}"/>
              </a:ext>
            </a:extLst>
          </p:cNvPr>
          <p:cNvSpPr txBox="1"/>
          <p:nvPr/>
        </p:nvSpPr>
        <p:spPr>
          <a:xfrm>
            <a:off x="1382233" y="1197935"/>
            <a:ext cx="6563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https://journalofethics.ama-assn.org/article/ethical-dimensions-using-artificial-intelligence-health-care/2019-02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CE265-E6D8-4793-BEBC-BB20FFDA8B8C}"/>
              </a:ext>
            </a:extLst>
          </p:cNvPr>
          <p:cNvSpPr txBox="1"/>
          <p:nvPr/>
        </p:nvSpPr>
        <p:spPr>
          <a:xfrm>
            <a:off x="1314893" y="257175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https://healthinformatics.uic.edu/blog/machine-learning-in-healthcare/#:~:text=Machine%20learning%20algorithms%20can%20detect,innovate%20cancer%20diagnosis%20and%20treatment.</a:t>
            </a:r>
          </a:p>
        </p:txBody>
      </p:sp>
    </p:spTree>
    <p:extLst>
      <p:ext uri="{BB962C8B-B14F-4D97-AF65-F5344CB8AC3E}">
        <p14:creationId xmlns:p14="http://schemas.microsoft.com/office/powerpoint/2010/main" val="267287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72E2-E458-4B40-BFD0-5798687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SOCIAL MEDIA!!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2D5B-30CB-4BEC-AF32-96201799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FD23C-0B1B-4974-BB25-45D8F13ED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3D887-FAED-43ED-B2C8-21844E5D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70" y="1132286"/>
            <a:ext cx="5977397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0ABF49-41F8-49B0-BE7C-B5831916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F41889-CC9B-4326-8E62-F30FC4E434D6}"/>
              </a:ext>
            </a:extLst>
          </p:cNvPr>
          <p:cNvSpPr txBox="1"/>
          <p:nvPr/>
        </p:nvSpPr>
        <p:spPr>
          <a:xfrm>
            <a:off x="655675" y="142548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>
                <a:solidFill>
                  <a:schemeClr val="bg1"/>
                </a:solidFill>
                <a:effectLst/>
                <a:latin typeface="proxima-nova"/>
              </a:rPr>
              <a:t>Suggesting Friends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DFBA1-8E44-4F80-A1C7-D3AFFE16698A}"/>
              </a:ext>
            </a:extLst>
          </p:cNvPr>
          <p:cNvSpPr txBox="1"/>
          <p:nvPr/>
        </p:nvSpPr>
        <p:spPr>
          <a:xfrm>
            <a:off x="3739500" y="254846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>
                <a:solidFill>
                  <a:schemeClr val="bg1"/>
                </a:solidFill>
                <a:effectLst/>
                <a:latin typeface="proxima-nova"/>
              </a:rPr>
              <a:t>Face Recognition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AAF069-9E47-472E-888F-96577A6A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ASSITANT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58F6E-2E2D-48F3-BBAC-2625C02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79" y="1804988"/>
            <a:ext cx="5288550" cy="2823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61CCF-0CB2-4D7B-A930-4F622C6807C1}"/>
              </a:ext>
            </a:extLst>
          </p:cNvPr>
          <p:cNvSpPr txBox="1"/>
          <p:nvPr/>
        </p:nvSpPr>
        <p:spPr>
          <a:xfrm>
            <a:off x="779721" y="815163"/>
            <a:ext cx="78680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https://hackr.io/blog/real-world-machine-learning-applications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https://www.salesforce.com/eu/blog/2020/06/real-world-examples-of-machine-learning.html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https://www.nature.com/subjects/machine-learning</a:t>
            </a: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https://theconversation.com/global/topics/machine-learning-8332</a:t>
            </a: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https://www.youtube.com/watch?v=J6tgYBMXR6s&amp;list=PLobzMSC-raKifQd9vHHPkMam_jrQEyzCX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39E2-B1C1-4334-AB9C-C3AE210918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050" name="Picture 2" descr="Business Thank-You Letter Examples">
            <a:extLst>
              <a:ext uri="{FF2B5EF4-FFF2-40B4-BE49-F238E27FC236}">
                <a16:creationId xmlns:a16="http://schemas.microsoft.com/office/drawing/2014/main" id="{1E581D5F-5FF4-49EB-B82C-AD9D19EC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4" y="567070"/>
            <a:ext cx="6363783" cy="35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4294967295"/>
          </p:nvPr>
        </p:nvSpPr>
        <p:spPr>
          <a:xfrm>
            <a:off x="0" y="3448050"/>
            <a:ext cx="6026150" cy="1141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DAB66-1B32-4409-AB7B-2B6464A4EC41}"/>
              </a:ext>
            </a:extLst>
          </p:cNvPr>
          <p:cNvSpPr txBox="1"/>
          <p:nvPr/>
        </p:nvSpPr>
        <p:spPr>
          <a:xfrm>
            <a:off x="673396" y="1546401"/>
            <a:ext cx="620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MACHINE LEARNING?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Emoji Thinking Png Banner Black And White Stock - Emoticons Thinking PNG  Image | Transparent PNG Free Download on SeekPNG">
            <a:extLst>
              <a:ext uri="{FF2B5EF4-FFF2-40B4-BE49-F238E27FC236}">
                <a16:creationId xmlns:a16="http://schemas.microsoft.com/office/drawing/2014/main" id="{18E153A4-2297-4860-899A-2F285C8B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25" y="3141419"/>
            <a:ext cx="2485574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F18B8-1C60-4C7E-ADF1-71DD55D7F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CA3B8-185C-4608-89CA-118A20AF3C07}"/>
              </a:ext>
            </a:extLst>
          </p:cNvPr>
          <p:cNvSpPr txBox="1"/>
          <p:nvPr/>
        </p:nvSpPr>
        <p:spPr>
          <a:xfrm>
            <a:off x="471376" y="1602254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urw-din"/>
              </a:rPr>
              <a:t>The term Machine Learning was coined by Arthur Samuel in 1959, an American pioneer in the field of computer gaming and artificial intelligence.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0" y="439738"/>
            <a:ext cx="4360863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541503" y="1410586"/>
            <a:ext cx="4360863" cy="3011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i="0" dirty="0">
                <a:effectLst/>
                <a:latin typeface="urw-din"/>
              </a:rPr>
              <a:t>Machine Learning</a:t>
            </a:r>
            <a:r>
              <a:rPr lang="en-US" sz="2800" b="0" i="0" dirty="0">
                <a:effectLst/>
                <a:latin typeface="urw-din"/>
              </a:rPr>
              <a:t> is the field of study that gives computers the capability to learn without being explicitly programmed.</a:t>
            </a:r>
            <a:endParaRPr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06A60-5DB6-467A-B099-0F63FB56B742}"/>
              </a:ext>
            </a:extLst>
          </p:cNvPr>
          <p:cNvSpPr txBox="1"/>
          <p:nvPr/>
        </p:nvSpPr>
        <p:spPr>
          <a:xfrm>
            <a:off x="244548" y="949842"/>
            <a:ext cx="8654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A machine is said to learn from experience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 with respect to some class of tasks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 and performance measure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 if its performance at tasks in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, as measured by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, improves with experience 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. </a:t>
            </a: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				-TOM MITCHELL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OpenSans"/>
              </a:rPr>
              <a:t>Example: playing checkers.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OpenSans"/>
              </a:rPr>
              <a:t>E = the experience of playing many games of checkers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OpenSans"/>
              </a:rPr>
              <a:t>T = the task of playing checkers.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OpenSans"/>
              </a:rPr>
              <a:t>P = the probability that the program will win the next game.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0962-4370-4147-A202-1C38F1C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WHY?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1BEE-E177-4D29-99DE-F72B56CDF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Machine Learning provides smart alternatives to analyzing vast volumes of data.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By developing fast and efficient algorithms and data-driven models for real-time processing of data, Machine Learning can produce accurate results and analysis.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9AAB5-7F42-4D3F-8D56-EA1518473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81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D4234-FBBC-4853-B1AA-6230404B0C7B}"/>
              </a:ext>
            </a:extLst>
          </p:cNvPr>
          <p:cNvSpPr txBox="1"/>
          <p:nvPr/>
        </p:nvSpPr>
        <p:spPr>
          <a:xfrm>
            <a:off x="2183218" y="1935126"/>
            <a:ext cx="651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APPLICATIONS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94D23-B829-4213-A0D0-80DEA9E3E214}"/>
              </a:ext>
            </a:extLst>
          </p:cNvPr>
          <p:cNvSpPr txBox="1"/>
          <p:nvPr/>
        </p:nvSpPr>
        <p:spPr>
          <a:xfrm>
            <a:off x="797442" y="66127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0" i="0" dirty="0">
                <a:solidFill>
                  <a:schemeClr val="bg1"/>
                </a:solidFill>
                <a:effectLst/>
                <a:latin typeface="SalesforceSansBold"/>
              </a:rPr>
              <a:t>Image recognition</a:t>
            </a:r>
            <a:endParaRPr lang="en-IN" sz="4000" b="0" i="0" dirty="0">
              <a:solidFill>
                <a:schemeClr val="bg1"/>
              </a:solidFill>
              <a:effectLst/>
              <a:latin typeface="SalesforceSans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6FC95-7B3C-4DA7-B716-1AF681080968}"/>
              </a:ext>
            </a:extLst>
          </p:cNvPr>
          <p:cNvSpPr txBox="1"/>
          <p:nvPr/>
        </p:nvSpPr>
        <p:spPr>
          <a:xfrm>
            <a:off x="4051004" y="164516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SalesforceSansRegular"/>
              </a:rPr>
              <a:t>based on the intensity of the pixels in black and white images or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alesforceSansRegular"/>
              </a:rPr>
              <a:t>colour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alesforceSansRegular"/>
              </a:rPr>
              <a:t> images.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5968A-AD7A-44DA-83A9-AE8D5BDB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5" y="1679287"/>
            <a:ext cx="2624921" cy="2332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77A4B2-06C4-4DF3-A08A-57271208416F}"/>
              </a:ext>
            </a:extLst>
          </p:cNvPr>
          <p:cNvSpPr txBox="1"/>
          <p:nvPr/>
        </p:nvSpPr>
        <p:spPr>
          <a:xfrm>
            <a:off x="4182934" y="296667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0" i="1" dirty="0">
                <a:solidFill>
                  <a:schemeClr val="bg1"/>
                </a:solidFill>
                <a:effectLst/>
                <a:latin typeface="lato"/>
              </a:rPr>
              <a:t>LDA (Linear Discriminant Analysis)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ato"/>
              </a:rPr>
              <a:t>.</a:t>
            </a:r>
          </a:p>
          <a:p>
            <a:br>
              <a:rPr lang="en-IN" sz="1600" dirty="0">
                <a:solidFill>
                  <a:schemeClr val="bg1"/>
                </a:solidFill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415</Words>
  <Application>Microsoft Office PowerPoint</Application>
  <PresentationFormat>On-screen Show (16:9)</PresentationFormat>
  <Paragraphs>49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lato</vt:lpstr>
      <vt:lpstr>urw-din</vt:lpstr>
      <vt:lpstr>proxima-nova</vt:lpstr>
      <vt:lpstr>Titillium Web</vt:lpstr>
      <vt:lpstr>Roboto</vt:lpstr>
      <vt:lpstr>OpenSans</vt:lpstr>
      <vt:lpstr>SalesforceSansBold</vt:lpstr>
      <vt:lpstr>-apple-system</vt:lpstr>
      <vt:lpstr>SalesforceSansRegular</vt:lpstr>
      <vt:lpstr>Titillium Web Light</vt:lpstr>
      <vt:lpstr>Ninacor template</vt:lpstr>
      <vt:lpstr>MACHINE LEARNING AND ITS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SOCIAL MEDIA!! </vt:lpstr>
      <vt:lpstr>PowerPoint Presentation</vt:lpstr>
      <vt:lpstr>VIRTUAL ASSITANT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ITS APPLICATIONS</dc:title>
  <dc:creator>ASL MANASA</dc:creator>
  <cp:lastModifiedBy>A. S. L. MANASA   - [ch.en.u4cse19148]</cp:lastModifiedBy>
  <cp:revision>7</cp:revision>
  <dcterms:modified xsi:type="dcterms:W3CDTF">2021-04-17T12:43:22Z</dcterms:modified>
</cp:coreProperties>
</file>