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E5D47-EE2D-AF40-805B-B7C20F325053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09BE8-4370-514B-A194-8246E2B016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7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哈哈哈啊哈哈哈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09BE8-4370-514B-A194-8246E2B0169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3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0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96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0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61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2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8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03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69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88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52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C2CC-A929-B942-A61B-CE297ED1AA09}" type="datetimeFigureOut">
              <a:rPr kumimoji="1" lang="zh-CN" altLang="en-US" smtClean="0"/>
              <a:t>17/10/23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1769-E387-C943-931E-0A517000AC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6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decoder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input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9126"/>
              </p:ext>
            </p:extLst>
          </p:nvPr>
        </p:nvGraphicFramePr>
        <p:xfrm>
          <a:off x="1936283" y="1863514"/>
          <a:ext cx="5699092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4156"/>
                <a:gridCol w="814156"/>
                <a:gridCol w="814156"/>
                <a:gridCol w="814156"/>
                <a:gridCol w="814156"/>
                <a:gridCol w="814156"/>
                <a:gridCol w="81415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70664" y="2561024"/>
            <a:ext cx="978552" cy="645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>
                <a:solidFill>
                  <a:schemeClr val="tx1"/>
                </a:solidFill>
              </a:rPr>
              <a:t>y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7708245" y="1863514"/>
            <a:ext cx="197793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06038" y="2675541"/>
            <a:ext cx="111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</a:p>
          <a:p>
            <a:pPr algn="ctr"/>
            <a:r>
              <a:rPr kumimoji="1" lang="zh-CN" altLang="zh-CN" dirty="0" smtClean="0"/>
              <a:t>=</a:t>
            </a:r>
            <a:r>
              <a:rPr kumimoji="1" lang="en-US" altLang="zh-CN" dirty="0" smtClean="0"/>
              <a:t>5</a:t>
            </a:r>
          </a:p>
        </p:txBody>
      </p:sp>
      <p:sp>
        <p:nvSpPr>
          <p:cNvPr id="11" name="右大括号 10"/>
          <p:cNvSpPr/>
          <p:nvPr/>
        </p:nvSpPr>
        <p:spPr>
          <a:xfrm rot="5400000">
            <a:off x="4686933" y="1046429"/>
            <a:ext cx="197794" cy="56990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88077" y="3994873"/>
            <a:ext cx="15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max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</a:t>
            </a:r>
          </a:p>
        </p:txBody>
      </p:sp>
      <p:sp>
        <p:nvSpPr>
          <p:cNvPr id="13" name="文本框 12"/>
          <p:cNvSpPr txBox="1"/>
          <p:nvPr/>
        </p:nvSpPr>
        <p:spPr>
          <a:xfrm rot="19658672">
            <a:off x="2124782" y="1244217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14" name="文本框 13"/>
          <p:cNvSpPr txBox="1"/>
          <p:nvPr/>
        </p:nvSpPr>
        <p:spPr>
          <a:xfrm rot="19658672">
            <a:off x="2943430" y="1282450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15" name="文本框 14"/>
          <p:cNvSpPr txBox="1"/>
          <p:nvPr/>
        </p:nvSpPr>
        <p:spPr>
          <a:xfrm rot="19658672">
            <a:off x="3755420" y="1282450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16" name="文本框 15"/>
          <p:cNvSpPr txBox="1"/>
          <p:nvPr/>
        </p:nvSpPr>
        <p:spPr>
          <a:xfrm rot="19658672">
            <a:off x="4625052" y="1282452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17" name="文本框 16"/>
          <p:cNvSpPr txBox="1"/>
          <p:nvPr/>
        </p:nvSpPr>
        <p:spPr>
          <a:xfrm rot="19658672">
            <a:off x="5410632" y="1282453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18" name="文本框 17"/>
          <p:cNvSpPr txBox="1"/>
          <p:nvPr/>
        </p:nvSpPr>
        <p:spPr>
          <a:xfrm rot="19658672">
            <a:off x="6243444" y="1282450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19" name="文本框 18"/>
          <p:cNvSpPr txBox="1"/>
          <p:nvPr/>
        </p:nvSpPr>
        <p:spPr>
          <a:xfrm rot="19658672">
            <a:off x="7055432" y="1282455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20" name="右大括号 19"/>
          <p:cNvSpPr/>
          <p:nvPr/>
        </p:nvSpPr>
        <p:spPr>
          <a:xfrm rot="14183121">
            <a:off x="2301895" y="1013548"/>
            <a:ext cx="179798" cy="5915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3903" y="1070722"/>
            <a:ext cx="165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dim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53946"/>
              </p:ext>
            </p:extLst>
          </p:nvPr>
        </p:nvGraphicFramePr>
        <p:xfrm>
          <a:off x="2240454" y="5163667"/>
          <a:ext cx="354758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09516"/>
                <a:gridCol w="709516"/>
                <a:gridCol w="709516"/>
                <a:gridCol w="709516"/>
                <a:gridCol w="709516"/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7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右大括号 23"/>
          <p:cNvSpPr/>
          <p:nvPr/>
        </p:nvSpPr>
        <p:spPr>
          <a:xfrm rot="5400000">
            <a:off x="3915345" y="3971528"/>
            <a:ext cx="197797" cy="3547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80188" y="5844217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26" name="矩形 25"/>
          <p:cNvSpPr/>
          <p:nvPr/>
        </p:nvSpPr>
        <p:spPr>
          <a:xfrm>
            <a:off x="184627" y="5040133"/>
            <a:ext cx="978552" cy="6454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solidFill>
                  <a:schemeClr val="tx1"/>
                </a:solidFill>
              </a:rPr>
              <a:t>y</a:t>
            </a:r>
            <a:r>
              <a:rPr kumimoji="1" lang="zh-CN" altLang="zh-CN" sz="2800" dirty="0" smtClean="0">
                <a:solidFill>
                  <a:schemeClr val="tx1"/>
                </a:solidFill>
              </a:rPr>
              <a:t>_</a:t>
            </a:r>
            <a:r>
              <a:rPr kumimoji="1" lang="en-US" altLang="zh-CN" sz="2800" dirty="0" err="1" smtClean="0">
                <a:solidFill>
                  <a:schemeClr val="tx1"/>
                </a:solidFill>
              </a:rPr>
              <a:t>len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3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loop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condition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78047" y="3895567"/>
            <a:ext cx="32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=2,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next_timestep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=3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635466" y="2719677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421" y="2167761"/>
            <a:ext cx="29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42102"/>
              </p:ext>
            </p:extLst>
          </p:nvPr>
        </p:nvGraphicFramePr>
        <p:xfrm>
          <a:off x="890828" y="1572976"/>
          <a:ext cx="22218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4361"/>
                <a:gridCol w="444361"/>
                <a:gridCol w="444361"/>
                <a:gridCol w="444361"/>
                <a:gridCol w="444361"/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7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右大括号 24"/>
          <p:cNvSpPr/>
          <p:nvPr/>
        </p:nvSpPr>
        <p:spPr>
          <a:xfrm rot="5400000" flipH="1">
            <a:off x="1843642" y="303985"/>
            <a:ext cx="316176" cy="22218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97738" y="912158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48535" y="1523701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r>
              <a:rPr kumimoji="1" lang="zh-CN" altLang="zh-CN" sz="1600" dirty="0" smtClean="0">
                <a:solidFill>
                  <a:schemeClr val="tx1"/>
                </a:solidFill>
              </a:rPr>
              <a:t>_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len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79914"/>
              </p:ext>
            </p:extLst>
          </p:nvPr>
        </p:nvGraphicFramePr>
        <p:xfrm>
          <a:off x="1837917" y="437738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98110" y="4367667"/>
            <a:ext cx="11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39601"/>
              </p:ext>
            </p:extLst>
          </p:nvPr>
        </p:nvGraphicFramePr>
        <p:xfrm>
          <a:off x="3455319" y="1510936"/>
          <a:ext cx="4581304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  <a:gridCol w="654472"/>
                <a:gridCol w="654472"/>
                <a:gridCol w="654472"/>
                <a:gridCol w="654472"/>
                <a:gridCol w="654472"/>
                <a:gridCol w="654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大括号 45"/>
          <p:cNvSpPr/>
          <p:nvPr/>
        </p:nvSpPr>
        <p:spPr>
          <a:xfrm rot="10800000" flipH="1">
            <a:off x="8036623" y="1510936"/>
            <a:ext cx="316176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72876" y="2015813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51" name="右大括号 50"/>
          <p:cNvSpPr/>
          <p:nvPr/>
        </p:nvSpPr>
        <p:spPr>
          <a:xfrm rot="5400000" flipH="1">
            <a:off x="5626104" y="-952739"/>
            <a:ext cx="239734" cy="4581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014503" y="894334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max length=7</a:t>
            </a:r>
          </a:p>
        </p:txBody>
      </p:sp>
      <p:sp>
        <p:nvSpPr>
          <p:cNvPr id="54" name="矩形 53"/>
          <p:cNvSpPr/>
          <p:nvPr/>
        </p:nvSpPr>
        <p:spPr>
          <a:xfrm>
            <a:off x="8272876" y="1533152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82615" y="3772456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next_inputs</a:t>
            </a:r>
            <a:endParaRPr kumimoji="1"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5112315" y="3365138"/>
            <a:ext cx="0" cy="407318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69623"/>
              </p:ext>
            </p:extLst>
          </p:nvPr>
        </p:nvGraphicFramePr>
        <p:xfrm>
          <a:off x="1837917" y="556495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34421" y="5555237"/>
            <a:ext cx="146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next_finished</a:t>
            </a:r>
            <a:endParaRPr kumimoji="1"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3251381" y="5047787"/>
            <a:ext cx="516150" cy="341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36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loop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condition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78047" y="3895567"/>
            <a:ext cx="32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=3,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next_timestep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=4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635466" y="2719677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421" y="2167761"/>
            <a:ext cx="29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32643"/>
              </p:ext>
            </p:extLst>
          </p:nvPr>
        </p:nvGraphicFramePr>
        <p:xfrm>
          <a:off x="890828" y="1572976"/>
          <a:ext cx="22218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4361"/>
                <a:gridCol w="444361"/>
                <a:gridCol w="444361"/>
                <a:gridCol w="444361"/>
                <a:gridCol w="444361"/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3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7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右大括号 24"/>
          <p:cNvSpPr/>
          <p:nvPr/>
        </p:nvSpPr>
        <p:spPr>
          <a:xfrm rot="5400000" flipH="1">
            <a:off x="1843642" y="303985"/>
            <a:ext cx="316176" cy="22218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97738" y="912158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48535" y="1523701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r>
              <a:rPr kumimoji="1" lang="zh-CN" altLang="zh-CN" sz="1600" dirty="0" smtClean="0">
                <a:solidFill>
                  <a:schemeClr val="tx1"/>
                </a:solidFill>
              </a:rPr>
              <a:t>_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len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85123"/>
              </p:ext>
            </p:extLst>
          </p:nvPr>
        </p:nvGraphicFramePr>
        <p:xfrm>
          <a:off x="1837917" y="437738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98110" y="4367667"/>
            <a:ext cx="11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90437"/>
              </p:ext>
            </p:extLst>
          </p:nvPr>
        </p:nvGraphicFramePr>
        <p:xfrm>
          <a:off x="3455319" y="1510936"/>
          <a:ext cx="4581304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  <a:gridCol w="654472"/>
                <a:gridCol w="654472"/>
                <a:gridCol w="654472"/>
                <a:gridCol w="654472"/>
                <a:gridCol w="654472"/>
                <a:gridCol w="654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大括号 45"/>
          <p:cNvSpPr/>
          <p:nvPr/>
        </p:nvSpPr>
        <p:spPr>
          <a:xfrm rot="10800000" flipH="1">
            <a:off x="8036623" y="1510936"/>
            <a:ext cx="316176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72876" y="2015813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51" name="右大括号 50"/>
          <p:cNvSpPr/>
          <p:nvPr/>
        </p:nvSpPr>
        <p:spPr>
          <a:xfrm rot="5400000" flipH="1">
            <a:off x="5626104" y="-952739"/>
            <a:ext cx="239734" cy="4581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014503" y="894334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max length=7</a:t>
            </a:r>
          </a:p>
        </p:txBody>
      </p:sp>
      <p:sp>
        <p:nvSpPr>
          <p:cNvPr id="54" name="矩形 53"/>
          <p:cNvSpPr/>
          <p:nvPr/>
        </p:nvSpPr>
        <p:spPr>
          <a:xfrm>
            <a:off x="8272876" y="1533152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82615" y="3772456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next_inputs</a:t>
            </a:r>
            <a:endParaRPr kumimoji="1"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直线箭头连接符 20"/>
          <p:cNvCxnSpPr>
            <a:endCxn id="45" idx="2"/>
          </p:cNvCxnSpPr>
          <p:nvPr/>
        </p:nvCxnSpPr>
        <p:spPr>
          <a:xfrm flipV="1">
            <a:off x="5112315" y="3365136"/>
            <a:ext cx="633656" cy="40732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55267"/>
              </p:ext>
            </p:extLst>
          </p:nvPr>
        </p:nvGraphicFramePr>
        <p:xfrm>
          <a:off x="1837917" y="556495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34421" y="5555237"/>
            <a:ext cx="146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next_finished</a:t>
            </a:r>
            <a:endParaRPr kumimoji="1"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3251381" y="5047787"/>
            <a:ext cx="516150" cy="341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26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loop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condition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78047" y="3895567"/>
            <a:ext cx="32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=6,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next_timestep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=7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635466" y="2719677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421" y="2167761"/>
            <a:ext cx="29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47282"/>
              </p:ext>
            </p:extLst>
          </p:nvPr>
        </p:nvGraphicFramePr>
        <p:xfrm>
          <a:off x="890828" y="1572976"/>
          <a:ext cx="22218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4361"/>
                <a:gridCol w="444361"/>
                <a:gridCol w="444361"/>
                <a:gridCol w="444361"/>
                <a:gridCol w="444361"/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4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3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右大括号 24"/>
          <p:cNvSpPr/>
          <p:nvPr/>
        </p:nvSpPr>
        <p:spPr>
          <a:xfrm rot="5400000" flipH="1">
            <a:off x="1843642" y="303985"/>
            <a:ext cx="316176" cy="22218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97738" y="912158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48535" y="1523701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r>
              <a:rPr kumimoji="1" lang="zh-CN" altLang="zh-CN" sz="1600" dirty="0" smtClean="0">
                <a:solidFill>
                  <a:schemeClr val="tx1"/>
                </a:solidFill>
              </a:rPr>
              <a:t>_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len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40126"/>
              </p:ext>
            </p:extLst>
          </p:nvPr>
        </p:nvGraphicFramePr>
        <p:xfrm>
          <a:off x="1837917" y="437738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98110" y="4367667"/>
            <a:ext cx="11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69519"/>
              </p:ext>
            </p:extLst>
          </p:nvPr>
        </p:nvGraphicFramePr>
        <p:xfrm>
          <a:off x="3455319" y="1510936"/>
          <a:ext cx="4581304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  <a:gridCol w="654472"/>
                <a:gridCol w="654472"/>
                <a:gridCol w="654472"/>
                <a:gridCol w="654472"/>
                <a:gridCol w="654472"/>
                <a:gridCol w="654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q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pad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右大括号 45"/>
          <p:cNvSpPr/>
          <p:nvPr/>
        </p:nvSpPr>
        <p:spPr>
          <a:xfrm rot="10800000" flipH="1">
            <a:off x="8036623" y="1510936"/>
            <a:ext cx="316176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72876" y="2015813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51" name="右大括号 50"/>
          <p:cNvSpPr/>
          <p:nvPr/>
        </p:nvSpPr>
        <p:spPr>
          <a:xfrm rot="5400000" flipH="1">
            <a:off x="5626104" y="-952739"/>
            <a:ext cx="239734" cy="4581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014503" y="894334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max length=7</a:t>
            </a:r>
          </a:p>
        </p:txBody>
      </p:sp>
      <p:sp>
        <p:nvSpPr>
          <p:cNvPr id="54" name="矩形 53"/>
          <p:cNvSpPr/>
          <p:nvPr/>
        </p:nvSpPr>
        <p:spPr>
          <a:xfrm>
            <a:off x="8272876" y="1533152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82615" y="3772456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next_inputs</a:t>
            </a:r>
            <a:endParaRPr kumimoji="1"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5112315" y="3447009"/>
            <a:ext cx="2604186" cy="32544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46581"/>
              </p:ext>
            </p:extLst>
          </p:nvPr>
        </p:nvGraphicFramePr>
        <p:xfrm>
          <a:off x="1837917" y="556495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00"/>
                          </a:solidFill>
                          <a:latin typeface="Times"/>
                          <a:cs typeface="Times"/>
                        </a:rPr>
                        <a:t>true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34421" y="5555237"/>
            <a:ext cx="146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next_finished</a:t>
            </a:r>
            <a:endParaRPr kumimoji="1"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3251381" y="5047787"/>
            <a:ext cx="516150" cy="341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下箭头 30"/>
          <p:cNvSpPr/>
          <p:nvPr/>
        </p:nvSpPr>
        <p:spPr>
          <a:xfrm rot="16200000">
            <a:off x="6060814" y="5373356"/>
            <a:ext cx="516150" cy="7246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47302" y="5488672"/>
            <a:ext cx="110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6948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dynamic decoding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34481" y="2944218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decoder.step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76346" y="2841805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attention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>
            <a:endCxn id="57" idx="3"/>
          </p:cNvCxnSpPr>
          <p:nvPr/>
        </p:nvCxnSpPr>
        <p:spPr>
          <a:xfrm flipH="1" flipV="1">
            <a:off x="2175728" y="1936407"/>
            <a:ext cx="1519879" cy="24982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45116" y="2052121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44498" y="2283710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sp>
        <p:nvSpPr>
          <p:cNvPr id="13" name="矩形 12"/>
          <p:cNvSpPr/>
          <p:nvPr/>
        </p:nvSpPr>
        <p:spPr>
          <a:xfrm>
            <a:off x="3417298" y="3598661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>
            <a:stCxn id="39" idx="3"/>
          </p:cNvCxnSpPr>
          <p:nvPr/>
        </p:nvCxnSpPr>
        <p:spPr>
          <a:xfrm>
            <a:off x="2175728" y="3266948"/>
            <a:ext cx="1241570" cy="439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>
            <a:off x="1305105" y="2591487"/>
            <a:ext cx="1443170" cy="3527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2145117" y="3466739"/>
            <a:ext cx="1272181" cy="57956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634264" y="3704754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77496" y="3936343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next_finished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cxnSp>
        <p:nvCxnSpPr>
          <p:cNvPr id="44" name="直线箭头连接符 43"/>
          <p:cNvCxnSpPr>
            <a:stCxn id="43" idx="2"/>
            <a:endCxn id="39" idx="1"/>
          </p:cNvCxnSpPr>
          <p:nvPr/>
        </p:nvCxnSpPr>
        <p:spPr>
          <a:xfrm rot="5400000" flipH="1">
            <a:off x="982893" y="2718536"/>
            <a:ext cx="977172" cy="2073996"/>
          </a:xfrm>
          <a:prstGeom prst="bentConnector4">
            <a:avLst>
              <a:gd name="adj1" fmla="val -194921"/>
              <a:gd name="adj2" fmla="val 11102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674282" y="4909760"/>
            <a:ext cx="3192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while loop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vars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next_inputs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finished_flag</a:t>
            </a:r>
            <a:endParaRPr kumimoji="1" lang="en-US" altLang="zh-CN" dirty="0" smtClean="0"/>
          </a:p>
        </p:txBody>
      </p:sp>
      <p:sp>
        <p:nvSpPr>
          <p:cNvPr id="50" name="文本框 49"/>
          <p:cNvSpPr txBox="1"/>
          <p:nvPr/>
        </p:nvSpPr>
        <p:spPr>
          <a:xfrm>
            <a:off x="3695607" y="1058316"/>
            <a:ext cx="275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634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greedy as an example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56619"/>
              </p:ext>
            </p:extLst>
          </p:nvPr>
        </p:nvGraphicFramePr>
        <p:xfrm>
          <a:off x="5597421" y="2561078"/>
          <a:ext cx="50185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1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右大括号 21"/>
          <p:cNvSpPr/>
          <p:nvPr/>
        </p:nvSpPr>
        <p:spPr>
          <a:xfrm rot="5400000">
            <a:off x="6554484" y="3539029"/>
            <a:ext cx="197797" cy="21119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09850" y="4693890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dim</a:t>
            </a:r>
            <a:endParaRPr kumimoji="1" lang="en-US" altLang="zh-CN" b="1" dirty="0" smtClean="0"/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>
            <a:off x="2175728" y="1936407"/>
            <a:ext cx="1519879" cy="447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98226" y="2040981"/>
            <a:ext cx="50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call</a:t>
            </a:r>
          </a:p>
        </p:txBody>
      </p:sp>
      <p:sp>
        <p:nvSpPr>
          <p:cNvPr id="26" name="矩形 25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54060"/>
              </p:ext>
            </p:extLst>
          </p:nvPr>
        </p:nvGraphicFramePr>
        <p:xfrm>
          <a:off x="7207495" y="2561078"/>
          <a:ext cx="50185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1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165528" y="2509023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165528" y="2846089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165528" y="3215421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165528" y="3584753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65528" y="3954085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3" name="右大括号 32"/>
          <p:cNvSpPr/>
          <p:nvPr/>
        </p:nvSpPr>
        <p:spPr>
          <a:xfrm>
            <a:off x="7791532" y="2561078"/>
            <a:ext cx="197793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89325" y="3373105"/>
            <a:ext cx="111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</a:p>
          <a:p>
            <a:pPr algn="ctr"/>
            <a:r>
              <a:rPr kumimoji="1" lang="zh-CN" altLang="zh-CN" dirty="0" smtClean="0"/>
              <a:t>=</a:t>
            </a:r>
            <a:r>
              <a:rPr kumimoji="1" lang="en-US" altLang="zh-CN" dirty="0" smtClean="0"/>
              <a:t>5</a:t>
            </a:r>
          </a:p>
        </p:txBody>
      </p:sp>
      <p:cxnSp>
        <p:nvCxnSpPr>
          <p:cNvPr id="36" name="直线箭头连接符 35"/>
          <p:cNvCxnSpPr/>
          <p:nvPr/>
        </p:nvCxnSpPr>
        <p:spPr>
          <a:xfrm flipH="1" flipV="1">
            <a:off x="2019566" y="2259136"/>
            <a:ext cx="3515006" cy="17603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018184" y="3030755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inputs</a:t>
            </a: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82166"/>
              </p:ext>
            </p:extLst>
          </p:nvPr>
        </p:nvGraphicFramePr>
        <p:xfrm>
          <a:off x="5080145" y="5376252"/>
          <a:ext cx="3232990" cy="370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6598"/>
                <a:gridCol w="646598"/>
                <a:gridCol w="646598"/>
                <a:gridCol w="646598"/>
                <a:gridCol w="6465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" name="右大括号 41"/>
          <p:cNvSpPr/>
          <p:nvPr/>
        </p:nvSpPr>
        <p:spPr>
          <a:xfrm rot="5400000">
            <a:off x="6592775" y="4312745"/>
            <a:ext cx="197799" cy="32429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809850" y="6033102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en-US" altLang="zh-CN" b="1" dirty="0" smtClean="0"/>
          </a:p>
        </p:txBody>
      </p:sp>
      <p:cxnSp>
        <p:nvCxnSpPr>
          <p:cNvPr id="46" name="直线箭头连接符 45"/>
          <p:cNvCxnSpPr>
            <a:stCxn id="40" idx="1"/>
          </p:cNvCxnSpPr>
          <p:nvPr/>
        </p:nvCxnSpPr>
        <p:spPr>
          <a:xfrm flipH="1" flipV="1">
            <a:off x="1447008" y="2259136"/>
            <a:ext cx="3633137" cy="33025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888303" y="3648642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finished</a:t>
            </a:r>
            <a:r>
              <a:rPr kumimoji="1" lang="zh-CN" altLang="en-US" dirty="0"/>
              <a:t>_</a:t>
            </a:r>
            <a:r>
              <a:rPr kumimoji="1" lang="en-US" altLang="zh-CN" dirty="0" smtClean="0"/>
              <a:t>flag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883972" y="2121572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=0)</a:t>
            </a:r>
            <a:endParaRPr kumimoji="1" lang="en-US" altLang="zh-CN" b="1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2937832" y="1058316"/>
            <a:ext cx="35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GreedyFeedback</a:t>
            </a:r>
            <a:r>
              <a:rPr kumimoji="1" lang="en-US" altLang="zh-CN" dirty="0" smtClean="0"/>
              <a:t> (not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implemented)</a:t>
            </a:r>
          </a:p>
        </p:txBody>
      </p:sp>
    </p:spTree>
    <p:extLst>
      <p:ext uri="{BB962C8B-B14F-4D97-AF65-F5344CB8AC3E}">
        <p14:creationId xmlns:p14="http://schemas.microsoft.com/office/powerpoint/2010/main" val="178442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greedy as an example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34481" y="2944218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decoder.step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76346" y="2841805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attention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>
            <a:endCxn id="57" idx="3"/>
          </p:cNvCxnSpPr>
          <p:nvPr/>
        </p:nvCxnSpPr>
        <p:spPr>
          <a:xfrm flipH="1" flipV="1">
            <a:off x="2175728" y="1936407"/>
            <a:ext cx="1519879" cy="24982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45116" y="2052121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44498" y="2283710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cxnSp>
        <p:nvCxnSpPr>
          <p:cNvPr id="48" name="直线箭头连接符 47"/>
          <p:cNvCxnSpPr/>
          <p:nvPr/>
        </p:nvCxnSpPr>
        <p:spPr>
          <a:xfrm flipH="1">
            <a:off x="1305105" y="2591487"/>
            <a:ext cx="1443170" cy="3527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7832" y="1058316"/>
            <a:ext cx="35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GreedyFeedback</a:t>
            </a:r>
            <a:r>
              <a:rPr kumimoji="1" lang="en-US" altLang="zh-CN" dirty="0" smtClean="0"/>
              <a:t> (not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implemented)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76346" y="3178871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compute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logits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0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greedy as an example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34481" y="2944218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decoder.step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76346" y="2841805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attention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>
            <a:endCxn id="57" idx="3"/>
          </p:cNvCxnSpPr>
          <p:nvPr/>
        </p:nvCxnSpPr>
        <p:spPr>
          <a:xfrm flipH="1" flipV="1">
            <a:off x="2175728" y="1936407"/>
            <a:ext cx="1519879" cy="24982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45116" y="2052121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44498" y="2283710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cxnSp>
        <p:nvCxnSpPr>
          <p:cNvPr id="48" name="直线箭头连接符 47"/>
          <p:cNvCxnSpPr/>
          <p:nvPr/>
        </p:nvCxnSpPr>
        <p:spPr>
          <a:xfrm flipH="1">
            <a:off x="1305105" y="2591487"/>
            <a:ext cx="1443170" cy="3527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7832" y="1058316"/>
            <a:ext cx="35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GreedyFeedback</a:t>
            </a:r>
            <a:r>
              <a:rPr kumimoji="1" lang="en-US" altLang="zh-CN" dirty="0" smtClean="0"/>
              <a:t> (not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implemented)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76346" y="3178871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compute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logits</a:t>
            </a:r>
            <a:endParaRPr kumimoji="1"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28003" y="3825155"/>
            <a:ext cx="1808851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feedback.sample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zh-CN" altLang="en-US" sz="1600" dirty="0">
                <a:solidFill>
                  <a:schemeClr val="tx1"/>
                </a:solidFill>
              </a:rPr>
              <a:t>,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finished)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直线箭头连接符 15"/>
          <p:cNvCxnSpPr>
            <a:endCxn id="15" idx="1"/>
          </p:cNvCxnSpPr>
          <p:nvPr/>
        </p:nvCxnSpPr>
        <p:spPr>
          <a:xfrm>
            <a:off x="2937832" y="3548203"/>
            <a:ext cx="690171" cy="59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90698"/>
              </p:ext>
            </p:extLst>
          </p:nvPr>
        </p:nvGraphicFramePr>
        <p:xfrm>
          <a:off x="5597421" y="3734982"/>
          <a:ext cx="50185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1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3" name="右大括号 22"/>
          <p:cNvSpPr/>
          <p:nvPr/>
        </p:nvSpPr>
        <p:spPr>
          <a:xfrm>
            <a:off x="6169310" y="3760957"/>
            <a:ext cx="197793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67103" y="4470614"/>
            <a:ext cx="141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zh-CN" dirty="0" smtClean="0"/>
              <a:t>=</a:t>
            </a:r>
            <a:r>
              <a:rPr kumimoji="1" lang="en-US" altLang="zh-CN" dirty="0" smtClean="0"/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067116" y="3363537"/>
            <a:ext cx="27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=0)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sample_ids</a:t>
            </a:r>
            <a:endParaRPr kumimoji="1"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80693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greedy as an example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34481" y="2944218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decoder.step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76346" y="2841805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attention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>
            <a:endCxn id="57" idx="3"/>
          </p:cNvCxnSpPr>
          <p:nvPr/>
        </p:nvCxnSpPr>
        <p:spPr>
          <a:xfrm flipH="1" flipV="1">
            <a:off x="2175728" y="1936407"/>
            <a:ext cx="1519879" cy="24982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45116" y="2052121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44498" y="2283710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cxnSp>
        <p:nvCxnSpPr>
          <p:cNvPr id="48" name="直线箭头连接符 47"/>
          <p:cNvCxnSpPr/>
          <p:nvPr/>
        </p:nvCxnSpPr>
        <p:spPr>
          <a:xfrm flipH="1">
            <a:off x="1305105" y="2591487"/>
            <a:ext cx="1443170" cy="3527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7832" y="1058316"/>
            <a:ext cx="35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GreedyFeedback</a:t>
            </a:r>
            <a:r>
              <a:rPr kumimoji="1" lang="en-US" altLang="zh-CN" dirty="0" smtClean="0"/>
              <a:t> (not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implemented)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76346" y="3178871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logits</a:t>
            </a:r>
            <a:endParaRPr kumimoji="1"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628003" y="3825155"/>
            <a:ext cx="1808851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feedback.sample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zh-CN" altLang="en-US" sz="1600" dirty="0">
                <a:solidFill>
                  <a:schemeClr val="tx1"/>
                </a:solidFill>
              </a:rPr>
              <a:t>,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finished)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15" idx="1"/>
          </p:cNvCxnSpPr>
          <p:nvPr/>
        </p:nvCxnSpPr>
        <p:spPr>
          <a:xfrm flipH="1" flipV="1">
            <a:off x="2145117" y="3589678"/>
            <a:ext cx="1482886" cy="55820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96526" y="3853503"/>
            <a:ext cx="170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sample_ids</a:t>
            </a:r>
            <a:endParaRPr kumimoji="1"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03495" y="4991379"/>
            <a:ext cx="2188723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线箭头连接符 18"/>
          <p:cNvCxnSpPr>
            <a:stCxn id="28" idx="2"/>
            <a:endCxn id="18" idx="1"/>
          </p:cNvCxnSpPr>
          <p:nvPr/>
        </p:nvCxnSpPr>
        <p:spPr>
          <a:xfrm>
            <a:off x="2650011" y="4161280"/>
            <a:ext cx="853484" cy="1152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895002" y="4991379"/>
            <a:ext cx="252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convert to word </a:t>
            </a:r>
            <a:r>
              <a:rPr kumimoji="1" lang="en-US" altLang="zh-CN" dirty="0" err="1" smtClean="0"/>
              <a:t>embeddings</a:t>
            </a:r>
            <a:r>
              <a:rPr kumimoji="1"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2286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greedy as an example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34481" y="2944218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decoder.step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76346" y="2841805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attention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>
            <a:endCxn id="57" idx="3"/>
          </p:cNvCxnSpPr>
          <p:nvPr/>
        </p:nvCxnSpPr>
        <p:spPr>
          <a:xfrm flipH="1" flipV="1">
            <a:off x="2175728" y="1936407"/>
            <a:ext cx="1519879" cy="24982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45116" y="2052121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44498" y="2283710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cxnSp>
        <p:nvCxnSpPr>
          <p:cNvPr id="48" name="直线箭头连接符 47"/>
          <p:cNvCxnSpPr/>
          <p:nvPr/>
        </p:nvCxnSpPr>
        <p:spPr>
          <a:xfrm flipH="1">
            <a:off x="1305105" y="2591487"/>
            <a:ext cx="1443170" cy="3527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937832" y="1058316"/>
            <a:ext cx="35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GreedyFeedback</a:t>
            </a:r>
            <a:r>
              <a:rPr kumimoji="1" lang="en-US" altLang="zh-CN" dirty="0" smtClean="0"/>
              <a:t> (not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implemented)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176346" y="3178871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logits</a:t>
            </a:r>
            <a:endParaRPr kumimoji="1"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3628003" y="3825155"/>
            <a:ext cx="1808851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feedback.sample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zh-CN" altLang="en-US" sz="1600" dirty="0">
                <a:solidFill>
                  <a:schemeClr val="tx1"/>
                </a:solidFill>
              </a:rPr>
              <a:t>,</a:t>
            </a:r>
            <a:r>
              <a:rPr kumimoji="1" lang="zh-CN" altLang="en-US" sz="16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finished)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15" idx="1"/>
          </p:cNvCxnSpPr>
          <p:nvPr/>
        </p:nvCxnSpPr>
        <p:spPr>
          <a:xfrm flipH="1" flipV="1">
            <a:off x="2145117" y="3589678"/>
            <a:ext cx="1482886" cy="55820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96526" y="3853503"/>
            <a:ext cx="170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sample_ids</a:t>
            </a:r>
            <a:endParaRPr kumimoji="1"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03495" y="4991379"/>
            <a:ext cx="2188723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 flipH="1" flipV="1">
            <a:off x="917869" y="3589678"/>
            <a:ext cx="2585626" cy="1799137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41306" y="4683602"/>
            <a:ext cx="170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next_inputs</a:t>
            </a:r>
            <a:endParaRPr kumimoji="1" lang="en-US" altLang="zh-CN" sz="1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直线箭头连接符 43"/>
          <p:cNvCxnSpPr>
            <a:stCxn id="29" idx="2"/>
          </p:cNvCxnSpPr>
          <p:nvPr/>
        </p:nvCxnSpPr>
        <p:spPr>
          <a:xfrm rot="5400000" flipH="1">
            <a:off x="302420" y="3399009"/>
            <a:ext cx="1724431" cy="1460310"/>
          </a:xfrm>
          <a:prstGeom prst="bentConnector3">
            <a:avLst>
              <a:gd name="adj1" fmla="val -102373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907043" y="5615494"/>
            <a:ext cx="3192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while loop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vars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next_inputs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finished_flag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037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search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5494" y="1841487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6590"/>
              </p:ext>
            </p:extLst>
          </p:nvPr>
        </p:nvGraphicFramePr>
        <p:xfrm>
          <a:off x="1835667" y="1841487"/>
          <a:ext cx="5880768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95089"/>
                <a:gridCol w="895089"/>
                <a:gridCol w="895089"/>
                <a:gridCol w="960808"/>
                <a:gridCol w="962308"/>
                <a:gridCol w="705692"/>
                <a:gridCol w="5666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senior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大括号 45"/>
          <p:cNvSpPr/>
          <p:nvPr/>
        </p:nvSpPr>
        <p:spPr>
          <a:xfrm rot="10800000" flipH="1">
            <a:off x="7838117" y="1841487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154293" y="2157368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51" name="右大括号 50"/>
          <p:cNvSpPr/>
          <p:nvPr/>
        </p:nvSpPr>
        <p:spPr>
          <a:xfrm rot="5400000">
            <a:off x="4692543" y="2973249"/>
            <a:ext cx="156346" cy="58700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526493" y="5994055"/>
            <a:ext cx="2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decoding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timesteps</a:t>
            </a:r>
            <a:r>
              <a:rPr kumimoji="1" lang="en-US" altLang="zh-CN" dirty="0" smtClean="0"/>
              <a:t>=7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5494" y="130076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values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returned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(beam=3)</a:t>
            </a:r>
          </a:p>
        </p:txBody>
      </p:sp>
      <p:sp>
        <p:nvSpPr>
          <p:cNvPr id="22" name="矩形 21"/>
          <p:cNvSpPr/>
          <p:nvPr/>
        </p:nvSpPr>
        <p:spPr>
          <a:xfrm>
            <a:off x="235494" y="3253157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beam_ids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45276"/>
              </p:ext>
            </p:extLst>
          </p:nvPr>
        </p:nvGraphicFramePr>
        <p:xfrm>
          <a:off x="1835667" y="3253157"/>
          <a:ext cx="5880770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0110"/>
                <a:gridCol w="840110"/>
                <a:gridCol w="840110"/>
                <a:gridCol w="840110"/>
                <a:gridCol w="840110"/>
                <a:gridCol w="840110"/>
                <a:gridCol w="84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右大括号 27"/>
          <p:cNvSpPr/>
          <p:nvPr/>
        </p:nvSpPr>
        <p:spPr>
          <a:xfrm rot="10800000" flipH="1">
            <a:off x="7838117" y="3253157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54293" y="3569038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33" name="矩形 32"/>
          <p:cNvSpPr/>
          <p:nvPr/>
        </p:nvSpPr>
        <p:spPr>
          <a:xfrm>
            <a:off x="235494" y="4596063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log_probs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50524"/>
              </p:ext>
            </p:extLst>
          </p:nvPr>
        </p:nvGraphicFramePr>
        <p:xfrm>
          <a:off x="1835667" y="4596063"/>
          <a:ext cx="5880770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0110"/>
                <a:gridCol w="840110"/>
                <a:gridCol w="840110"/>
                <a:gridCol w="840110"/>
                <a:gridCol w="840110"/>
                <a:gridCol w="840110"/>
                <a:gridCol w="84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-1.83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-2.44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-2.54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右大括号 34"/>
          <p:cNvSpPr/>
          <p:nvPr/>
        </p:nvSpPr>
        <p:spPr>
          <a:xfrm rot="10800000" flipH="1">
            <a:off x="7838117" y="4596063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154293" y="4911944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35494" y="90065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source:</a:t>
            </a:r>
            <a:r>
              <a:rPr kumimoji="1" lang="zh-CN" altLang="en-US" sz="2000" dirty="0" smtClean="0"/>
              <a:t> 韩国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高官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访问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朝鲜</a:t>
            </a: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16956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dynamic decoding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372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search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5494" y="1841487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10800000" flipH="1">
            <a:off x="7976866" y="2599199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93042" y="2915080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51" name="右大括号 50"/>
          <p:cNvSpPr/>
          <p:nvPr/>
        </p:nvSpPr>
        <p:spPr>
          <a:xfrm rot="5400000">
            <a:off x="4692543" y="2973249"/>
            <a:ext cx="156346" cy="58700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526493" y="5994055"/>
            <a:ext cx="2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decoding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timesteps</a:t>
            </a:r>
            <a:r>
              <a:rPr kumimoji="1" lang="en-US" altLang="zh-CN" dirty="0" smtClean="0"/>
              <a:t>=7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5494" y="130076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values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returned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(beam=3)</a:t>
            </a:r>
          </a:p>
        </p:txBody>
      </p:sp>
      <p:sp>
        <p:nvSpPr>
          <p:cNvPr id="22" name="矩形 21"/>
          <p:cNvSpPr/>
          <p:nvPr/>
        </p:nvSpPr>
        <p:spPr>
          <a:xfrm>
            <a:off x="235494" y="4642901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beam_ids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40826"/>
              </p:ext>
            </p:extLst>
          </p:nvPr>
        </p:nvGraphicFramePr>
        <p:xfrm>
          <a:off x="1835667" y="4642901"/>
          <a:ext cx="5880770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0110"/>
                <a:gridCol w="840110"/>
                <a:gridCol w="840110"/>
                <a:gridCol w="840110"/>
                <a:gridCol w="840110"/>
                <a:gridCol w="840110"/>
                <a:gridCol w="84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右大括号 27"/>
          <p:cNvSpPr/>
          <p:nvPr/>
        </p:nvSpPr>
        <p:spPr>
          <a:xfrm rot="10800000" flipH="1">
            <a:off x="7838117" y="4642901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54293" y="4958782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5494" y="2622190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beam0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5494" y="2991522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35494" y="3345907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18583" y="4245981"/>
            <a:ext cx="28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from which beam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35494" y="90065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source:</a:t>
            </a:r>
            <a:r>
              <a:rPr kumimoji="1" lang="zh-CN" altLang="en-US" sz="2000" dirty="0" smtClean="0"/>
              <a:t> 韩国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高官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访问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朝鲜</a:t>
            </a:r>
            <a:endParaRPr kumimoji="1" lang="en-US" altLang="zh-CN" sz="2000" dirty="0" smtClean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75967"/>
              </p:ext>
            </p:extLst>
          </p:nvPr>
        </p:nvGraphicFramePr>
        <p:xfrm>
          <a:off x="1219401" y="2608432"/>
          <a:ext cx="6618715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4331"/>
                <a:gridCol w="874331"/>
                <a:gridCol w="874331"/>
                <a:gridCol w="1039394"/>
                <a:gridCol w="928541"/>
                <a:gridCol w="875177"/>
                <a:gridCol w="599060"/>
                <a:gridCol w="55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senior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线连接符 3"/>
          <p:cNvCxnSpPr/>
          <p:nvPr/>
        </p:nvCxnSpPr>
        <p:spPr>
          <a:xfrm>
            <a:off x="1867616" y="2840377"/>
            <a:ext cx="3735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867616" y="2840377"/>
            <a:ext cx="373551" cy="361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867616" y="2840377"/>
            <a:ext cx="256079" cy="721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4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search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5494" y="1841487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10800000" flipH="1">
            <a:off x="7976866" y="2599199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93042" y="2915080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51" name="右大括号 50"/>
          <p:cNvSpPr/>
          <p:nvPr/>
        </p:nvSpPr>
        <p:spPr>
          <a:xfrm rot="5400000">
            <a:off x="4692543" y="2973249"/>
            <a:ext cx="156346" cy="58700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526493" y="5994055"/>
            <a:ext cx="2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decoding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timesteps</a:t>
            </a:r>
            <a:r>
              <a:rPr kumimoji="1" lang="en-US" altLang="zh-CN" dirty="0" smtClean="0"/>
              <a:t>=7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5494" y="130076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values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returned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(beam=3)</a:t>
            </a:r>
          </a:p>
        </p:txBody>
      </p:sp>
      <p:sp>
        <p:nvSpPr>
          <p:cNvPr id="22" name="矩形 21"/>
          <p:cNvSpPr/>
          <p:nvPr/>
        </p:nvSpPr>
        <p:spPr>
          <a:xfrm>
            <a:off x="235494" y="4642901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beam_ids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34477"/>
              </p:ext>
            </p:extLst>
          </p:nvPr>
        </p:nvGraphicFramePr>
        <p:xfrm>
          <a:off x="1835667" y="4642901"/>
          <a:ext cx="5880770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0110"/>
                <a:gridCol w="840110"/>
                <a:gridCol w="840110"/>
                <a:gridCol w="840110"/>
                <a:gridCol w="840110"/>
                <a:gridCol w="840110"/>
                <a:gridCol w="84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右大括号 27"/>
          <p:cNvSpPr/>
          <p:nvPr/>
        </p:nvSpPr>
        <p:spPr>
          <a:xfrm rot="10800000" flipH="1">
            <a:off x="7838117" y="4642901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54293" y="4958782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5494" y="2622190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beam0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5494" y="2991522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35494" y="3345907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18583" y="4245981"/>
            <a:ext cx="28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from which beam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35494" y="90065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source:</a:t>
            </a:r>
            <a:r>
              <a:rPr kumimoji="1" lang="zh-CN" altLang="en-US" sz="2000" dirty="0" smtClean="0"/>
              <a:t> 韩国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高官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访问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朝鲜</a:t>
            </a:r>
            <a:endParaRPr kumimoji="1" lang="en-US" altLang="zh-CN" sz="2000" dirty="0" smtClean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10775"/>
              </p:ext>
            </p:extLst>
          </p:nvPr>
        </p:nvGraphicFramePr>
        <p:xfrm>
          <a:off x="1219401" y="2608432"/>
          <a:ext cx="6618715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4331"/>
                <a:gridCol w="874331"/>
                <a:gridCol w="874331"/>
                <a:gridCol w="1039394"/>
                <a:gridCol w="928541"/>
                <a:gridCol w="875177"/>
                <a:gridCol w="599060"/>
                <a:gridCol w="55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senior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线连接符 3"/>
          <p:cNvCxnSpPr/>
          <p:nvPr/>
        </p:nvCxnSpPr>
        <p:spPr>
          <a:xfrm>
            <a:off x="1867616" y="2840377"/>
            <a:ext cx="3735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867616" y="2840377"/>
            <a:ext cx="373551" cy="361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867616" y="2840377"/>
            <a:ext cx="256079" cy="721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2788464" y="2823691"/>
            <a:ext cx="2533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2788464" y="2810932"/>
            <a:ext cx="253310" cy="361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2661810" y="3177728"/>
            <a:ext cx="379964" cy="38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5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search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5494" y="1841487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10800000" flipH="1">
            <a:off x="7976866" y="2599199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93042" y="2915080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51" name="右大括号 50"/>
          <p:cNvSpPr/>
          <p:nvPr/>
        </p:nvSpPr>
        <p:spPr>
          <a:xfrm rot="5400000">
            <a:off x="4692543" y="2973249"/>
            <a:ext cx="156346" cy="58700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526493" y="5994055"/>
            <a:ext cx="2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decoding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timesteps</a:t>
            </a:r>
            <a:r>
              <a:rPr kumimoji="1" lang="en-US" altLang="zh-CN" dirty="0" smtClean="0"/>
              <a:t>=7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5494" y="130076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values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returned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(beam=3)</a:t>
            </a:r>
          </a:p>
        </p:txBody>
      </p:sp>
      <p:sp>
        <p:nvSpPr>
          <p:cNvPr id="22" name="矩形 21"/>
          <p:cNvSpPr/>
          <p:nvPr/>
        </p:nvSpPr>
        <p:spPr>
          <a:xfrm>
            <a:off x="235494" y="4642901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beam_ids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3697"/>
              </p:ext>
            </p:extLst>
          </p:nvPr>
        </p:nvGraphicFramePr>
        <p:xfrm>
          <a:off x="1835667" y="4642901"/>
          <a:ext cx="5880770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0110"/>
                <a:gridCol w="840110"/>
                <a:gridCol w="840110"/>
                <a:gridCol w="840110"/>
                <a:gridCol w="840110"/>
                <a:gridCol w="840110"/>
                <a:gridCol w="84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右大括号 27"/>
          <p:cNvSpPr/>
          <p:nvPr/>
        </p:nvSpPr>
        <p:spPr>
          <a:xfrm rot="10800000" flipH="1">
            <a:off x="7838117" y="4642901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154293" y="4958782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5494" y="2622190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beam0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5494" y="2991522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35494" y="3345907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18583" y="4245981"/>
            <a:ext cx="28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from which beam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35494" y="90065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source:</a:t>
            </a:r>
            <a:r>
              <a:rPr kumimoji="1" lang="zh-CN" altLang="en-US" sz="2000" dirty="0" smtClean="0"/>
              <a:t> 韩国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高官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访问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朝鲜</a:t>
            </a:r>
            <a:endParaRPr kumimoji="1" lang="en-US" altLang="zh-CN" sz="2000" dirty="0" smtClean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091098"/>
              </p:ext>
            </p:extLst>
          </p:nvPr>
        </p:nvGraphicFramePr>
        <p:xfrm>
          <a:off x="1219401" y="2608432"/>
          <a:ext cx="6618715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4331"/>
                <a:gridCol w="874331"/>
                <a:gridCol w="874331"/>
                <a:gridCol w="1039394"/>
                <a:gridCol w="928541"/>
                <a:gridCol w="875177"/>
                <a:gridCol w="599060"/>
                <a:gridCol w="55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senior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线连接符 3"/>
          <p:cNvCxnSpPr/>
          <p:nvPr/>
        </p:nvCxnSpPr>
        <p:spPr>
          <a:xfrm>
            <a:off x="1867616" y="2840377"/>
            <a:ext cx="3735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1867616" y="2840377"/>
            <a:ext cx="373551" cy="361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867616" y="2840377"/>
            <a:ext cx="256079" cy="721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2788464" y="2823691"/>
            <a:ext cx="2533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2788464" y="2810932"/>
            <a:ext cx="253310" cy="361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2661810" y="3177728"/>
            <a:ext cx="379964" cy="38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>
            <a:off x="3732079" y="2840377"/>
            <a:ext cx="286504" cy="721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3732080" y="2810932"/>
            <a:ext cx="286503" cy="361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3732080" y="2823691"/>
            <a:ext cx="286503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/>
          <p:nvPr/>
        </p:nvCxnSpPr>
        <p:spPr>
          <a:xfrm flipV="1">
            <a:off x="4723237" y="2823691"/>
            <a:ext cx="2533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4747562" y="3172111"/>
            <a:ext cx="354080" cy="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>
            <a:off x="4723237" y="2816549"/>
            <a:ext cx="253310" cy="7448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V="1">
            <a:off x="5740141" y="2816548"/>
            <a:ext cx="2533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5740141" y="2816548"/>
            <a:ext cx="253310" cy="385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/>
        </p:nvCxnSpPr>
        <p:spPr>
          <a:xfrm>
            <a:off x="5648486" y="3177728"/>
            <a:ext cx="344965" cy="3611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 flipV="1">
            <a:off x="6490223" y="2840377"/>
            <a:ext cx="2533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 flipV="1">
            <a:off x="6490223" y="3177728"/>
            <a:ext cx="2533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 flipV="1">
            <a:off x="6490223" y="3561411"/>
            <a:ext cx="2533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 flipV="1">
            <a:off x="7173288" y="2831878"/>
            <a:ext cx="2533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7173288" y="3177728"/>
            <a:ext cx="253310" cy="38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/>
          <p:cNvCxnSpPr/>
          <p:nvPr/>
        </p:nvCxnSpPr>
        <p:spPr>
          <a:xfrm flipV="1">
            <a:off x="7173288" y="3201556"/>
            <a:ext cx="253310" cy="3598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3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search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35494" y="1841487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10800000" flipH="1">
            <a:off x="7976866" y="2599199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93042" y="2915080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5494" y="130076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values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returned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(beam=3)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5494" y="2622190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beam0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5494" y="2991522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35494" y="3345907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beam2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35494" y="90065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source:</a:t>
            </a:r>
            <a:r>
              <a:rPr kumimoji="1" lang="zh-CN" altLang="en-US" sz="2000" dirty="0" smtClean="0"/>
              <a:t> 韩国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高官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访问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朝鲜</a:t>
            </a:r>
            <a:endParaRPr kumimoji="1" lang="en-US" altLang="zh-CN" sz="2000" dirty="0" smtClean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01523"/>
              </p:ext>
            </p:extLst>
          </p:nvPr>
        </p:nvGraphicFramePr>
        <p:xfrm>
          <a:off x="1219401" y="2608432"/>
          <a:ext cx="6618715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4331"/>
                <a:gridCol w="874331"/>
                <a:gridCol w="874331"/>
                <a:gridCol w="1039394"/>
                <a:gridCol w="928541"/>
                <a:gridCol w="875177"/>
                <a:gridCol w="599060"/>
                <a:gridCol w="55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senior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右大括号 41"/>
          <p:cNvSpPr/>
          <p:nvPr/>
        </p:nvSpPr>
        <p:spPr>
          <a:xfrm rot="10800000" flipH="1">
            <a:off x="7976866" y="4576486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293042" y="4892367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35494" y="4599477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35494" y="4968809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beam1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35494" y="5323194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beam2</a:t>
            </a: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78667"/>
              </p:ext>
            </p:extLst>
          </p:nvPr>
        </p:nvGraphicFramePr>
        <p:xfrm>
          <a:off x="1219401" y="4585719"/>
          <a:ext cx="6618715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4331"/>
                <a:gridCol w="874331"/>
                <a:gridCol w="874331"/>
                <a:gridCol w="1039394"/>
                <a:gridCol w="928541"/>
                <a:gridCol w="875177"/>
                <a:gridCol w="599060"/>
                <a:gridCol w="55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senior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senior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gprk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任意形状 4"/>
          <p:cNvSpPr/>
          <p:nvPr/>
        </p:nvSpPr>
        <p:spPr>
          <a:xfrm flipV="1">
            <a:off x="1611608" y="2765679"/>
            <a:ext cx="5808579" cy="45719"/>
          </a:xfrm>
          <a:custGeom>
            <a:avLst/>
            <a:gdLst>
              <a:gd name="connsiteX0" fmla="*/ 5688652 w 5688652"/>
              <a:gd name="connsiteY0" fmla="*/ 0 h 10672"/>
              <a:gd name="connsiteX1" fmla="*/ 0 w 5688652"/>
              <a:gd name="connsiteY1" fmla="*/ 10672 h 1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8652" h="10672">
                <a:moveTo>
                  <a:pt x="5688652" y="0"/>
                </a:moveTo>
                <a:lnTo>
                  <a:pt x="0" y="10672"/>
                </a:lnTo>
              </a:path>
            </a:pathLst>
          </a:custGeom>
          <a:ln>
            <a:solidFill>
              <a:srgbClr val="008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/>
        </p:nvSpPr>
        <p:spPr>
          <a:xfrm>
            <a:off x="1675645" y="2765680"/>
            <a:ext cx="5752689" cy="800389"/>
          </a:xfrm>
          <a:custGeom>
            <a:avLst/>
            <a:gdLst>
              <a:gd name="connsiteX0" fmla="*/ 5752689 w 5752689"/>
              <a:gd name="connsiteY0" fmla="*/ 330828 h 800389"/>
              <a:gd name="connsiteX1" fmla="*/ 5187025 w 5752689"/>
              <a:gd name="connsiteY1" fmla="*/ 800389 h 800389"/>
              <a:gd name="connsiteX2" fmla="*/ 4397231 w 5752689"/>
              <a:gd name="connsiteY2" fmla="*/ 768374 h 800389"/>
              <a:gd name="connsiteX3" fmla="*/ 3618110 w 5752689"/>
              <a:gd name="connsiteY3" fmla="*/ 384187 h 800389"/>
              <a:gd name="connsiteX4" fmla="*/ 2529475 w 5752689"/>
              <a:gd name="connsiteY4" fmla="*/ 426874 h 800389"/>
              <a:gd name="connsiteX5" fmla="*/ 1707663 w 5752689"/>
              <a:gd name="connsiteY5" fmla="*/ 0 h 800389"/>
              <a:gd name="connsiteX6" fmla="*/ 0 w 5752689"/>
              <a:gd name="connsiteY6" fmla="*/ 21344 h 80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2689" h="800389">
                <a:moveTo>
                  <a:pt x="5752689" y="330828"/>
                </a:moveTo>
                <a:lnTo>
                  <a:pt x="5187025" y="800389"/>
                </a:lnTo>
                <a:lnTo>
                  <a:pt x="4397231" y="768374"/>
                </a:lnTo>
                <a:lnTo>
                  <a:pt x="3618110" y="384187"/>
                </a:lnTo>
                <a:lnTo>
                  <a:pt x="2529475" y="426874"/>
                </a:lnTo>
                <a:lnTo>
                  <a:pt x="1707663" y="0"/>
                </a:lnTo>
                <a:lnTo>
                  <a:pt x="0" y="21344"/>
                </a:lnTo>
              </a:path>
            </a:pathLst>
          </a:cu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1664972" y="2752880"/>
            <a:ext cx="5816726" cy="759830"/>
          </a:xfrm>
          <a:custGeom>
            <a:avLst/>
            <a:gdLst>
              <a:gd name="connsiteX0" fmla="*/ 5816726 w 5816726"/>
              <a:gd name="connsiteY0" fmla="*/ 759830 h 759830"/>
              <a:gd name="connsiteX1" fmla="*/ 5261736 w 5816726"/>
              <a:gd name="connsiteY1" fmla="*/ 407659 h 759830"/>
              <a:gd name="connsiteX2" fmla="*/ 4493287 w 5816726"/>
              <a:gd name="connsiteY2" fmla="*/ 375643 h 759830"/>
              <a:gd name="connsiteX3" fmla="*/ 3820895 w 5816726"/>
              <a:gd name="connsiteY3" fmla="*/ 23472 h 759830"/>
              <a:gd name="connsiteX4" fmla="*/ 0 w 5816726"/>
              <a:gd name="connsiteY4" fmla="*/ 34144 h 75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6726" h="759830">
                <a:moveTo>
                  <a:pt x="5816726" y="759830"/>
                </a:moveTo>
                <a:cubicBezTo>
                  <a:pt x="5649517" y="615760"/>
                  <a:pt x="5482309" y="471690"/>
                  <a:pt x="5261736" y="407659"/>
                </a:cubicBezTo>
                <a:cubicBezTo>
                  <a:pt x="5041163" y="343628"/>
                  <a:pt x="4733427" y="439674"/>
                  <a:pt x="4493287" y="375643"/>
                </a:cubicBezTo>
                <a:cubicBezTo>
                  <a:pt x="4253147" y="311612"/>
                  <a:pt x="4569776" y="80388"/>
                  <a:pt x="3820895" y="23472"/>
                </a:cubicBezTo>
                <a:cubicBezTo>
                  <a:pt x="3072014" y="-33444"/>
                  <a:pt x="622585" y="30587"/>
                  <a:pt x="0" y="34144"/>
                </a:cubicBez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35493" y="4010867"/>
            <a:ext cx="1440151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gathered_ids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任意形状 83"/>
          <p:cNvSpPr/>
          <p:nvPr/>
        </p:nvSpPr>
        <p:spPr>
          <a:xfrm flipV="1">
            <a:off x="1664972" y="4829967"/>
            <a:ext cx="5808579" cy="45719"/>
          </a:xfrm>
          <a:custGeom>
            <a:avLst/>
            <a:gdLst>
              <a:gd name="connsiteX0" fmla="*/ 5688652 w 5688652"/>
              <a:gd name="connsiteY0" fmla="*/ 0 h 10672"/>
              <a:gd name="connsiteX1" fmla="*/ 0 w 5688652"/>
              <a:gd name="connsiteY1" fmla="*/ 10672 h 1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8652" h="10672">
                <a:moveTo>
                  <a:pt x="5688652" y="0"/>
                </a:moveTo>
                <a:lnTo>
                  <a:pt x="0" y="10672"/>
                </a:lnTo>
              </a:path>
            </a:pathLst>
          </a:custGeom>
          <a:ln>
            <a:solidFill>
              <a:srgbClr val="008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任意形状 84"/>
          <p:cNvSpPr/>
          <p:nvPr/>
        </p:nvSpPr>
        <p:spPr>
          <a:xfrm flipV="1">
            <a:off x="1675645" y="5224115"/>
            <a:ext cx="5808579" cy="45719"/>
          </a:xfrm>
          <a:custGeom>
            <a:avLst/>
            <a:gdLst>
              <a:gd name="connsiteX0" fmla="*/ 5688652 w 5688652"/>
              <a:gd name="connsiteY0" fmla="*/ 0 h 10672"/>
              <a:gd name="connsiteX1" fmla="*/ 0 w 5688652"/>
              <a:gd name="connsiteY1" fmla="*/ 10672 h 1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8652" h="10672">
                <a:moveTo>
                  <a:pt x="5688652" y="0"/>
                </a:moveTo>
                <a:lnTo>
                  <a:pt x="0" y="10672"/>
                </a:lnTo>
              </a:path>
            </a:pathLst>
          </a:custGeom>
          <a:ln>
            <a:solidFill>
              <a:srgbClr val="8064A2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任意形状 85"/>
          <p:cNvSpPr/>
          <p:nvPr/>
        </p:nvSpPr>
        <p:spPr>
          <a:xfrm flipV="1">
            <a:off x="1664972" y="5599211"/>
            <a:ext cx="5808579" cy="45719"/>
          </a:xfrm>
          <a:custGeom>
            <a:avLst/>
            <a:gdLst>
              <a:gd name="connsiteX0" fmla="*/ 5688652 w 5688652"/>
              <a:gd name="connsiteY0" fmla="*/ 0 h 10672"/>
              <a:gd name="connsiteX1" fmla="*/ 0 w 5688652"/>
              <a:gd name="connsiteY1" fmla="*/ 10672 h 1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8652" h="10672">
                <a:moveTo>
                  <a:pt x="5688652" y="0"/>
                </a:moveTo>
                <a:lnTo>
                  <a:pt x="0" y="10672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右大括号 86"/>
          <p:cNvSpPr/>
          <p:nvPr/>
        </p:nvSpPr>
        <p:spPr>
          <a:xfrm rot="5400000">
            <a:off x="4450585" y="2528986"/>
            <a:ext cx="156346" cy="66187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3411854" y="5929633"/>
            <a:ext cx="2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decoding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timesteps</a:t>
            </a:r>
            <a:r>
              <a:rPr kumimoji="1" lang="en-US" altLang="zh-CN" dirty="0" smtClean="0"/>
              <a:t>=7</a:t>
            </a:r>
          </a:p>
        </p:txBody>
      </p:sp>
    </p:spTree>
    <p:extLst>
      <p:ext uri="{BB962C8B-B14F-4D97-AF65-F5344CB8AC3E}">
        <p14:creationId xmlns:p14="http://schemas.microsoft.com/office/powerpoint/2010/main" val="223046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search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35494" y="130076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values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returned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(beam=3)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35494" y="900652"/>
            <a:ext cx="5057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source:</a:t>
            </a:r>
            <a:r>
              <a:rPr kumimoji="1" lang="zh-CN" altLang="en-US" sz="2000" dirty="0" smtClean="0"/>
              <a:t> 韩国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高官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访问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朝鲜</a:t>
            </a:r>
            <a:endParaRPr kumimoji="1" lang="en-US" altLang="zh-CN" sz="2000" dirty="0" smtClean="0"/>
          </a:p>
        </p:txBody>
      </p:sp>
      <p:sp>
        <p:nvSpPr>
          <p:cNvPr id="42" name="右大括号 41"/>
          <p:cNvSpPr/>
          <p:nvPr/>
        </p:nvSpPr>
        <p:spPr>
          <a:xfrm rot="10800000" flipH="1">
            <a:off x="7976866" y="2275424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293042" y="2591305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35494" y="2298415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35494" y="2667747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beam1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35494" y="3022132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beam2</a:t>
            </a: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26364"/>
              </p:ext>
            </p:extLst>
          </p:nvPr>
        </p:nvGraphicFramePr>
        <p:xfrm>
          <a:off x="1219401" y="2284657"/>
          <a:ext cx="6618715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4331"/>
                <a:gridCol w="874331"/>
                <a:gridCol w="874331"/>
                <a:gridCol w="1039394"/>
                <a:gridCol w="928541"/>
                <a:gridCol w="875177"/>
                <a:gridCol w="599060"/>
                <a:gridCol w="55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sos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south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korean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senior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officials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visit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gprk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gprk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south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korean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senior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officials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visits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gprk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eos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235493" y="1709805"/>
            <a:ext cx="1440151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gathered_ids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任意形状 83"/>
          <p:cNvSpPr/>
          <p:nvPr/>
        </p:nvSpPr>
        <p:spPr>
          <a:xfrm flipV="1">
            <a:off x="1664972" y="2528905"/>
            <a:ext cx="5808579" cy="45719"/>
          </a:xfrm>
          <a:custGeom>
            <a:avLst/>
            <a:gdLst>
              <a:gd name="connsiteX0" fmla="*/ 5688652 w 5688652"/>
              <a:gd name="connsiteY0" fmla="*/ 0 h 10672"/>
              <a:gd name="connsiteX1" fmla="*/ 0 w 5688652"/>
              <a:gd name="connsiteY1" fmla="*/ 10672 h 1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8652" h="10672">
                <a:moveTo>
                  <a:pt x="5688652" y="0"/>
                </a:moveTo>
                <a:lnTo>
                  <a:pt x="0" y="10672"/>
                </a:lnTo>
              </a:path>
            </a:pathLst>
          </a:custGeom>
          <a:ln>
            <a:solidFill>
              <a:srgbClr val="008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任意形状 84"/>
          <p:cNvSpPr/>
          <p:nvPr/>
        </p:nvSpPr>
        <p:spPr>
          <a:xfrm flipV="1">
            <a:off x="1675645" y="2923053"/>
            <a:ext cx="5808579" cy="45719"/>
          </a:xfrm>
          <a:custGeom>
            <a:avLst/>
            <a:gdLst>
              <a:gd name="connsiteX0" fmla="*/ 5688652 w 5688652"/>
              <a:gd name="connsiteY0" fmla="*/ 0 h 10672"/>
              <a:gd name="connsiteX1" fmla="*/ 0 w 5688652"/>
              <a:gd name="connsiteY1" fmla="*/ 10672 h 1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8652" h="10672">
                <a:moveTo>
                  <a:pt x="5688652" y="0"/>
                </a:moveTo>
                <a:lnTo>
                  <a:pt x="0" y="10672"/>
                </a:lnTo>
              </a:path>
            </a:pathLst>
          </a:custGeom>
          <a:ln>
            <a:solidFill>
              <a:srgbClr val="8064A2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任意形状 85"/>
          <p:cNvSpPr/>
          <p:nvPr/>
        </p:nvSpPr>
        <p:spPr>
          <a:xfrm flipV="1">
            <a:off x="1664972" y="3298149"/>
            <a:ext cx="5808579" cy="45719"/>
          </a:xfrm>
          <a:custGeom>
            <a:avLst/>
            <a:gdLst>
              <a:gd name="connsiteX0" fmla="*/ 5688652 w 5688652"/>
              <a:gd name="connsiteY0" fmla="*/ 0 h 10672"/>
              <a:gd name="connsiteX1" fmla="*/ 0 w 5688652"/>
              <a:gd name="connsiteY1" fmla="*/ 10672 h 1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88652" h="10672">
                <a:moveTo>
                  <a:pt x="5688652" y="0"/>
                </a:moveTo>
                <a:lnTo>
                  <a:pt x="0" y="10672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大括号 25"/>
          <p:cNvSpPr/>
          <p:nvPr/>
        </p:nvSpPr>
        <p:spPr>
          <a:xfrm rot="5400000">
            <a:off x="3944837" y="3067225"/>
            <a:ext cx="156346" cy="58700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778787" y="6088031"/>
            <a:ext cx="26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decoding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timesteps</a:t>
            </a:r>
            <a:r>
              <a:rPr kumimoji="1" lang="en-US" altLang="zh-CN" dirty="0" smtClean="0"/>
              <a:t>=7</a:t>
            </a:r>
          </a:p>
        </p:txBody>
      </p:sp>
      <p:sp>
        <p:nvSpPr>
          <p:cNvPr id="29" name="矩形 28"/>
          <p:cNvSpPr/>
          <p:nvPr/>
        </p:nvSpPr>
        <p:spPr>
          <a:xfrm>
            <a:off x="160187" y="3898578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log_probs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55776"/>
              </p:ext>
            </p:extLst>
          </p:nvPr>
        </p:nvGraphicFramePr>
        <p:xfrm>
          <a:off x="1087961" y="4690039"/>
          <a:ext cx="5880770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0110"/>
                <a:gridCol w="840110"/>
                <a:gridCol w="840110"/>
                <a:gridCol w="840110"/>
                <a:gridCol w="840110"/>
                <a:gridCol w="840110"/>
                <a:gridCol w="84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-1.83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-2.44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-2.54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右大括号 30"/>
          <p:cNvSpPr/>
          <p:nvPr/>
        </p:nvSpPr>
        <p:spPr>
          <a:xfrm rot="10800000" flipH="1">
            <a:off x="7997616" y="4675538"/>
            <a:ext cx="187898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249754" y="4991419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35493" y="4669164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beam0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35493" y="5038496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beam1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35493" y="5392881"/>
            <a:ext cx="106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beam2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86510"/>
              </p:ext>
            </p:extLst>
          </p:nvPr>
        </p:nvGraphicFramePr>
        <p:xfrm>
          <a:off x="7077905" y="4690039"/>
          <a:ext cx="840110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401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-0.26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-0.41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-0.36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406987" y="43434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55849" y="4249580"/>
            <a:ext cx="145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</a:rPr>
              <a:t>length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norm</a:t>
            </a:r>
          </a:p>
        </p:txBody>
      </p:sp>
    </p:spTree>
    <p:extLst>
      <p:ext uri="{BB962C8B-B14F-4D97-AF65-F5344CB8AC3E}">
        <p14:creationId xmlns:p14="http://schemas.microsoft.com/office/powerpoint/2010/main" val="246138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 search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66" y="1510936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421" y="1033380"/>
            <a:ext cx="5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BeamFeedback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max_len</a:t>
            </a:r>
            <a:r>
              <a:rPr kumimoji="1" lang="en-US" altLang="en-US" dirty="0" smtClean="0"/>
              <a:t>, </a:t>
            </a:r>
            <a:r>
              <a:rPr kumimoji="1" lang="en-US" altLang="en-US" dirty="0" err="1" smtClean="0"/>
              <a:t>batch_size</a:t>
            </a:r>
            <a:r>
              <a:rPr kumimoji="1" lang="en-US" altLang="en-US" dirty="0" smtClean="0"/>
              <a:t>=1, </a:t>
            </a:r>
            <a:r>
              <a:rPr kumimoji="1" lang="en-US" altLang="en-US" dirty="0" err="1" smtClean="0"/>
              <a:t>beam_size</a:t>
            </a:r>
            <a:r>
              <a:rPr kumimoji="1" lang="en-US" altLang="en-US" dirty="0" smtClean="0"/>
              <a:t>=3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92594"/>
              </p:ext>
            </p:extLst>
          </p:nvPr>
        </p:nvGraphicFramePr>
        <p:xfrm>
          <a:off x="5777265" y="1642581"/>
          <a:ext cx="654472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6" name="右大括号 45"/>
          <p:cNvSpPr/>
          <p:nvPr/>
        </p:nvSpPr>
        <p:spPr>
          <a:xfrm rot="10800000" flipH="1">
            <a:off x="6475813" y="1642581"/>
            <a:ext cx="222019" cy="1112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697832" y="2008958"/>
            <a:ext cx="15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beam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56331"/>
              </p:ext>
            </p:extLst>
          </p:nvPr>
        </p:nvGraphicFramePr>
        <p:xfrm>
          <a:off x="3396756" y="1622411"/>
          <a:ext cx="654472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177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177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177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125810" y="2768151"/>
            <a:ext cx="119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inputs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677083" y="2765731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15132"/>
              </p:ext>
            </p:extLst>
          </p:nvPr>
        </p:nvGraphicFramePr>
        <p:xfrm>
          <a:off x="4627119" y="1622411"/>
          <a:ext cx="654472" cy="1112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434728" y="276573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probs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174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 search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4421" y="1033380"/>
            <a:ext cx="5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BeamFeedback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max_len</a:t>
            </a:r>
            <a:r>
              <a:rPr kumimoji="1" lang="en-US" altLang="en-US" dirty="0" smtClean="0"/>
              <a:t>, </a:t>
            </a:r>
            <a:r>
              <a:rPr kumimoji="1" lang="en-US" altLang="en-US" dirty="0" err="1" smtClean="0"/>
              <a:t>batch_size</a:t>
            </a:r>
            <a:r>
              <a:rPr kumimoji="1" lang="en-US" altLang="en-US" dirty="0" smtClean="0"/>
              <a:t>=1, </a:t>
            </a:r>
            <a:r>
              <a:rPr kumimoji="1" lang="en-US" altLang="en-US" dirty="0" err="1" smtClean="0"/>
              <a:t>beam_size</a:t>
            </a:r>
            <a:r>
              <a:rPr kumimoji="1" lang="en-US" altLang="en-US" dirty="0" smtClean="0"/>
              <a:t>=3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45002"/>
              </p:ext>
            </p:extLst>
          </p:nvPr>
        </p:nvGraphicFramePr>
        <p:xfrm>
          <a:off x="845936" y="2294401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850" y="2304432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850" y="2641748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850" y="2974789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67343" y="1510936"/>
            <a:ext cx="463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=0, only generate samples from beam0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80054"/>
              </p:ext>
            </p:extLst>
          </p:nvPr>
        </p:nvGraphicFramePr>
        <p:xfrm>
          <a:off x="2136155" y="2307503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south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korean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3" name="直线连接符 22"/>
          <p:cNvCxnSpPr>
            <a:endCxn id="19" idx="1"/>
          </p:cNvCxnSpPr>
          <p:nvPr/>
        </p:nvCxnSpPr>
        <p:spPr>
          <a:xfrm>
            <a:off x="1523082" y="2486542"/>
            <a:ext cx="613073" cy="3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85703"/>
              </p:ext>
            </p:extLst>
          </p:nvPr>
        </p:nvGraphicFramePr>
        <p:xfrm>
          <a:off x="3624909" y="2294401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-0.16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-</a:t>
                      </a:r>
                      <a:r>
                        <a:rPr lang="en-US" altLang="zh-CN" sz="1600" dirty="0" smtClean="0"/>
                        <a:t>3.88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-</a:t>
                      </a:r>
                      <a:r>
                        <a:rPr lang="en-US" altLang="zh-CN" sz="1600" dirty="0" smtClean="0"/>
                        <a:t>3.97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88850" y="5554817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850" y="5881461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850" y="6203830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467343" y="34110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probs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1954772" y="3441790"/>
            <a:ext cx="1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sample_ids</a:t>
            </a:r>
            <a:endParaRPr kumimoji="1" lang="en-US" altLang="zh-CN" dirty="0" smtClean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73886"/>
              </p:ext>
            </p:extLst>
          </p:nvPr>
        </p:nvGraphicFramePr>
        <p:xfrm>
          <a:off x="845936" y="5573888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235494" y="4931041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beam_ids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5465" y="1510936"/>
            <a:ext cx="2186665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ample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 search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4421" y="1033380"/>
            <a:ext cx="5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BeamFeedback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max_len</a:t>
            </a:r>
            <a:r>
              <a:rPr kumimoji="1" lang="en-US" altLang="en-US" dirty="0" smtClean="0"/>
              <a:t>, </a:t>
            </a:r>
            <a:r>
              <a:rPr kumimoji="1" lang="en-US" altLang="en-US" dirty="0" err="1" smtClean="0"/>
              <a:t>batch_size</a:t>
            </a:r>
            <a:r>
              <a:rPr kumimoji="1" lang="en-US" altLang="en-US" dirty="0" smtClean="0"/>
              <a:t>=1, </a:t>
            </a:r>
            <a:r>
              <a:rPr kumimoji="1" lang="en-US" altLang="en-US" dirty="0" err="1" smtClean="0"/>
              <a:t>beam_size</a:t>
            </a:r>
            <a:r>
              <a:rPr kumimoji="1" lang="en-US" altLang="en-US" dirty="0" smtClean="0"/>
              <a:t>=3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15641"/>
              </p:ext>
            </p:extLst>
          </p:nvPr>
        </p:nvGraphicFramePr>
        <p:xfrm>
          <a:off x="845934" y="2294401"/>
          <a:ext cx="147008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8271"/>
                <a:gridCol w="821813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south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850" y="2304432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850" y="2641748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850" y="2974789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67343" y="1510936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=1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58453"/>
              </p:ext>
            </p:extLst>
          </p:nvPr>
        </p:nvGraphicFramePr>
        <p:xfrm>
          <a:off x="3023642" y="1974462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korean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korea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6" name="直线连接符 5"/>
          <p:cNvCxnSpPr>
            <a:endCxn id="19" idx="1"/>
          </p:cNvCxnSpPr>
          <p:nvPr/>
        </p:nvCxnSpPr>
        <p:spPr>
          <a:xfrm>
            <a:off x="2316018" y="2477382"/>
            <a:ext cx="7076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8850" y="5554817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850" y="5881461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850" y="6203830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737248" y="390557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probs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3318749" y="4909376"/>
            <a:ext cx="1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sample_ids</a:t>
            </a:r>
            <a:endParaRPr kumimoji="1" lang="en-US" altLang="zh-CN" dirty="0" smtClean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62575"/>
              </p:ext>
            </p:extLst>
          </p:nvPr>
        </p:nvGraphicFramePr>
        <p:xfrm>
          <a:off x="845934" y="5573888"/>
          <a:ext cx="132066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0331"/>
                <a:gridCol w="660331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235494" y="4931041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beam_ids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48442"/>
              </p:ext>
            </p:extLst>
          </p:nvPr>
        </p:nvGraphicFramePr>
        <p:xfrm>
          <a:off x="3938007" y="3095813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korean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9" name="直线连接符 28"/>
          <p:cNvCxnSpPr>
            <a:stCxn id="21" idx="3"/>
            <a:endCxn id="27" idx="1"/>
          </p:cNvCxnSpPr>
          <p:nvPr/>
        </p:nvCxnSpPr>
        <p:spPr>
          <a:xfrm>
            <a:off x="2316018" y="2797321"/>
            <a:ext cx="1621989" cy="80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81864"/>
              </p:ext>
            </p:extLst>
          </p:nvPr>
        </p:nvGraphicFramePr>
        <p:xfrm>
          <a:off x="3023642" y="3780344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3" name="直线连接符 42"/>
          <p:cNvCxnSpPr>
            <a:endCxn id="42" idx="1"/>
          </p:cNvCxnSpPr>
          <p:nvPr/>
        </p:nvCxnSpPr>
        <p:spPr>
          <a:xfrm>
            <a:off x="2316018" y="3095813"/>
            <a:ext cx="707624" cy="1187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80149"/>
              </p:ext>
            </p:extLst>
          </p:nvPr>
        </p:nvGraphicFramePr>
        <p:xfrm>
          <a:off x="5243813" y="2294401"/>
          <a:ext cx="78168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335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-0.16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-</a:t>
                      </a:r>
                      <a:r>
                        <a:rPr lang="en-US" altLang="zh-CN" sz="1600" dirty="0" smtClean="0"/>
                        <a:t>3.88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dirty="0" smtClean="0"/>
                        <a:t>-</a:t>
                      </a:r>
                      <a:r>
                        <a:rPr lang="en-US" altLang="zh-CN" sz="1600" dirty="0" smtClean="0"/>
                        <a:t>3.97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94213"/>
              </p:ext>
            </p:extLst>
          </p:nvPr>
        </p:nvGraphicFramePr>
        <p:xfrm>
          <a:off x="6416344" y="3095813"/>
          <a:ext cx="781687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-3.94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37425"/>
              </p:ext>
            </p:extLst>
          </p:nvPr>
        </p:nvGraphicFramePr>
        <p:xfrm>
          <a:off x="6416344" y="1959121"/>
          <a:ext cx="781687" cy="670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335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-0.20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-3.49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1" name="直线连接符 50"/>
          <p:cNvCxnSpPr/>
          <p:nvPr/>
        </p:nvCxnSpPr>
        <p:spPr>
          <a:xfrm flipV="1">
            <a:off x="5934128" y="2156396"/>
            <a:ext cx="608355" cy="320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>
            <a:off x="5934128" y="2477382"/>
            <a:ext cx="482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stCxn id="46" idx="3"/>
            <a:endCxn id="30" idx="1"/>
          </p:cNvCxnSpPr>
          <p:nvPr/>
        </p:nvCxnSpPr>
        <p:spPr>
          <a:xfrm>
            <a:off x="6025500" y="2797321"/>
            <a:ext cx="390844" cy="466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5465" y="1510936"/>
            <a:ext cx="2186665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ample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1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 search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4421" y="1033380"/>
            <a:ext cx="5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BeamFeedback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max_len</a:t>
            </a:r>
            <a:r>
              <a:rPr kumimoji="1" lang="en-US" altLang="en-US" dirty="0" smtClean="0"/>
              <a:t>, </a:t>
            </a:r>
            <a:r>
              <a:rPr kumimoji="1" lang="en-US" altLang="en-US" dirty="0" err="1" smtClean="0"/>
              <a:t>batch_size</a:t>
            </a:r>
            <a:r>
              <a:rPr kumimoji="1" lang="en-US" altLang="en-US" dirty="0" smtClean="0"/>
              <a:t>=1, </a:t>
            </a:r>
            <a:r>
              <a:rPr kumimoji="1" lang="en-US" altLang="en-US" dirty="0" err="1" smtClean="0"/>
              <a:t>beam_size</a:t>
            </a:r>
            <a:r>
              <a:rPr kumimoji="1" lang="en-US" altLang="en-US" dirty="0" smtClean="0"/>
              <a:t>=3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02562"/>
              </p:ext>
            </p:extLst>
          </p:nvPr>
        </p:nvGraphicFramePr>
        <p:xfrm>
          <a:off x="845936" y="2294401"/>
          <a:ext cx="454387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2546"/>
                <a:gridCol w="774844"/>
                <a:gridCol w="779121"/>
                <a:gridCol w="821813"/>
                <a:gridCol w="821812"/>
                <a:gridCol w="693738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south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senior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gprk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850" y="2304432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850" y="2641748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850" y="2974789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67343" y="1510936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=5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87958"/>
              </p:ext>
            </p:extLst>
          </p:nvPr>
        </p:nvGraphicFramePr>
        <p:xfrm>
          <a:off x="5877655" y="1201448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6" name="直线连接符 5"/>
          <p:cNvCxnSpPr>
            <a:endCxn id="19" idx="1"/>
          </p:cNvCxnSpPr>
          <p:nvPr/>
        </p:nvCxnSpPr>
        <p:spPr>
          <a:xfrm flipV="1">
            <a:off x="5389810" y="1704368"/>
            <a:ext cx="487845" cy="814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8850" y="5554817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850" y="5881461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850" y="6203830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630100" y="412157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probs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4639140" y="4604398"/>
            <a:ext cx="1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sample_ids</a:t>
            </a:r>
            <a:endParaRPr kumimoji="1" lang="en-US" altLang="zh-CN" dirty="0" smtClean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21585"/>
              </p:ext>
            </p:extLst>
          </p:nvPr>
        </p:nvGraphicFramePr>
        <p:xfrm>
          <a:off x="845930" y="5573888"/>
          <a:ext cx="3978216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3036"/>
                <a:gridCol w="663036"/>
                <a:gridCol w="663036"/>
                <a:gridCol w="663036"/>
                <a:gridCol w="663036"/>
                <a:gridCol w="663036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235494" y="4931041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beam_ids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64321"/>
              </p:ext>
            </p:extLst>
          </p:nvPr>
        </p:nvGraphicFramePr>
        <p:xfrm>
          <a:off x="6266427" y="2304432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9" name="直线连接符 28"/>
          <p:cNvCxnSpPr>
            <a:stCxn id="21" idx="3"/>
            <a:endCxn id="27" idx="1"/>
          </p:cNvCxnSpPr>
          <p:nvPr/>
        </p:nvCxnSpPr>
        <p:spPr>
          <a:xfrm>
            <a:off x="5389810" y="2797321"/>
            <a:ext cx="876617" cy="10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24319"/>
              </p:ext>
            </p:extLst>
          </p:nvPr>
        </p:nvGraphicFramePr>
        <p:xfrm>
          <a:off x="5738908" y="3471443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3" name="直线连接符 42"/>
          <p:cNvCxnSpPr>
            <a:endCxn id="42" idx="1"/>
          </p:cNvCxnSpPr>
          <p:nvPr/>
        </p:nvCxnSpPr>
        <p:spPr>
          <a:xfrm>
            <a:off x="5389810" y="3107880"/>
            <a:ext cx="349098" cy="86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82061"/>
              </p:ext>
            </p:extLst>
          </p:nvPr>
        </p:nvGraphicFramePr>
        <p:xfrm>
          <a:off x="7188735" y="2307503"/>
          <a:ext cx="78168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-1.49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-2.21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-2.37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40838"/>
              </p:ext>
            </p:extLst>
          </p:nvPr>
        </p:nvGraphicFramePr>
        <p:xfrm>
          <a:off x="8217808" y="3498267"/>
          <a:ext cx="781687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-2.44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1" name="直线连接符 50"/>
          <p:cNvCxnSpPr>
            <a:endCxn id="45" idx="1"/>
          </p:cNvCxnSpPr>
          <p:nvPr/>
        </p:nvCxnSpPr>
        <p:spPr>
          <a:xfrm flipV="1">
            <a:off x="7879050" y="1369088"/>
            <a:ext cx="338758" cy="1112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endCxn id="44" idx="1"/>
          </p:cNvCxnSpPr>
          <p:nvPr/>
        </p:nvCxnSpPr>
        <p:spPr>
          <a:xfrm flipV="1">
            <a:off x="7879050" y="2481187"/>
            <a:ext cx="416906" cy="326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>
            <a:endCxn id="30" idx="1"/>
          </p:cNvCxnSpPr>
          <p:nvPr/>
        </p:nvCxnSpPr>
        <p:spPr>
          <a:xfrm>
            <a:off x="7879050" y="3107880"/>
            <a:ext cx="338758" cy="558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04575"/>
              </p:ext>
            </p:extLst>
          </p:nvPr>
        </p:nvGraphicFramePr>
        <p:xfrm>
          <a:off x="8295956" y="2313547"/>
          <a:ext cx="781687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-2.44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77512"/>
              </p:ext>
            </p:extLst>
          </p:nvPr>
        </p:nvGraphicFramePr>
        <p:xfrm>
          <a:off x="8217808" y="1201448"/>
          <a:ext cx="781687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-1.76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635465" y="1510936"/>
            <a:ext cx="2186665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ample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9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 search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4421" y="1033380"/>
            <a:ext cx="5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BeamFeedback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max_len</a:t>
            </a:r>
            <a:r>
              <a:rPr kumimoji="1" lang="en-US" altLang="en-US" dirty="0" smtClean="0"/>
              <a:t>, </a:t>
            </a:r>
            <a:r>
              <a:rPr kumimoji="1" lang="en-US" altLang="en-US" dirty="0" err="1" smtClean="0"/>
              <a:t>batch_size</a:t>
            </a:r>
            <a:r>
              <a:rPr kumimoji="1" lang="en-US" altLang="en-US" dirty="0" smtClean="0"/>
              <a:t>=1, </a:t>
            </a:r>
            <a:r>
              <a:rPr kumimoji="1" lang="en-US" altLang="en-US" dirty="0" err="1" smtClean="0"/>
              <a:t>beam_size</a:t>
            </a:r>
            <a:r>
              <a:rPr kumimoji="1" lang="en-US" altLang="en-US" dirty="0" smtClean="0"/>
              <a:t>=3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65303"/>
              </p:ext>
            </p:extLst>
          </p:nvPr>
        </p:nvGraphicFramePr>
        <p:xfrm>
          <a:off x="845936" y="2294401"/>
          <a:ext cx="5184249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5897"/>
                <a:gridCol w="766950"/>
                <a:gridCol w="771183"/>
                <a:gridCol w="813440"/>
                <a:gridCol w="813439"/>
                <a:gridCol w="686670"/>
                <a:gridCol w="686670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south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senior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sos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korean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gprk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850" y="2304432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850" y="2641748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850" y="2974789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67343" y="1510936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=5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17902"/>
              </p:ext>
            </p:extLst>
          </p:nvPr>
        </p:nvGraphicFramePr>
        <p:xfrm>
          <a:off x="845936" y="4907725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708779" y="6032546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242624" y="34477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probs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4096293" y="3447700"/>
            <a:ext cx="1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sample_ids</a:t>
            </a:r>
            <a:endParaRPr kumimoji="1" lang="en-US" altLang="zh-CN" dirty="0" smtClean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85731"/>
              </p:ext>
            </p:extLst>
          </p:nvPr>
        </p:nvGraphicFramePr>
        <p:xfrm>
          <a:off x="6407048" y="2294401"/>
          <a:ext cx="78168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-1.76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-2.44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-2.44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235494" y="4064919"/>
            <a:ext cx="201955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8850" y="4904654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8850" y="5241970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8850" y="5575011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5276"/>
              </p:ext>
            </p:extLst>
          </p:nvPr>
        </p:nvGraphicFramePr>
        <p:xfrm>
          <a:off x="2582287" y="4904654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2321013" y="4064919"/>
            <a:ext cx="355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embed words &amp; check finished flags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149864" y="6006473"/>
            <a:ext cx="14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next_finished</a:t>
            </a:r>
            <a:endParaRPr kumimoji="1" lang="en-US" altLang="zh-CN" dirty="0" smtClean="0"/>
          </a:p>
        </p:txBody>
      </p:sp>
      <p:sp>
        <p:nvSpPr>
          <p:cNvPr id="9" name="右箭头 8"/>
          <p:cNvSpPr/>
          <p:nvPr/>
        </p:nvSpPr>
        <p:spPr>
          <a:xfrm>
            <a:off x="1816316" y="5138699"/>
            <a:ext cx="504697" cy="4781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35465" y="1510936"/>
            <a:ext cx="2186665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ample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4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dynamic decoding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5159"/>
              </p:ext>
            </p:extLst>
          </p:nvPr>
        </p:nvGraphicFramePr>
        <p:xfrm>
          <a:off x="5597421" y="2561078"/>
          <a:ext cx="50185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1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右大括号 23"/>
          <p:cNvSpPr/>
          <p:nvPr/>
        </p:nvSpPr>
        <p:spPr>
          <a:xfrm rot="5400000">
            <a:off x="6554484" y="3539029"/>
            <a:ext cx="197797" cy="21119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09850" y="4693890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dim</a:t>
            </a:r>
            <a:endParaRPr kumimoji="1" lang="en-US" altLang="zh-CN" b="1" dirty="0" smtClean="0"/>
          </a:p>
        </p:txBody>
      </p:sp>
      <p:sp>
        <p:nvSpPr>
          <p:cNvPr id="26" name="矩形 25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/>
          <p:cNvCxnSpPr>
            <a:stCxn id="26" idx="3"/>
            <a:endCxn id="28" idx="1"/>
          </p:cNvCxnSpPr>
          <p:nvPr/>
        </p:nvCxnSpPr>
        <p:spPr>
          <a:xfrm>
            <a:off x="2175728" y="1936407"/>
            <a:ext cx="1519879" cy="447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698226" y="2040981"/>
            <a:ext cx="50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call</a:t>
            </a:r>
          </a:p>
        </p:txBody>
      </p:sp>
      <p:sp>
        <p:nvSpPr>
          <p:cNvPr id="28" name="矩形 27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10603"/>
              </p:ext>
            </p:extLst>
          </p:nvPr>
        </p:nvGraphicFramePr>
        <p:xfrm>
          <a:off x="7207495" y="2561078"/>
          <a:ext cx="50185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1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165528" y="2509023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165528" y="2846089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65528" y="3215421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165528" y="3584753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65528" y="3954085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35" name="右大括号 34"/>
          <p:cNvSpPr/>
          <p:nvPr/>
        </p:nvSpPr>
        <p:spPr>
          <a:xfrm>
            <a:off x="7791532" y="2561078"/>
            <a:ext cx="197793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989325" y="3373105"/>
            <a:ext cx="111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</a:p>
          <a:p>
            <a:pPr algn="ctr"/>
            <a:r>
              <a:rPr kumimoji="1" lang="zh-CN" altLang="zh-CN" dirty="0" smtClean="0"/>
              <a:t>=</a:t>
            </a:r>
            <a:r>
              <a:rPr kumimoji="1" lang="en-US" altLang="zh-CN" dirty="0" smtClean="0"/>
              <a:t>5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3695607" y="1058316"/>
            <a:ext cx="275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  <p:cxnSp>
        <p:nvCxnSpPr>
          <p:cNvPr id="40" name="直线箭头连接符 39"/>
          <p:cNvCxnSpPr/>
          <p:nvPr/>
        </p:nvCxnSpPr>
        <p:spPr>
          <a:xfrm flipH="1" flipV="1">
            <a:off x="2019566" y="2259136"/>
            <a:ext cx="3515006" cy="176030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018184" y="3030755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inputs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91584"/>
              </p:ext>
            </p:extLst>
          </p:nvPr>
        </p:nvGraphicFramePr>
        <p:xfrm>
          <a:off x="5080145" y="5376252"/>
          <a:ext cx="3232990" cy="370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6598"/>
                <a:gridCol w="646598"/>
                <a:gridCol w="646598"/>
                <a:gridCol w="646598"/>
                <a:gridCol w="6465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4" name="右大括号 43"/>
          <p:cNvSpPr/>
          <p:nvPr/>
        </p:nvSpPr>
        <p:spPr>
          <a:xfrm rot="5400000">
            <a:off x="6592775" y="4312745"/>
            <a:ext cx="197799" cy="32429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809850" y="6033102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en-US" altLang="zh-CN" b="1" dirty="0" smtClean="0"/>
          </a:p>
        </p:txBody>
      </p:sp>
      <p:cxnSp>
        <p:nvCxnSpPr>
          <p:cNvPr id="46" name="直线箭头连接符 45"/>
          <p:cNvCxnSpPr>
            <a:stCxn id="43" idx="1"/>
          </p:cNvCxnSpPr>
          <p:nvPr/>
        </p:nvCxnSpPr>
        <p:spPr>
          <a:xfrm flipH="1" flipV="1">
            <a:off x="1447008" y="2259136"/>
            <a:ext cx="3633137" cy="33025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888303" y="3648642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finished</a:t>
            </a:r>
            <a:r>
              <a:rPr kumimoji="1" lang="zh-CN" altLang="en-US" dirty="0"/>
              <a:t>_</a:t>
            </a:r>
            <a:r>
              <a:rPr kumimoji="1" lang="en-US" altLang="zh-CN" dirty="0" smtClean="0"/>
              <a:t>flag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883972" y="2121572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=0)</a:t>
            </a:r>
            <a:endParaRPr kumimoji="1" lang="en-US" altLang="zh-CN" b="1" dirty="0" smtClean="0"/>
          </a:p>
        </p:txBody>
      </p:sp>
      <p:sp>
        <p:nvSpPr>
          <p:cNvPr id="42" name="文本框 41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</p:spTree>
    <p:extLst>
      <p:ext uri="{BB962C8B-B14F-4D97-AF65-F5344CB8AC3E}">
        <p14:creationId xmlns:p14="http://schemas.microsoft.com/office/powerpoint/2010/main" val="273987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 search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4421" y="1033380"/>
            <a:ext cx="5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BeamFeedback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max_len</a:t>
            </a:r>
            <a:r>
              <a:rPr kumimoji="1" lang="en-US" altLang="en-US" dirty="0" smtClean="0"/>
              <a:t>, </a:t>
            </a:r>
            <a:r>
              <a:rPr kumimoji="1" lang="en-US" altLang="en-US" dirty="0" err="1" smtClean="0"/>
              <a:t>batch_size</a:t>
            </a:r>
            <a:r>
              <a:rPr kumimoji="1" lang="en-US" altLang="en-US" dirty="0" smtClean="0"/>
              <a:t>=1, </a:t>
            </a:r>
            <a:r>
              <a:rPr kumimoji="1" lang="en-US" altLang="en-US" dirty="0" err="1" smtClean="0"/>
              <a:t>beam_size</a:t>
            </a:r>
            <a:r>
              <a:rPr kumimoji="1" lang="en-US" altLang="en-US" dirty="0" smtClean="0"/>
              <a:t>=3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60898"/>
              </p:ext>
            </p:extLst>
          </p:nvPr>
        </p:nvGraphicFramePr>
        <p:xfrm>
          <a:off x="845937" y="2294401"/>
          <a:ext cx="3561968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60076"/>
                <a:gridCol w="839238"/>
                <a:gridCol w="821813"/>
                <a:gridCol w="665368"/>
                <a:gridCol w="775473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senior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gprk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850" y="2304432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850" y="2641748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850" y="2974789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67343" y="1510936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=6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24311" y="401327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probs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2655022" y="3982501"/>
            <a:ext cx="1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sample_ids</a:t>
            </a:r>
            <a:endParaRPr kumimoji="1" lang="en-US" altLang="zh-CN" dirty="0" smtClean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76274"/>
              </p:ext>
            </p:extLst>
          </p:nvPr>
        </p:nvGraphicFramePr>
        <p:xfrm>
          <a:off x="6407048" y="2304432"/>
          <a:ext cx="78168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-1.76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-2.44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-2.44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96092"/>
              </p:ext>
            </p:extLst>
          </p:nvPr>
        </p:nvGraphicFramePr>
        <p:xfrm>
          <a:off x="4801270" y="1251618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4" name="直线连接符 23"/>
          <p:cNvCxnSpPr>
            <a:endCxn id="23" idx="1"/>
          </p:cNvCxnSpPr>
          <p:nvPr/>
        </p:nvCxnSpPr>
        <p:spPr>
          <a:xfrm flipV="1">
            <a:off x="4313425" y="1754538"/>
            <a:ext cx="487845" cy="814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12460"/>
              </p:ext>
            </p:extLst>
          </p:nvPr>
        </p:nvGraphicFramePr>
        <p:xfrm>
          <a:off x="5190042" y="2307503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‘other’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‘other’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6" name="直线连接符 25"/>
          <p:cNvCxnSpPr>
            <a:endCxn id="25" idx="1"/>
          </p:cNvCxnSpPr>
          <p:nvPr/>
        </p:nvCxnSpPr>
        <p:spPr>
          <a:xfrm flipV="1">
            <a:off x="4215792" y="2810423"/>
            <a:ext cx="974250" cy="347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35454"/>
              </p:ext>
            </p:extLst>
          </p:nvPr>
        </p:nvGraphicFramePr>
        <p:xfrm>
          <a:off x="4662523" y="3521613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8" name="直线连接符 27"/>
          <p:cNvCxnSpPr>
            <a:endCxn id="27" idx="1"/>
          </p:cNvCxnSpPr>
          <p:nvPr/>
        </p:nvCxnSpPr>
        <p:spPr>
          <a:xfrm>
            <a:off x="4313425" y="2810423"/>
            <a:ext cx="349098" cy="1214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endCxn id="32" idx="1"/>
          </p:cNvCxnSpPr>
          <p:nvPr/>
        </p:nvCxnSpPr>
        <p:spPr>
          <a:xfrm flipV="1">
            <a:off x="7188735" y="1369088"/>
            <a:ext cx="338758" cy="1112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31" idx="1"/>
          </p:cNvCxnSpPr>
          <p:nvPr/>
        </p:nvCxnSpPr>
        <p:spPr>
          <a:xfrm>
            <a:off x="7024311" y="2810423"/>
            <a:ext cx="503182" cy="878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70182"/>
              </p:ext>
            </p:extLst>
          </p:nvPr>
        </p:nvGraphicFramePr>
        <p:xfrm>
          <a:off x="7527493" y="3521613"/>
          <a:ext cx="781687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-2.54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58045"/>
              </p:ext>
            </p:extLst>
          </p:nvPr>
        </p:nvGraphicFramePr>
        <p:xfrm>
          <a:off x="7527493" y="1201448"/>
          <a:ext cx="781687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-1.83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64381"/>
              </p:ext>
            </p:extLst>
          </p:nvPr>
        </p:nvGraphicFramePr>
        <p:xfrm>
          <a:off x="7597409" y="2307503"/>
          <a:ext cx="78168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-2.44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-∞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-∞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1" name="直线连接符 40"/>
          <p:cNvCxnSpPr>
            <a:endCxn id="40" idx="1"/>
          </p:cNvCxnSpPr>
          <p:nvPr/>
        </p:nvCxnSpPr>
        <p:spPr>
          <a:xfrm flipV="1">
            <a:off x="7024311" y="2810423"/>
            <a:ext cx="573098" cy="347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8850" y="5554817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8850" y="5881461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8850" y="6203830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96387"/>
              </p:ext>
            </p:extLst>
          </p:nvPr>
        </p:nvGraphicFramePr>
        <p:xfrm>
          <a:off x="845930" y="5573888"/>
          <a:ext cx="4594135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6305"/>
                <a:gridCol w="656305"/>
                <a:gridCol w="656305"/>
                <a:gridCol w="656305"/>
                <a:gridCol w="656305"/>
                <a:gridCol w="656305"/>
                <a:gridCol w="656305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0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35494" y="4931041"/>
            <a:ext cx="1216020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beam_ids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5465" y="1510936"/>
            <a:ext cx="2186665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ample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2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 search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34421" y="1033380"/>
            <a:ext cx="5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BeamFeedback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max_len</a:t>
            </a:r>
            <a:r>
              <a:rPr kumimoji="1" lang="en-US" altLang="en-US" dirty="0" smtClean="0"/>
              <a:t>, </a:t>
            </a:r>
            <a:r>
              <a:rPr kumimoji="1" lang="en-US" altLang="en-US" dirty="0" err="1" smtClean="0"/>
              <a:t>batch_size</a:t>
            </a:r>
            <a:r>
              <a:rPr kumimoji="1" lang="en-US" altLang="en-US" dirty="0" smtClean="0"/>
              <a:t>=1, </a:t>
            </a:r>
            <a:r>
              <a:rPr kumimoji="1" lang="en-US" altLang="en-US" dirty="0" err="1" smtClean="0"/>
              <a:t>beam_size</a:t>
            </a:r>
            <a:r>
              <a:rPr kumimoji="1" lang="en-US" altLang="en-US" dirty="0" smtClean="0"/>
              <a:t>=3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0885"/>
              </p:ext>
            </p:extLst>
          </p:nvPr>
        </p:nvGraphicFramePr>
        <p:xfrm>
          <a:off x="845937" y="2294401"/>
          <a:ext cx="3561968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60076"/>
                <a:gridCol w="839238"/>
                <a:gridCol w="821813"/>
                <a:gridCol w="665368"/>
                <a:gridCol w="775473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senior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gprk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850" y="2304432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850" y="2641748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850" y="2974789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67343" y="1510936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=6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24311" y="401327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probs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2655022" y="3982501"/>
            <a:ext cx="1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sample_ids</a:t>
            </a:r>
            <a:endParaRPr kumimoji="1" lang="en-US" altLang="zh-CN" dirty="0" smtClean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44690"/>
              </p:ext>
            </p:extLst>
          </p:nvPr>
        </p:nvGraphicFramePr>
        <p:xfrm>
          <a:off x="6407048" y="2304432"/>
          <a:ext cx="78168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-1.76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-2.44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-2.44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67842"/>
              </p:ext>
            </p:extLst>
          </p:nvPr>
        </p:nvGraphicFramePr>
        <p:xfrm>
          <a:off x="4801270" y="1251618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4" name="直线连接符 23"/>
          <p:cNvCxnSpPr>
            <a:endCxn id="23" idx="1"/>
          </p:cNvCxnSpPr>
          <p:nvPr/>
        </p:nvCxnSpPr>
        <p:spPr>
          <a:xfrm flipV="1">
            <a:off x="4313425" y="1754538"/>
            <a:ext cx="487845" cy="814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29280"/>
              </p:ext>
            </p:extLst>
          </p:nvPr>
        </p:nvGraphicFramePr>
        <p:xfrm>
          <a:off x="5190042" y="2307503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‘other’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‘other’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6" name="直线连接符 25"/>
          <p:cNvCxnSpPr>
            <a:endCxn id="25" idx="1"/>
          </p:cNvCxnSpPr>
          <p:nvPr/>
        </p:nvCxnSpPr>
        <p:spPr>
          <a:xfrm flipV="1">
            <a:off x="4215792" y="2810423"/>
            <a:ext cx="974250" cy="347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74875"/>
              </p:ext>
            </p:extLst>
          </p:nvPr>
        </p:nvGraphicFramePr>
        <p:xfrm>
          <a:off x="4662523" y="3521613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8" name="直线连接符 27"/>
          <p:cNvCxnSpPr>
            <a:endCxn id="27" idx="1"/>
          </p:cNvCxnSpPr>
          <p:nvPr/>
        </p:nvCxnSpPr>
        <p:spPr>
          <a:xfrm>
            <a:off x="4313425" y="2810423"/>
            <a:ext cx="349098" cy="1214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endCxn id="32" idx="1"/>
          </p:cNvCxnSpPr>
          <p:nvPr/>
        </p:nvCxnSpPr>
        <p:spPr>
          <a:xfrm flipV="1">
            <a:off x="7188735" y="1369088"/>
            <a:ext cx="338758" cy="1112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endCxn id="31" idx="1"/>
          </p:cNvCxnSpPr>
          <p:nvPr/>
        </p:nvCxnSpPr>
        <p:spPr>
          <a:xfrm>
            <a:off x="7024311" y="2810423"/>
            <a:ext cx="503182" cy="878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91581"/>
              </p:ext>
            </p:extLst>
          </p:nvPr>
        </p:nvGraphicFramePr>
        <p:xfrm>
          <a:off x="7527493" y="3521613"/>
          <a:ext cx="781687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-2.54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77771"/>
              </p:ext>
            </p:extLst>
          </p:nvPr>
        </p:nvGraphicFramePr>
        <p:xfrm>
          <a:off x="7527493" y="1201448"/>
          <a:ext cx="781687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-1.83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64889"/>
              </p:ext>
            </p:extLst>
          </p:nvPr>
        </p:nvGraphicFramePr>
        <p:xfrm>
          <a:off x="7597409" y="2307503"/>
          <a:ext cx="78168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-2.44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-∞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-∞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41" name="直线连接符 40"/>
          <p:cNvCxnSpPr>
            <a:endCxn id="40" idx="1"/>
          </p:cNvCxnSpPr>
          <p:nvPr/>
        </p:nvCxnSpPr>
        <p:spPr>
          <a:xfrm flipV="1">
            <a:off x="7024311" y="2810423"/>
            <a:ext cx="573098" cy="347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34421" y="434278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 gather finished flags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253884"/>
              </p:ext>
            </p:extLst>
          </p:nvPr>
        </p:nvGraphicFramePr>
        <p:xfrm>
          <a:off x="845936" y="4907725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true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708779" y="6032546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8850" y="4904654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8850" y="5241970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8850" y="5575011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61723"/>
              </p:ext>
            </p:extLst>
          </p:nvPr>
        </p:nvGraphicFramePr>
        <p:xfrm>
          <a:off x="2582287" y="4904654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149864" y="6006473"/>
            <a:ext cx="14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new_finished</a:t>
            </a:r>
            <a:endParaRPr kumimoji="1" lang="en-US" altLang="zh-CN" dirty="0" smtClean="0"/>
          </a:p>
        </p:txBody>
      </p:sp>
      <p:cxnSp>
        <p:nvCxnSpPr>
          <p:cNvPr id="48" name="直线连接符 47"/>
          <p:cNvCxnSpPr/>
          <p:nvPr/>
        </p:nvCxnSpPr>
        <p:spPr>
          <a:xfrm>
            <a:off x="1463015" y="5065178"/>
            <a:ext cx="1192007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1463015" y="5425491"/>
            <a:ext cx="1192007" cy="3266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endCxn id="43" idx="1"/>
          </p:cNvCxnSpPr>
          <p:nvPr/>
        </p:nvCxnSpPr>
        <p:spPr>
          <a:xfrm flipV="1">
            <a:off x="1463015" y="5407574"/>
            <a:ext cx="1119272" cy="34455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35465" y="1510936"/>
            <a:ext cx="2186665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ample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6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Inference 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beam search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5465" y="1510936"/>
            <a:ext cx="2186665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feedback.s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ample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logits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421" y="1033380"/>
            <a:ext cx="5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BeamFeedback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max_len</a:t>
            </a:r>
            <a:r>
              <a:rPr kumimoji="1" lang="en-US" altLang="en-US" dirty="0" smtClean="0"/>
              <a:t>, </a:t>
            </a:r>
            <a:r>
              <a:rPr kumimoji="1" lang="en-US" altLang="en-US" dirty="0" err="1" smtClean="0"/>
              <a:t>batch_size</a:t>
            </a:r>
            <a:r>
              <a:rPr kumimoji="1" lang="en-US" altLang="en-US" dirty="0" smtClean="0"/>
              <a:t>=1, </a:t>
            </a:r>
            <a:r>
              <a:rPr kumimoji="1" lang="en-US" altLang="en-US" dirty="0" err="1" smtClean="0"/>
              <a:t>beam_size</a:t>
            </a:r>
            <a:r>
              <a:rPr kumimoji="1" lang="en-US" altLang="en-US" dirty="0" smtClean="0"/>
              <a:t>=3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54052"/>
              </p:ext>
            </p:extLst>
          </p:nvPr>
        </p:nvGraphicFramePr>
        <p:xfrm>
          <a:off x="845937" y="2294401"/>
          <a:ext cx="3561968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60076"/>
                <a:gridCol w="839238"/>
                <a:gridCol w="821813"/>
                <a:gridCol w="665368"/>
                <a:gridCol w="775473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senior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visits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gprk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...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official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gprk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8850" y="2304432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850" y="2641748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8850" y="2974789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67343" y="1510936"/>
            <a:ext cx="12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timestep</a:t>
            </a:r>
            <a:r>
              <a:rPr kumimoji="1" lang="en-US" altLang="zh-CN" dirty="0" smtClean="0">
                <a:solidFill>
                  <a:srgbClr val="FF0000"/>
                </a:solidFill>
              </a:rPr>
              <a:t>=6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764909" y="361316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probs</a:t>
            </a:r>
            <a:endParaRPr kumimoji="1" lang="en-US" altLang="zh-CN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2642338" y="3613169"/>
            <a:ext cx="12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sample_ids</a:t>
            </a:r>
            <a:endParaRPr kumimoji="1" lang="en-US" altLang="zh-CN" dirty="0" smtClean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36434"/>
              </p:ext>
            </p:extLst>
          </p:nvPr>
        </p:nvGraphicFramePr>
        <p:xfrm>
          <a:off x="4433844" y="2294401"/>
          <a:ext cx="777544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7544"/>
              </a:tblGrid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56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000000"/>
                          </a:solidFill>
                        </a:rPr>
                        <a:t>eos</a:t>
                      </a:r>
                      <a:endParaRPr lang="zh-CN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99566"/>
              </p:ext>
            </p:extLst>
          </p:nvPr>
        </p:nvGraphicFramePr>
        <p:xfrm>
          <a:off x="5889747" y="2307503"/>
          <a:ext cx="78168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1687"/>
              </a:tblGrid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-1.83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-2.44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83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-2.54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34421" y="434278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 gather finished flags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27044"/>
              </p:ext>
            </p:extLst>
          </p:nvPr>
        </p:nvGraphicFramePr>
        <p:xfrm>
          <a:off x="845936" y="4907725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true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708779" y="6032546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8850" y="4904654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beam0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8850" y="5241970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beam1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8850" y="5575011"/>
            <a:ext cx="75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beam2</a:t>
            </a: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82782"/>
              </p:ext>
            </p:extLst>
          </p:nvPr>
        </p:nvGraphicFramePr>
        <p:xfrm>
          <a:off x="2582287" y="4904654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149864" y="6006473"/>
            <a:ext cx="14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new_finished</a:t>
            </a:r>
            <a:endParaRPr kumimoji="1" lang="en-US" altLang="zh-CN" dirty="0" smtClean="0"/>
          </a:p>
        </p:txBody>
      </p:sp>
      <p:cxnSp>
        <p:nvCxnSpPr>
          <p:cNvPr id="48" name="直线连接符 47"/>
          <p:cNvCxnSpPr/>
          <p:nvPr/>
        </p:nvCxnSpPr>
        <p:spPr>
          <a:xfrm>
            <a:off x="1463015" y="5065178"/>
            <a:ext cx="1192007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>
            <a:off x="1463015" y="5425491"/>
            <a:ext cx="1192007" cy="326638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endCxn id="43" idx="1"/>
          </p:cNvCxnSpPr>
          <p:nvPr/>
        </p:nvCxnSpPr>
        <p:spPr>
          <a:xfrm flipV="1">
            <a:off x="1463015" y="5407574"/>
            <a:ext cx="1119272" cy="344555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631061" y="4197178"/>
            <a:ext cx="201955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(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sample_ids</a:t>
            </a:r>
            <a:r>
              <a:rPr kumimoji="1" lang="en-US" altLang="zh-CN" sz="1600" dirty="0" smtClean="0">
                <a:solidFill>
                  <a:schemeClr val="tx1"/>
                </a:solidFill>
              </a:rPr>
              <a:t>)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634657" y="4197178"/>
            <a:ext cx="355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embed words &amp; check finished flags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74191"/>
              </p:ext>
            </p:extLst>
          </p:nvPr>
        </p:nvGraphicFramePr>
        <p:xfrm>
          <a:off x="6216983" y="4870254"/>
          <a:ext cx="654472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</a:tblGrid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00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393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4" name="右箭头 53"/>
          <p:cNvSpPr/>
          <p:nvPr/>
        </p:nvSpPr>
        <p:spPr>
          <a:xfrm>
            <a:off x="3699711" y="5157842"/>
            <a:ext cx="2190036" cy="4781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5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dynamic decoding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34481" y="2944218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decoder.step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76346" y="2841805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attention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>
            <a:endCxn id="57" idx="3"/>
          </p:cNvCxnSpPr>
          <p:nvPr/>
        </p:nvCxnSpPr>
        <p:spPr>
          <a:xfrm flipH="1" flipV="1">
            <a:off x="2175728" y="1936407"/>
            <a:ext cx="1519879" cy="24982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45116" y="2052121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44498" y="2283710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cxnSp>
        <p:nvCxnSpPr>
          <p:cNvPr id="80" name="直线箭头连接符 79"/>
          <p:cNvCxnSpPr>
            <a:endCxn id="39" idx="0"/>
          </p:cNvCxnSpPr>
          <p:nvPr/>
        </p:nvCxnSpPr>
        <p:spPr>
          <a:xfrm flipH="1">
            <a:off x="1305105" y="2591487"/>
            <a:ext cx="1443170" cy="3527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3695607" y="1058316"/>
            <a:ext cx="275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86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dynamic decoding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34481" y="2944218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decoder.step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76346" y="2841805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attention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>
            <a:endCxn id="57" idx="3"/>
          </p:cNvCxnSpPr>
          <p:nvPr/>
        </p:nvCxnSpPr>
        <p:spPr>
          <a:xfrm flipH="1" flipV="1">
            <a:off x="2175728" y="1936407"/>
            <a:ext cx="1519879" cy="24982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45116" y="2052121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44498" y="2283710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sp>
        <p:nvSpPr>
          <p:cNvPr id="13" name="矩形 12"/>
          <p:cNvSpPr/>
          <p:nvPr/>
        </p:nvSpPr>
        <p:spPr>
          <a:xfrm>
            <a:off x="3417298" y="3598661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71325"/>
              </p:ext>
            </p:extLst>
          </p:nvPr>
        </p:nvGraphicFramePr>
        <p:xfrm>
          <a:off x="5597421" y="2925463"/>
          <a:ext cx="50185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18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9" name="右大括号 18"/>
          <p:cNvSpPr/>
          <p:nvPr/>
        </p:nvSpPr>
        <p:spPr>
          <a:xfrm rot="5400000">
            <a:off x="6554484" y="3903414"/>
            <a:ext cx="197797" cy="21119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09850" y="5058275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dim</a:t>
            </a:r>
            <a:endParaRPr kumimoji="1" lang="en-US" altLang="zh-CN" b="1" dirty="0" smtClean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06799"/>
              </p:ext>
            </p:extLst>
          </p:nvPr>
        </p:nvGraphicFramePr>
        <p:xfrm>
          <a:off x="7207495" y="2925463"/>
          <a:ext cx="50185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18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165528" y="2873408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65528" y="3210474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65528" y="3579806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65528" y="3949138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165528" y="4318470"/>
            <a:ext cx="8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............</a:t>
            </a:r>
          </a:p>
        </p:txBody>
      </p:sp>
      <p:sp>
        <p:nvSpPr>
          <p:cNvPr id="27" name="右大括号 26"/>
          <p:cNvSpPr/>
          <p:nvPr/>
        </p:nvSpPr>
        <p:spPr>
          <a:xfrm>
            <a:off x="7791532" y="2925463"/>
            <a:ext cx="197793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89325" y="3737490"/>
            <a:ext cx="111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</a:p>
          <a:p>
            <a:pPr algn="ctr"/>
            <a:r>
              <a:rPr kumimoji="1" lang="zh-CN" altLang="zh-CN" dirty="0" smtClean="0"/>
              <a:t>=</a:t>
            </a:r>
            <a:r>
              <a:rPr kumimoji="1" lang="en-US" altLang="zh-CN" dirty="0" smtClean="0"/>
              <a:t>5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53131"/>
              </p:ext>
            </p:extLst>
          </p:nvPr>
        </p:nvGraphicFramePr>
        <p:xfrm>
          <a:off x="5080145" y="5740637"/>
          <a:ext cx="3232990" cy="370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6598"/>
                <a:gridCol w="646598"/>
                <a:gridCol w="646598"/>
                <a:gridCol w="646598"/>
                <a:gridCol w="6465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0" name="右大括号 29"/>
          <p:cNvSpPr/>
          <p:nvPr/>
        </p:nvSpPr>
        <p:spPr>
          <a:xfrm rot="5400000">
            <a:off x="6592775" y="4677130"/>
            <a:ext cx="197799" cy="32429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809850" y="6397487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endParaRPr kumimoji="1" lang="en-US" altLang="zh-CN" b="1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6883972" y="2485957"/>
            <a:ext cx="181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=1)</a:t>
            </a:r>
            <a:endParaRPr kumimoji="1" lang="en-US" altLang="zh-CN" b="1" dirty="0" smtClean="0"/>
          </a:p>
        </p:txBody>
      </p:sp>
      <p:cxnSp>
        <p:nvCxnSpPr>
          <p:cNvPr id="40" name="直线箭头连接符 39"/>
          <p:cNvCxnSpPr>
            <a:endCxn id="39" idx="2"/>
          </p:cNvCxnSpPr>
          <p:nvPr/>
        </p:nvCxnSpPr>
        <p:spPr>
          <a:xfrm rot="10800000">
            <a:off x="1305106" y="3589678"/>
            <a:ext cx="4229471" cy="970181"/>
          </a:xfrm>
          <a:prstGeom prst="bent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39"/>
          <p:cNvCxnSpPr>
            <a:stCxn id="29" idx="1"/>
          </p:cNvCxnSpPr>
          <p:nvPr/>
        </p:nvCxnSpPr>
        <p:spPr>
          <a:xfrm rot="10800000">
            <a:off x="739209" y="3598663"/>
            <a:ext cx="4340937" cy="2327395"/>
          </a:xfrm>
          <a:prstGeom prst="bentConnector3">
            <a:avLst>
              <a:gd name="adj1" fmla="val 100121"/>
            </a:avLst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76356" y="4559342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next_inputs</a:t>
            </a:r>
            <a:endParaRPr kumimoji="1" lang="en-US" altLang="zh-CN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1305104" y="5916769"/>
            <a:ext cx="26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next_finished</a:t>
            </a:r>
            <a:r>
              <a:rPr kumimoji="1" lang="zh-CN" altLang="en-US" dirty="0" smtClean="0"/>
              <a:t>_</a:t>
            </a:r>
            <a:r>
              <a:rPr kumimoji="1" lang="en-US" altLang="zh-CN" dirty="0" smtClean="0"/>
              <a:t>flag</a:t>
            </a:r>
          </a:p>
        </p:txBody>
      </p:sp>
      <p:cxnSp>
        <p:nvCxnSpPr>
          <p:cNvPr id="48" name="直线箭头连接符 47"/>
          <p:cNvCxnSpPr/>
          <p:nvPr/>
        </p:nvCxnSpPr>
        <p:spPr>
          <a:xfrm flipH="1">
            <a:off x="1305105" y="2591487"/>
            <a:ext cx="1443170" cy="3527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/>
          <p:nvPr/>
        </p:nvCxnSpPr>
        <p:spPr>
          <a:xfrm>
            <a:off x="2175728" y="3266948"/>
            <a:ext cx="1241570" cy="439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95607" y="1058316"/>
            <a:ext cx="275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947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dynamic decoding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98793" y="1058316"/>
            <a:ext cx="235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CondAttentionDecoder</a:t>
            </a:r>
            <a:endParaRPr kumimoji="1"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434481" y="2944218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decoder.step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76346" y="2841805"/>
            <a:ext cx="319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compute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attention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</a:p>
        </p:txBody>
      </p:sp>
      <p:sp>
        <p:nvSpPr>
          <p:cNvPr id="57" name="矩形 56"/>
          <p:cNvSpPr/>
          <p:nvPr/>
        </p:nvSpPr>
        <p:spPr>
          <a:xfrm>
            <a:off x="434481" y="1613677"/>
            <a:ext cx="1741247" cy="6454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decoder.initialize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695607" y="2061305"/>
            <a:ext cx="1741247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直线箭头连接符 68"/>
          <p:cNvCxnSpPr>
            <a:endCxn id="57" idx="3"/>
          </p:cNvCxnSpPr>
          <p:nvPr/>
        </p:nvCxnSpPr>
        <p:spPr>
          <a:xfrm flipH="1" flipV="1">
            <a:off x="2175728" y="1936407"/>
            <a:ext cx="1519879" cy="24982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75728" y="1540800"/>
            <a:ext cx="389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initialize RNN hidden state (e.g. all zero)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45116" y="2052121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44498" y="2283710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finished</a:t>
            </a:r>
            <a:r>
              <a:rPr kumimoji="1" lang="zh-CN" altLang="en-US" sz="1400" dirty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sp>
        <p:nvSpPr>
          <p:cNvPr id="13" name="矩形 12"/>
          <p:cNvSpPr/>
          <p:nvPr/>
        </p:nvSpPr>
        <p:spPr>
          <a:xfrm>
            <a:off x="3417298" y="3598661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/>
          <p:cNvCxnSpPr>
            <a:stCxn id="39" idx="3"/>
          </p:cNvCxnSpPr>
          <p:nvPr/>
        </p:nvCxnSpPr>
        <p:spPr>
          <a:xfrm>
            <a:off x="2175728" y="3266948"/>
            <a:ext cx="1241570" cy="439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 flipH="1">
            <a:off x="1305105" y="2591487"/>
            <a:ext cx="1443170" cy="35273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 flipV="1">
            <a:off x="2145117" y="3466739"/>
            <a:ext cx="1272181" cy="57956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634264" y="3704754"/>
            <a:ext cx="1977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next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77496" y="3936343"/>
            <a:ext cx="206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sz="1400" dirty="0" err="1" smtClean="0">
                <a:solidFill>
                  <a:schemeClr val="accent2">
                    <a:lumMod val="75000"/>
                  </a:schemeClr>
                </a:solidFill>
              </a:rPr>
              <a:t>next_finished</a:t>
            </a:r>
            <a:r>
              <a:rPr kumimoji="1" lang="zh-CN" altLang="en-US" sz="14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kumimoji="1" lang="en-US" altLang="zh-CN" sz="1400" dirty="0" smtClean="0">
                <a:solidFill>
                  <a:schemeClr val="accent2">
                    <a:lumMod val="75000"/>
                  </a:schemeClr>
                </a:solidFill>
              </a:rPr>
              <a:t>flag</a:t>
            </a:r>
          </a:p>
        </p:txBody>
      </p:sp>
      <p:cxnSp>
        <p:nvCxnSpPr>
          <p:cNvPr id="44" name="直线箭头连接符 43"/>
          <p:cNvCxnSpPr>
            <a:stCxn id="43" idx="2"/>
            <a:endCxn id="39" idx="1"/>
          </p:cNvCxnSpPr>
          <p:nvPr/>
        </p:nvCxnSpPr>
        <p:spPr>
          <a:xfrm rot="5400000" flipH="1">
            <a:off x="982893" y="2718536"/>
            <a:ext cx="977172" cy="2073996"/>
          </a:xfrm>
          <a:prstGeom prst="bentConnector4">
            <a:avLst>
              <a:gd name="adj1" fmla="val -194921"/>
              <a:gd name="adj2" fmla="val 111022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674282" y="4909760"/>
            <a:ext cx="3192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while loop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vars</a:t>
            </a:r>
            <a:r>
              <a:rPr kumimoji="1" lang="en-US" altLang="zh-CN" dirty="0" smtClean="0"/>
              <a:t>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RNN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hidden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next_inputs</a:t>
            </a:r>
            <a:r>
              <a:rPr kumimoji="1" lang="en-US" altLang="zh-CN" dirty="0" smtClean="0"/>
              <a:t>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finished_flag</a:t>
            </a:r>
            <a:endParaRPr kumimoji="1" lang="en-US" altLang="zh-CN" dirty="0" smtClean="0"/>
          </a:p>
        </p:txBody>
      </p:sp>
      <p:sp>
        <p:nvSpPr>
          <p:cNvPr id="50" name="文本框 49"/>
          <p:cNvSpPr txBox="1"/>
          <p:nvPr/>
        </p:nvSpPr>
        <p:spPr>
          <a:xfrm>
            <a:off x="3695607" y="1058316"/>
            <a:ext cx="275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300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loop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condition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78047" y="3895567"/>
            <a:ext cx="14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=0)</a:t>
            </a:r>
          </a:p>
        </p:txBody>
      </p:sp>
      <p:sp>
        <p:nvSpPr>
          <p:cNvPr id="13" name="矩形 12"/>
          <p:cNvSpPr/>
          <p:nvPr/>
        </p:nvSpPr>
        <p:spPr>
          <a:xfrm>
            <a:off x="635466" y="2719677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feedback.initialize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421" y="2167761"/>
            <a:ext cx="29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92832"/>
              </p:ext>
            </p:extLst>
          </p:nvPr>
        </p:nvGraphicFramePr>
        <p:xfrm>
          <a:off x="890828" y="1572976"/>
          <a:ext cx="22218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4361"/>
                <a:gridCol w="444361"/>
                <a:gridCol w="444361"/>
                <a:gridCol w="444361"/>
                <a:gridCol w="444361"/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7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右大括号 24"/>
          <p:cNvSpPr/>
          <p:nvPr/>
        </p:nvSpPr>
        <p:spPr>
          <a:xfrm rot="5400000" flipH="1">
            <a:off x="1843642" y="303985"/>
            <a:ext cx="316176" cy="22218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97738" y="912158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48535" y="1523701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r>
              <a:rPr kumimoji="1" lang="zh-CN" altLang="zh-CN" sz="1600" dirty="0" smtClean="0">
                <a:solidFill>
                  <a:schemeClr val="tx1"/>
                </a:solidFill>
              </a:rPr>
              <a:t>_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len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1114"/>
              </p:ext>
            </p:extLst>
          </p:nvPr>
        </p:nvGraphicFramePr>
        <p:xfrm>
          <a:off x="1837917" y="437738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48610"/>
              </p:ext>
            </p:extLst>
          </p:nvPr>
        </p:nvGraphicFramePr>
        <p:xfrm>
          <a:off x="1837917" y="5025085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Times"/>
                          <a:cs typeface="Times"/>
                        </a:rPr>
                        <a:t>sos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Times"/>
                          <a:cs typeface="Times"/>
                        </a:rPr>
                        <a:t>sos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Times"/>
                          <a:cs typeface="Times"/>
                        </a:rPr>
                        <a:t>sos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Times"/>
                          <a:cs typeface="Times"/>
                        </a:rPr>
                        <a:t>sos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Times"/>
                          <a:cs typeface="Times"/>
                        </a:rPr>
                        <a:t>sos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98110" y="4367667"/>
            <a:ext cx="11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20923" y="5021513"/>
            <a:ext cx="133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first_inputs</a:t>
            </a:r>
            <a:endParaRPr kumimoji="1" lang="en-US" altLang="zh-CN" dirty="0" smtClean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95003"/>
              </p:ext>
            </p:extLst>
          </p:nvPr>
        </p:nvGraphicFramePr>
        <p:xfrm>
          <a:off x="3455319" y="1510936"/>
          <a:ext cx="4581304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  <a:gridCol w="654472"/>
                <a:gridCol w="654472"/>
                <a:gridCol w="654472"/>
                <a:gridCol w="654472"/>
                <a:gridCol w="654472"/>
                <a:gridCol w="654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大括号 45"/>
          <p:cNvSpPr/>
          <p:nvPr/>
        </p:nvSpPr>
        <p:spPr>
          <a:xfrm rot="10800000" flipH="1">
            <a:off x="8036623" y="1510936"/>
            <a:ext cx="316176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72876" y="2015813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51" name="右大括号 50"/>
          <p:cNvSpPr/>
          <p:nvPr/>
        </p:nvSpPr>
        <p:spPr>
          <a:xfrm rot="5400000" flipH="1">
            <a:off x="5626104" y="-952739"/>
            <a:ext cx="239734" cy="4581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014503" y="894334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max length=7</a:t>
            </a:r>
          </a:p>
        </p:txBody>
      </p:sp>
      <p:sp>
        <p:nvSpPr>
          <p:cNvPr id="54" name="矩形 53"/>
          <p:cNvSpPr/>
          <p:nvPr/>
        </p:nvSpPr>
        <p:spPr>
          <a:xfrm>
            <a:off x="8272876" y="1533152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7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loop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condition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78047" y="3895567"/>
            <a:ext cx="32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=0, </a:t>
            </a:r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next_timestep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=1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635466" y="2719677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421" y="2167761"/>
            <a:ext cx="29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785201"/>
              </p:ext>
            </p:extLst>
          </p:nvPr>
        </p:nvGraphicFramePr>
        <p:xfrm>
          <a:off x="890828" y="1572976"/>
          <a:ext cx="22218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4361"/>
                <a:gridCol w="444361"/>
                <a:gridCol w="444361"/>
                <a:gridCol w="444361"/>
                <a:gridCol w="444361"/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7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右大括号 24"/>
          <p:cNvSpPr/>
          <p:nvPr/>
        </p:nvSpPr>
        <p:spPr>
          <a:xfrm rot="5400000" flipH="1">
            <a:off x="1843642" y="303985"/>
            <a:ext cx="316176" cy="22218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97738" y="912158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48535" y="1523701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r>
              <a:rPr kumimoji="1" lang="zh-CN" altLang="zh-CN" sz="1600" dirty="0" smtClean="0">
                <a:solidFill>
                  <a:schemeClr val="tx1"/>
                </a:solidFill>
              </a:rPr>
              <a:t>_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len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05525"/>
              </p:ext>
            </p:extLst>
          </p:nvPr>
        </p:nvGraphicFramePr>
        <p:xfrm>
          <a:off x="1837917" y="437738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98110" y="4367667"/>
            <a:ext cx="11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7213"/>
              </p:ext>
            </p:extLst>
          </p:nvPr>
        </p:nvGraphicFramePr>
        <p:xfrm>
          <a:off x="3455319" y="1510936"/>
          <a:ext cx="4581304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  <a:gridCol w="654472"/>
                <a:gridCol w="654472"/>
                <a:gridCol w="654472"/>
                <a:gridCol w="654472"/>
                <a:gridCol w="654472"/>
                <a:gridCol w="654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大括号 45"/>
          <p:cNvSpPr/>
          <p:nvPr/>
        </p:nvSpPr>
        <p:spPr>
          <a:xfrm rot="10800000" flipH="1">
            <a:off x="8036623" y="1510936"/>
            <a:ext cx="316176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72876" y="2015813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51" name="右大括号 50"/>
          <p:cNvSpPr/>
          <p:nvPr/>
        </p:nvSpPr>
        <p:spPr>
          <a:xfrm rot="5400000" flipH="1">
            <a:off x="5626104" y="-952739"/>
            <a:ext cx="239734" cy="4581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014503" y="894334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max length=7</a:t>
            </a:r>
          </a:p>
        </p:txBody>
      </p:sp>
      <p:sp>
        <p:nvSpPr>
          <p:cNvPr id="54" name="矩形 53"/>
          <p:cNvSpPr/>
          <p:nvPr/>
        </p:nvSpPr>
        <p:spPr>
          <a:xfrm>
            <a:off x="8272876" y="1533152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82615" y="3772456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next_inputs</a:t>
            </a:r>
            <a:endParaRPr kumimoji="1"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直线箭头连接符 20"/>
          <p:cNvCxnSpPr>
            <a:stCxn id="20" idx="1"/>
          </p:cNvCxnSpPr>
          <p:nvPr/>
        </p:nvCxnSpPr>
        <p:spPr>
          <a:xfrm flipH="1" flipV="1">
            <a:off x="3767531" y="3365137"/>
            <a:ext cx="715084" cy="591985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67609"/>
              </p:ext>
            </p:extLst>
          </p:nvPr>
        </p:nvGraphicFramePr>
        <p:xfrm>
          <a:off x="1837917" y="556495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34421" y="5555237"/>
            <a:ext cx="146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next_finished</a:t>
            </a:r>
            <a:endParaRPr kumimoji="1"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3251381" y="5047787"/>
            <a:ext cx="516150" cy="341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81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5410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sz="3100" dirty="0" smtClean="0"/>
              <a:t>loop</a:t>
            </a:r>
            <a:r>
              <a:rPr kumimoji="1" lang="zh-CN" altLang="en-US" sz="3100" dirty="0" smtClean="0"/>
              <a:t> </a:t>
            </a:r>
            <a:r>
              <a:rPr kumimoji="1" lang="en-US" altLang="zh-CN" sz="3100" dirty="0" smtClean="0"/>
              <a:t>condition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178047" y="3895567"/>
            <a:ext cx="327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timestep</a:t>
            </a:r>
            <a:r>
              <a:rPr kumimoji="1" lang="en-US" altLang="zh-CN" dirty="0" smtClean="0"/>
              <a:t>=1, </a:t>
            </a:r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next_timestep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=2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635466" y="2719677"/>
            <a:ext cx="2019556" cy="6454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>
                <a:solidFill>
                  <a:schemeClr val="tx1"/>
                </a:solidFill>
              </a:rPr>
              <a:t>feedback.next_inputs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4421" y="2167761"/>
            <a:ext cx="297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TrainingFeedback</a:t>
            </a:r>
            <a:r>
              <a:rPr kumimoji="1" lang="en-US" altLang="zh-CN" dirty="0" smtClean="0"/>
              <a:t> (y, </a:t>
            </a:r>
            <a:r>
              <a:rPr kumimoji="1" lang="en-US" altLang="zh-CN" dirty="0" err="1" smtClean="0"/>
              <a:t>y_len</a:t>
            </a:r>
            <a:r>
              <a:rPr kumimoji="1" lang="en-US" altLang="zh-CN" dirty="0" smtClean="0"/>
              <a:t>)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73227"/>
              </p:ext>
            </p:extLst>
          </p:nvPr>
        </p:nvGraphicFramePr>
        <p:xfrm>
          <a:off x="890828" y="1572976"/>
          <a:ext cx="22218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4361"/>
                <a:gridCol w="444361"/>
                <a:gridCol w="444361"/>
                <a:gridCol w="444361"/>
                <a:gridCol w="444361"/>
              </a:tblGrid>
              <a:tr h="285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4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3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7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Times"/>
                          <a:cs typeface="Times"/>
                        </a:rPr>
                        <a:t>5</a:t>
                      </a:r>
                      <a:endParaRPr lang="zh-CN" altLang="en-US" b="1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右大括号 24"/>
          <p:cNvSpPr/>
          <p:nvPr/>
        </p:nvSpPr>
        <p:spPr>
          <a:xfrm rot="5400000" flipH="1">
            <a:off x="1843642" y="303985"/>
            <a:ext cx="316176" cy="22218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97738" y="912158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27" name="矩形 26"/>
          <p:cNvSpPr/>
          <p:nvPr/>
        </p:nvSpPr>
        <p:spPr>
          <a:xfrm>
            <a:off x="48535" y="1523701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r>
              <a:rPr kumimoji="1" lang="zh-CN" altLang="zh-CN" sz="1600" dirty="0" smtClean="0">
                <a:solidFill>
                  <a:schemeClr val="tx1"/>
                </a:solidFill>
              </a:rPr>
              <a:t>_</a:t>
            </a:r>
            <a:r>
              <a:rPr kumimoji="1" lang="en-US" altLang="zh-CN" sz="1600" dirty="0" err="1" smtClean="0">
                <a:solidFill>
                  <a:schemeClr val="tx1"/>
                </a:solidFill>
              </a:rPr>
              <a:t>len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6723"/>
              </p:ext>
            </p:extLst>
          </p:nvPr>
        </p:nvGraphicFramePr>
        <p:xfrm>
          <a:off x="1837917" y="437738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98110" y="4367667"/>
            <a:ext cx="110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finished</a:t>
            </a: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39487"/>
              </p:ext>
            </p:extLst>
          </p:nvPr>
        </p:nvGraphicFramePr>
        <p:xfrm>
          <a:off x="3455319" y="1510936"/>
          <a:ext cx="4581304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4472"/>
                <a:gridCol w="654472"/>
                <a:gridCol w="654472"/>
                <a:gridCol w="654472"/>
                <a:gridCol w="654472"/>
                <a:gridCol w="654472"/>
                <a:gridCol w="6544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eos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右大括号 45"/>
          <p:cNvSpPr/>
          <p:nvPr/>
        </p:nvSpPr>
        <p:spPr>
          <a:xfrm rot="10800000" flipH="1">
            <a:off x="8036623" y="1510936"/>
            <a:ext cx="316176" cy="1854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272876" y="2015813"/>
            <a:ext cx="106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batch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5</a:t>
            </a:r>
            <a:endParaRPr kumimoji="1" lang="en-US" altLang="zh-CN" dirty="0" smtClean="0"/>
          </a:p>
        </p:txBody>
      </p:sp>
      <p:sp>
        <p:nvSpPr>
          <p:cNvPr id="51" name="右大括号 50"/>
          <p:cNvSpPr/>
          <p:nvPr/>
        </p:nvSpPr>
        <p:spPr>
          <a:xfrm rot="5400000" flipH="1">
            <a:off x="5626104" y="-952739"/>
            <a:ext cx="239734" cy="4581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014503" y="894334"/>
            <a:ext cx="15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max length=7</a:t>
            </a:r>
          </a:p>
        </p:txBody>
      </p:sp>
      <p:sp>
        <p:nvSpPr>
          <p:cNvPr id="54" name="矩形 53"/>
          <p:cNvSpPr/>
          <p:nvPr/>
        </p:nvSpPr>
        <p:spPr>
          <a:xfrm>
            <a:off x="8272876" y="1533152"/>
            <a:ext cx="669004" cy="415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>
                <a:solidFill>
                  <a:schemeClr val="tx1"/>
                </a:solidFill>
              </a:rPr>
              <a:t>y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82615" y="3772456"/>
            <a:ext cx="206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next_inputs</a:t>
            </a:r>
            <a:endParaRPr kumimoji="1"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 flipV="1">
            <a:off x="4482615" y="3365136"/>
            <a:ext cx="531888" cy="40732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08343"/>
              </p:ext>
            </p:extLst>
          </p:nvPr>
        </p:nvGraphicFramePr>
        <p:xfrm>
          <a:off x="1837917" y="5564950"/>
          <a:ext cx="3714205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2841"/>
                <a:gridCol w="742841"/>
                <a:gridCol w="742841"/>
                <a:gridCol w="742841"/>
                <a:gridCol w="742841"/>
              </a:tblGrid>
              <a:tr h="19353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"/>
                          <a:cs typeface="Times"/>
                        </a:rPr>
                        <a:t>false</a:t>
                      </a:r>
                      <a:endParaRPr lang="zh-CN" altLang="en-US" b="0" dirty="0"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34421" y="5555237"/>
            <a:ext cx="146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next_finished</a:t>
            </a:r>
            <a:endParaRPr kumimoji="1" lang="en-US" altLang="zh-CN" dirty="0" smtClean="0"/>
          </a:p>
        </p:txBody>
      </p:sp>
      <p:sp>
        <p:nvSpPr>
          <p:cNvPr id="5" name="下箭头 4"/>
          <p:cNvSpPr/>
          <p:nvPr/>
        </p:nvSpPr>
        <p:spPr>
          <a:xfrm>
            <a:off x="3251381" y="5047787"/>
            <a:ext cx="516150" cy="341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5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2528</Words>
  <Application>Microsoft Macintosh PowerPoint</Application>
  <PresentationFormat>全屏显示(4:3)</PresentationFormat>
  <Paragraphs>1396</Paragraphs>
  <Slides>32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Training - decoder input</vt:lpstr>
      <vt:lpstr>Training - dynamic decoding</vt:lpstr>
      <vt:lpstr>Training - dynamic decoding</vt:lpstr>
      <vt:lpstr>Training - dynamic decoding</vt:lpstr>
      <vt:lpstr>Training - dynamic decoding</vt:lpstr>
      <vt:lpstr>Training - dynamic decoding</vt:lpstr>
      <vt:lpstr>Training – loop condition</vt:lpstr>
      <vt:lpstr>Training – loop condition</vt:lpstr>
      <vt:lpstr>Training – loop condition</vt:lpstr>
      <vt:lpstr>Training – loop condition</vt:lpstr>
      <vt:lpstr>Training – loop condition</vt:lpstr>
      <vt:lpstr>Training – loop condition</vt:lpstr>
      <vt:lpstr>Training - dynamic decoding</vt:lpstr>
      <vt:lpstr>Inference – greedy as an example</vt:lpstr>
      <vt:lpstr>Inference – greedy as an example</vt:lpstr>
      <vt:lpstr>Inference – greedy as an example</vt:lpstr>
      <vt:lpstr>Inference – greedy as an example</vt:lpstr>
      <vt:lpstr>Inference – greedy as an example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  <vt:lpstr>Inference – beam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zhaocq</dc:creator>
  <cp:lastModifiedBy>zhaocq</cp:lastModifiedBy>
  <cp:revision>317</cp:revision>
  <dcterms:created xsi:type="dcterms:W3CDTF">2017-10-22T23:13:06Z</dcterms:created>
  <dcterms:modified xsi:type="dcterms:W3CDTF">2017-10-23T11:25:23Z</dcterms:modified>
</cp:coreProperties>
</file>