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871" r:id="rId2"/>
    <p:sldId id="870" r:id="rId3"/>
    <p:sldId id="591" r:id="rId4"/>
    <p:sldId id="507" r:id="rId5"/>
    <p:sldId id="850" r:id="rId6"/>
    <p:sldId id="863" r:id="rId7"/>
    <p:sldId id="615" r:id="rId8"/>
    <p:sldId id="328" r:id="rId9"/>
    <p:sldId id="330" r:id="rId10"/>
    <p:sldId id="868" r:id="rId11"/>
    <p:sldId id="825" r:id="rId12"/>
    <p:sldId id="826" r:id="rId13"/>
    <p:sldId id="827" r:id="rId14"/>
    <p:sldId id="836" r:id="rId15"/>
    <p:sldId id="685" r:id="rId16"/>
    <p:sldId id="830" r:id="rId17"/>
    <p:sldId id="831" r:id="rId18"/>
    <p:sldId id="829" r:id="rId19"/>
    <p:sldId id="832" r:id="rId20"/>
    <p:sldId id="693" r:id="rId21"/>
    <p:sldId id="835" r:id="rId22"/>
    <p:sldId id="833" r:id="rId23"/>
    <p:sldId id="694" r:id="rId24"/>
    <p:sldId id="837" r:id="rId25"/>
    <p:sldId id="865" r:id="rId26"/>
    <p:sldId id="866" r:id="rId27"/>
    <p:sldId id="684" r:id="rId28"/>
    <p:sldId id="688" r:id="rId29"/>
    <p:sldId id="689" r:id="rId30"/>
    <p:sldId id="690" r:id="rId31"/>
    <p:sldId id="691" r:id="rId32"/>
    <p:sldId id="692" r:id="rId33"/>
    <p:sldId id="838" r:id="rId34"/>
    <p:sldId id="867" r:id="rId35"/>
    <p:sldId id="823" r:id="rId36"/>
    <p:sldId id="681" r:id="rId37"/>
    <p:sldId id="679" r:id="rId38"/>
    <p:sldId id="680" r:id="rId39"/>
    <p:sldId id="682" r:id="rId40"/>
    <p:sldId id="683" r:id="rId41"/>
    <p:sldId id="824" r:id="rId42"/>
    <p:sldId id="869" r:id="rId43"/>
    <p:sldId id="845" r:id="rId44"/>
    <p:sldId id="361" r:id="rId45"/>
    <p:sldId id="363" r:id="rId46"/>
    <p:sldId id="677" r:id="rId47"/>
    <p:sldId id="844" r:id="rId48"/>
    <p:sldId id="706" r:id="rId49"/>
    <p:sldId id="853" r:id="rId50"/>
    <p:sldId id="708" r:id="rId51"/>
    <p:sldId id="862" r:id="rId52"/>
    <p:sldId id="864" r:id="rId53"/>
    <p:sldId id="847" r:id="rId54"/>
    <p:sldId id="6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76AEE9-8187-B843-BBA2-345DEF05621D}">
          <p14:sldIdLst>
            <p14:sldId id="871"/>
            <p14:sldId id="870"/>
            <p14:sldId id="591"/>
            <p14:sldId id="507"/>
            <p14:sldId id="850"/>
          </p14:sldIdLst>
        </p14:section>
        <p14:section name="Usability testing" id="{4E97BA37-D116-D746-9E80-4AB7DF1175C3}">
          <p14:sldIdLst>
            <p14:sldId id="863"/>
            <p14:sldId id="615"/>
            <p14:sldId id="328"/>
            <p14:sldId id="330"/>
          </p14:sldIdLst>
        </p14:section>
        <p14:section name="Usability metrics" id="{58C3B3AF-F999-2F4F-8D37-4608C35F8313}">
          <p14:sldIdLst>
            <p14:sldId id="868"/>
            <p14:sldId id="825"/>
            <p14:sldId id="826"/>
            <p14:sldId id="827"/>
            <p14:sldId id="836"/>
            <p14:sldId id="685"/>
            <p14:sldId id="830"/>
            <p14:sldId id="831"/>
            <p14:sldId id="829"/>
            <p14:sldId id="832"/>
            <p14:sldId id="693"/>
            <p14:sldId id="835"/>
            <p14:sldId id="833"/>
            <p14:sldId id="694"/>
            <p14:sldId id="837"/>
            <p14:sldId id="865"/>
            <p14:sldId id="866"/>
            <p14:sldId id="684"/>
            <p14:sldId id="688"/>
            <p14:sldId id="689"/>
            <p14:sldId id="690"/>
            <p14:sldId id="691"/>
            <p14:sldId id="692"/>
            <p14:sldId id="838"/>
          </p14:sldIdLst>
        </p14:section>
        <p14:section name="Usability tasks" id="{1D494892-D397-814C-B46B-4796212838CC}">
          <p14:sldIdLst>
            <p14:sldId id="867"/>
            <p14:sldId id="823"/>
            <p14:sldId id="681"/>
            <p14:sldId id="679"/>
            <p14:sldId id="680"/>
            <p14:sldId id="682"/>
            <p14:sldId id="683"/>
            <p14:sldId id="824"/>
          </p14:sldIdLst>
        </p14:section>
        <p14:section name="Think aloud" id="{66AAB2F1-D022-484B-87AB-FAA5D94A1461}">
          <p14:sldIdLst>
            <p14:sldId id="869"/>
            <p14:sldId id="845"/>
            <p14:sldId id="361"/>
            <p14:sldId id="363"/>
            <p14:sldId id="677"/>
            <p14:sldId id="844"/>
            <p14:sldId id="706"/>
          </p14:sldIdLst>
        </p14:section>
        <p14:section name="HOW TO" id="{57485361-459A-064F-9F22-FCA18118351D}">
          <p14:sldIdLst>
            <p14:sldId id="853"/>
            <p14:sldId id="708"/>
            <p14:sldId id="862"/>
            <p14:sldId id="864"/>
            <p14:sldId id="847"/>
            <p14:sldId id="6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A2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70CEC-8424-AA69-FE3C-43121356CF4C}" v="175" dt="2024-09-17T14:29:10.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9456"/>
  </p:normalViewPr>
  <p:slideViewPr>
    <p:cSldViewPr snapToGrid="0">
      <p:cViewPr varScale="1">
        <p:scale>
          <a:sx n="96" d="100"/>
          <a:sy n="96" d="100"/>
        </p:scale>
        <p:origin x="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AA763-5285-4D46-B6F8-E5F76C75F45D}"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E12CC-3815-42B7-8785-085B82C547EA}" type="slidenum">
              <a:rPr lang="en-US" smtClean="0"/>
              <a:t>‹#›</a:t>
            </a:fld>
            <a:endParaRPr lang="en-US"/>
          </a:p>
        </p:txBody>
      </p:sp>
    </p:spTree>
    <p:extLst>
      <p:ext uri="{BB962C8B-B14F-4D97-AF65-F5344CB8AC3E}">
        <p14:creationId xmlns:p14="http://schemas.microsoft.com/office/powerpoint/2010/main" val="368294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u="none" strike="noStrike" kern="1200" dirty="0">
                <a:solidFill>
                  <a:schemeClr val="tx1"/>
                </a:solidFill>
                <a:effectLst/>
                <a:latin typeface="+mn-lt"/>
                <a:ea typeface="+mn-ea"/>
                <a:cs typeface="+mn-cs"/>
              </a:rPr>
              <a:t>A scenario task</a:t>
            </a:r>
            <a:r>
              <a:rPr lang="en-US" sz="1200" b="0" i="0" u="none" strike="noStrike" kern="1200" dirty="0">
                <a:solidFill>
                  <a:schemeClr val="tx1"/>
                </a:solidFill>
                <a:effectLst/>
                <a:latin typeface="+mn-lt"/>
                <a:ea typeface="+mn-ea"/>
                <a:cs typeface="+mn-cs"/>
              </a:rPr>
              <a:t> is presented as a mini user story: often it has the character, the context and the necessary details for achieving the goal. For example, to test the browser and bottom menu on the phone:</a:t>
            </a:r>
            <a:endParaRPr lang="en-US" dirty="0"/>
          </a:p>
        </p:txBody>
      </p:sp>
      <p:sp>
        <p:nvSpPr>
          <p:cNvPr id="4" name="Slide Number Placeholder 3"/>
          <p:cNvSpPr>
            <a:spLocks noGrp="1"/>
          </p:cNvSpPr>
          <p:nvPr>
            <p:ph type="sldNum" sz="quarter" idx="5"/>
          </p:nvPr>
        </p:nvSpPr>
        <p:spPr/>
        <p:txBody>
          <a:bodyPr/>
          <a:lstStyle/>
          <a:p>
            <a:fld id="{04BB463C-87AB-4CBE-9552-0EBB9C861A11}" type="slidenum">
              <a:rPr lang="en-US" smtClean="0"/>
              <a:t>36</a:t>
            </a:fld>
            <a:endParaRPr lang="en-US"/>
          </a:p>
        </p:txBody>
      </p:sp>
    </p:spTree>
    <p:extLst>
      <p:ext uri="{BB962C8B-B14F-4D97-AF65-F5344CB8AC3E}">
        <p14:creationId xmlns:p14="http://schemas.microsoft.com/office/powerpoint/2010/main" val="1674507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Vs Direct tasks: Direct tasks can be somewhat artificial. </a:t>
            </a:r>
          </a:p>
        </p:txBody>
      </p:sp>
      <p:sp>
        <p:nvSpPr>
          <p:cNvPr id="4" name="Slide Number Placeholder 3"/>
          <p:cNvSpPr>
            <a:spLocks noGrp="1"/>
          </p:cNvSpPr>
          <p:nvPr>
            <p:ph type="sldNum" sz="quarter" idx="5"/>
          </p:nvPr>
        </p:nvSpPr>
        <p:spPr/>
        <p:txBody>
          <a:bodyPr/>
          <a:lstStyle/>
          <a:p>
            <a:fld id="{04BB463C-87AB-4CBE-9552-0EBB9C861A11}" type="slidenum">
              <a:rPr lang="en-US" smtClean="0"/>
              <a:t>37</a:t>
            </a:fld>
            <a:endParaRPr lang="en-US"/>
          </a:p>
        </p:txBody>
      </p:sp>
    </p:spTree>
    <p:extLst>
      <p:ext uri="{BB962C8B-B14F-4D97-AF65-F5344CB8AC3E}">
        <p14:creationId xmlns:p14="http://schemas.microsoft.com/office/powerpoint/2010/main" val="1526955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is particularly useful if you want to find out about what areas users would spontaneously interact with, or which ones matter most to them.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Drawbacks:</a:t>
            </a:r>
          </a:p>
          <a:p>
            <a:r>
              <a:rPr lang="en-US" sz="1200" b="0" i="0" u="none" strike="noStrike" kern="1200" dirty="0">
                <a:solidFill>
                  <a:schemeClr val="tx1"/>
                </a:solidFill>
                <a:effectLst/>
                <a:latin typeface="+mn-lt"/>
                <a:ea typeface="+mn-ea"/>
                <a:cs typeface="+mn-cs"/>
              </a:rPr>
              <a:t>- Since participants have control over the task, features that require user feedback might be missed; or vise versa, they may spend too much time on something that is not the focus of the testing.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 Some participants may experience uncertainty as to where to look and when they have accomplished the task. Others may be more interested in getting the test done, and therefore do not put in as much effort as what they would in reality.</a:t>
            </a:r>
          </a:p>
          <a:p>
            <a:r>
              <a:rPr lang="en-US" dirty="0"/>
              <a:t>- You cannot assign task success rates to open-ended tasks, as there is no correct answer, so it is not suitable if a performance comparison is needed.</a:t>
            </a:r>
          </a:p>
        </p:txBody>
      </p:sp>
      <p:sp>
        <p:nvSpPr>
          <p:cNvPr id="4" name="Slide Number Placeholder 3"/>
          <p:cNvSpPr>
            <a:spLocks noGrp="1"/>
          </p:cNvSpPr>
          <p:nvPr>
            <p:ph type="sldNum" sz="quarter" idx="5"/>
          </p:nvPr>
        </p:nvSpPr>
        <p:spPr/>
        <p:txBody>
          <a:bodyPr/>
          <a:lstStyle/>
          <a:p>
            <a:fld id="{04BB463C-87AB-4CBE-9552-0EBB9C861A11}" type="slidenum">
              <a:rPr lang="en-US" smtClean="0"/>
              <a:t>39</a:t>
            </a:fld>
            <a:endParaRPr lang="en-US"/>
          </a:p>
        </p:txBody>
      </p:sp>
    </p:spTree>
    <p:extLst>
      <p:ext uri="{BB962C8B-B14F-4D97-AF65-F5344CB8AC3E}">
        <p14:creationId xmlns:p14="http://schemas.microsoft.com/office/powerpoint/2010/main" val="257623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For the former, the goal is more vague and participants would be likely to click on the first image or a random picture, and assume the task is done. As a result, we might miss usability problems. For the latter,  the task communicates the requirements more effectively: it would be accomplished once they found the picture of a cow. Furthermore, it also provides us with more opportunities to assess the navigation and interaction further, as participants need to navigate among the pictures to find the relevant one.</a:t>
            </a:r>
            <a:endParaRPr lang="en-US" dirty="0"/>
          </a:p>
        </p:txBody>
      </p:sp>
      <p:sp>
        <p:nvSpPr>
          <p:cNvPr id="4" name="Slide Number Placeholder 3"/>
          <p:cNvSpPr>
            <a:spLocks noGrp="1"/>
          </p:cNvSpPr>
          <p:nvPr>
            <p:ph type="sldNum" sz="quarter" idx="5"/>
          </p:nvPr>
        </p:nvSpPr>
        <p:spPr/>
        <p:txBody>
          <a:bodyPr/>
          <a:lstStyle/>
          <a:p>
            <a:fld id="{04BB463C-87AB-4CBE-9552-0EBB9C861A11}" type="slidenum">
              <a:rPr lang="en-US" smtClean="0"/>
              <a:t>40</a:t>
            </a:fld>
            <a:endParaRPr lang="en-US"/>
          </a:p>
        </p:txBody>
      </p:sp>
    </p:spTree>
    <p:extLst>
      <p:ext uri="{BB962C8B-B14F-4D97-AF65-F5344CB8AC3E}">
        <p14:creationId xmlns:p14="http://schemas.microsoft.com/office/powerpoint/2010/main" val="123769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5" name="Group 14"/>
          <p:cNvGrpSpPr/>
          <p:nvPr/>
        </p:nvGrpSpPr>
        <p:grpSpPr>
          <a:xfrm>
            <a:off x="0" y="0"/>
            <a:ext cx="12192000" cy="4608513"/>
            <a:chOff x="0" y="0"/>
            <a:chExt cx="12192000" cy="4608513"/>
          </a:xfrm>
        </p:grpSpPr>
        <p:sp>
          <p:nvSpPr>
            <p:cNvPr id="10" name="Rectangle 9"/>
            <p:cNvSpPr/>
            <p:nvPr/>
          </p:nvSpPr>
          <p:spPr>
            <a:xfrm>
              <a:off x="0" y="0"/>
              <a:ext cx="12192000" cy="4433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4433758"/>
              <a:ext cx="1219200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4562794"/>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ctrTitle"/>
          </p:nvPr>
        </p:nvSpPr>
        <p:spPr>
          <a:xfrm>
            <a:off x="838200" y="1934284"/>
            <a:ext cx="10515600" cy="238760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838200" y="4876800"/>
            <a:ext cx="10515600" cy="1304796"/>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lvl1pPr>
              <a:defRPr sz="1400"/>
            </a:lvl1pPr>
          </a:lstStyle>
          <a:p>
            <a:fld id="{F1A4E4E0-C936-439E-AB34-42354DCE4B31}" type="datetimeFigureOut">
              <a:rPr lang="en-US" smtClean="0"/>
              <a:t>9/19/2024</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4363EC40-15C4-4AAB-90CC-39E5E3746BA0}" type="slidenum">
              <a:rPr lang="en-US" smtClean="0"/>
              <a:t>‹#›</a:t>
            </a:fld>
            <a:endParaRPr lang="en-US"/>
          </a:p>
        </p:txBody>
      </p:sp>
    </p:spTree>
    <p:extLst>
      <p:ext uri="{BB962C8B-B14F-4D97-AF65-F5344CB8AC3E}">
        <p14:creationId xmlns:p14="http://schemas.microsoft.com/office/powerpoint/2010/main" val="388837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A4E4E0-C936-439E-AB34-42354DCE4B31}"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EC40-15C4-4AAB-90CC-39E5E3746BA0}" type="slidenum">
              <a:rPr lang="en-US" smtClean="0"/>
              <a:t>‹#›</a:t>
            </a:fld>
            <a:endParaRPr lang="en-US"/>
          </a:p>
        </p:txBody>
      </p:sp>
    </p:spTree>
    <p:extLst>
      <p:ext uri="{BB962C8B-B14F-4D97-AF65-F5344CB8AC3E}">
        <p14:creationId xmlns:p14="http://schemas.microsoft.com/office/powerpoint/2010/main" val="516272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1" name="Group 10"/>
          <p:cNvGrpSpPr/>
          <p:nvPr/>
        </p:nvGrpSpPr>
        <p:grpSpPr>
          <a:xfrm>
            <a:off x="0" y="1"/>
            <a:ext cx="12191998" cy="6858001"/>
            <a:chOff x="0" y="1"/>
            <a:chExt cx="12191998" cy="6858001"/>
          </a:xfrm>
        </p:grpSpPr>
        <p:sp>
          <p:nvSpPr>
            <p:cNvPr id="10" name="Rectangle 9"/>
            <p:cNvSpPr/>
            <p:nvPr/>
          </p:nvSpPr>
          <p:spPr>
            <a:xfrm>
              <a:off x="0" y="2"/>
              <a:ext cx="872489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7029448" y="1695453"/>
              <a:ext cx="6858001" cy="34670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5226779" y="3359881"/>
              <a:ext cx="6858001" cy="138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A4E4E0-C936-439E-AB34-42354DCE4B31}"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3EC40-15C4-4AAB-90CC-39E5E3746BA0}" type="slidenum">
              <a:rPr lang="en-US" smtClean="0"/>
              <a:t>‹#›</a:t>
            </a:fld>
            <a:endParaRPr lang="en-US"/>
          </a:p>
        </p:txBody>
      </p:sp>
    </p:spTree>
    <p:extLst>
      <p:ext uri="{BB962C8B-B14F-4D97-AF65-F5344CB8AC3E}">
        <p14:creationId xmlns:p14="http://schemas.microsoft.com/office/powerpoint/2010/main" val="532466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o Tit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1BE0FC1-2D0B-4B4C-A822-2F8C84B5A292}" type="slidenum">
              <a:rPr lang="en-US" smtClean="0"/>
              <a:t>‹#›</a:t>
            </a:fld>
            <a:endParaRPr lang="en-US"/>
          </a:p>
        </p:txBody>
      </p:sp>
      <p:grpSp>
        <p:nvGrpSpPr>
          <p:cNvPr id="4" name="Group 3"/>
          <p:cNvGrpSpPr/>
          <p:nvPr userDrawn="1"/>
        </p:nvGrpSpPr>
        <p:grpSpPr>
          <a:xfrm>
            <a:off x="0" y="65315"/>
            <a:ext cx="12192000" cy="318956"/>
            <a:chOff x="0" y="65315"/>
            <a:chExt cx="12192000" cy="318956"/>
          </a:xfrm>
        </p:grpSpPr>
        <p:sp>
          <p:nvSpPr>
            <p:cNvPr id="5" name="Rectangle 4"/>
            <p:cNvSpPr/>
            <p:nvPr/>
          </p:nvSpPr>
          <p:spPr>
            <a:xfrm>
              <a:off x="0" y="65315"/>
              <a:ext cx="12192000" cy="318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246030"/>
              <a:ext cx="12192000" cy="138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userDrawn="1"/>
        </p:nvSpPr>
        <p:spPr>
          <a:xfrm>
            <a:off x="0" y="384270"/>
            <a:ext cx="12192000" cy="1201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3349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566400" cy="639762"/>
          </a:xfrm>
        </p:spPr>
        <p:txBody>
          <a:bodyPr/>
          <a:lstStyle/>
          <a:p>
            <a:r>
              <a:rPr lang="en-US" dirty="0"/>
              <a:t>Click to edit Master title style</a:t>
            </a:r>
          </a:p>
        </p:txBody>
      </p:sp>
      <p:sp>
        <p:nvSpPr>
          <p:cNvPr id="6" name="Slide Number Placeholder 5"/>
          <p:cNvSpPr>
            <a:spLocks noGrp="1"/>
          </p:cNvSpPr>
          <p:nvPr>
            <p:ph type="sldNum" sz="quarter" idx="12"/>
          </p:nvPr>
        </p:nvSpPr>
        <p:spPr/>
        <p:txBody>
          <a:bodyPr/>
          <a:lstStyle/>
          <a:p>
            <a:fld id="{4ED00F15-A2F0-4508-AC38-6C8D2246626A}" type="slidenum">
              <a:rPr lang="en-US" smtClean="0"/>
              <a:t>‹#›</a:t>
            </a:fld>
            <a:endParaRPr lang="en-US"/>
          </a:p>
        </p:txBody>
      </p:sp>
      <p:sp>
        <p:nvSpPr>
          <p:cNvPr id="8" name="Content Placeholder 7"/>
          <p:cNvSpPr>
            <a:spLocks noGrp="1"/>
          </p:cNvSpPr>
          <p:nvPr>
            <p:ph sz="quarter" idx="13"/>
          </p:nvPr>
        </p:nvSpPr>
        <p:spPr>
          <a:xfrm>
            <a:off x="812800" y="1066800"/>
            <a:ext cx="105664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5031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lvl1pPr>
              <a:spcBef>
                <a:spcPts val="1406"/>
              </a:spcBef>
              <a:defRPr>
                <a:solidFill>
                  <a:schemeClr val="accent2"/>
                </a:solidFill>
              </a:defRPr>
            </a:lvl1pPr>
            <a:lvl2pPr>
              <a:spcBef>
                <a:spcPts val="1406"/>
              </a:spcBef>
            </a:lvl2pPr>
            <a:lvl3pPr>
              <a:spcBef>
                <a:spcPts val="1406"/>
              </a:spcBef>
              <a:defRPr>
                <a:solidFill>
                  <a:schemeClr val="accent4">
                    <a:hueOff val="481991"/>
                    <a:satOff val="11971"/>
                    <a:lumOff val="19007"/>
                  </a:schemeClr>
                </a:solidFill>
              </a:defRPr>
            </a:lvl3pPr>
            <a:lvl4pPr>
              <a:spcBef>
                <a:spcPts val="1406"/>
              </a:spcBef>
            </a:lvl4pPr>
            <a:lvl5pPr>
              <a:spcBef>
                <a:spcPts val="1406"/>
              </a:spcBef>
            </a:lvl5p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pPr>
              <a:defRPr>
                <a:effectLst/>
              </a:defRPr>
            </a:pPr>
            <a:fld id="{86CB4B4D-7CA3-9044-876B-883B54F8677D}" type="slidenum">
              <a:t>‹#›</a:t>
            </a:fld>
            <a:endParaRPr/>
          </a:p>
        </p:txBody>
      </p:sp>
    </p:spTree>
    <p:extLst>
      <p:ext uri="{BB962C8B-B14F-4D97-AF65-F5344CB8AC3E}">
        <p14:creationId xmlns:p14="http://schemas.microsoft.com/office/powerpoint/2010/main" val="382571997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3200"/>
            </a:lvl1pPr>
            <a:lvl2pPr>
              <a:defRPr sz="2800"/>
            </a:lvl2pPr>
            <a:lvl3pPr>
              <a:defRPr sz="24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z="1400"/>
            </a:lvl1pPr>
          </a:lstStyle>
          <a:p>
            <a:fld id="{F1A4E4E0-C936-439E-AB34-42354DCE4B31}" type="datetimeFigureOut">
              <a:rPr lang="en-US" smtClean="0"/>
              <a:t>9/19/2024</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4363EC40-15C4-4AAB-90CC-39E5E3746BA0}" type="slidenum">
              <a:rPr lang="en-US" smtClean="0"/>
              <a:t>‹#›</a:t>
            </a:fld>
            <a:endParaRPr lang="en-US"/>
          </a:p>
        </p:txBody>
      </p:sp>
    </p:spTree>
    <p:extLst>
      <p:ext uri="{BB962C8B-B14F-4D97-AF65-F5344CB8AC3E}">
        <p14:creationId xmlns:p14="http://schemas.microsoft.com/office/powerpoint/2010/main" val="2401261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7" name="Group 6"/>
          <p:cNvGrpSpPr/>
          <p:nvPr/>
        </p:nvGrpSpPr>
        <p:grpSpPr>
          <a:xfrm>
            <a:off x="0" y="0"/>
            <a:ext cx="12192000" cy="4608513"/>
            <a:chOff x="0" y="0"/>
            <a:chExt cx="12192000" cy="4608513"/>
          </a:xfrm>
        </p:grpSpPr>
        <p:sp>
          <p:nvSpPr>
            <p:cNvPr id="8" name="Rectangle 7"/>
            <p:cNvSpPr/>
            <p:nvPr/>
          </p:nvSpPr>
          <p:spPr>
            <a:xfrm>
              <a:off x="0" y="0"/>
              <a:ext cx="12192000" cy="44337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4433758"/>
              <a:ext cx="12192000"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4562794"/>
              <a:ext cx="12192000" cy="45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p:cNvSpPr>
            <a:spLocks noGrp="1"/>
          </p:cNvSpPr>
          <p:nvPr>
            <p:ph type="body" idx="1"/>
          </p:nvPr>
        </p:nvSpPr>
        <p:spPr>
          <a:xfrm>
            <a:off x="838200" y="4876800"/>
            <a:ext cx="10515600" cy="1304796"/>
          </a:xfrm>
        </p:spPr>
        <p:txBody>
          <a:bodyPr>
            <a:normAutofit/>
          </a:bodyPr>
          <a:lstStyle>
            <a:lvl1pPr marL="0" indent="0">
              <a:buNone/>
              <a:defRPr sz="2800">
                <a:solidFill>
                  <a:schemeClr val="bg2">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sz="1400"/>
            </a:lvl1pPr>
          </a:lstStyle>
          <a:p>
            <a:fld id="{F1A4E4E0-C936-439E-AB34-42354DCE4B31}" type="datetimeFigureOut">
              <a:rPr lang="en-US" smtClean="0"/>
              <a:t>9/19/2024</a:t>
            </a:fld>
            <a:endParaRPr lang="en-US"/>
          </a:p>
        </p:txBody>
      </p:sp>
      <p:sp>
        <p:nvSpPr>
          <p:cNvPr id="5" name="Footer Placeholder 4"/>
          <p:cNvSpPr>
            <a:spLocks noGrp="1"/>
          </p:cNvSpPr>
          <p:nvPr>
            <p:ph type="ftr" sz="quarter" idx="11"/>
          </p:nvPr>
        </p:nvSpPr>
        <p:spPr/>
        <p:txBody>
          <a:bodyPr/>
          <a:lstStyle>
            <a:lvl1pPr>
              <a:defRPr sz="1400"/>
            </a:lvl1pPr>
          </a:lstStyle>
          <a:p>
            <a:endParaRPr lang="en-US"/>
          </a:p>
        </p:txBody>
      </p:sp>
      <p:sp>
        <p:nvSpPr>
          <p:cNvPr id="6" name="Slide Number Placeholder 5"/>
          <p:cNvSpPr>
            <a:spLocks noGrp="1"/>
          </p:cNvSpPr>
          <p:nvPr>
            <p:ph type="sldNum" sz="quarter" idx="12"/>
          </p:nvPr>
        </p:nvSpPr>
        <p:spPr/>
        <p:txBody>
          <a:bodyPr/>
          <a:lstStyle>
            <a:lvl1pPr>
              <a:defRPr sz="1400"/>
            </a:lvl1pPr>
          </a:lstStyle>
          <a:p>
            <a:fld id="{4363EC40-15C4-4AAB-90CC-39E5E3746BA0}" type="slidenum">
              <a:rPr lang="en-US" smtClean="0"/>
              <a:t>‹#›</a:t>
            </a:fld>
            <a:endParaRPr lang="en-US"/>
          </a:p>
        </p:txBody>
      </p:sp>
      <p:sp>
        <p:nvSpPr>
          <p:cNvPr id="11" name="Title 1"/>
          <p:cNvSpPr>
            <a:spLocks noGrp="1"/>
          </p:cNvSpPr>
          <p:nvPr>
            <p:ph type="ctrTitle"/>
          </p:nvPr>
        </p:nvSpPr>
        <p:spPr>
          <a:xfrm>
            <a:off x="838200" y="1934284"/>
            <a:ext cx="10515600" cy="2387600"/>
          </a:xfrm>
        </p:spPr>
        <p:txBody>
          <a:bodyPr anchor="b">
            <a:normAutofit/>
          </a:bodyPr>
          <a:lstStyle>
            <a:lvl1pPr algn="l">
              <a:defRPr sz="4800"/>
            </a:lvl1pPr>
          </a:lstStyle>
          <a:p>
            <a:r>
              <a:rPr lang="en-US"/>
              <a:t>Click to edit Master title style</a:t>
            </a:r>
          </a:p>
        </p:txBody>
      </p:sp>
    </p:spTree>
    <p:extLst>
      <p:ext uri="{BB962C8B-B14F-4D97-AF65-F5344CB8AC3E}">
        <p14:creationId xmlns:p14="http://schemas.microsoft.com/office/powerpoint/2010/main" val="247858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606378"/>
            <a:ext cx="5181600" cy="45705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6378"/>
            <a:ext cx="5181600" cy="45705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A4E4E0-C936-439E-AB34-42354DCE4B31}"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EC40-15C4-4AAB-90CC-39E5E3746BA0}" type="slidenum">
              <a:rPr lang="en-US" smtClean="0"/>
              <a:t>‹#›</a:t>
            </a:fld>
            <a:endParaRPr lang="en-US"/>
          </a:p>
        </p:txBody>
      </p:sp>
    </p:spTree>
    <p:extLst>
      <p:ext uri="{BB962C8B-B14F-4D97-AF65-F5344CB8AC3E}">
        <p14:creationId xmlns:p14="http://schemas.microsoft.com/office/powerpoint/2010/main" val="130607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A4E4E0-C936-439E-AB34-42354DCE4B31}"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3EC40-15C4-4AAB-90CC-39E5E3746BA0}" type="slidenum">
              <a:rPr lang="en-US" smtClean="0"/>
              <a:t>‹#›</a:t>
            </a:fld>
            <a:endParaRPr lang="en-US"/>
          </a:p>
        </p:txBody>
      </p:sp>
      <p:sp>
        <p:nvSpPr>
          <p:cNvPr id="10" name="Title 1"/>
          <p:cNvSpPr>
            <a:spLocks noGrp="1"/>
          </p:cNvSpPr>
          <p:nvPr>
            <p:ph type="title"/>
          </p:nvPr>
        </p:nvSpPr>
        <p:spPr>
          <a:xfrm>
            <a:off x="838200" y="365125"/>
            <a:ext cx="10515600" cy="779463"/>
          </a:xfrm>
        </p:spPr>
        <p:txBody>
          <a:bodyPr/>
          <a:lstStyle/>
          <a:p>
            <a:r>
              <a:rPr lang="en-US"/>
              <a:t>Click to edit Master title style</a:t>
            </a:r>
          </a:p>
        </p:txBody>
      </p:sp>
    </p:spTree>
    <p:extLst>
      <p:ext uri="{BB962C8B-B14F-4D97-AF65-F5344CB8AC3E}">
        <p14:creationId xmlns:p14="http://schemas.microsoft.com/office/powerpoint/2010/main" val="4050260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A4E4E0-C936-439E-AB34-42354DCE4B31}"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3EC40-15C4-4AAB-90CC-39E5E3746BA0}"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526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4E4E0-C936-439E-AB34-42354DCE4B31}"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3EC40-15C4-4AAB-90CC-39E5E3746BA0}" type="slidenum">
              <a:rPr lang="en-US" smtClean="0"/>
              <a:t>‹#›</a:t>
            </a:fld>
            <a:endParaRPr lang="en-US"/>
          </a:p>
        </p:txBody>
      </p:sp>
    </p:spTree>
    <p:extLst>
      <p:ext uri="{BB962C8B-B14F-4D97-AF65-F5344CB8AC3E}">
        <p14:creationId xmlns:p14="http://schemas.microsoft.com/office/powerpoint/2010/main" val="49668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600200"/>
            <a:ext cx="6172200" cy="4260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1600200"/>
            <a:ext cx="3932237" cy="4268788"/>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A4E4E0-C936-439E-AB34-42354DCE4B31}"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EC40-15C4-4AAB-90CC-39E5E3746BA0}" type="slidenum">
              <a:rPr lang="en-US" smtClean="0"/>
              <a:t>‹#›</a:t>
            </a:fld>
            <a:endParaRPr lang="en-US"/>
          </a:p>
        </p:txBody>
      </p:sp>
      <p:sp>
        <p:nvSpPr>
          <p:cNvPr id="8" name="Title 1"/>
          <p:cNvSpPr>
            <a:spLocks noGrp="1"/>
          </p:cNvSpPr>
          <p:nvPr>
            <p:ph type="title"/>
          </p:nvPr>
        </p:nvSpPr>
        <p:spPr>
          <a:xfrm>
            <a:off x="838200" y="365125"/>
            <a:ext cx="10515600" cy="779463"/>
          </a:xfrm>
        </p:spPr>
        <p:txBody>
          <a:bodyPr/>
          <a:lstStyle/>
          <a:p>
            <a:r>
              <a:rPr lang="en-US"/>
              <a:t>Click to edit Master title style</a:t>
            </a:r>
          </a:p>
        </p:txBody>
      </p:sp>
    </p:spTree>
    <p:extLst>
      <p:ext uri="{BB962C8B-B14F-4D97-AF65-F5344CB8AC3E}">
        <p14:creationId xmlns:p14="http://schemas.microsoft.com/office/powerpoint/2010/main" val="1109485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600200"/>
            <a:ext cx="6172200" cy="4260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1600200"/>
            <a:ext cx="3932237" cy="4268788"/>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1A4E4E0-C936-439E-AB34-42354DCE4B31}"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3EC40-15C4-4AAB-90CC-39E5E3746BA0}" type="slidenum">
              <a:rPr lang="en-US" smtClean="0"/>
              <a:t>‹#›</a:t>
            </a:fld>
            <a:endParaRPr lang="en-US"/>
          </a:p>
        </p:txBody>
      </p:sp>
      <p:sp>
        <p:nvSpPr>
          <p:cNvPr id="8" name="Title 1"/>
          <p:cNvSpPr>
            <a:spLocks noGrp="1"/>
          </p:cNvSpPr>
          <p:nvPr>
            <p:ph type="title"/>
          </p:nvPr>
        </p:nvSpPr>
        <p:spPr>
          <a:xfrm>
            <a:off x="838200" y="365125"/>
            <a:ext cx="10515600" cy="779463"/>
          </a:xfrm>
        </p:spPr>
        <p:txBody>
          <a:bodyPr/>
          <a:lstStyle/>
          <a:p>
            <a:r>
              <a:rPr lang="en-US"/>
              <a:t>Click to edit Master title style</a:t>
            </a:r>
          </a:p>
        </p:txBody>
      </p:sp>
    </p:spTree>
    <p:extLst>
      <p:ext uri="{BB962C8B-B14F-4D97-AF65-F5344CB8AC3E}">
        <p14:creationId xmlns:p14="http://schemas.microsoft.com/office/powerpoint/2010/main" val="388159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0" y="0"/>
            <a:ext cx="12192000" cy="1371599"/>
            <a:chOff x="0" y="0"/>
            <a:chExt cx="12192000" cy="1371599"/>
          </a:xfrm>
        </p:grpSpPr>
        <p:sp>
          <p:nvSpPr>
            <p:cNvPr id="7" name="Rectangle 6"/>
            <p:cNvSpPr/>
            <p:nvPr/>
          </p:nvSpPr>
          <p:spPr>
            <a:xfrm>
              <a:off x="0" y="0"/>
              <a:ext cx="12192000" cy="12333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233358"/>
              <a:ext cx="12192000" cy="138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838200" y="365125"/>
            <a:ext cx="10515600" cy="7794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606377"/>
            <a:ext cx="10515600" cy="45705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400">
                <a:solidFill>
                  <a:schemeClr val="tx1">
                    <a:tint val="75000"/>
                  </a:schemeClr>
                </a:solidFill>
              </a:defRPr>
            </a:lvl1pPr>
          </a:lstStyle>
          <a:p>
            <a:fld id="{F1A4E4E0-C936-439E-AB34-42354DCE4B31}" type="datetimeFigureOut">
              <a:rPr lang="en-US" smtClean="0"/>
              <a:t>9/19/2024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400">
                <a:solidFill>
                  <a:schemeClr val="tx1">
                    <a:tint val="75000"/>
                  </a:schemeClr>
                </a:solidFill>
              </a:defRPr>
            </a:lvl1pPr>
          </a:lstStyle>
          <a:p>
            <a:fld id="{4363EC40-15C4-4AAB-90CC-39E5E3746BA0}" type="slidenum">
              <a:rPr lang="en-US" smtClean="0"/>
              <a:t>‹#›</a:t>
            </a:fld>
            <a:endParaRPr lang="en-US"/>
          </a:p>
        </p:txBody>
      </p:sp>
      <p:sp>
        <p:nvSpPr>
          <p:cNvPr id="10" name="TextBox 9"/>
          <p:cNvSpPr txBox="1"/>
          <p:nvPr/>
        </p:nvSpPr>
        <p:spPr>
          <a:xfrm>
            <a:off x="838200" y="6356350"/>
            <a:ext cx="346133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lumMod val="50000"/>
                  </a:schemeClr>
                </a:solidFill>
              </a:rPr>
              <a:t>CEN 4721c/CAP5100 – Human Computer Interaction</a:t>
            </a:r>
          </a:p>
          <a:p>
            <a:endParaRPr lang="en-US" sz="1200" dirty="0"/>
          </a:p>
        </p:txBody>
      </p:sp>
    </p:spTree>
    <p:extLst>
      <p:ext uri="{BB962C8B-B14F-4D97-AF65-F5344CB8AC3E}">
        <p14:creationId xmlns:p14="http://schemas.microsoft.com/office/powerpoint/2010/main" val="19768676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rebuchet MS" panose="020B060302020202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Trebuchet MS" panose="020B060302020202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rebuchet MS" panose="020B060302020202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rebuchet MS" panose="020B060302020202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usabilitygeek.com/usability-metrics-a-guide-to-quantify-system-usability/" TargetMode="Externa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hyperlink" Target="https://usabilitygeek.com/usability-metrics-a-guide-to-quantify-system-usability/"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drjim.0catch.com/PsychometricEvaluationOfAnAfter-ScenarioQuestionnaire.pdf" TargetMode="External"/><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drjim.0catch.com/PsychometricEvaluationOfAnAfter-ScenarioQuestionnaire.pdf" TargetMode="External"/><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drjim.0catch.com/PsychometricEvaluationOfAnAfter-ScenarioQuestionnaire.pdf" TargetMode="External"/><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blog.ubuntu.com/2013/08/16/usability-testing-how-do-we-design-effective-tasks" TargetMode="Externa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s://blog.ubuntu.com/2013/08/16/usability-testing-how-do-we-design-effective-task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blog.ubuntu.com/2013/08/16/usability-testing-how-do-we-design-effective-tasks"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hyperlink" Target="https://blog.ubuntu.com/2013/08/16/usability-testing-how-do-we-design-effective-tasks"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blog.ubuntu.com/2013/08/16/usability-testing-how-do-we-design-effective-tasks"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hyperlink" Target="https://blog.ubuntu.com/2013/08/16/usability-testing-how-do-we-design-effective-task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hyperlink" Target="https://blog.ubuntu.com/2013/08/16/usability-testing-how-do-we-design-effective-tasks"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nngroup.com/articles/usability-testing-101/"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Human-Computer Interaction</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latin typeface="Trebuchet MS"/>
                <a:cs typeface="Calibri"/>
              </a:rPr>
              <a:t>Dr. Neha Rani</a:t>
            </a:r>
            <a:endParaRPr lang="en-US" dirty="0"/>
          </a:p>
          <a:p>
            <a:r>
              <a:rPr lang="en-US" dirty="0">
                <a:latin typeface="Trebuchet MS"/>
                <a:cs typeface="Calibri"/>
              </a:rPr>
              <a:t>CEN 4721</a:t>
            </a:r>
            <a:br>
              <a:rPr lang="en-US" dirty="0"/>
            </a:br>
            <a:r>
              <a:rPr lang="en-US" dirty="0">
                <a:latin typeface="Trebuchet MS"/>
                <a:cs typeface="Calibri"/>
              </a:rPr>
              <a:t>Fall 2024</a:t>
            </a:r>
            <a:endParaRPr lang="en-US" dirty="0"/>
          </a:p>
        </p:txBody>
      </p:sp>
      <p:sp>
        <p:nvSpPr>
          <p:cNvPr id="4" name="Slide Number Placeholder 3"/>
          <p:cNvSpPr>
            <a:spLocks noGrp="1"/>
          </p:cNvSpPr>
          <p:nvPr>
            <p:ph type="sldNum" sz="quarter" idx="12"/>
          </p:nvPr>
        </p:nvSpPr>
        <p:spPr/>
        <p:txBody>
          <a:bodyPr/>
          <a:lstStyle/>
          <a:p>
            <a:fld id="{54D63DAC-FD65-4176-B7A4-9B1F51C9AD8E}" type="slidenum">
              <a:rPr lang="en-US" smtClean="0"/>
              <a:t>1</a:t>
            </a:fld>
            <a:endParaRPr lang="en-US"/>
          </a:p>
        </p:txBody>
      </p:sp>
    </p:spTree>
    <p:extLst>
      <p:ext uri="{BB962C8B-B14F-4D97-AF65-F5344CB8AC3E}">
        <p14:creationId xmlns:p14="http://schemas.microsoft.com/office/powerpoint/2010/main" val="271955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E57103-76DB-2FD8-30F6-35AA5310ECB9}"/>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06B60082-C2A6-148D-70A5-E44330A5A936}"/>
              </a:ext>
            </a:extLst>
          </p:cNvPr>
          <p:cNvSpPr>
            <a:spLocks noGrp="1"/>
          </p:cNvSpPr>
          <p:nvPr>
            <p:ph type="ctrTitle"/>
          </p:nvPr>
        </p:nvSpPr>
        <p:spPr/>
        <p:txBody>
          <a:bodyPr/>
          <a:lstStyle/>
          <a:p>
            <a:r>
              <a:rPr lang="en-US" dirty="0"/>
              <a:t>Usability Metrics</a:t>
            </a:r>
          </a:p>
        </p:txBody>
      </p:sp>
    </p:spTree>
    <p:extLst>
      <p:ext uri="{BB962C8B-B14F-4D97-AF65-F5344CB8AC3E}">
        <p14:creationId xmlns:p14="http://schemas.microsoft.com/office/powerpoint/2010/main" val="79044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F9EA-79A2-4A4D-8138-98E92BB81BDF}"/>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DE5EC9FB-D15F-344D-A218-DF13A605F293}"/>
              </a:ext>
            </a:extLst>
          </p:cNvPr>
          <p:cNvSpPr>
            <a:spLocks noGrp="1"/>
          </p:cNvSpPr>
          <p:nvPr>
            <p:ph type="sldNum" sz="quarter" idx="12"/>
          </p:nvPr>
        </p:nvSpPr>
        <p:spPr/>
        <p:txBody>
          <a:bodyPr/>
          <a:lstStyle/>
          <a:p>
            <a:fld id="{4ED00F15-A2F0-4508-AC38-6C8D2246626A}" type="slidenum">
              <a:rPr lang="en-US" smtClean="0"/>
              <a:t>11</a:t>
            </a:fld>
            <a:endParaRPr lang="en-US"/>
          </a:p>
        </p:txBody>
      </p:sp>
      <p:sp>
        <p:nvSpPr>
          <p:cNvPr id="4" name="Content Placeholder 3">
            <a:extLst>
              <a:ext uri="{FF2B5EF4-FFF2-40B4-BE49-F238E27FC236}">
                <a16:creationId xmlns:a16="http://schemas.microsoft.com/office/drawing/2014/main" id="{D87A5E74-58B5-794F-8CD4-819FD3537070}"/>
              </a:ext>
            </a:extLst>
          </p:cNvPr>
          <p:cNvSpPr>
            <a:spLocks noGrp="1"/>
          </p:cNvSpPr>
          <p:nvPr>
            <p:ph sz="quarter" idx="13"/>
          </p:nvPr>
        </p:nvSpPr>
        <p:spPr>
          <a:xfrm>
            <a:off x="2133600" y="1727200"/>
            <a:ext cx="7924800" cy="4521200"/>
          </a:xfrm>
        </p:spPr>
        <p:txBody>
          <a:bodyPr>
            <a:normAutofit/>
          </a:bodyPr>
          <a:lstStyle/>
          <a:p>
            <a:r>
              <a:rPr lang="en-US" sz="2800" dirty="0"/>
              <a:t>’Quantifying’ usability</a:t>
            </a:r>
          </a:p>
          <a:p>
            <a:r>
              <a:rPr lang="en-US" sz="2800" dirty="0"/>
              <a:t>Metric:</a:t>
            </a:r>
          </a:p>
          <a:p>
            <a:pPr lvl="1"/>
            <a:r>
              <a:rPr lang="en-US" sz="2400" dirty="0"/>
              <a:t>A “system or standard of measurement” represented in units that can be utilized to describe more than one attribute</a:t>
            </a:r>
          </a:p>
        </p:txBody>
      </p:sp>
      <p:sp>
        <p:nvSpPr>
          <p:cNvPr id="5" name="Rectangle 4">
            <a:extLst>
              <a:ext uri="{FF2B5EF4-FFF2-40B4-BE49-F238E27FC236}">
                <a16:creationId xmlns:a16="http://schemas.microsoft.com/office/drawing/2014/main" id="{F5B28D0C-BF70-3644-82A4-3991A685356D}"/>
              </a:ext>
            </a:extLst>
          </p:cNvPr>
          <p:cNvSpPr/>
          <p:nvPr/>
        </p:nvSpPr>
        <p:spPr>
          <a:xfrm>
            <a:off x="4673600" y="6444862"/>
            <a:ext cx="6248400" cy="276999"/>
          </a:xfrm>
          <a:prstGeom prst="rect">
            <a:avLst/>
          </a:prstGeom>
        </p:spPr>
        <p:txBody>
          <a:bodyPr wrap="square">
            <a:spAutoFit/>
          </a:bodyPr>
          <a:lstStyle/>
          <a:p>
            <a:r>
              <a:rPr lang="en-US" sz="1200" dirty="0">
                <a:hlinkClick r:id="rId2"/>
              </a:rPr>
              <a:t>https://usabilitygeek.com/usability-metrics-a-guide-to-quantify-system-usability/</a:t>
            </a:r>
            <a:endParaRPr lang="en-US" sz="1200" dirty="0"/>
          </a:p>
        </p:txBody>
      </p:sp>
    </p:spTree>
    <p:extLst>
      <p:ext uri="{BB962C8B-B14F-4D97-AF65-F5344CB8AC3E}">
        <p14:creationId xmlns:p14="http://schemas.microsoft.com/office/powerpoint/2010/main" val="405125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9F9EA-79A2-4A4D-8138-98E92BB81BDF}"/>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DE5EC9FB-D15F-344D-A218-DF13A605F293}"/>
              </a:ext>
            </a:extLst>
          </p:cNvPr>
          <p:cNvSpPr>
            <a:spLocks noGrp="1"/>
          </p:cNvSpPr>
          <p:nvPr>
            <p:ph type="sldNum" sz="quarter" idx="12"/>
          </p:nvPr>
        </p:nvSpPr>
        <p:spPr/>
        <p:txBody>
          <a:bodyPr/>
          <a:lstStyle/>
          <a:p>
            <a:fld id="{4ED00F15-A2F0-4508-AC38-6C8D2246626A}" type="slidenum">
              <a:rPr lang="en-US" smtClean="0"/>
              <a:t>12</a:t>
            </a:fld>
            <a:endParaRPr lang="en-US"/>
          </a:p>
        </p:txBody>
      </p:sp>
      <p:sp>
        <p:nvSpPr>
          <p:cNvPr id="4" name="Content Placeholder 3">
            <a:extLst>
              <a:ext uri="{FF2B5EF4-FFF2-40B4-BE49-F238E27FC236}">
                <a16:creationId xmlns:a16="http://schemas.microsoft.com/office/drawing/2014/main" id="{D87A5E74-58B5-794F-8CD4-819FD3537070}"/>
              </a:ext>
            </a:extLst>
          </p:cNvPr>
          <p:cNvSpPr>
            <a:spLocks noGrp="1"/>
          </p:cNvSpPr>
          <p:nvPr>
            <p:ph sz="quarter" idx="13"/>
          </p:nvPr>
        </p:nvSpPr>
        <p:spPr>
          <a:xfrm>
            <a:off x="2133600" y="1752600"/>
            <a:ext cx="7924800" cy="4495800"/>
          </a:xfrm>
        </p:spPr>
        <p:txBody>
          <a:bodyPr/>
          <a:lstStyle/>
          <a:p>
            <a:r>
              <a:rPr lang="en-US" dirty="0"/>
              <a:t>Why?</a:t>
            </a:r>
          </a:p>
          <a:p>
            <a:pPr lvl="1"/>
            <a:r>
              <a:rPr lang="en-US" dirty="0"/>
              <a:t>The need to </a:t>
            </a:r>
            <a:r>
              <a:rPr lang="en-US" dirty="0">
                <a:solidFill>
                  <a:schemeClr val="tx2"/>
                </a:solidFill>
              </a:rPr>
              <a:t>effectively communicate </a:t>
            </a:r>
            <a:r>
              <a:rPr lang="en-US" dirty="0"/>
              <a:t>with the stakeholders of the system you’re evaluating.</a:t>
            </a:r>
          </a:p>
          <a:p>
            <a:pPr lvl="1"/>
            <a:r>
              <a:rPr lang="en-US" dirty="0">
                <a:solidFill>
                  <a:schemeClr val="tx2"/>
                </a:solidFill>
              </a:rPr>
              <a:t>Compare</a:t>
            </a:r>
            <a:r>
              <a:rPr lang="en-US" dirty="0"/>
              <a:t> the usability of two or more products and to quantify the severity of a usability product.</a:t>
            </a:r>
          </a:p>
        </p:txBody>
      </p:sp>
      <p:sp>
        <p:nvSpPr>
          <p:cNvPr id="5" name="Rectangle 4">
            <a:extLst>
              <a:ext uri="{FF2B5EF4-FFF2-40B4-BE49-F238E27FC236}">
                <a16:creationId xmlns:a16="http://schemas.microsoft.com/office/drawing/2014/main" id="{F5B28D0C-BF70-3644-82A4-3991A685356D}"/>
              </a:ext>
            </a:extLst>
          </p:cNvPr>
          <p:cNvSpPr/>
          <p:nvPr/>
        </p:nvSpPr>
        <p:spPr>
          <a:xfrm>
            <a:off x="4557300" y="6342358"/>
            <a:ext cx="6248400" cy="276999"/>
          </a:xfrm>
          <a:prstGeom prst="rect">
            <a:avLst/>
          </a:prstGeom>
        </p:spPr>
        <p:txBody>
          <a:bodyPr wrap="square">
            <a:spAutoFit/>
          </a:bodyPr>
          <a:lstStyle/>
          <a:p>
            <a:r>
              <a:rPr lang="en-US" sz="1200" dirty="0">
                <a:hlinkClick r:id="rId2"/>
              </a:rPr>
              <a:t>https://usabilitygeek.com/usability-metrics-a-guide-to-quantify-system-usability/</a:t>
            </a:r>
            <a:endParaRPr lang="en-US" sz="1200" dirty="0"/>
          </a:p>
        </p:txBody>
      </p:sp>
      <p:sp>
        <p:nvSpPr>
          <p:cNvPr id="6" name="TextBox 5">
            <a:extLst>
              <a:ext uri="{FF2B5EF4-FFF2-40B4-BE49-F238E27FC236}">
                <a16:creationId xmlns:a16="http://schemas.microsoft.com/office/drawing/2014/main" id="{CADC7B7B-AC88-1E41-BB5C-F7BED077FB6C}"/>
              </a:ext>
            </a:extLst>
          </p:cNvPr>
          <p:cNvSpPr txBox="1"/>
          <p:nvPr/>
        </p:nvSpPr>
        <p:spPr>
          <a:xfrm>
            <a:off x="7843778" y="6713316"/>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F13A259B-7198-BE42-8AEF-1E9B2DC81F15}"/>
              </a:ext>
            </a:extLst>
          </p:cNvPr>
          <p:cNvSpPr txBox="1"/>
          <p:nvPr/>
        </p:nvSpPr>
        <p:spPr>
          <a:xfrm>
            <a:off x="7589135" y="55905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069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5EC9FB-D15F-344D-A218-DF13A605F293}"/>
              </a:ext>
            </a:extLst>
          </p:cNvPr>
          <p:cNvSpPr>
            <a:spLocks noGrp="1"/>
          </p:cNvSpPr>
          <p:nvPr>
            <p:ph type="sldNum" sz="quarter" idx="12"/>
          </p:nvPr>
        </p:nvSpPr>
        <p:spPr/>
        <p:txBody>
          <a:bodyPr/>
          <a:lstStyle/>
          <a:p>
            <a:fld id="{4ED00F15-A2F0-4508-AC38-6C8D2246626A}" type="slidenum">
              <a:rPr lang="en-US" smtClean="0"/>
              <a:t>13</a:t>
            </a:fld>
            <a:endParaRPr lang="en-US"/>
          </a:p>
        </p:txBody>
      </p:sp>
      <p:sp>
        <p:nvSpPr>
          <p:cNvPr id="4" name="Content Placeholder 3">
            <a:extLst>
              <a:ext uri="{FF2B5EF4-FFF2-40B4-BE49-F238E27FC236}">
                <a16:creationId xmlns:a16="http://schemas.microsoft.com/office/drawing/2014/main" id="{D87A5E74-58B5-794F-8CD4-819FD3537070}"/>
              </a:ext>
            </a:extLst>
          </p:cNvPr>
          <p:cNvSpPr>
            <a:spLocks noGrp="1"/>
          </p:cNvSpPr>
          <p:nvPr>
            <p:ph sz="quarter" idx="13"/>
          </p:nvPr>
        </p:nvSpPr>
        <p:spPr>
          <a:xfrm>
            <a:off x="1640440" y="1727116"/>
            <a:ext cx="7852881" cy="4403672"/>
          </a:xfrm>
        </p:spPr>
        <p:txBody>
          <a:bodyPr>
            <a:normAutofit fontScale="70000" lnSpcReduction="20000"/>
          </a:bodyPr>
          <a:lstStyle/>
          <a:p>
            <a:r>
              <a:rPr lang="en-US" b="1" dirty="0">
                <a:solidFill>
                  <a:srgbClr val="C00000"/>
                </a:solidFill>
              </a:rPr>
              <a:t>Effectiveness:</a:t>
            </a:r>
          </a:p>
          <a:p>
            <a:pPr lvl="1"/>
            <a:r>
              <a:rPr lang="en-US" dirty="0"/>
              <a:t>How good an interface is at doing what it is supposed to do</a:t>
            </a:r>
          </a:p>
          <a:p>
            <a:pPr lvl="1"/>
            <a:endParaRPr lang="en-US" dirty="0"/>
          </a:p>
          <a:p>
            <a:r>
              <a:rPr lang="en-US" b="1" dirty="0">
                <a:solidFill>
                  <a:srgbClr val="C00000"/>
                </a:solidFill>
              </a:rPr>
              <a:t>Efficiency:</a:t>
            </a:r>
          </a:p>
          <a:p>
            <a:pPr lvl="1"/>
            <a:r>
              <a:rPr lang="en-US" dirty="0"/>
              <a:t>The way an interface supports users to carry out their tasks</a:t>
            </a:r>
          </a:p>
          <a:p>
            <a:pPr lvl="1"/>
            <a:endParaRPr lang="en-US" dirty="0"/>
          </a:p>
          <a:p>
            <a:r>
              <a:rPr lang="en-US" b="1" dirty="0">
                <a:solidFill>
                  <a:srgbClr val="C00000"/>
                </a:solidFill>
              </a:rPr>
              <a:t>Memorability:</a:t>
            </a:r>
          </a:p>
          <a:p>
            <a:pPr lvl="1"/>
            <a:r>
              <a:rPr lang="en-US" dirty="0"/>
              <a:t>How easy an interface is to remember how to use, once learned</a:t>
            </a:r>
          </a:p>
          <a:p>
            <a:pPr lvl="1"/>
            <a:endParaRPr lang="en-US" dirty="0"/>
          </a:p>
          <a:p>
            <a:r>
              <a:rPr lang="en-US" b="1" dirty="0">
                <a:solidFill>
                  <a:srgbClr val="C00000"/>
                </a:solidFill>
              </a:rPr>
              <a:t>Satisfaction</a:t>
            </a:r>
          </a:p>
          <a:p>
            <a:r>
              <a:rPr lang="en-US" b="1" dirty="0">
                <a:solidFill>
                  <a:srgbClr val="C00000"/>
                </a:solidFill>
              </a:rPr>
              <a:t>Cognitive load </a:t>
            </a:r>
          </a:p>
          <a:p>
            <a:r>
              <a:rPr lang="en-US" b="1" dirty="0">
                <a:solidFill>
                  <a:srgbClr val="C00000"/>
                </a:solidFill>
              </a:rPr>
              <a:t>Learning time</a:t>
            </a:r>
          </a:p>
        </p:txBody>
      </p:sp>
      <p:sp>
        <p:nvSpPr>
          <p:cNvPr id="6" name="TextBox 5">
            <a:extLst>
              <a:ext uri="{FF2B5EF4-FFF2-40B4-BE49-F238E27FC236}">
                <a16:creationId xmlns:a16="http://schemas.microsoft.com/office/drawing/2014/main" id="{CADC7B7B-AC88-1E41-BB5C-F7BED077FB6C}"/>
              </a:ext>
            </a:extLst>
          </p:cNvPr>
          <p:cNvSpPr txBox="1"/>
          <p:nvPr/>
        </p:nvSpPr>
        <p:spPr>
          <a:xfrm>
            <a:off x="7843778" y="6713316"/>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F13A259B-7198-BE42-8AEF-1E9B2DC81F15}"/>
              </a:ext>
            </a:extLst>
          </p:cNvPr>
          <p:cNvSpPr txBox="1"/>
          <p:nvPr/>
        </p:nvSpPr>
        <p:spPr>
          <a:xfrm>
            <a:off x="7589135" y="5590572"/>
            <a:ext cx="184731" cy="369332"/>
          </a:xfrm>
          <a:prstGeom prst="rect">
            <a:avLst/>
          </a:prstGeom>
          <a:noFill/>
        </p:spPr>
        <p:txBody>
          <a:bodyPr wrap="none" rtlCol="0">
            <a:spAutoFit/>
          </a:bodyPr>
          <a:lstStyle/>
          <a:p>
            <a:endParaRPr lang="en-US" dirty="0"/>
          </a:p>
        </p:txBody>
      </p:sp>
      <p:sp>
        <p:nvSpPr>
          <p:cNvPr id="9" name="Title 1">
            <a:extLst>
              <a:ext uri="{FF2B5EF4-FFF2-40B4-BE49-F238E27FC236}">
                <a16:creationId xmlns:a16="http://schemas.microsoft.com/office/drawing/2014/main" id="{96E73578-F18D-8C40-B00E-C030A8EE7430}"/>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Testing: Typical Metrics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1078043"/>
      </p:ext>
    </p:extLst>
  </p:cSld>
  <p:clrMapOvr>
    <a:masterClrMapping/>
  </p:clrMapOvr>
  <mc:AlternateContent xmlns:mc="http://schemas.openxmlformats.org/markup-compatibility/2006" xmlns:p14="http://schemas.microsoft.com/office/powerpoint/2010/main">
    <mc:Choice Requires="p14">
      <p:transition spd="slow" p14:dur="2000" advTm="34703"/>
    </mc:Choice>
    <mc:Fallback xmlns="">
      <p:transition spd="slow" advTm="3470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14</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915542" y="1643865"/>
            <a:ext cx="8731892" cy="4366518"/>
          </a:xfrm>
        </p:spPr>
        <p:txBody>
          <a:bodyPr>
            <a:normAutofit/>
          </a:bodyPr>
          <a:lstStyle/>
          <a:p>
            <a:r>
              <a:rPr lang="en-US" sz="2400" dirty="0">
                <a:solidFill>
                  <a:schemeClr val="accent2"/>
                </a:solidFill>
              </a:rPr>
              <a:t>Completion rate:</a:t>
            </a:r>
          </a:p>
          <a:p>
            <a:endParaRPr lang="en-US" sz="2400" dirty="0"/>
          </a:p>
          <a:p>
            <a:endParaRPr lang="en-US" sz="2400" dirty="0"/>
          </a:p>
          <a:p>
            <a:r>
              <a:rPr lang="en-US" sz="2400" dirty="0">
                <a:solidFill>
                  <a:schemeClr val="accent2"/>
                </a:solidFill>
              </a:rPr>
              <a:t>No. of errors:</a:t>
            </a:r>
          </a:p>
          <a:p>
            <a:pPr lvl="1"/>
            <a:r>
              <a:rPr lang="en-US" sz="2000" dirty="0"/>
              <a:t>Unintended actions, slips, mistakes or omissions that a user makes while attempting a task</a:t>
            </a:r>
          </a:p>
          <a:p>
            <a:pPr lvl="1"/>
            <a:r>
              <a:rPr lang="en-US" sz="2000" dirty="0"/>
              <a:t>Create error log:</a:t>
            </a:r>
          </a:p>
          <a:p>
            <a:pPr lvl="2"/>
            <a:r>
              <a:rPr lang="en-US" sz="1800" dirty="0"/>
              <a:t>Short description, severity rating, error category</a:t>
            </a:r>
          </a:p>
          <a:p>
            <a:pPr lvl="2"/>
            <a:endParaRPr lang="en-US" sz="1800" dirty="0"/>
          </a:p>
          <a:p>
            <a:r>
              <a:rPr lang="en-US" sz="2400" dirty="0">
                <a:solidFill>
                  <a:schemeClr val="accent2"/>
                </a:solidFill>
              </a:rPr>
              <a:t>Task time-to-completion:</a:t>
            </a:r>
          </a:p>
          <a:p>
            <a:pPr lvl="1"/>
            <a:r>
              <a:rPr lang="en-US" sz="2000" b="1" dirty="0"/>
              <a:t>Task Time = End Time – Start Time</a:t>
            </a:r>
            <a:endParaRPr lang="en-US" sz="2000" dirty="0"/>
          </a:p>
          <a:p>
            <a:pPr marL="0" indent="0">
              <a:buNone/>
            </a:pPr>
            <a:endParaRPr lang="en-US" sz="2400"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2200382" y="2180689"/>
            <a:ext cx="5777552" cy="609600"/>
          </a:xfrm>
          <a:prstGeom prst="rect">
            <a:avLst/>
          </a:prstGeom>
        </p:spPr>
      </p:pic>
      <p:sp>
        <p:nvSpPr>
          <p:cNvPr id="8" name="Title 1">
            <a:extLst>
              <a:ext uri="{FF2B5EF4-FFF2-40B4-BE49-F238E27FC236}">
                <a16:creationId xmlns:a16="http://schemas.microsoft.com/office/drawing/2014/main" id="{58D9B5D8-7F22-E64C-B891-BC60444FF454}"/>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Testing: Typical Metrics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265819"/>
      </p:ext>
    </p:extLst>
  </p:cSld>
  <p:clrMapOvr>
    <a:masterClrMapping/>
  </p:clrMapOvr>
  <mc:AlternateContent xmlns:mc="http://schemas.openxmlformats.org/markup-compatibility/2006" xmlns:p14="http://schemas.microsoft.com/office/powerpoint/2010/main">
    <mc:Choice Requires="p14">
      <p:transition spd="slow" p14:dur="2000" advTm="56259"/>
    </mc:Choice>
    <mc:Fallback xmlns="">
      <p:transition spd="slow" advTm="562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15</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24000"/>
            <a:ext cx="10566400" cy="4724400"/>
          </a:xfrm>
        </p:spPr>
        <p:txBody>
          <a:bodyPr/>
          <a:lstStyle/>
          <a:p>
            <a:r>
              <a:rPr lang="en-US" dirty="0">
                <a:solidFill>
                  <a:schemeClr val="tx2"/>
                </a:solidFill>
              </a:rPr>
              <a:t>Effectiveness usability metric:</a:t>
            </a:r>
          </a:p>
          <a:p>
            <a:pPr lvl="1"/>
            <a:r>
              <a:rPr lang="en-US" dirty="0">
                <a:solidFill>
                  <a:srgbClr val="00B0F0"/>
                </a:solidFill>
              </a:rPr>
              <a:t>Completion rate:</a:t>
            </a:r>
          </a:p>
          <a:p>
            <a:pPr lvl="1"/>
            <a:endParaRPr lang="en-US" dirty="0"/>
          </a:p>
          <a:p>
            <a:pPr lvl="1"/>
            <a:endParaRPr lang="en-US" dirty="0"/>
          </a:p>
          <a:p>
            <a:pPr marL="0" indent="0">
              <a:buNone/>
            </a:pPr>
            <a:endParaRPr lang="en-US"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3505200" y="2971800"/>
            <a:ext cx="5777552" cy="609600"/>
          </a:xfrm>
          <a:prstGeom prst="rect">
            <a:avLst/>
          </a:prstGeom>
        </p:spPr>
      </p:pic>
    </p:spTree>
    <p:extLst>
      <p:ext uri="{BB962C8B-B14F-4D97-AF65-F5344CB8AC3E}">
        <p14:creationId xmlns:p14="http://schemas.microsoft.com/office/powerpoint/2010/main" val="340337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16</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49400"/>
            <a:ext cx="10566400" cy="4699000"/>
          </a:xfrm>
        </p:spPr>
        <p:txBody>
          <a:bodyPr>
            <a:normAutofit/>
          </a:bodyPr>
          <a:lstStyle/>
          <a:p>
            <a:r>
              <a:rPr lang="en-US" sz="2800" dirty="0">
                <a:solidFill>
                  <a:schemeClr val="tx2"/>
                </a:solidFill>
              </a:rPr>
              <a:t>Effectiveness usability metric:</a:t>
            </a:r>
          </a:p>
          <a:p>
            <a:pPr lvl="1"/>
            <a:r>
              <a:rPr lang="en-US" sz="2400" dirty="0">
                <a:solidFill>
                  <a:srgbClr val="00B0F0"/>
                </a:solidFill>
              </a:rPr>
              <a:t>Completion rate:</a:t>
            </a:r>
          </a:p>
          <a:p>
            <a:pPr lvl="1"/>
            <a:endParaRPr lang="en-US" sz="2400" dirty="0"/>
          </a:p>
          <a:p>
            <a:pPr lvl="1"/>
            <a:endParaRPr lang="en-US" sz="2400" dirty="0"/>
          </a:p>
          <a:p>
            <a:pPr lvl="1"/>
            <a:r>
              <a:rPr lang="en-US" sz="2400" dirty="0"/>
              <a:t>E.g.:</a:t>
            </a:r>
          </a:p>
          <a:p>
            <a:pPr lvl="2"/>
            <a:r>
              <a:rPr lang="en-US" sz="2000" dirty="0"/>
              <a:t>5 users perform a task using the same system. </a:t>
            </a:r>
          </a:p>
          <a:p>
            <a:pPr lvl="2"/>
            <a:r>
              <a:rPr lang="en-US" sz="2000" dirty="0"/>
              <a:t>3 users manage to achieve the goal of the task while the other 2 do not. </a:t>
            </a:r>
          </a:p>
          <a:p>
            <a:pPr lvl="2"/>
            <a:r>
              <a:rPr lang="en-US" sz="2000" dirty="0"/>
              <a:t>Overall user effectiveness of the system: </a:t>
            </a:r>
          </a:p>
          <a:p>
            <a:pPr lvl="2"/>
            <a:endParaRPr lang="en-US" sz="2000" dirty="0"/>
          </a:p>
          <a:p>
            <a:pPr lvl="3"/>
            <a:endParaRPr lang="en-US" sz="1800" dirty="0"/>
          </a:p>
          <a:p>
            <a:pPr lvl="1"/>
            <a:endParaRPr lang="en-US" sz="2400" dirty="0"/>
          </a:p>
          <a:p>
            <a:pPr lvl="1"/>
            <a:endParaRPr lang="en-US" sz="2400" dirty="0"/>
          </a:p>
          <a:p>
            <a:pPr marL="0" indent="0">
              <a:buNone/>
            </a:pPr>
            <a:endParaRPr lang="en-US" sz="2800"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3525430" y="2425700"/>
            <a:ext cx="5777552" cy="609600"/>
          </a:xfrm>
          <a:prstGeom prst="rect">
            <a:avLst/>
          </a:prstGeom>
        </p:spPr>
      </p:pic>
      <p:sp>
        <p:nvSpPr>
          <p:cNvPr id="9" name="TextBox 8">
            <a:extLst>
              <a:ext uri="{FF2B5EF4-FFF2-40B4-BE49-F238E27FC236}">
                <a16:creationId xmlns:a16="http://schemas.microsoft.com/office/drawing/2014/main" id="{E13305F8-7A09-3045-96FF-1F1FD8E511B9}"/>
              </a:ext>
            </a:extLst>
          </p:cNvPr>
          <p:cNvSpPr txBox="1"/>
          <p:nvPr/>
        </p:nvSpPr>
        <p:spPr>
          <a:xfrm>
            <a:off x="4453578" y="4876801"/>
            <a:ext cx="4849404" cy="646331"/>
          </a:xfrm>
          <a:prstGeom prst="rect">
            <a:avLst/>
          </a:prstGeom>
          <a:noFill/>
        </p:spPr>
        <p:txBody>
          <a:bodyPr wrap="none" rtlCol="0">
            <a:spAutoFit/>
          </a:bodyPr>
          <a:lstStyle/>
          <a:p>
            <a:r>
              <a:rPr lang="en-US" dirty="0">
                <a:solidFill>
                  <a:schemeClr val="accent2">
                    <a:lumMod val="75000"/>
                  </a:schemeClr>
                </a:solidFill>
              </a:rPr>
              <a:t>- Number of tasks completed successfully = 3</a:t>
            </a:r>
            <a:br>
              <a:rPr lang="en-US" dirty="0">
                <a:solidFill>
                  <a:schemeClr val="accent2">
                    <a:lumMod val="75000"/>
                  </a:schemeClr>
                </a:solidFill>
              </a:rPr>
            </a:br>
            <a:r>
              <a:rPr lang="en-US" dirty="0">
                <a:solidFill>
                  <a:schemeClr val="accent2">
                    <a:lumMod val="75000"/>
                  </a:schemeClr>
                </a:solidFill>
              </a:rPr>
              <a:t>- Total number of tasks undertaken = 5</a:t>
            </a:r>
          </a:p>
        </p:txBody>
      </p:sp>
    </p:spTree>
    <p:extLst>
      <p:ext uri="{BB962C8B-B14F-4D97-AF65-F5344CB8AC3E}">
        <p14:creationId xmlns:p14="http://schemas.microsoft.com/office/powerpoint/2010/main" val="305544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17</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651000"/>
            <a:ext cx="10566400" cy="4597400"/>
          </a:xfrm>
        </p:spPr>
        <p:txBody>
          <a:bodyPr>
            <a:normAutofit/>
          </a:bodyPr>
          <a:lstStyle/>
          <a:p>
            <a:r>
              <a:rPr lang="en-US" sz="2800" dirty="0">
                <a:solidFill>
                  <a:schemeClr val="tx2"/>
                </a:solidFill>
              </a:rPr>
              <a:t>Effectiveness usability metric:</a:t>
            </a:r>
          </a:p>
          <a:p>
            <a:pPr lvl="1"/>
            <a:r>
              <a:rPr lang="en-US" sz="2400" dirty="0">
                <a:solidFill>
                  <a:srgbClr val="00B0F0"/>
                </a:solidFill>
              </a:rPr>
              <a:t>Completion rate:</a:t>
            </a:r>
          </a:p>
          <a:p>
            <a:pPr lvl="1"/>
            <a:endParaRPr lang="en-US" sz="2400" dirty="0"/>
          </a:p>
          <a:p>
            <a:pPr lvl="1"/>
            <a:endParaRPr lang="en-US" sz="2400" dirty="0"/>
          </a:p>
          <a:p>
            <a:pPr lvl="1"/>
            <a:r>
              <a:rPr lang="en-US" sz="2400" dirty="0"/>
              <a:t>E.g.:</a:t>
            </a:r>
          </a:p>
          <a:p>
            <a:pPr lvl="2"/>
            <a:r>
              <a:rPr lang="en-US" sz="2000" dirty="0"/>
              <a:t>Overall user effectiveness of the system:</a:t>
            </a:r>
          </a:p>
          <a:p>
            <a:pPr lvl="2"/>
            <a:endParaRPr lang="en-US" sz="2000" dirty="0"/>
          </a:p>
          <a:p>
            <a:pPr lvl="2"/>
            <a:endParaRPr lang="en-US" sz="2000" dirty="0"/>
          </a:p>
          <a:p>
            <a:pPr lvl="3"/>
            <a:r>
              <a:rPr lang="en-US" sz="1800" dirty="0"/>
              <a:t>Effectiveness =</a:t>
            </a:r>
          </a:p>
          <a:p>
            <a:pPr lvl="4"/>
            <a:r>
              <a:rPr lang="en-US" sz="1800" dirty="0"/>
              <a:t>3/5 X 100% = 60%</a:t>
            </a:r>
          </a:p>
          <a:p>
            <a:pPr lvl="3"/>
            <a:endParaRPr lang="en-US" sz="1800" dirty="0"/>
          </a:p>
          <a:p>
            <a:pPr lvl="1"/>
            <a:endParaRPr lang="en-US" sz="2400" dirty="0"/>
          </a:p>
          <a:p>
            <a:pPr lvl="1"/>
            <a:endParaRPr lang="en-US" sz="2400" dirty="0"/>
          </a:p>
          <a:p>
            <a:pPr marL="0" indent="0">
              <a:buNone/>
            </a:pPr>
            <a:endParaRPr lang="en-US" sz="2800"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3517900" y="2528669"/>
            <a:ext cx="5777552" cy="609600"/>
          </a:xfrm>
          <a:prstGeom prst="rect">
            <a:avLst/>
          </a:prstGeom>
        </p:spPr>
      </p:pic>
      <p:sp>
        <p:nvSpPr>
          <p:cNvPr id="9" name="TextBox 8">
            <a:extLst>
              <a:ext uri="{FF2B5EF4-FFF2-40B4-BE49-F238E27FC236}">
                <a16:creationId xmlns:a16="http://schemas.microsoft.com/office/drawing/2014/main" id="{E13305F8-7A09-3045-96FF-1F1FD8E511B9}"/>
              </a:ext>
            </a:extLst>
          </p:cNvPr>
          <p:cNvSpPr txBox="1"/>
          <p:nvPr/>
        </p:nvSpPr>
        <p:spPr>
          <a:xfrm>
            <a:off x="3289300" y="4047003"/>
            <a:ext cx="4849404" cy="646331"/>
          </a:xfrm>
          <a:prstGeom prst="rect">
            <a:avLst/>
          </a:prstGeom>
          <a:noFill/>
        </p:spPr>
        <p:txBody>
          <a:bodyPr wrap="none" rtlCol="0">
            <a:spAutoFit/>
          </a:bodyPr>
          <a:lstStyle/>
          <a:p>
            <a:r>
              <a:rPr lang="en-US" dirty="0">
                <a:solidFill>
                  <a:schemeClr val="accent2">
                    <a:lumMod val="75000"/>
                  </a:schemeClr>
                </a:solidFill>
              </a:rPr>
              <a:t>- Number of tasks completed successfully = 3</a:t>
            </a:r>
            <a:br>
              <a:rPr lang="en-US" dirty="0">
                <a:solidFill>
                  <a:schemeClr val="accent2">
                    <a:lumMod val="75000"/>
                  </a:schemeClr>
                </a:solidFill>
              </a:rPr>
            </a:br>
            <a:r>
              <a:rPr lang="en-US" dirty="0">
                <a:solidFill>
                  <a:schemeClr val="accent2">
                    <a:lumMod val="75000"/>
                  </a:schemeClr>
                </a:solidFill>
              </a:rPr>
              <a:t>- Total number of tasks undertaken = 5</a:t>
            </a:r>
          </a:p>
        </p:txBody>
      </p:sp>
    </p:spTree>
    <p:extLst>
      <p:ext uri="{BB962C8B-B14F-4D97-AF65-F5344CB8AC3E}">
        <p14:creationId xmlns:p14="http://schemas.microsoft.com/office/powerpoint/2010/main" val="1259298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18</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727200"/>
            <a:ext cx="10566400" cy="4521200"/>
          </a:xfrm>
        </p:spPr>
        <p:txBody>
          <a:bodyPr>
            <a:normAutofit/>
          </a:bodyPr>
          <a:lstStyle/>
          <a:p>
            <a:r>
              <a:rPr lang="en-US" sz="2800" dirty="0">
                <a:solidFill>
                  <a:schemeClr val="tx2"/>
                </a:solidFill>
              </a:rPr>
              <a:t>Effectiveness usability metric:</a:t>
            </a:r>
          </a:p>
          <a:p>
            <a:pPr lvl="1"/>
            <a:r>
              <a:rPr lang="en-US" sz="2400" dirty="0">
                <a:solidFill>
                  <a:srgbClr val="00B0F0"/>
                </a:solidFill>
              </a:rPr>
              <a:t>Completion rate:</a:t>
            </a:r>
          </a:p>
          <a:p>
            <a:pPr lvl="1"/>
            <a:endParaRPr lang="en-US" sz="2400" dirty="0">
              <a:solidFill>
                <a:srgbClr val="00B0F0"/>
              </a:solidFill>
            </a:endParaRPr>
          </a:p>
          <a:p>
            <a:pPr lvl="1"/>
            <a:endParaRPr lang="en-US" sz="2400" dirty="0">
              <a:solidFill>
                <a:srgbClr val="00B0F0"/>
              </a:solidFill>
            </a:endParaRPr>
          </a:p>
          <a:p>
            <a:pPr lvl="1"/>
            <a:r>
              <a:rPr lang="en-US" sz="2400" dirty="0"/>
              <a:t>Typically: </a:t>
            </a:r>
          </a:p>
          <a:p>
            <a:pPr lvl="2"/>
            <a:r>
              <a:rPr lang="en-US" sz="2000" dirty="0"/>
              <a:t>Average Task Completion Rate is 78% </a:t>
            </a:r>
          </a:p>
          <a:p>
            <a:pPr lvl="2"/>
            <a:r>
              <a:rPr lang="en-US" sz="2000" dirty="0"/>
              <a:t>(based on an analysis of 1,100 tasks)</a:t>
            </a:r>
          </a:p>
          <a:p>
            <a:pPr lvl="1"/>
            <a:endParaRPr lang="en-US" sz="2400" dirty="0"/>
          </a:p>
          <a:p>
            <a:pPr marL="0" indent="0">
              <a:buNone/>
            </a:pPr>
            <a:endParaRPr lang="en-US" sz="2800"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3543300" y="2628900"/>
            <a:ext cx="5777552" cy="609600"/>
          </a:xfrm>
          <a:prstGeom prst="rect">
            <a:avLst/>
          </a:prstGeom>
        </p:spPr>
      </p:pic>
    </p:spTree>
    <p:extLst>
      <p:ext uri="{BB962C8B-B14F-4D97-AF65-F5344CB8AC3E}">
        <p14:creationId xmlns:p14="http://schemas.microsoft.com/office/powerpoint/2010/main" val="1187046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19</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473200"/>
            <a:ext cx="10566400" cy="4775200"/>
          </a:xfrm>
        </p:spPr>
        <p:txBody>
          <a:bodyPr>
            <a:normAutofit/>
          </a:bodyPr>
          <a:lstStyle/>
          <a:p>
            <a:r>
              <a:rPr lang="en-US" sz="2800" dirty="0">
                <a:solidFill>
                  <a:schemeClr val="tx2"/>
                </a:solidFill>
              </a:rPr>
              <a:t>Effectiveness usability metric:</a:t>
            </a:r>
          </a:p>
          <a:p>
            <a:pPr lvl="1"/>
            <a:r>
              <a:rPr lang="en-US" sz="2400" dirty="0">
                <a:solidFill>
                  <a:srgbClr val="00B0F0"/>
                </a:solidFill>
              </a:rPr>
              <a:t>Completion rate:</a:t>
            </a:r>
          </a:p>
          <a:p>
            <a:pPr lvl="1"/>
            <a:endParaRPr lang="en-US" sz="2400" dirty="0">
              <a:solidFill>
                <a:srgbClr val="00B0F0"/>
              </a:solidFill>
            </a:endParaRPr>
          </a:p>
          <a:p>
            <a:pPr lvl="1"/>
            <a:endParaRPr lang="en-US" sz="2400" dirty="0">
              <a:solidFill>
                <a:srgbClr val="00B0F0"/>
              </a:solidFill>
            </a:endParaRPr>
          </a:p>
          <a:p>
            <a:pPr marL="914400" lvl="2" indent="0">
              <a:buNone/>
            </a:pPr>
            <a:endParaRPr lang="en-US" sz="2000" dirty="0"/>
          </a:p>
        </p:txBody>
      </p:sp>
      <p:pic>
        <p:nvPicPr>
          <p:cNvPr id="7" name="Picture 6">
            <a:extLst>
              <a:ext uri="{FF2B5EF4-FFF2-40B4-BE49-F238E27FC236}">
                <a16:creationId xmlns:a16="http://schemas.microsoft.com/office/drawing/2014/main" id="{58AD7791-9E33-134B-8060-FEDFB27944B7}"/>
              </a:ext>
            </a:extLst>
          </p:cNvPr>
          <p:cNvPicPr>
            <a:picLocks noChangeAspect="1"/>
          </p:cNvPicPr>
          <p:nvPr/>
        </p:nvPicPr>
        <p:blipFill>
          <a:blip r:embed="rId2"/>
          <a:stretch>
            <a:fillRect/>
          </a:stretch>
        </p:blipFill>
        <p:spPr>
          <a:xfrm>
            <a:off x="2670376" y="2362201"/>
            <a:ext cx="7086600" cy="3788969"/>
          </a:xfrm>
          <a:prstGeom prst="rect">
            <a:avLst/>
          </a:prstGeom>
        </p:spPr>
      </p:pic>
    </p:spTree>
    <p:extLst>
      <p:ext uri="{BB962C8B-B14F-4D97-AF65-F5344CB8AC3E}">
        <p14:creationId xmlns:p14="http://schemas.microsoft.com/office/powerpoint/2010/main" val="2427242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4D512-E560-A40B-1ECE-06273713CEE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CE12C8F6-2503-0FC7-20E6-A13F2DC1AAEA}"/>
              </a:ext>
            </a:extLst>
          </p:cNvPr>
          <p:cNvSpPr>
            <a:spLocks noGrp="1"/>
          </p:cNvSpPr>
          <p:nvPr>
            <p:ph idx="1"/>
          </p:nvPr>
        </p:nvSpPr>
        <p:spPr/>
        <p:txBody>
          <a:bodyPr vert="horz" lIns="91440" tIns="45720" rIns="91440" bIns="45720" rtlCol="0" anchor="t">
            <a:normAutofit/>
          </a:bodyPr>
          <a:lstStyle/>
          <a:p>
            <a:r>
              <a:rPr lang="en-US" dirty="0">
                <a:latin typeface="Trebuchet MS"/>
                <a:cs typeface="Calibri"/>
              </a:rPr>
              <a:t>Reminder: </a:t>
            </a:r>
          </a:p>
          <a:p>
            <a:pPr lvl="1"/>
            <a:r>
              <a:rPr lang="en-US" dirty="0"/>
              <a:t>You need to be working on implementation of Design A now</a:t>
            </a:r>
          </a:p>
          <a:p>
            <a:pPr marL="457200" lvl="1" indent="0">
              <a:buNone/>
            </a:pPr>
            <a:r>
              <a:rPr lang="en-US" dirty="0">
                <a:latin typeface="Trebuchet MS"/>
                <a:cs typeface="Calibri"/>
              </a:rPr>
              <a:t>A working system is needed for Oct. 24</a:t>
            </a:r>
            <a:r>
              <a:rPr lang="en-US" baseline="30000" dirty="0">
                <a:latin typeface="Trebuchet MS"/>
                <a:cs typeface="Calibri"/>
              </a:rPr>
              <a:t>th</a:t>
            </a:r>
            <a:r>
              <a:rPr lang="en-US" dirty="0">
                <a:latin typeface="Trebuchet MS"/>
                <a:cs typeface="Calibri"/>
              </a:rPr>
              <a:t> class session</a:t>
            </a:r>
          </a:p>
          <a:p>
            <a:pPr lvl="1"/>
            <a:endParaRPr lang="en-US" dirty="0">
              <a:latin typeface="Trebuchet MS"/>
              <a:cs typeface="Calibri"/>
            </a:endParaRPr>
          </a:p>
          <a:p>
            <a:pPr lvl="1"/>
            <a:r>
              <a:rPr lang="en-US" dirty="0">
                <a:latin typeface="Trebuchet MS"/>
                <a:cs typeface="Calibri"/>
              </a:rPr>
              <a:t>Test 1 on Oct 10</a:t>
            </a:r>
            <a:r>
              <a:rPr lang="en-US" sz="1900" baseline="30000" dirty="0">
                <a:latin typeface="Trebuchet MS"/>
                <a:cs typeface="Calibri"/>
              </a:rPr>
              <a:t>th</a:t>
            </a:r>
            <a:endParaRPr lang="en-US" dirty="0"/>
          </a:p>
          <a:p>
            <a:pPr marL="457200" lvl="1" indent="0">
              <a:buNone/>
            </a:pPr>
            <a:endParaRPr lang="en-US" sz="1900" baseline="30000" dirty="0">
              <a:latin typeface="Trebuchet MS"/>
              <a:cs typeface="Calibri"/>
            </a:endParaRPr>
          </a:p>
          <a:p>
            <a:pPr lvl="1"/>
            <a:r>
              <a:rPr lang="en-US" dirty="0" err="1">
                <a:latin typeface="Trebuchet MS"/>
                <a:cs typeface="Calibri"/>
              </a:rPr>
              <a:t>HomeWork</a:t>
            </a:r>
            <a:r>
              <a:rPr lang="en-US" dirty="0">
                <a:latin typeface="Trebuchet MS"/>
                <a:cs typeface="Calibri"/>
              </a:rPr>
              <a:t> 1 grades will be released later today</a:t>
            </a:r>
            <a:endParaRPr lang="en-US" dirty="0"/>
          </a:p>
        </p:txBody>
      </p:sp>
    </p:spTree>
    <p:extLst>
      <p:ext uri="{BB962C8B-B14F-4D97-AF65-F5344CB8AC3E}">
        <p14:creationId xmlns:p14="http://schemas.microsoft.com/office/powerpoint/2010/main" val="329645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20</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36700"/>
            <a:ext cx="10566400" cy="4711700"/>
          </a:xfrm>
        </p:spPr>
        <p:txBody>
          <a:bodyPr>
            <a:normAutofit/>
          </a:bodyPr>
          <a:lstStyle/>
          <a:p>
            <a:r>
              <a:rPr lang="en-US" sz="2800" dirty="0">
                <a:solidFill>
                  <a:schemeClr val="tx2"/>
                </a:solidFill>
              </a:rPr>
              <a:t>Effectiveness usability metric:</a:t>
            </a:r>
            <a:endParaRPr lang="en-US" sz="2800" dirty="0"/>
          </a:p>
          <a:p>
            <a:pPr lvl="1"/>
            <a:r>
              <a:rPr lang="en-US" sz="2400" dirty="0">
                <a:solidFill>
                  <a:srgbClr val="00B0F0"/>
                </a:solidFill>
              </a:rPr>
              <a:t>No. of errors:</a:t>
            </a:r>
          </a:p>
          <a:p>
            <a:pPr lvl="2"/>
            <a:r>
              <a:rPr lang="en-US" sz="2000" dirty="0"/>
              <a:t>Unintended actions, slips, mistakes or omissions that a user makes while attempting a task</a:t>
            </a:r>
          </a:p>
          <a:p>
            <a:pPr marL="0" indent="0">
              <a:buNone/>
            </a:pPr>
            <a:endParaRPr lang="en-US" sz="2800" dirty="0"/>
          </a:p>
        </p:txBody>
      </p:sp>
    </p:spTree>
    <p:extLst>
      <p:ext uri="{BB962C8B-B14F-4D97-AF65-F5344CB8AC3E}">
        <p14:creationId xmlns:p14="http://schemas.microsoft.com/office/powerpoint/2010/main" val="480801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21</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36700"/>
            <a:ext cx="10566400" cy="4711700"/>
          </a:xfrm>
        </p:spPr>
        <p:txBody>
          <a:bodyPr vert="horz" lIns="91440" tIns="45720" rIns="91440" bIns="45720" rtlCol="0" anchor="t">
            <a:normAutofit/>
          </a:bodyPr>
          <a:lstStyle/>
          <a:p>
            <a:r>
              <a:rPr lang="en-US" sz="2800" dirty="0">
                <a:solidFill>
                  <a:schemeClr val="tx2"/>
                </a:solidFill>
              </a:rPr>
              <a:t>Effectiveness usability metric:</a:t>
            </a:r>
            <a:endParaRPr lang="en-US" sz="2800" dirty="0"/>
          </a:p>
          <a:p>
            <a:pPr lvl="1"/>
            <a:r>
              <a:rPr lang="en-US" sz="2400" dirty="0">
                <a:solidFill>
                  <a:srgbClr val="00B0F0"/>
                </a:solidFill>
              </a:rPr>
              <a:t>No. of errors:</a:t>
            </a:r>
          </a:p>
          <a:p>
            <a:pPr lvl="2"/>
            <a:r>
              <a:rPr lang="en-US" sz="2000" dirty="0"/>
              <a:t>Unintended actions, slips, mistakes or omissions that a user makes while attempting a task</a:t>
            </a:r>
          </a:p>
          <a:p>
            <a:pPr lvl="2"/>
            <a:r>
              <a:rPr lang="en-US" sz="2000" dirty="0"/>
              <a:t>Create error log:</a:t>
            </a:r>
          </a:p>
          <a:p>
            <a:pPr lvl="3"/>
            <a:r>
              <a:rPr lang="en-US" sz="1800" dirty="0"/>
              <a:t>Short description, severity rating, error category</a:t>
            </a:r>
          </a:p>
          <a:p>
            <a:pPr lvl="3"/>
            <a:r>
              <a:rPr lang="en-US" sz="1800" dirty="0">
                <a:latin typeface="Trebuchet MS"/>
                <a:cs typeface="Calibri"/>
              </a:rPr>
              <a:t>Identify usual errors and then have frequency of errors</a:t>
            </a:r>
            <a:endParaRPr lang="en-US" sz="1800" dirty="0"/>
          </a:p>
          <a:p>
            <a:pPr marL="0" indent="0">
              <a:buNone/>
            </a:pPr>
            <a:endParaRPr lang="en-US" sz="2800" dirty="0"/>
          </a:p>
        </p:txBody>
      </p:sp>
      <p:pic>
        <p:nvPicPr>
          <p:cNvPr id="9" name="Picture 8">
            <a:extLst>
              <a:ext uri="{FF2B5EF4-FFF2-40B4-BE49-F238E27FC236}">
                <a16:creationId xmlns:a16="http://schemas.microsoft.com/office/drawing/2014/main" id="{EF72196C-245A-4341-A7EE-03D635E24D09}"/>
              </a:ext>
            </a:extLst>
          </p:cNvPr>
          <p:cNvPicPr>
            <a:picLocks noChangeAspect="1"/>
          </p:cNvPicPr>
          <p:nvPr/>
        </p:nvPicPr>
        <p:blipFill>
          <a:blip r:embed="rId2"/>
          <a:stretch>
            <a:fillRect/>
          </a:stretch>
        </p:blipFill>
        <p:spPr>
          <a:xfrm>
            <a:off x="1752600" y="4203700"/>
            <a:ext cx="8826500" cy="673100"/>
          </a:xfrm>
          <a:prstGeom prst="rect">
            <a:avLst/>
          </a:prstGeom>
        </p:spPr>
      </p:pic>
    </p:spTree>
    <p:extLst>
      <p:ext uri="{BB962C8B-B14F-4D97-AF65-F5344CB8AC3E}">
        <p14:creationId xmlns:p14="http://schemas.microsoft.com/office/powerpoint/2010/main" val="97169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22</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49400"/>
            <a:ext cx="10566400" cy="4699000"/>
          </a:xfrm>
        </p:spPr>
        <p:txBody>
          <a:bodyPr>
            <a:normAutofit/>
          </a:bodyPr>
          <a:lstStyle/>
          <a:p>
            <a:r>
              <a:rPr lang="en-US" sz="2800" dirty="0">
                <a:solidFill>
                  <a:schemeClr val="tx2"/>
                </a:solidFill>
              </a:rPr>
              <a:t>Effectiveness usability metric:</a:t>
            </a:r>
            <a:endParaRPr lang="en-US" sz="2800" dirty="0"/>
          </a:p>
          <a:p>
            <a:pPr lvl="1"/>
            <a:r>
              <a:rPr lang="en-US" sz="2400" dirty="0">
                <a:solidFill>
                  <a:srgbClr val="00B0F0"/>
                </a:solidFill>
              </a:rPr>
              <a:t>No. of errors:</a:t>
            </a:r>
          </a:p>
          <a:p>
            <a:pPr lvl="2"/>
            <a:r>
              <a:rPr lang="en-US" sz="2000" dirty="0"/>
              <a:t>Unintended actions, slips, mistakes or omissions that a user makes while attempting a task</a:t>
            </a:r>
          </a:p>
          <a:p>
            <a:pPr lvl="2"/>
            <a:r>
              <a:rPr lang="en-US" sz="2000" dirty="0"/>
              <a:t>Create error log:</a:t>
            </a:r>
          </a:p>
          <a:p>
            <a:pPr lvl="3"/>
            <a:r>
              <a:rPr lang="en-US" sz="1800" dirty="0"/>
              <a:t>Short description, severity rating, error category</a:t>
            </a:r>
          </a:p>
          <a:p>
            <a:pPr lvl="2"/>
            <a:endParaRPr lang="en-US" sz="2000" dirty="0"/>
          </a:p>
          <a:p>
            <a:pPr lvl="2"/>
            <a:r>
              <a:rPr lang="en-US" sz="2000" dirty="0"/>
              <a:t>Typically:</a:t>
            </a:r>
          </a:p>
          <a:p>
            <a:pPr lvl="3"/>
            <a:r>
              <a:rPr lang="en-US" sz="1800" dirty="0"/>
              <a:t>Average number of errors per task is 0.7, with 2 out of every 3 users making an error.</a:t>
            </a:r>
          </a:p>
        </p:txBody>
      </p:sp>
    </p:spTree>
    <p:extLst>
      <p:ext uri="{BB962C8B-B14F-4D97-AF65-F5344CB8AC3E}">
        <p14:creationId xmlns:p14="http://schemas.microsoft.com/office/powerpoint/2010/main" val="2924214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23</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24000"/>
            <a:ext cx="10566400" cy="4724400"/>
          </a:xfrm>
        </p:spPr>
        <p:txBody>
          <a:bodyPr>
            <a:normAutofit/>
          </a:bodyPr>
          <a:lstStyle/>
          <a:p>
            <a:r>
              <a:rPr lang="en-US" sz="2800" dirty="0">
                <a:solidFill>
                  <a:schemeClr val="tx2"/>
                </a:solidFill>
              </a:rPr>
              <a:t>Efficiency usability metric:</a:t>
            </a:r>
          </a:p>
          <a:p>
            <a:pPr lvl="1"/>
            <a:r>
              <a:rPr lang="en-US" sz="2400" dirty="0">
                <a:solidFill>
                  <a:srgbClr val="00B0F0"/>
                </a:solidFill>
              </a:rPr>
              <a:t>Task time:</a:t>
            </a:r>
          </a:p>
          <a:p>
            <a:pPr lvl="2"/>
            <a:r>
              <a:rPr lang="en-US" sz="2000" b="1" dirty="0"/>
              <a:t>Task Time = End Time – Start Time</a:t>
            </a:r>
          </a:p>
          <a:p>
            <a:pPr lvl="2"/>
            <a:endParaRPr lang="en-US" sz="2000" b="1" dirty="0"/>
          </a:p>
        </p:txBody>
      </p:sp>
    </p:spTree>
    <p:extLst>
      <p:ext uri="{BB962C8B-B14F-4D97-AF65-F5344CB8AC3E}">
        <p14:creationId xmlns:p14="http://schemas.microsoft.com/office/powerpoint/2010/main" val="874738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24</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612900"/>
            <a:ext cx="10566400" cy="4635500"/>
          </a:xfrm>
        </p:spPr>
        <p:txBody>
          <a:bodyPr>
            <a:normAutofit/>
          </a:bodyPr>
          <a:lstStyle/>
          <a:p>
            <a:r>
              <a:rPr lang="en-US" sz="2800" dirty="0">
                <a:solidFill>
                  <a:schemeClr val="tx2"/>
                </a:solidFill>
              </a:rPr>
              <a:t>Efficiency usability metric:</a:t>
            </a:r>
          </a:p>
          <a:p>
            <a:pPr lvl="1"/>
            <a:r>
              <a:rPr lang="en-US" sz="2400" dirty="0">
                <a:solidFill>
                  <a:srgbClr val="00B0F0"/>
                </a:solidFill>
              </a:rPr>
              <a:t>Task time:</a:t>
            </a:r>
          </a:p>
          <a:p>
            <a:pPr lvl="2"/>
            <a:r>
              <a:rPr lang="en-US" sz="2000" b="1" dirty="0"/>
              <a:t>Task Time = End Time – Start Time</a:t>
            </a:r>
          </a:p>
          <a:p>
            <a:pPr lvl="2"/>
            <a:endParaRPr lang="en-US" sz="2000" b="1" dirty="0"/>
          </a:p>
          <a:p>
            <a:pPr lvl="2"/>
            <a:r>
              <a:rPr lang="en-US" sz="2000" dirty="0"/>
              <a:t>End time: </a:t>
            </a:r>
          </a:p>
          <a:p>
            <a:pPr lvl="3"/>
            <a:r>
              <a:rPr lang="en-US" sz="1800" dirty="0"/>
              <a:t>When the user completes the task</a:t>
            </a:r>
          </a:p>
          <a:p>
            <a:pPr lvl="3"/>
            <a:r>
              <a:rPr lang="en-US" sz="1800" dirty="0"/>
              <a:t>OR When the user quits the task</a:t>
            </a:r>
          </a:p>
          <a:p>
            <a:pPr lvl="3"/>
            <a:endParaRPr lang="en-US" sz="1800" dirty="0"/>
          </a:p>
          <a:p>
            <a:pPr lvl="2"/>
            <a:r>
              <a:rPr lang="en-US" sz="2000" dirty="0"/>
              <a:t>Can distinguish between first-time users and ‘expert’ users</a:t>
            </a:r>
          </a:p>
        </p:txBody>
      </p:sp>
    </p:spTree>
    <p:extLst>
      <p:ext uri="{BB962C8B-B14F-4D97-AF65-F5344CB8AC3E}">
        <p14:creationId xmlns:p14="http://schemas.microsoft.com/office/powerpoint/2010/main" val="4229318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25</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915542" y="1643865"/>
            <a:ext cx="8731892" cy="4366518"/>
          </a:xfrm>
        </p:spPr>
        <p:txBody>
          <a:bodyPr>
            <a:normAutofit/>
          </a:bodyPr>
          <a:lstStyle/>
          <a:p>
            <a:r>
              <a:rPr lang="en-US" sz="2400" dirty="0">
                <a:solidFill>
                  <a:schemeClr val="accent2"/>
                </a:solidFill>
              </a:rPr>
              <a:t>Completion rate:</a:t>
            </a:r>
          </a:p>
          <a:p>
            <a:endParaRPr lang="en-US" sz="2400" dirty="0"/>
          </a:p>
          <a:p>
            <a:endParaRPr lang="en-US" sz="2400" dirty="0"/>
          </a:p>
          <a:p>
            <a:r>
              <a:rPr lang="en-US" sz="2400" dirty="0">
                <a:solidFill>
                  <a:schemeClr val="accent2"/>
                </a:solidFill>
              </a:rPr>
              <a:t>No. of errors:</a:t>
            </a:r>
          </a:p>
          <a:p>
            <a:pPr lvl="1"/>
            <a:r>
              <a:rPr lang="en-US" sz="2000" dirty="0"/>
              <a:t>Unintended actions, slips, mistakes or omissions that a user makes while attempting a task</a:t>
            </a:r>
          </a:p>
          <a:p>
            <a:pPr lvl="1"/>
            <a:r>
              <a:rPr lang="en-US" sz="2000" dirty="0"/>
              <a:t>Create error log:</a:t>
            </a:r>
          </a:p>
          <a:p>
            <a:pPr lvl="2"/>
            <a:r>
              <a:rPr lang="en-US" sz="1800" dirty="0"/>
              <a:t>Short description, severity rating, error category</a:t>
            </a:r>
          </a:p>
          <a:p>
            <a:pPr lvl="2"/>
            <a:endParaRPr lang="en-US" sz="1800" dirty="0"/>
          </a:p>
          <a:p>
            <a:r>
              <a:rPr lang="en-US" sz="2400" dirty="0">
                <a:solidFill>
                  <a:schemeClr val="accent2"/>
                </a:solidFill>
              </a:rPr>
              <a:t>Task time-to-completion:</a:t>
            </a:r>
          </a:p>
          <a:p>
            <a:pPr lvl="1"/>
            <a:r>
              <a:rPr lang="en-US" sz="2000" b="1" dirty="0"/>
              <a:t>Task Time = End Time – Start Time</a:t>
            </a:r>
            <a:endParaRPr lang="en-US" sz="2000" dirty="0"/>
          </a:p>
          <a:p>
            <a:pPr marL="0" indent="0">
              <a:buNone/>
            </a:pPr>
            <a:endParaRPr lang="en-US" sz="2400" dirty="0"/>
          </a:p>
        </p:txBody>
      </p:sp>
      <p:pic>
        <p:nvPicPr>
          <p:cNvPr id="5" name="Picture 4">
            <a:extLst>
              <a:ext uri="{FF2B5EF4-FFF2-40B4-BE49-F238E27FC236}">
                <a16:creationId xmlns:a16="http://schemas.microsoft.com/office/drawing/2014/main" id="{7CD8A059-ABBE-874D-8848-AD578F57306A}"/>
              </a:ext>
            </a:extLst>
          </p:cNvPr>
          <p:cNvPicPr>
            <a:picLocks noChangeAspect="1"/>
          </p:cNvPicPr>
          <p:nvPr/>
        </p:nvPicPr>
        <p:blipFill>
          <a:blip r:embed="rId2"/>
          <a:stretch>
            <a:fillRect/>
          </a:stretch>
        </p:blipFill>
        <p:spPr>
          <a:xfrm>
            <a:off x="2200382" y="2180689"/>
            <a:ext cx="5777552" cy="609600"/>
          </a:xfrm>
          <a:prstGeom prst="rect">
            <a:avLst/>
          </a:prstGeom>
        </p:spPr>
      </p:pic>
      <p:sp>
        <p:nvSpPr>
          <p:cNvPr id="8" name="Title 1">
            <a:extLst>
              <a:ext uri="{FF2B5EF4-FFF2-40B4-BE49-F238E27FC236}">
                <a16:creationId xmlns:a16="http://schemas.microsoft.com/office/drawing/2014/main" id="{58D9B5D8-7F22-E64C-B891-BC60444FF454}"/>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Testing: Typical Metrics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1195342"/>
      </p:ext>
    </p:extLst>
  </p:cSld>
  <p:clrMapOvr>
    <a:masterClrMapping/>
  </p:clrMapOvr>
  <mc:AlternateContent xmlns:mc="http://schemas.openxmlformats.org/markup-compatibility/2006" xmlns:p14="http://schemas.microsoft.com/office/powerpoint/2010/main">
    <mc:Choice Requires="p14">
      <p:transition spd="slow" p14:dur="2000" advTm="56259"/>
    </mc:Choice>
    <mc:Fallback xmlns="">
      <p:transition spd="slow" advTm="5625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5EC9FB-D15F-344D-A218-DF13A605F293}"/>
              </a:ext>
            </a:extLst>
          </p:cNvPr>
          <p:cNvSpPr>
            <a:spLocks noGrp="1"/>
          </p:cNvSpPr>
          <p:nvPr>
            <p:ph type="sldNum" sz="quarter" idx="12"/>
          </p:nvPr>
        </p:nvSpPr>
        <p:spPr/>
        <p:txBody>
          <a:bodyPr/>
          <a:lstStyle/>
          <a:p>
            <a:fld id="{4ED00F15-A2F0-4508-AC38-6C8D2246626A}" type="slidenum">
              <a:rPr lang="en-US" smtClean="0"/>
              <a:t>26</a:t>
            </a:fld>
            <a:endParaRPr lang="en-US"/>
          </a:p>
        </p:txBody>
      </p:sp>
      <p:sp>
        <p:nvSpPr>
          <p:cNvPr id="4" name="Content Placeholder 3">
            <a:extLst>
              <a:ext uri="{FF2B5EF4-FFF2-40B4-BE49-F238E27FC236}">
                <a16:creationId xmlns:a16="http://schemas.microsoft.com/office/drawing/2014/main" id="{D87A5E74-58B5-794F-8CD4-819FD3537070}"/>
              </a:ext>
            </a:extLst>
          </p:cNvPr>
          <p:cNvSpPr>
            <a:spLocks noGrp="1"/>
          </p:cNvSpPr>
          <p:nvPr>
            <p:ph sz="quarter" idx="13"/>
          </p:nvPr>
        </p:nvSpPr>
        <p:spPr>
          <a:xfrm>
            <a:off x="1640440" y="1727116"/>
            <a:ext cx="7852881" cy="4403672"/>
          </a:xfrm>
        </p:spPr>
        <p:txBody>
          <a:bodyPr>
            <a:normAutofit fontScale="70000" lnSpcReduction="20000"/>
          </a:bodyPr>
          <a:lstStyle/>
          <a:p>
            <a:r>
              <a:rPr lang="en-US" b="1" dirty="0">
                <a:solidFill>
                  <a:srgbClr val="C00000"/>
                </a:solidFill>
              </a:rPr>
              <a:t>Effectiveness:</a:t>
            </a:r>
          </a:p>
          <a:p>
            <a:pPr lvl="1"/>
            <a:r>
              <a:rPr lang="en-US" dirty="0"/>
              <a:t>How good an interface is at doing what it is supposed to do</a:t>
            </a:r>
          </a:p>
          <a:p>
            <a:pPr lvl="1"/>
            <a:endParaRPr lang="en-US" dirty="0"/>
          </a:p>
          <a:p>
            <a:r>
              <a:rPr lang="en-US" b="1" dirty="0">
                <a:solidFill>
                  <a:srgbClr val="C00000"/>
                </a:solidFill>
              </a:rPr>
              <a:t>Efficiency:</a:t>
            </a:r>
          </a:p>
          <a:p>
            <a:pPr lvl="1"/>
            <a:r>
              <a:rPr lang="en-US" dirty="0"/>
              <a:t>The way an interface supports users to carry out their tasks</a:t>
            </a:r>
          </a:p>
          <a:p>
            <a:pPr lvl="1"/>
            <a:endParaRPr lang="en-US" dirty="0"/>
          </a:p>
          <a:p>
            <a:r>
              <a:rPr lang="en-US" b="1" dirty="0">
                <a:solidFill>
                  <a:srgbClr val="C00000"/>
                </a:solidFill>
              </a:rPr>
              <a:t>Memorability:</a:t>
            </a:r>
          </a:p>
          <a:p>
            <a:pPr lvl="1"/>
            <a:r>
              <a:rPr lang="en-US" dirty="0"/>
              <a:t>How easy an interface is to remember how to use, once learned</a:t>
            </a:r>
          </a:p>
          <a:p>
            <a:pPr lvl="1"/>
            <a:endParaRPr lang="en-US" dirty="0"/>
          </a:p>
          <a:p>
            <a:r>
              <a:rPr lang="en-US" b="1" dirty="0">
                <a:solidFill>
                  <a:srgbClr val="C00000"/>
                </a:solidFill>
              </a:rPr>
              <a:t>Satisfaction</a:t>
            </a:r>
          </a:p>
          <a:p>
            <a:r>
              <a:rPr lang="en-US" b="1" dirty="0">
                <a:solidFill>
                  <a:srgbClr val="C00000"/>
                </a:solidFill>
              </a:rPr>
              <a:t>Cognitive load </a:t>
            </a:r>
          </a:p>
          <a:p>
            <a:r>
              <a:rPr lang="en-US" b="1" dirty="0">
                <a:solidFill>
                  <a:srgbClr val="C00000"/>
                </a:solidFill>
              </a:rPr>
              <a:t>Learning time</a:t>
            </a:r>
          </a:p>
        </p:txBody>
      </p:sp>
      <p:sp>
        <p:nvSpPr>
          <p:cNvPr id="6" name="TextBox 5">
            <a:extLst>
              <a:ext uri="{FF2B5EF4-FFF2-40B4-BE49-F238E27FC236}">
                <a16:creationId xmlns:a16="http://schemas.microsoft.com/office/drawing/2014/main" id="{CADC7B7B-AC88-1E41-BB5C-F7BED077FB6C}"/>
              </a:ext>
            </a:extLst>
          </p:cNvPr>
          <p:cNvSpPr txBox="1"/>
          <p:nvPr/>
        </p:nvSpPr>
        <p:spPr>
          <a:xfrm>
            <a:off x="7843778" y="6713316"/>
            <a:ext cx="184731" cy="369332"/>
          </a:xfrm>
          <a:prstGeom prst="rect">
            <a:avLst/>
          </a:prstGeom>
          <a:noFill/>
        </p:spPr>
        <p:txBody>
          <a:bodyPr wrap="none" rtlCol="0">
            <a:spAutoFit/>
          </a:bodyPr>
          <a:lstStyle/>
          <a:p>
            <a:endParaRPr lang="en-US"/>
          </a:p>
        </p:txBody>
      </p:sp>
      <p:sp>
        <p:nvSpPr>
          <p:cNvPr id="7" name="TextBox 6">
            <a:extLst>
              <a:ext uri="{FF2B5EF4-FFF2-40B4-BE49-F238E27FC236}">
                <a16:creationId xmlns:a16="http://schemas.microsoft.com/office/drawing/2014/main" id="{F13A259B-7198-BE42-8AEF-1E9B2DC81F15}"/>
              </a:ext>
            </a:extLst>
          </p:cNvPr>
          <p:cNvSpPr txBox="1"/>
          <p:nvPr/>
        </p:nvSpPr>
        <p:spPr>
          <a:xfrm>
            <a:off x="7589135" y="5590572"/>
            <a:ext cx="184731" cy="369332"/>
          </a:xfrm>
          <a:prstGeom prst="rect">
            <a:avLst/>
          </a:prstGeom>
          <a:noFill/>
        </p:spPr>
        <p:txBody>
          <a:bodyPr wrap="none" rtlCol="0">
            <a:spAutoFit/>
          </a:bodyPr>
          <a:lstStyle/>
          <a:p>
            <a:endParaRPr lang="en-US" dirty="0"/>
          </a:p>
        </p:txBody>
      </p:sp>
      <p:sp>
        <p:nvSpPr>
          <p:cNvPr id="9" name="Title 1">
            <a:extLst>
              <a:ext uri="{FF2B5EF4-FFF2-40B4-BE49-F238E27FC236}">
                <a16:creationId xmlns:a16="http://schemas.microsoft.com/office/drawing/2014/main" id="{96E73578-F18D-8C40-B00E-C030A8EE7430}"/>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Testing: Typical Metrics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0512045"/>
      </p:ext>
    </p:extLst>
  </p:cSld>
  <p:clrMapOvr>
    <a:masterClrMapping/>
  </p:clrMapOvr>
  <mc:AlternateContent xmlns:mc="http://schemas.openxmlformats.org/markup-compatibility/2006" xmlns:p14="http://schemas.microsoft.com/office/powerpoint/2010/main">
    <mc:Choice Requires="p14">
      <p:transition spd="slow" p14:dur="2000" advTm="34703"/>
    </mc:Choice>
    <mc:Fallback xmlns="">
      <p:transition spd="slow" advTm="3470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27</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818526"/>
            <a:ext cx="10566400" cy="4429874"/>
          </a:xfrm>
        </p:spPr>
        <p:txBody>
          <a:bodyPr vert="horz" lIns="91440" tIns="45720" rIns="91440" bIns="45720" rtlCol="0" anchor="t">
            <a:normAutofit/>
          </a:bodyPr>
          <a:lstStyle/>
          <a:p>
            <a:r>
              <a:rPr lang="en-US" sz="2800" dirty="0">
                <a:solidFill>
                  <a:schemeClr val="accent2"/>
                </a:solidFill>
              </a:rPr>
              <a:t>Self-reported usability:</a:t>
            </a:r>
          </a:p>
          <a:p>
            <a:pPr lvl="1"/>
            <a:r>
              <a:rPr lang="en-US" sz="2400" dirty="0"/>
              <a:t>Pre-designed questionnaires that you can adapt:</a:t>
            </a:r>
          </a:p>
          <a:p>
            <a:pPr lvl="2"/>
            <a:r>
              <a:rPr lang="en-US" sz="2000" dirty="0"/>
              <a:t>System Usability Scale (SUS)</a:t>
            </a:r>
          </a:p>
          <a:p>
            <a:pPr lvl="2"/>
            <a:r>
              <a:rPr lang="en-US" sz="2000" dirty="0">
                <a:latin typeface="Trebuchet MS"/>
                <a:cs typeface="Calibri"/>
              </a:rPr>
              <a:t>IBM Computer Usability Scale (CSUQ)</a:t>
            </a:r>
          </a:p>
          <a:p>
            <a:pPr lvl="2"/>
            <a:r>
              <a:rPr lang="en-US" sz="2000" dirty="0">
                <a:latin typeface="Trebuchet MS"/>
                <a:cs typeface="Calibri"/>
              </a:rPr>
              <a:t>After scenario questionnaire (ASQ)</a:t>
            </a:r>
          </a:p>
          <a:p>
            <a:pPr lvl="1"/>
            <a:r>
              <a:rPr lang="en-US" sz="2400" dirty="0"/>
              <a:t>Covers the various usability dimensions</a:t>
            </a:r>
          </a:p>
          <a:p>
            <a:endParaRPr lang="en-US" sz="2800" dirty="0"/>
          </a:p>
        </p:txBody>
      </p:sp>
      <p:sp>
        <p:nvSpPr>
          <p:cNvPr id="7" name="Title 1">
            <a:extLst>
              <a:ext uri="{FF2B5EF4-FFF2-40B4-BE49-F238E27FC236}">
                <a16:creationId xmlns:a16="http://schemas.microsoft.com/office/drawing/2014/main" id="{79B595CA-8C84-2943-BB82-2C3CD78ACD83}"/>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Testing: Typical Metrics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5631927"/>
      </p:ext>
    </p:extLst>
  </p:cSld>
  <p:clrMapOvr>
    <a:masterClrMapping/>
  </p:clrMapOvr>
  <mc:AlternateContent xmlns:mc="http://schemas.openxmlformats.org/markup-compatibility/2006" xmlns:p14="http://schemas.microsoft.com/office/powerpoint/2010/main">
    <mc:Choice Requires="p14">
      <p:transition spd="slow" p14:dur="2000" advTm="27344"/>
    </mc:Choice>
    <mc:Fallback xmlns="">
      <p:transition spd="slow" advTm="2734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28</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43050"/>
            <a:ext cx="10566400" cy="4705350"/>
          </a:xfrm>
        </p:spPr>
        <p:txBody>
          <a:bodyPr>
            <a:normAutofit/>
          </a:bodyPr>
          <a:lstStyle/>
          <a:p>
            <a:r>
              <a:rPr lang="en-US" sz="2800" dirty="0">
                <a:solidFill>
                  <a:schemeClr val="tx2"/>
                </a:solidFill>
              </a:rPr>
              <a:t>Self-reported usability:</a:t>
            </a:r>
          </a:p>
          <a:p>
            <a:pPr lvl="1"/>
            <a:r>
              <a:rPr lang="en-US" sz="2400" dirty="0">
                <a:solidFill>
                  <a:srgbClr val="00B0F0"/>
                </a:solidFill>
              </a:rPr>
              <a:t>Task-level satisfaction:</a:t>
            </a:r>
          </a:p>
          <a:p>
            <a:pPr lvl="2"/>
            <a:r>
              <a:rPr lang="en-US" sz="2000" dirty="0"/>
              <a:t>Given after each task/scenario, whether participant succeeded or failed</a:t>
            </a:r>
          </a:p>
          <a:p>
            <a:pPr lvl="2"/>
            <a:r>
              <a:rPr lang="en-US" sz="2000" dirty="0"/>
              <a:t>ASQ (After-Scenario Questionnaire)</a:t>
            </a:r>
          </a:p>
          <a:p>
            <a:endParaRPr lang="en-US" sz="2800" dirty="0"/>
          </a:p>
        </p:txBody>
      </p:sp>
      <p:pic>
        <p:nvPicPr>
          <p:cNvPr id="6" name="Picture 5">
            <a:extLst>
              <a:ext uri="{FF2B5EF4-FFF2-40B4-BE49-F238E27FC236}">
                <a16:creationId xmlns:a16="http://schemas.microsoft.com/office/drawing/2014/main" id="{64587E96-AAEA-9A4C-BFFE-FCA91A0B26F0}"/>
              </a:ext>
            </a:extLst>
          </p:cNvPr>
          <p:cNvPicPr>
            <a:picLocks noChangeAspect="1"/>
          </p:cNvPicPr>
          <p:nvPr/>
        </p:nvPicPr>
        <p:blipFill>
          <a:blip r:embed="rId2"/>
          <a:stretch>
            <a:fillRect/>
          </a:stretch>
        </p:blipFill>
        <p:spPr>
          <a:xfrm>
            <a:off x="2819400" y="3390900"/>
            <a:ext cx="6553200" cy="2336800"/>
          </a:xfrm>
          <a:prstGeom prst="rect">
            <a:avLst/>
          </a:prstGeom>
        </p:spPr>
      </p:pic>
      <p:sp>
        <p:nvSpPr>
          <p:cNvPr id="7" name="Rectangle 6">
            <a:extLst>
              <a:ext uri="{FF2B5EF4-FFF2-40B4-BE49-F238E27FC236}">
                <a16:creationId xmlns:a16="http://schemas.microsoft.com/office/drawing/2014/main" id="{5CB75F3C-A4F9-1B47-8E08-3F302589CD94}"/>
              </a:ext>
            </a:extLst>
          </p:cNvPr>
          <p:cNvSpPr/>
          <p:nvPr/>
        </p:nvSpPr>
        <p:spPr>
          <a:xfrm>
            <a:off x="4457700" y="6094511"/>
            <a:ext cx="7581900" cy="307777"/>
          </a:xfrm>
          <a:prstGeom prst="rect">
            <a:avLst/>
          </a:prstGeom>
        </p:spPr>
        <p:txBody>
          <a:bodyPr wrap="square">
            <a:spAutoFit/>
          </a:bodyPr>
          <a:lstStyle/>
          <a:p>
            <a:r>
              <a:rPr lang="en-US" sz="1400" dirty="0">
                <a:hlinkClick r:id="rId3"/>
              </a:rPr>
              <a:t>http://drjim.0catch.com/PsychometricEvaluationOfAnAfter-ScenarioQuestionnaire.pdf</a:t>
            </a:r>
            <a:r>
              <a:rPr lang="en-US" sz="1400" dirty="0"/>
              <a:t> </a:t>
            </a:r>
          </a:p>
        </p:txBody>
      </p:sp>
    </p:spTree>
    <p:extLst>
      <p:ext uri="{BB962C8B-B14F-4D97-AF65-F5344CB8AC3E}">
        <p14:creationId xmlns:p14="http://schemas.microsoft.com/office/powerpoint/2010/main" val="1563159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29</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562100"/>
            <a:ext cx="10566400" cy="4686300"/>
          </a:xfrm>
        </p:spPr>
        <p:txBody>
          <a:bodyPr>
            <a:normAutofit/>
          </a:bodyPr>
          <a:lstStyle/>
          <a:p>
            <a:r>
              <a:rPr lang="en-US" sz="2800" dirty="0">
                <a:solidFill>
                  <a:schemeClr val="tx2"/>
                </a:solidFill>
              </a:rPr>
              <a:t>Self-reported usability:</a:t>
            </a:r>
          </a:p>
          <a:p>
            <a:pPr lvl="1"/>
            <a:r>
              <a:rPr lang="en-US" sz="2400" dirty="0"/>
              <a:t>ASQ (After-Scenario Questionnaire):</a:t>
            </a:r>
          </a:p>
          <a:p>
            <a:endParaRPr lang="en-US" sz="2800" dirty="0"/>
          </a:p>
        </p:txBody>
      </p:sp>
      <p:pic>
        <p:nvPicPr>
          <p:cNvPr id="6" name="Picture 5">
            <a:extLst>
              <a:ext uri="{FF2B5EF4-FFF2-40B4-BE49-F238E27FC236}">
                <a16:creationId xmlns:a16="http://schemas.microsoft.com/office/drawing/2014/main" id="{006BA745-ABAD-6B46-BE13-36F6C7228C4E}"/>
              </a:ext>
            </a:extLst>
          </p:cNvPr>
          <p:cNvPicPr>
            <a:picLocks noChangeAspect="1"/>
          </p:cNvPicPr>
          <p:nvPr/>
        </p:nvPicPr>
        <p:blipFill>
          <a:blip r:embed="rId2"/>
          <a:stretch>
            <a:fillRect/>
          </a:stretch>
        </p:blipFill>
        <p:spPr>
          <a:xfrm>
            <a:off x="2768600" y="2755900"/>
            <a:ext cx="6654800" cy="2298700"/>
          </a:xfrm>
          <a:prstGeom prst="rect">
            <a:avLst/>
          </a:prstGeom>
        </p:spPr>
      </p:pic>
      <p:sp>
        <p:nvSpPr>
          <p:cNvPr id="5" name="Rectangle 4">
            <a:extLst>
              <a:ext uri="{FF2B5EF4-FFF2-40B4-BE49-F238E27FC236}">
                <a16:creationId xmlns:a16="http://schemas.microsoft.com/office/drawing/2014/main" id="{7D507BC1-21A5-D8E7-1840-790B4EFDEF5E}"/>
              </a:ext>
            </a:extLst>
          </p:cNvPr>
          <p:cNvSpPr/>
          <p:nvPr/>
        </p:nvSpPr>
        <p:spPr>
          <a:xfrm>
            <a:off x="4457700" y="6094511"/>
            <a:ext cx="7581900" cy="307777"/>
          </a:xfrm>
          <a:prstGeom prst="rect">
            <a:avLst/>
          </a:prstGeom>
        </p:spPr>
        <p:txBody>
          <a:bodyPr wrap="square">
            <a:spAutoFit/>
          </a:bodyPr>
          <a:lstStyle/>
          <a:p>
            <a:r>
              <a:rPr lang="en-US" sz="1400" dirty="0">
                <a:hlinkClick r:id="rId3"/>
              </a:rPr>
              <a:t>http://drjim.0catch.com/PsychometricEvaluationOfAnAfter-ScenarioQuestionnaire.pdf</a:t>
            </a:r>
            <a:r>
              <a:rPr lang="en-US" sz="1400" dirty="0"/>
              <a:t> </a:t>
            </a:r>
          </a:p>
        </p:txBody>
      </p:sp>
    </p:spTree>
    <p:extLst>
      <p:ext uri="{BB962C8B-B14F-4D97-AF65-F5344CB8AC3E}">
        <p14:creationId xmlns:p14="http://schemas.microsoft.com/office/powerpoint/2010/main" val="72979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00B545-1B4B-4926-9EE5-A6D24F115B4A}"/>
              </a:ext>
            </a:extLst>
          </p:cNvPr>
          <p:cNvSpPr>
            <a:spLocks noGrp="1"/>
          </p:cNvSpPr>
          <p:nvPr>
            <p:ph type="ctrTitle"/>
          </p:nvPr>
        </p:nvSpPr>
        <p:spPr/>
        <p:txBody>
          <a:bodyPr>
            <a:normAutofit/>
          </a:bodyPr>
          <a:lstStyle/>
          <a:p>
            <a:pPr algn="ctr"/>
            <a:r>
              <a:rPr lang="en-US" dirty="0"/>
              <a:t>Usability Testing</a:t>
            </a:r>
          </a:p>
        </p:txBody>
      </p:sp>
      <p:sp>
        <p:nvSpPr>
          <p:cNvPr id="6" name="Subtitle 5">
            <a:extLst>
              <a:ext uri="{FF2B5EF4-FFF2-40B4-BE49-F238E27FC236}">
                <a16:creationId xmlns:a16="http://schemas.microsoft.com/office/drawing/2014/main" id="{5773CAB4-0469-4E32-97B6-ADBF4B4BF537}"/>
              </a:ext>
            </a:extLst>
          </p:cNvPr>
          <p:cNvSpPr>
            <a:spLocks noGrp="1"/>
          </p:cNvSpPr>
          <p:nvPr>
            <p:ph type="subTitle" idx="1"/>
          </p:nvPr>
        </p:nvSpPr>
        <p:spPr/>
        <p:txBody>
          <a:bodyPr vert="horz" lIns="91440" tIns="45720" rIns="91440" bIns="45720" rtlCol="0" anchor="t">
            <a:normAutofit/>
          </a:bodyPr>
          <a:lstStyle/>
          <a:p>
            <a:r>
              <a:rPr lang="en-US" dirty="0">
                <a:latin typeface="Trebuchet MS"/>
                <a:cs typeface="Calibri"/>
              </a:rPr>
              <a:t>Dr. Neha Rani</a:t>
            </a:r>
            <a:endParaRPr lang="en-US" dirty="0"/>
          </a:p>
          <a:p>
            <a:r>
              <a:rPr lang="en-US" dirty="0">
                <a:latin typeface="Trebuchet MS"/>
                <a:cs typeface="Calibri"/>
              </a:rPr>
              <a:t>CEN 4721</a:t>
            </a:r>
          </a:p>
          <a:p>
            <a:endParaRPr lang="en-US" dirty="0"/>
          </a:p>
        </p:txBody>
      </p:sp>
    </p:spTree>
    <p:extLst>
      <p:ext uri="{BB962C8B-B14F-4D97-AF65-F5344CB8AC3E}">
        <p14:creationId xmlns:p14="http://schemas.microsoft.com/office/powerpoint/2010/main" val="2302891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30</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600200"/>
            <a:ext cx="10566400" cy="4648200"/>
          </a:xfrm>
        </p:spPr>
        <p:txBody>
          <a:bodyPr>
            <a:normAutofit/>
          </a:bodyPr>
          <a:lstStyle/>
          <a:p>
            <a:r>
              <a:rPr lang="en-US" sz="2800" dirty="0">
                <a:solidFill>
                  <a:schemeClr val="tx2"/>
                </a:solidFill>
              </a:rPr>
              <a:t>Self-reported usability:</a:t>
            </a:r>
          </a:p>
          <a:p>
            <a:pPr lvl="1"/>
            <a:r>
              <a:rPr lang="en-US" sz="2400" dirty="0"/>
              <a:t>ASQ (After-Scenario Questionnaire):</a:t>
            </a:r>
          </a:p>
          <a:p>
            <a:endParaRPr lang="en-US" sz="2800" dirty="0"/>
          </a:p>
        </p:txBody>
      </p:sp>
      <p:pic>
        <p:nvPicPr>
          <p:cNvPr id="5" name="Picture 4">
            <a:extLst>
              <a:ext uri="{FF2B5EF4-FFF2-40B4-BE49-F238E27FC236}">
                <a16:creationId xmlns:a16="http://schemas.microsoft.com/office/drawing/2014/main" id="{AD142EAF-706F-D643-A6A5-3770E6AF2ABA}"/>
              </a:ext>
            </a:extLst>
          </p:cNvPr>
          <p:cNvPicPr>
            <a:picLocks noChangeAspect="1"/>
          </p:cNvPicPr>
          <p:nvPr/>
        </p:nvPicPr>
        <p:blipFill>
          <a:blip r:embed="rId2"/>
          <a:stretch>
            <a:fillRect/>
          </a:stretch>
        </p:blipFill>
        <p:spPr>
          <a:xfrm>
            <a:off x="2838450" y="2648694"/>
            <a:ext cx="6515100" cy="2451100"/>
          </a:xfrm>
          <a:prstGeom prst="rect">
            <a:avLst/>
          </a:prstGeom>
        </p:spPr>
      </p:pic>
      <p:sp>
        <p:nvSpPr>
          <p:cNvPr id="6" name="Rectangle 5">
            <a:extLst>
              <a:ext uri="{FF2B5EF4-FFF2-40B4-BE49-F238E27FC236}">
                <a16:creationId xmlns:a16="http://schemas.microsoft.com/office/drawing/2014/main" id="{FF2C63F1-ED09-99AC-7D5A-9DCAC4A68AEA}"/>
              </a:ext>
            </a:extLst>
          </p:cNvPr>
          <p:cNvSpPr/>
          <p:nvPr/>
        </p:nvSpPr>
        <p:spPr>
          <a:xfrm>
            <a:off x="4457700" y="6094511"/>
            <a:ext cx="7581900" cy="307777"/>
          </a:xfrm>
          <a:prstGeom prst="rect">
            <a:avLst/>
          </a:prstGeom>
        </p:spPr>
        <p:txBody>
          <a:bodyPr wrap="square">
            <a:spAutoFit/>
          </a:bodyPr>
          <a:lstStyle/>
          <a:p>
            <a:r>
              <a:rPr lang="en-US" sz="1400" dirty="0">
                <a:hlinkClick r:id="rId3"/>
              </a:rPr>
              <a:t>http://drjim.0catch.com/PsychometricEvaluationOfAnAfter-ScenarioQuestionnaire.pdf</a:t>
            </a:r>
            <a:r>
              <a:rPr lang="en-US" sz="1400" dirty="0"/>
              <a:t> </a:t>
            </a:r>
          </a:p>
        </p:txBody>
      </p:sp>
    </p:spTree>
    <p:extLst>
      <p:ext uri="{BB962C8B-B14F-4D97-AF65-F5344CB8AC3E}">
        <p14:creationId xmlns:p14="http://schemas.microsoft.com/office/powerpoint/2010/main" val="24701756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31</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812800" y="1612900"/>
            <a:ext cx="10566400" cy="4635500"/>
          </a:xfrm>
        </p:spPr>
        <p:txBody>
          <a:bodyPr>
            <a:normAutofit/>
          </a:bodyPr>
          <a:lstStyle/>
          <a:p>
            <a:r>
              <a:rPr lang="en-US" sz="2800" dirty="0">
                <a:solidFill>
                  <a:schemeClr val="tx2"/>
                </a:solidFill>
              </a:rPr>
              <a:t>Self-reported usability:</a:t>
            </a:r>
          </a:p>
          <a:p>
            <a:pPr lvl="1"/>
            <a:r>
              <a:rPr lang="en-US" sz="2400" dirty="0">
                <a:solidFill>
                  <a:srgbClr val="00B0F0"/>
                </a:solidFill>
              </a:rPr>
              <a:t>Test-level satisfaction:</a:t>
            </a:r>
          </a:p>
          <a:p>
            <a:pPr lvl="2"/>
            <a:r>
              <a:rPr lang="en-US" sz="2000" dirty="0"/>
              <a:t>Given at the end of the test</a:t>
            </a:r>
          </a:p>
          <a:p>
            <a:pPr lvl="2"/>
            <a:r>
              <a:rPr lang="en-US" sz="2000" dirty="0"/>
              <a:t>System Usability Scale (SUS)</a:t>
            </a:r>
          </a:p>
          <a:p>
            <a:pPr lvl="3"/>
            <a:endParaRPr lang="en-US" sz="1800" dirty="0"/>
          </a:p>
          <a:p>
            <a:endParaRPr lang="en-US" sz="2800" dirty="0"/>
          </a:p>
        </p:txBody>
      </p:sp>
      <p:pic>
        <p:nvPicPr>
          <p:cNvPr id="6" name="Picture 5">
            <a:extLst>
              <a:ext uri="{FF2B5EF4-FFF2-40B4-BE49-F238E27FC236}">
                <a16:creationId xmlns:a16="http://schemas.microsoft.com/office/drawing/2014/main" id="{88E22109-25AD-6B44-BE29-AADB02E335A9}"/>
              </a:ext>
            </a:extLst>
          </p:cNvPr>
          <p:cNvPicPr>
            <a:picLocks noChangeAspect="1"/>
          </p:cNvPicPr>
          <p:nvPr/>
        </p:nvPicPr>
        <p:blipFill>
          <a:blip r:embed="rId2"/>
          <a:stretch>
            <a:fillRect/>
          </a:stretch>
        </p:blipFill>
        <p:spPr>
          <a:xfrm>
            <a:off x="2524125" y="3429000"/>
            <a:ext cx="7143750" cy="1282212"/>
          </a:xfrm>
          <a:prstGeom prst="rect">
            <a:avLst/>
          </a:prstGeom>
        </p:spPr>
      </p:pic>
    </p:spTree>
    <p:extLst>
      <p:ext uri="{BB962C8B-B14F-4D97-AF65-F5344CB8AC3E}">
        <p14:creationId xmlns:p14="http://schemas.microsoft.com/office/powerpoint/2010/main" val="3859679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32</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1963791" y="1674687"/>
            <a:ext cx="8145980" cy="4407613"/>
          </a:xfrm>
        </p:spPr>
        <p:txBody>
          <a:bodyPr>
            <a:normAutofit fontScale="77500" lnSpcReduction="20000"/>
          </a:bodyPr>
          <a:lstStyle/>
          <a:p>
            <a:r>
              <a:rPr lang="en-US" dirty="0">
                <a:solidFill>
                  <a:schemeClr val="accent2"/>
                </a:solidFill>
                <a:latin typeface="Calibri" panose="020F0502020204030204" pitchFamily="34" charset="0"/>
              </a:rPr>
              <a:t>System Usability Scale (SUS)</a:t>
            </a:r>
          </a:p>
          <a:p>
            <a:pPr marL="914400" lvl="1" indent="-457200">
              <a:buFont typeface="+mj-lt"/>
              <a:buAutoNum type="arabicPeriod"/>
            </a:pPr>
            <a:r>
              <a:rPr lang="en-US" dirty="0">
                <a:latin typeface="Calibri" panose="020F0502020204030204" pitchFamily="34" charset="0"/>
              </a:rPr>
              <a:t>I think that I would like to use this system frequently.</a:t>
            </a:r>
          </a:p>
          <a:p>
            <a:pPr marL="914400" lvl="1" indent="-457200">
              <a:buFont typeface="+mj-lt"/>
              <a:buAutoNum type="arabicPeriod"/>
            </a:pPr>
            <a:r>
              <a:rPr lang="en-US" dirty="0">
                <a:latin typeface="Calibri" panose="020F0502020204030204" pitchFamily="34" charset="0"/>
              </a:rPr>
              <a:t>I found the system unnecessarily complex.</a:t>
            </a:r>
          </a:p>
          <a:p>
            <a:pPr marL="914400" lvl="1" indent="-457200">
              <a:buFont typeface="+mj-lt"/>
              <a:buAutoNum type="arabicPeriod"/>
            </a:pPr>
            <a:r>
              <a:rPr lang="en-US" dirty="0">
                <a:latin typeface="Calibri" panose="020F0502020204030204" pitchFamily="34" charset="0"/>
              </a:rPr>
              <a:t>I thought the system was easy to use.</a:t>
            </a:r>
          </a:p>
          <a:p>
            <a:pPr marL="914400" lvl="1" indent="-457200">
              <a:buFont typeface="+mj-lt"/>
              <a:buAutoNum type="arabicPeriod"/>
            </a:pPr>
            <a:r>
              <a:rPr lang="en-US" dirty="0">
                <a:latin typeface="Calibri" panose="020F0502020204030204" pitchFamily="34" charset="0"/>
              </a:rPr>
              <a:t>I think that I would need the support of a technical person to be able to use this system.</a:t>
            </a:r>
          </a:p>
          <a:p>
            <a:pPr marL="914400" lvl="1" indent="-457200">
              <a:buFont typeface="+mj-lt"/>
              <a:buAutoNum type="arabicPeriod"/>
            </a:pPr>
            <a:r>
              <a:rPr lang="en-US" dirty="0">
                <a:latin typeface="Calibri" panose="020F0502020204030204" pitchFamily="34" charset="0"/>
              </a:rPr>
              <a:t>I found the various functions in this system were well integrated.</a:t>
            </a:r>
          </a:p>
          <a:p>
            <a:pPr marL="914400" lvl="1" indent="-457200">
              <a:buFont typeface="+mj-lt"/>
              <a:buAutoNum type="arabicPeriod"/>
            </a:pPr>
            <a:r>
              <a:rPr lang="en-US" dirty="0">
                <a:latin typeface="Calibri" panose="020F0502020204030204" pitchFamily="34" charset="0"/>
              </a:rPr>
              <a:t>I thought there was too much inconsistency in this system.</a:t>
            </a:r>
          </a:p>
          <a:p>
            <a:pPr marL="914400" lvl="1" indent="-457200">
              <a:buFont typeface="+mj-lt"/>
              <a:buAutoNum type="arabicPeriod"/>
            </a:pPr>
            <a:r>
              <a:rPr lang="en-US" dirty="0">
                <a:latin typeface="Calibri" panose="020F0502020204030204" pitchFamily="34" charset="0"/>
              </a:rPr>
              <a:t>I would imagine that most people would learn to use this system very quickly.</a:t>
            </a:r>
          </a:p>
          <a:p>
            <a:pPr marL="914400" lvl="1" indent="-457200">
              <a:buFont typeface="+mj-lt"/>
              <a:buAutoNum type="arabicPeriod"/>
            </a:pPr>
            <a:r>
              <a:rPr lang="en-US" dirty="0">
                <a:latin typeface="Calibri" panose="020F0502020204030204" pitchFamily="34" charset="0"/>
              </a:rPr>
              <a:t>I found the system very cumbersome to use.</a:t>
            </a:r>
          </a:p>
          <a:p>
            <a:pPr marL="914400" lvl="1" indent="-457200">
              <a:buFont typeface="+mj-lt"/>
              <a:buAutoNum type="arabicPeriod"/>
            </a:pPr>
            <a:r>
              <a:rPr lang="en-US" dirty="0">
                <a:latin typeface="Calibri" panose="020F0502020204030204" pitchFamily="34" charset="0"/>
              </a:rPr>
              <a:t>I felt very confident using the system.</a:t>
            </a:r>
          </a:p>
          <a:p>
            <a:pPr marL="914400" lvl="1" indent="-457200">
              <a:buFont typeface="+mj-lt"/>
              <a:buAutoNum type="arabicPeriod"/>
            </a:pPr>
            <a:r>
              <a:rPr lang="en-US" dirty="0">
                <a:latin typeface="Calibri" panose="020F0502020204030204" pitchFamily="34" charset="0"/>
              </a:rPr>
              <a:t>I needed to learn a lot of things before I could get going with this system.</a:t>
            </a:r>
          </a:p>
          <a:p>
            <a:pPr lvl="1"/>
            <a:endParaRPr lang="en-US" dirty="0">
              <a:latin typeface="Calibri" panose="020F0502020204030204" pitchFamily="34" charset="0"/>
            </a:endParaRPr>
          </a:p>
          <a:p>
            <a:pPr lvl="3"/>
            <a:endParaRPr lang="en-US" dirty="0">
              <a:latin typeface="Calibri" panose="020F0502020204030204" pitchFamily="34" charset="0"/>
            </a:endParaRPr>
          </a:p>
          <a:p>
            <a:endParaRPr lang="en-US" dirty="0">
              <a:latin typeface="Calibri" panose="020F0502020204030204" pitchFamily="34" charset="0"/>
            </a:endParaRPr>
          </a:p>
        </p:txBody>
      </p:sp>
      <p:sp>
        <p:nvSpPr>
          <p:cNvPr id="5" name="Title 1">
            <a:extLst>
              <a:ext uri="{FF2B5EF4-FFF2-40B4-BE49-F238E27FC236}">
                <a16:creationId xmlns:a16="http://schemas.microsoft.com/office/drawing/2014/main" id="{5D8BB8B7-8FDD-6B40-86BF-1DC8B7AE5394}"/>
              </a:ext>
            </a:extLst>
          </p:cNvPr>
          <p:cNvSpPr>
            <a:spLocks noGrp="1"/>
          </p:cNvSpPr>
          <p:nvPr>
            <p:ph type="title"/>
          </p:nvPr>
        </p:nvSpPr>
        <p:spPr>
          <a:xfrm>
            <a:off x="838200" y="365125"/>
            <a:ext cx="10515600" cy="779463"/>
          </a:xfrm>
        </p:spPr>
        <p:txBody>
          <a:bodyPr/>
          <a:lstStyle/>
          <a:p>
            <a:r>
              <a:rPr lang="en-US" dirty="0">
                <a:latin typeface="Century Gothic" panose="020B0502020202020204" pitchFamily="34" charset="0"/>
                <a:cs typeface="Calibri" panose="020F0502020204030204" pitchFamily="34" charset="0"/>
              </a:rPr>
              <a:t>Usability Metrics</a:t>
            </a:r>
          </a:p>
        </p:txBody>
      </p:sp>
    </p:spTree>
    <p:extLst>
      <p:ext uri="{BB962C8B-B14F-4D97-AF65-F5344CB8AC3E}">
        <p14:creationId xmlns:p14="http://schemas.microsoft.com/office/powerpoint/2010/main" val="757213125"/>
      </p:ext>
    </p:extLst>
  </p:cSld>
  <p:clrMapOvr>
    <a:masterClrMapping/>
  </p:clrMapOvr>
  <mc:AlternateContent xmlns:mc="http://schemas.openxmlformats.org/markup-compatibility/2006" xmlns:p14="http://schemas.microsoft.com/office/powerpoint/2010/main">
    <mc:Choice Requires="p14">
      <p:transition spd="slow" p14:dur="2000" advTm="12854"/>
    </mc:Choice>
    <mc:Fallback xmlns="">
      <p:transition spd="slow" advTm="12854"/>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4316-C22C-5B4C-BEF2-2AAED7A65E22}"/>
              </a:ext>
            </a:extLst>
          </p:cNvPr>
          <p:cNvSpPr>
            <a:spLocks noGrp="1"/>
          </p:cNvSpPr>
          <p:nvPr>
            <p:ph type="title"/>
          </p:nvPr>
        </p:nvSpPr>
        <p:spPr/>
        <p:txBody>
          <a:bodyPr>
            <a:normAutofit fontScale="90000"/>
          </a:bodyPr>
          <a:lstStyle/>
          <a:p>
            <a:r>
              <a:rPr lang="en-US" dirty="0"/>
              <a:t>Usability Metrics</a:t>
            </a:r>
          </a:p>
        </p:txBody>
      </p:sp>
      <p:sp>
        <p:nvSpPr>
          <p:cNvPr id="3" name="Slide Number Placeholder 2">
            <a:extLst>
              <a:ext uri="{FF2B5EF4-FFF2-40B4-BE49-F238E27FC236}">
                <a16:creationId xmlns:a16="http://schemas.microsoft.com/office/drawing/2014/main" id="{6CE371F4-99D6-4342-828C-9ED37812D205}"/>
              </a:ext>
            </a:extLst>
          </p:cNvPr>
          <p:cNvSpPr>
            <a:spLocks noGrp="1"/>
          </p:cNvSpPr>
          <p:nvPr>
            <p:ph type="sldNum" sz="quarter" idx="12"/>
          </p:nvPr>
        </p:nvSpPr>
        <p:spPr/>
        <p:txBody>
          <a:bodyPr/>
          <a:lstStyle/>
          <a:p>
            <a:fld id="{4ED00F15-A2F0-4508-AC38-6C8D2246626A}" type="slidenum">
              <a:rPr lang="en-US" smtClean="0"/>
              <a:t>33</a:t>
            </a:fld>
            <a:endParaRPr lang="en-US"/>
          </a:p>
        </p:txBody>
      </p:sp>
      <p:sp>
        <p:nvSpPr>
          <p:cNvPr id="4" name="Content Placeholder 3">
            <a:extLst>
              <a:ext uri="{FF2B5EF4-FFF2-40B4-BE49-F238E27FC236}">
                <a16:creationId xmlns:a16="http://schemas.microsoft.com/office/drawing/2014/main" id="{6F638A84-C162-EA47-A9A3-D5ED3F15BC05}"/>
              </a:ext>
            </a:extLst>
          </p:cNvPr>
          <p:cNvSpPr>
            <a:spLocks noGrp="1"/>
          </p:cNvSpPr>
          <p:nvPr>
            <p:ph sz="quarter" idx="13"/>
          </p:nvPr>
        </p:nvSpPr>
        <p:spPr>
          <a:xfrm>
            <a:off x="2159000" y="1765300"/>
            <a:ext cx="7543800" cy="4406900"/>
          </a:xfrm>
        </p:spPr>
        <p:txBody>
          <a:bodyPr>
            <a:normAutofit/>
          </a:bodyPr>
          <a:lstStyle/>
          <a:p>
            <a:r>
              <a:rPr lang="en-US" sz="2800" dirty="0"/>
              <a:t>System Usability Scale (SUS)</a:t>
            </a:r>
          </a:p>
          <a:p>
            <a:pPr lvl="1"/>
            <a:r>
              <a:rPr lang="en-US" sz="2400" dirty="0">
                <a:solidFill>
                  <a:schemeClr val="tx2"/>
                </a:solidFill>
              </a:rPr>
              <a:t>Calculate the average of all the user ratings across the 10 items.</a:t>
            </a:r>
          </a:p>
          <a:p>
            <a:pPr lvl="2"/>
            <a:r>
              <a:rPr lang="en-US" sz="2000" dirty="0"/>
              <a:t>Usability scores for 1 user</a:t>
            </a:r>
          </a:p>
          <a:p>
            <a:pPr lvl="2"/>
            <a:endParaRPr lang="en-US" sz="2000" dirty="0"/>
          </a:p>
          <a:p>
            <a:pPr lvl="1"/>
            <a:r>
              <a:rPr lang="en-US" sz="2400" dirty="0">
                <a:solidFill>
                  <a:schemeClr val="tx2"/>
                </a:solidFill>
              </a:rPr>
              <a:t>Average the usability scores for all your users</a:t>
            </a:r>
          </a:p>
          <a:p>
            <a:pPr lvl="2"/>
            <a:r>
              <a:rPr lang="en-US" sz="2000" dirty="0"/>
              <a:t>Overall usability score for your interface</a:t>
            </a:r>
          </a:p>
          <a:p>
            <a:pPr lvl="1"/>
            <a:endParaRPr lang="en-US" sz="2400" dirty="0"/>
          </a:p>
          <a:p>
            <a:pPr lvl="3"/>
            <a:endParaRPr lang="en-US" sz="1800" dirty="0"/>
          </a:p>
          <a:p>
            <a:endParaRPr lang="en-US" sz="2800" dirty="0"/>
          </a:p>
        </p:txBody>
      </p:sp>
    </p:spTree>
    <p:extLst>
      <p:ext uri="{BB962C8B-B14F-4D97-AF65-F5344CB8AC3E}">
        <p14:creationId xmlns:p14="http://schemas.microsoft.com/office/powerpoint/2010/main" val="2384827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4E13B-064F-2553-1BEB-E0E43201A540}"/>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DDFEB1F-300B-523C-2D40-30D12E0F0659}"/>
              </a:ext>
            </a:extLst>
          </p:cNvPr>
          <p:cNvSpPr>
            <a:spLocks noGrp="1"/>
          </p:cNvSpPr>
          <p:nvPr>
            <p:ph type="ctrTitle"/>
          </p:nvPr>
        </p:nvSpPr>
        <p:spPr/>
        <p:txBody>
          <a:bodyPr/>
          <a:lstStyle/>
          <a:p>
            <a:r>
              <a:rPr lang="en-US" dirty="0"/>
              <a:t>Usability Tasks</a:t>
            </a:r>
          </a:p>
        </p:txBody>
      </p:sp>
    </p:spTree>
    <p:extLst>
      <p:ext uri="{BB962C8B-B14F-4D97-AF65-F5344CB8AC3E}">
        <p14:creationId xmlns:p14="http://schemas.microsoft.com/office/powerpoint/2010/main" val="2905880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8E8F-C413-CA47-B814-6786D07CD505}"/>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C38C3378-D299-734D-886F-F9AA591FB425}"/>
              </a:ext>
            </a:extLst>
          </p:cNvPr>
          <p:cNvSpPr>
            <a:spLocks noGrp="1"/>
          </p:cNvSpPr>
          <p:nvPr>
            <p:ph type="sldNum" sz="quarter" idx="12"/>
          </p:nvPr>
        </p:nvSpPr>
        <p:spPr/>
        <p:txBody>
          <a:bodyPr/>
          <a:lstStyle/>
          <a:p>
            <a:fld id="{4ED00F15-A2F0-4508-AC38-6C8D2246626A}" type="slidenum">
              <a:rPr lang="en-US" smtClean="0"/>
              <a:t>35</a:t>
            </a:fld>
            <a:endParaRPr lang="en-US"/>
          </a:p>
        </p:txBody>
      </p:sp>
      <p:sp>
        <p:nvSpPr>
          <p:cNvPr id="4" name="Content Placeholder 3">
            <a:extLst>
              <a:ext uri="{FF2B5EF4-FFF2-40B4-BE49-F238E27FC236}">
                <a16:creationId xmlns:a16="http://schemas.microsoft.com/office/drawing/2014/main" id="{72D0DF1A-3657-1640-8CE6-F5622694CB7D}"/>
              </a:ext>
            </a:extLst>
          </p:cNvPr>
          <p:cNvSpPr>
            <a:spLocks noGrp="1"/>
          </p:cNvSpPr>
          <p:nvPr>
            <p:ph sz="quarter" idx="13"/>
          </p:nvPr>
        </p:nvSpPr>
        <p:spPr>
          <a:xfrm>
            <a:off x="812800" y="1590260"/>
            <a:ext cx="10566400" cy="4658139"/>
          </a:xfrm>
        </p:spPr>
        <p:txBody>
          <a:bodyPr/>
          <a:lstStyle/>
          <a:p>
            <a:r>
              <a:rPr lang="en-US" dirty="0"/>
              <a:t>Different types of tasks:</a:t>
            </a:r>
          </a:p>
          <a:p>
            <a:pPr lvl="1"/>
            <a:r>
              <a:rPr lang="en-US" dirty="0"/>
              <a:t>Scenario tasks</a:t>
            </a:r>
          </a:p>
          <a:p>
            <a:pPr lvl="1"/>
            <a:r>
              <a:rPr lang="en-US" dirty="0"/>
              <a:t>Direct tasks</a:t>
            </a:r>
          </a:p>
          <a:p>
            <a:pPr lvl="1"/>
            <a:r>
              <a:rPr lang="en-US" dirty="0"/>
              <a:t>Closed tasks</a:t>
            </a:r>
          </a:p>
          <a:p>
            <a:pPr lvl="1"/>
            <a:r>
              <a:rPr lang="en-US" dirty="0"/>
              <a:t>Open-ended tasks</a:t>
            </a:r>
          </a:p>
        </p:txBody>
      </p:sp>
      <p:sp>
        <p:nvSpPr>
          <p:cNvPr id="7" name="TextBox 6">
            <a:extLst>
              <a:ext uri="{FF2B5EF4-FFF2-40B4-BE49-F238E27FC236}">
                <a16:creationId xmlns:a16="http://schemas.microsoft.com/office/drawing/2014/main" id="{BE1CA49A-F9BB-7346-B11E-F42578697DAC}"/>
              </a:ext>
            </a:extLst>
          </p:cNvPr>
          <p:cNvSpPr txBox="1"/>
          <p:nvPr/>
        </p:nvSpPr>
        <p:spPr>
          <a:xfrm>
            <a:off x="4610100" y="6277302"/>
            <a:ext cx="5591822" cy="523220"/>
          </a:xfrm>
          <a:prstGeom prst="rect">
            <a:avLst/>
          </a:prstGeom>
          <a:noFill/>
        </p:spPr>
        <p:txBody>
          <a:bodyPr wrap="square" rtlCol="0">
            <a:spAutoFit/>
          </a:bodyPr>
          <a:lstStyle/>
          <a:p>
            <a:r>
              <a:rPr lang="en-US" sz="1400" dirty="0">
                <a:hlinkClick r:id="rId2"/>
              </a:rPr>
              <a:t>https://blog.ubuntu.com/2013/08/16/usability-testing-how-do-we-design-effective-tasks</a:t>
            </a:r>
            <a:r>
              <a:rPr lang="en-US" sz="1400" dirty="0"/>
              <a:t> </a:t>
            </a:r>
          </a:p>
        </p:txBody>
      </p:sp>
    </p:spTree>
    <p:extLst>
      <p:ext uri="{BB962C8B-B14F-4D97-AF65-F5344CB8AC3E}">
        <p14:creationId xmlns:p14="http://schemas.microsoft.com/office/powerpoint/2010/main" val="1130373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36</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812800" y="1663700"/>
            <a:ext cx="10566400" cy="4584700"/>
          </a:xfrm>
        </p:spPr>
        <p:txBody>
          <a:bodyPr>
            <a:normAutofit/>
          </a:bodyPr>
          <a:lstStyle/>
          <a:p>
            <a:r>
              <a:rPr lang="en-US" sz="2800" dirty="0">
                <a:solidFill>
                  <a:schemeClr val="tx2"/>
                </a:solidFill>
              </a:rPr>
              <a:t>Scenario tasks:</a:t>
            </a:r>
          </a:p>
          <a:p>
            <a:pPr lvl="1"/>
            <a:r>
              <a:rPr lang="en-US" sz="2400" dirty="0"/>
              <a:t>Persona + Scenario + Context details</a:t>
            </a:r>
          </a:p>
          <a:p>
            <a:pPr lvl="1"/>
            <a:r>
              <a:rPr lang="en-US" sz="2400" i="1" dirty="0">
                <a:solidFill>
                  <a:srgbClr val="0070C0"/>
                </a:solidFill>
              </a:rPr>
              <a:t>“You are holding a dinner party this Saturday. You want to find a chicken curry recipe from the BBC food site.”</a:t>
            </a:r>
            <a:endParaRPr lang="en-US" sz="2400" dirty="0">
              <a:solidFill>
                <a:srgbClr val="0070C0"/>
              </a:solidFill>
            </a:endParaRPr>
          </a:p>
          <a:p>
            <a:endParaRPr lang="en-US" sz="2800" dirty="0"/>
          </a:p>
        </p:txBody>
      </p:sp>
      <p:sp>
        <p:nvSpPr>
          <p:cNvPr id="5" name="TextBox 4">
            <a:extLst>
              <a:ext uri="{FF2B5EF4-FFF2-40B4-BE49-F238E27FC236}">
                <a16:creationId xmlns:a16="http://schemas.microsoft.com/office/drawing/2014/main" id="{04623086-BF3B-6241-8EC9-B314D32234EF}"/>
              </a:ext>
            </a:extLst>
          </p:cNvPr>
          <p:cNvSpPr txBox="1"/>
          <p:nvPr/>
        </p:nvSpPr>
        <p:spPr>
          <a:xfrm>
            <a:off x="4610100" y="6277302"/>
            <a:ext cx="5591822" cy="523220"/>
          </a:xfrm>
          <a:prstGeom prst="rect">
            <a:avLst/>
          </a:prstGeom>
          <a:noFill/>
        </p:spPr>
        <p:txBody>
          <a:bodyPr wrap="square" rtlCol="0">
            <a:spAutoFit/>
          </a:bodyPr>
          <a:lstStyle/>
          <a:p>
            <a:r>
              <a:rPr lang="en-US" sz="1400" dirty="0">
                <a:hlinkClick r:id="rId3"/>
              </a:rPr>
              <a:t>https://blog.ubuntu.com/2013/08/16/usability-testing-how-do-we-design-effective-tasks</a:t>
            </a:r>
            <a:r>
              <a:rPr lang="en-US" sz="1400" dirty="0"/>
              <a:t> </a:t>
            </a:r>
          </a:p>
        </p:txBody>
      </p:sp>
    </p:spTree>
    <p:extLst>
      <p:ext uri="{BB962C8B-B14F-4D97-AF65-F5344CB8AC3E}">
        <p14:creationId xmlns:p14="http://schemas.microsoft.com/office/powerpoint/2010/main" val="371720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37</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812800" y="1574800"/>
            <a:ext cx="10566400" cy="4673600"/>
          </a:xfrm>
        </p:spPr>
        <p:txBody>
          <a:bodyPr>
            <a:normAutofit/>
          </a:bodyPr>
          <a:lstStyle/>
          <a:p>
            <a:r>
              <a:rPr lang="en-US" sz="2800" dirty="0">
                <a:solidFill>
                  <a:schemeClr val="tx2"/>
                </a:solidFill>
              </a:rPr>
              <a:t>Scenario tasks:</a:t>
            </a:r>
          </a:p>
          <a:p>
            <a:pPr lvl="1"/>
            <a:r>
              <a:rPr lang="en-US" sz="2400" dirty="0"/>
              <a:t>Mini-user story + Context details</a:t>
            </a:r>
          </a:p>
          <a:p>
            <a:pPr lvl="1"/>
            <a:r>
              <a:rPr lang="en-US" sz="2400" i="1" dirty="0">
                <a:solidFill>
                  <a:srgbClr val="0070C0"/>
                </a:solidFill>
              </a:rPr>
              <a:t>“You are holding a dinner party this Saturday. You want to find a chicken curry recipe from the BBC food site.”</a:t>
            </a:r>
            <a:endParaRPr lang="en-US" sz="2400" dirty="0">
              <a:solidFill>
                <a:srgbClr val="0070C0"/>
              </a:solidFill>
            </a:endParaRPr>
          </a:p>
          <a:p>
            <a:r>
              <a:rPr lang="en-US" sz="2800" dirty="0">
                <a:solidFill>
                  <a:schemeClr val="tx2"/>
                </a:solidFill>
              </a:rPr>
              <a:t>Direct tasks:</a:t>
            </a:r>
          </a:p>
          <a:p>
            <a:pPr lvl="1"/>
            <a:r>
              <a:rPr lang="en-US" sz="2400" dirty="0"/>
              <a:t>Instructional</a:t>
            </a:r>
          </a:p>
          <a:p>
            <a:pPr lvl="1"/>
            <a:r>
              <a:rPr lang="en-US" sz="2400" i="1" dirty="0">
                <a:solidFill>
                  <a:srgbClr val="0070C0"/>
                </a:solidFill>
              </a:rPr>
              <a:t>“Find a chicken curry recipe from the BBC food site.”</a:t>
            </a:r>
            <a:endParaRPr lang="en-US" sz="2400" dirty="0">
              <a:solidFill>
                <a:srgbClr val="0070C0"/>
              </a:solidFill>
            </a:endParaRPr>
          </a:p>
          <a:p>
            <a:endParaRPr lang="en-US" sz="2800" dirty="0"/>
          </a:p>
        </p:txBody>
      </p:sp>
      <p:sp>
        <p:nvSpPr>
          <p:cNvPr id="5" name="TextBox 4">
            <a:extLst>
              <a:ext uri="{FF2B5EF4-FFF2-40B4-BE49-F238E27FC236}">
                <a16:creationId xmlns:a16="http://schemas.microsoft.com/office/drawing/2014/main" id="{6B98A103-3DA1-524E-A724-A1A018B334D5}"/>
              </a:ext>
            </a:extLst>
          </p:cNvPr>
          <p:cNvSpPr txBox="1"/>
          <p:nvPr/>
        </p:nvSpPr>
        <p:spPr>
          <a:xfrm>
            <a:off x="4699000" y="6277302"/>
            <a:ext cx="5553722" cy="523220"/>
          </a:xfrm>
          <a:prstGeom prst="rect">
            <a:avLst/>
          </a:prstGeom>
          <a:noFill/>
        </p:spPr>
        <p:txBody>
          <a:bodyPr wrap="square" rtlCol="0">
            <a:spAutoFit/>
          </a:bodyPr>
          <a:lstStyle/>
          <a:p>
            <a:r>
              <a:rPr lang="en-US" sz="1400" dirty="0">
                <a:hlinkClick r:id="rId3"/>
              </a:rPr>
              <a:t>https://blog.ubuntu.com/2013/08/16/usability-testing-how-do-we-design-effective-tasks</a:t>
            </a:r>
            <a:r>
              <a:rPr lang="en-US" sz="1400" dirty="0"/>
              <a:t> </a:t>
            </a:r>
          </a:p>
        </p:txBody>
      </p:sp>
    </p:spTree>
    <p:extLst>
      <p:ext uri="{BB962C8B-B14F-4D97-AF65-F5344CB8AC3E}">
        <p14:creationId xmlns:p14="http://schemas.microsoft.com/office/powerpoint/2010/main" val="11743008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38</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2133600" y="1736034"/>
            <a:ext cx="8153400" cy="4512365"/>
          </a:xfrm>
        </p:spPr>
        <p:txBody>
          <a:bodyPr>
            <a:normAutofit/>
          </a:bodyPr>
          <a:lstStyle/>
          <a:p>
            <a:r>
              <a:rPr lang="en-US" sz="2800" dirty="0">
                <a:solidFill>
                  <a:schemeClr val="tx2"/>
                </a:solidFill>
              </a:rPr>
              <a:t>Closed task:</a:t>
            </a:r>
          </a:p>
          <a:p>
            <a:pPr lvl="1"/>
            <a:r>
              <a:rPr lang="en-US" sz="2400" dirty="0"/>
              <a:t>Specific to what the participants need to do</a:t>
            </a:r>
          </a:p>
          <a:p>
            <a:pPr lvl="1"/>
            <a:r>
              <a:rPr lang="en-US" sz="2400" dirty="0"/>
              <a:t>Has one correct answer</a:t>
            </a:r>
          </a:p>
          <a:p>
            <a:pPr lvl="1"/>
            <a:r>
              <a:rPr lang="en-US" sz="2400" dirty="0"/>
              <a:t>Can measure if participants solved or failed a task (calculate success rates)</a:t>
            </a:r>
          </a:p>
          <a:p>
            <a:pPr lvl="1"/>
            <a:r>
              <a:rPr lang="en-US" sz="2400" i="1" dirty="0">
                <a:solidFill>
                  <a:srgbClr val="0070C0"/>
                </a:solidFill>
              </a:rPr>
              <a:t>“You want to text your landlord to say you will give her the rent tomorrow. Her number is: 7921233290.”</a:t>
            </a:r>
            <a:endParaRPr lang="en-US" sz="2400" dirty="0">
              <a:solidFill>
                <a:srgbClr val="0070C0"/>
              </a:solidFill>
            </a:endParaRPr>
          </a:p>
        </p:txBody>
      </p:sp>
      <p:sp>
        <p:nvSpPr>
          <p:cNvPr id="6" name="TextBox 5">
            <a:extLst>
              <a:ext uri="{FF2B5EF4-FFF2-40B4-BE49-F238E27FC236}">
                <a16:creationId xmlns:a16="http://schemas.microsoft.com/office/drawing/2014/main" id="{77EF27D5-8970-B74C-9ED0-337BCB2919C6}"/>
              </a:ext>
            </a:extLst>
          </p:cNvPr>
          <p:cNvSpPr txBox="1"/>
          <p:nvPr/>
        </p:nvSpPr>
        <p:spPr>
          <a:xfrm>
            <a:off x="4699000" y="6277302"/>
            <a:ext cx="5553722" cy="523220"/>
          </a:xfrm>
          <a:prstGeom prst="rect">
            <a:avLst/>
          </a:prstGeom>
          <a:noFill/>
        </p:spPr>
        <p:txBody>
          <a:bodyPr wrap="square" rtlCol="0">
            <a:spAutoFit/>
          </a:bodyPr>
          <a:lstStyle/>
          <a:p>
            <a:r>
              <a:rPr lang="en-US" sz="1400" dirty="0">
                <a:hlinkClick r:id="rId2"/>
              </a:rPr>
              <a:t>https://blog.ubuntu.com/2013/08/16/usability-testing-how-do-we-design-effective-tasks</a:t>
            </a:r>
            <a:r>
              <a:rPr lang="en-US" sz="1400" dirty="0"/>
              <a:t> </a:t>
            </a:r>
          </a:p>
        </p:txBody>
      </p:sp>
    </p:spTree>
    <p:extLst>
      <p:ext uri="{BB962C8B-B14F-4D97-AF65-F5344CB8AC3E}">
        <p14:creationId xmlns:p14="http://schemas.microsoft.com/office/powerpoint/2010/main" val="3509953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39</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2133600" y="1537252"/>
            <a:ext cx="8153400" cy="4711148"/>
          </a:xfrm>
        </p:spPr>
        <p:txBody>
          <a:bodyPr>
            <a:normAutofit/>
          </a:bodyPr>
          <a:lstStyle/>
          <a:p>
            <a:r>
              <a:rPr lang="en-US" sz="2400" dirty="0">
                <a:solidFill>
                  <a:schemeClr val="tx2"/>
                </a:solidFill>
              </a:rPr>
              <a:t>Closed task:</a:t>
            </a:r>
          </a:p>
          <a:p>
            <a:pPr lvl="1"/>
            <a:r>
              <a:rPr lang="en-US" sz="2000" dirty="0"/>
              <a:t>Specific to what the participants need to do</a:t>
            </a:r>
          </a:p>
          <a:p>
            <a:pPr lvl="1"/>
            <a:r>
              <a:rPr lang="en-US" sz="2000" dirty="0"/>
              <a:t>Has one correct answer</a:t>
            </a:r>
          </a:p>
          <a:p>
            <a:pPr lvl="1"/>
            <a:r>
              <a:rPr lang="en-US" sz="2000" dirty="0"/>
              <a:t>Can measure if participants solved or failed a task (calculate success rates)</a:t>
            </a:r>
          </a:p>
          <a:p>
            <a:pPr lvl="1"/>
            <a:r>
              <a:rPr lang="en-US" sz="2000" i="1" dirty="0">
                <a:solidFill>
                  <a:srgbClr val="0070C0"/>
                </a:solidFill>
              </a:rPr>
              <a:t>“You want to text your landlord to say you will give her the rent tomorrow. Her number is: 7921233290.”</a:t>
            </a:r>
            <a:endParaRPr lang="en-US" sz="2000" dirty="0">
              <a:solidFill>
                <a:srgbClr val="0070C0"/>
              </a:solidFill>
            </a:endParaRPr>
          </a:p>
          <a:p>
            <a:r>
              <a:rPr lang="en-US" sz="2400" dirty="0">
                <a:solidFill>
                  <a:schemeClr val="tx2"/>
                </a:solidFill>
              </a:rPr>
              <a:t>Open-ended task:</a:t>
            </a:r>
          </a:p>
          <a:p>
            <a:pPr lvl="1"/>
            <a:r>
              <a:rPr lang="en-US" sz="2000" dirty="0"/>
              <a:t>Less specific direction as to what you want a participant to do</a:t>
            </a:r>
          </a:p>
          <a:p>
            <a:pPr lvl="1"/>
            <a:r>
              <a:rPr lang="en-US" sz="2000" dirty="0"/>
              <a:t>Gives users more freedom to explore the interface</a:t>
            </a:r>
          </a:p>
          <a:p>
            <a:pPr lvl="1"/>
            <a:r>
              <a:rPr lang="en-US" sz="2000" i="1" dirty="0">
                <a:solidFill>
                  <a:srgbClr val="0070C0"/>
                </a:solidFill>
              </a:rPr>
              <a:t>“You heard your friends mention something called ‘Ubuntu’. You are interested in it and want to find out more about what Ubuntu is and what it can offer you?”</a:t>
            </a:r>
            <a:endParaRPr lang="en-US" sz="2000" dirty="0">
              <a:solidFill>
                <a:srgbClr val="0070C0"/>
              </a:solidFill>
            </a:endParaRPr>
          </a:p>
        </p:txBody>
      </p:sp>
      <p:sp>
        <p:nvSpPr>
          <p:cNvPr id="6" name="TextBox 5">
            <a:extLst>
              <a:ext uri="{FF2B5EF4-FFF2-40B4-BE49-F238E27FC236}">
                <a16:creationId xmlns:a16="http://schemas.microsoft.com/office/drawing/2014/main" id="{D317C79E-F365-A44B-AD5E-20AB80EB9C02}"/>
              </a:ext>
            </a:extLst>
          </p:cNvPr>
          <p:cNvSpPr txBox="1"/>
          <p:nvPr/>
        </p:nvSpPr>
        <p:spPr>
          <a:xfrm>
            <a:off x="4699000" y="6277302"/>
            <a:ext cx="5553722" cy="523220"/>
          </a:xfrm>
          <a:prstGeom prst="rect">
            <a:avLst/>
          </a:prstGeom>
          <a:noFill/>
        </p:spPr>
        <p:txBody>
          <a:bodyPr wrap="square" rtlCol="0">
            <a:spAutoFit/>
          </a:bodyPr>
          <a:lstStyle/>
          <a:p>
            <a:r>
              <a:rPr lang="en-US" sz="1400" dirty="0">
                <a:hlinkClick r:id="rId3"/>
              </a:rPr>
              <a:t>https://blog.ubuntu.com/2013/08/16/usability-testing-how-do-we-design-effective-tasks</a:t>
            </a:r>
            <a:r>
              <a:rPr lang="en-US" sz="1400" dirty="0"/>
              <a:t> </a:t>
            </a:r>
          </a:p>
        </p:txBody>
      </p:sp>
    </p:spTree>
    <p:extLst>
      <p:ext uri="{BB962C8B-B14F-4D97-AF65-F5344CB8AC3E}">
        <p14:creationId xmlns:p14="http://schemas.microsoft.com/office/powerpoint/2010/main" val="3033302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idx="1"/>
          </p:nvPr>
        </p:nvSpPr>
        <p:spPr>
          <a:xfrm>
            <a:off x="1515291" y="1643063"/>
            <a:ext cx="10489475" cy="4148137"/>
          </a:xfrm>
          <a:prstGeom prst="rect">
            <a:avLst/>
          </a:prstGeom>
        </p:spPr>
        <p:txBody>
          <a:bodyPr anchor="t">
            <a:noAutofit/>
          </a:bodyPr>
          <a:lstStyle/>
          <a:p>
            <a:pPr>
              <a:buSzPts val="2000"/>
            </a:pPr>
            <a:r>
              <a:rPr lang="en-US" sz="2800" dirty="0">
                <a:solidFill>
                  <a:schemeClr val="tx1"/>
                </a:solidFill>
                <a:latin typeface="Trebuchet MS" panose="020B0703020202090204" pitchFamily="34" charset="0"/>
              </a:rPr>
              <a:t>What is usability:</a:t>
            </a:r>
          </a:p>
          <a:p>
            <a:pPr lvl="1">
              <a:buSzPts val="2000"/>
            </a:pPr>
            <a:r>
              <a:rPr lang="en-US" sz="2400" u="sng" dirty="0">
                <a:solidFill>
                  <a:srgbClr val="DD661E"/>
                </a:solidFill>
                <a:latin typeface="Trebuchet MS" panose="020B0703020202090204" pitchFamily="34" charset="0"/>
              </a:rPr>
              <a:t>Optimization</a:t>
            </a:r>
            <a:r>
              <a:rPr lang="en-US" sz="2400" dirty="0">
                <a:solidFill>
                  <a:srgbClr val="DD661E"/>
                </a:solidFill>
                <a:latin typeface="Trebuchet MS" panose="020B0703020202090204" pitchFamily="34" charset="0"/>
              </a:rPr>
              <a:t> of user’s interactions with the product</a:t>
            </a:r>
          </a:p>
          <a:p>
            <a:pPr>
              <a:buSzPts val="2000"/>
            </a:pPr>
            <a:r>
              <a:rPr lang="en-US" sz="2400" dirty="0">
                <a:solidFill>
                  <a:schemeClr val="tx1"/>
                </a:solidFill>
                <a:latin typeface="Trebuchet MS" panose="020B0703020202090204" pitchFamily="34" charset="0"/>
              </a:rPr>
              <a:t>Usability is not a unidimensional construct</a:t>
            </a:r>
          </a:p>
          <a:p>
            <a:pPr lvl="1">
              <a:buSzPts val="2000"/>
            </a:pPr>
            <a:r>
              <a:rPr lang="en-US" sz="2000" dirty="0">
                <a:latin typeface="Trebuchet MS" panose="020B0703020202090204" pitchFamily="34" charset="0"/>
              </a:rPr>
              <a:t>This is partly why simply saying a system is ‘usable’ or ‘not usable’ is not very helpful </a:t>
            </a:r>
            <a:endParaRPr lang="en-US" dirty="0">
              <a:latin typeface="Trebuchet MS" panose="020B0703020202090204" pitchFamily="34" charset="0"/>
            </a:endParaRPr>
          </a:p>
        </p:txBody>
      </p:sp>
      <p:sp>
        <p:nvSpPr>
          <p:cNvPr id="3" name="Title 2">
            <a:extLst>
              <a:ext uri="{FF2B5EF4-FFF2-40B4-BE49-F238E27FC236}">
                <a16:creationId xmlns:a16="http://schemas.microsoft.com/office/drawing/2014/main" id="{4D8A7056-9F69-5307-4149-1638EED726B8}"/>
              </a:ext>
            </a:extLst>
          </p:cNvPr>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227036794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40</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2133600" y="1722782"/>
            <a:ext cx="8153400" cy="4525617"/>
          </a:xfrm>
        </p:spPr>
        <p:txBody>
          <a:bodyPr>
            <a:normAutofit/>
          </a:bodyPr>
          <a:lstStyle/>
          <a:p>
            <a:r>
              <a:rPr lang="en-US" sz="2800" dirty="0"/>
              <a:t>Some things to pay attention to:</a:t>
            </a:r>
          </a:p>
          <a:p>
            <a:pPr lvl="1"/>
            <a:r>
              <a:rPr lang="en-US" sz="2400" dirty="0">
                <a:solidFill>
                  <a:schemeClr val="tx2"/>
                </a:solidFill>
              </a:rPr>
              <a:t>Level of details:</a:t>
            </a:r>
          </a:p>
          <a:p>
            <a:pPr lvl="2"/>
            <a:r>
              <a:rPr lang="en-US" sz="2000" dirty="0"/>
              <a:t>Enough information so participants understand what they are supposed to do</a:t>
            </a:r>
          </a:p>
          <a:p>
            <a:pPr lvl="2"/>
            <a:r>
              <a:rPr lang="en-US" sz="2000" dirty="0"/>
              <a:t>Not too much that natural interaction is impeded</a:t>
            </a:r>
          </a:p>
          <a:p>
            <a:pPr lvl="2"/>
            <a:r>
              <a:rPr lang="en-US" sz="2000" i="1" dirty="0"/>
              <a:t>Consider:</a:t>
            </a:r>
          </a:p>
          <a:p>
            <a:pPr lvl="3"/>
            <a:r>
              <a:rPr lang="en-US" sz="1800" i="1" dirty="0">
                <a:solidFill>
                  <a:srgbClr val="0070C0"/>
                </a:solidFill>
              </a:rPr>
              <a:t>“You want to show your friends a picture’”</a:t>
            </a:r>
            <a:endParaRPr lang="en-US" sz="1800" dirty="0">
              <a:solidFill>
                <a:srgbClr val="0070C0"/>
              </a:solidFill>
            </a:endParaRPr>
          </a:p>
          <a:p>
            <a:pPr lvl="3"/>
            <a:r>
              <a:rPr lang="en-US" sz="1800" i="1" dirty="0"/>
              <a:t>VS </a:t>
            </a:r>
            <a:r>
              <a:rPr lang="en-US" sz="1800" i="1" dirty="0">
                <a:solidFill>
                  <a:srgbClr val="0070C0"/>
                </a:solidFill>
              </a:rPr>
              <a:t>“You want to show your friends a picture of a cow’”</a:t>
            </a:r>
          </a:p>
        </p:txBody>
      </p:sp>
      <p:sp>
        <p:nvSpPr>
          <p:cNvPr id="6" name="TextBox 5">
            <a:extLst>
              <a:ext uri="{FF2B5EF4-FFF2-40B4-BE49-F238E27FC236}">
                <a16:creationId xmlns:a16="http://schemas.microsoft.com/office/drawing/2014/main" id="{8B4F56DB-9839-9A4E-9123-14B6D7D11D94}"/>
              </a:ext>
            </a:extLst>
          </p:cNvPr>
          <p:cNvSpPr txBox="1"/>
          <p:nvPr/>
        </p:nvSpPr>
        <p:spPr>
          <a:xfrm>
            <a:off x="4699000" y="6277302"/>
            <a:ext cx="5553722" cy="523220"/>
          </a:xfrm>
          <a:prstGeom prst="rect">
            <a:avLst/>
          </a:prstGeom>
          <a:noFill/>
        </p:spPr>
        <p:txBody>
          <a:bodyPr wrap="square" rtlCol="0">
            <a:spAutoFit/>
          </a:bodyPr>
          <a:lstStyle/>
          <a:p>
            <a:r>
              <a:rPr lang="en-US" sz="1400" dirty="0">
                <a:hlinkClick r:id="rId3"/>
              </a:rPr>
              <a:t>https://blog.ubuntu.com/2013/08/16/usability-testing-how-do-we-design-effective-tasks</a:t>
            </a:r>
            <a:r>
              <a:rPr lang="en-US" sz="1400" dirty="0"/>
              <a:t> </a:t>
            </a:r>
          </a:p>
        </p:txBody>
      </p:sp>
    </p:spTree>
    <p:extLst>
      <p:ext uri="{BB962C8B-B14F-4D97-AF65-F5344CB8AC3E}">
        <p14:creationId xmlns:p14="http://schemas.microsoft.com/office/powerpoint/2010/main" val="585624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695C-0E33-FD41-B9ED-6A8A17E731BA}"/>
              </a:ext>
            </a:extLst>
          </p:cNvPr>
          <p:cNvSpPr>
            <a:spLocks noGrp="1"/>
          </p:cNvSpPr>
          <p:nvPr>
            <p:ph type="title"/>
          </p:nvPr>
        </p:nvSpPr>
        <p:spPr/>
        <p:txBody>
          <a:bodyPr>
            <a:normAutofit fontScale="90000"/>
          </a:bodyPr>
          <a:lstStyle/>
          <a:p>
            <a:r>
              <a:rPr lang="en-US" dirty="0"/>
              <a:t>Designing usability tasks</a:t>
            </a:r>
          </a:p>
        </p:txBody>
      </p:sp>
      <p:sp>
        <p:nvSpPr>
          <p:cNvPr id="3" name="Slide Number Placeholder 2">
            <a:extLst>
              <a:ext uri="{FF2B5EF4-FFF2-40B4-BE49-F238E27FC236}">
                <a16:creationId xmlns:a16="http://schemas.microsoft.com/office/drawing/2014/main" id="{8BBB835D-8B09-1B48-857C-D8379508CB3B}"/>
              </a:ext>
            </a:extLst>
          </p:cNvPr>
          <p:cNvSpPr>
            <a:spLocks noGrp="1"/>
          </p:cNvSpPr>
          <p:nvPr>
            <p:ph type="sldNum" sz="quarter" idx="12"/>
          </p:nvPr>
        </p:nvSpPr>
        <p:spPr/>
        <p:txBody>
          <a:bodyPr/>
          <a:lstStyle/>
          <a:p>
            <a:fld id="{4ED00F15-A2F0-4508-AC38-6C8D2246626A}" type="slidenum">
              <a:rPr lang="en-US" smtClean="0"/>
              <a:t>41</a:t>
            </a:fld>
            <a:endParaRPr lang="en-US"/>
          </a:p>
        </p:txBody>
      </p:sp>
      <p:sp>
        <p:nvSpPr>
          <p:cNvPr id="4" name="Content Placeholder 3">
            <a:extLst>
              <a:ext uri="{FF2B5EF4-FFF2-40B4-BE49-F238E27FC236}">
                <a16:creationId xmlns:a16="http://schemas.microsoft.com/office/drawing/2014/main" id="{1D4735CD-6CAD-6342-B6FB-E0781453A3C4}"/>
              </a:ext>
            </a:extLst>
          </p:cNvPr>
          <p:cNvSpPr>
            <a:spLocks noGrp="1"/>
          </p:cNvSpPr>
          <p:nvPr>
            <p:ph sz="quarter" idx="13"/>
          </p:nvPr>
        </p:nvSpPr>
        <p:spPr>
          <a:xfrm>
            <a:off x="2133600" y="1630016"/>
            <a:ext cx="8153400" cy="4618383"/>
          </a:xfrm>
        </p:spPr>
        <p:txBody>
          <a:bodyPr>
            <a:normAutofit/>
          </a:bodyPr>
          <a:lstStyle/>
          <a:p>
            <a:r>
              <a:rPr lang="en-US" sz="2800" dirty="0"/>
              <a:t>Some things to pay attention to:</a:t>
            </a:r>
          </a:p>
          <a:p>
            <a:pPr lvl="1"/>
            <a:r>
              <a:rPr lang="en-US" sz="2400" dirty="0">
                <a:solidFill>
                  <a:schemeClr val="tx2"/>
                </a:solidFill>
              </a:rPr>
              <a:t>Level of details:</a:t>
            </a:r>
          </a:p>
          <a:p>
            <a:pPr lvl="2"/>
            <a:r>
              <a:rPr lang="en-US" sz="2000" dirty="0"/>
              <a:t>Enough information so participants understand what they are supposed to do</a:t>
            </a:r>
          </a:p>
          <a:p>
            <a:pPr lvl="2"/>
            <a:r>
              <a:rPr lang="en-US" sz="2000" dirty="0"/>
              <a:t>Not too much that natural interaction is impeded</a:t>
            </a:r>
          </a:p>
          <a:p>
            <a:pPr lvl="2"/>
            <a:r>
              <a:rPr lang="en-US" sz="2000" i="1" dirty="0"/>
              <a:t>Consider:</a:t>
            </a:r>
          </a:p>
          <a:p>
            <a:pPr lvl="3"/>
            <a:r>
              <a:rPr lang="en-US" sz="1800" i="1" dirty="0">
                <a:solidFill>
                  <a:srgbClr val="0070C0"/>
                </a:solidFill>
              </a:rPr>
              <a:t>“You want to show your friends a picture’”</a:t>
            </a:r>
            <a:endParaRPr lang="en-US" sz="1800" dirty="0">
              <a:solidFill>
                <a:srgbClr val="0070C0"/>
              </a:solidFill>
            </a:endParaRPr>
          </a:p>
          <a:p>
            <a:pPr lvl="3"/>
            <a:r>
              <a:rPr lang="en-US" sz="1800" i="1" dirty="0"/>
              <a:t>VS </a:t>
            </a:r>
            <a:r>
              <a:rPr lang="en-US" sz="1800" i="1" dirty="0">
                <a:solidFill>
                  <a:srgbClr val="0070C0"/>
                </a:solidFill>
              </a:rPr>
              <a:t>“You want to show your friends a picture of a cow’”</a:t>
            </a:r>
          </a:p>
          <a:p>
            <a:pPr lvl="1"/>
            <a:r>
              <a:rPr lang="en-US" sz="2400" dirty="0">
                <a:solidFill>
                  <a:schemeClr val="tx2"/>
                </a:solidFill>
              </a:rPr>
              <a:t>Dependencies:</a:t>
            </a:r>
          </a:p>
          <a:p>
            <a:pPr lvl="2"/>
            <a:r>
              <a:rPr lang="en-US" sz="2000" dirty="0"/>
              <a:t>Proceeding to next task depends on whether or not participants solved previous task successfully</a:t>
            </a:r>
            <a:endParaRPr lang="en-US" sz="2000" dirty="0">
              <a:solidFill>
                <a:srgbClr val="0070C0"/>
              </a:solidFill>
            </a:endParaRPr>
          </a:p>
        </p:txBody>
      </p:sp>
      <p:sp>
        <p:nvSpPr>
          <p:cNvPr id="6" name="TextBox 5">
            <a:extLst>
              <a:ext uri="{FF2B5EF4-FFF2-40B4-BE49-F238E27FC236}">
                <a16:creationId xmlns:a16="http://schemas.microsoft.com/office/drawing/2014/main" id="{7C85DEBD-6A45-CC4D-8921-B14FA32D5069}"/>
              </a:ext>
            </a:extLst>
          </p:cNvPr>
          <p:cNvSpPr txBox="1"/>
          <p:nvPr/>
        </p:nvSpPr>
        <p:spPr>
          <a:xfrm>
            <a:off x="4699000" y="6277302"/>
            <a:ext cx="5553722" cy="523220"/>
          </a:xfrm>
          <a:prstGeom prst="rect">
            <a:avLst/>
          </a:prstGeom>
          <a:noFill/>
        </p:spPr>
        <p:txBody>
          <a:bodyPr wrap="square" rtlCol="0">
            <a:spAutoFit/>
          </a:bodyPr>
          <a:lstStyle/>
          <a:p>
            <a:r>
              <a:rPr lang="en-US" sz="1400" dirty="0">
                <a:hlinkClick r:id="rId2"/>
              </a:rPr>
              <a:t>https://blog.ubuntu.com/2013/08/16/usability-testing-how-do-we-design-effective-tasks</a:t>
            </a:r>
            <a:r>
              <a:rPr lang="en-US" sz="1400" dirty="0"/>
              <a:t> </a:t>
            </a:r>
          </a:p>
        </p:txBody>
      </p:sp>
    </p:spTree>
    <p:extLst>
      <p:ext uri="{BB962C8B-B14F-4D97-AF65-F5344CB8AC3E}">
        <p14:creationId xmlns:p14="http://schemas.microsoft.com/office/powerpoint/2010/main" val="4293021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A4E13B-064F-2553-1BEB-E0E43201A540}"/>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9DDFEB1F-300B-523C-2D40-30D12E0F0659}"/>
              </a:ext>
            </a:extLst>
          </p:cNvPr>
          <p:cNvSpPr>
            <a:spLocks noGrp="1"/>
          </p:cNvSpPr>
          <p:nvPr>
            <p:ph type="ctrTitle"/>
          </p:nvPr>
        </p:nvSpPr>
        <p:spPr/>
        <p:txBody>
          <a:bodyPr/>
          <a:lstStyle/>
          <a:p>
            <a:r>
              <a:rPr lang="en-US" dirty="0"/>
              <a:t>Think-Aloud Protocol</a:t>
            </a:r>
          </a:p>
        </p:txBody>
      </p:sp>
    </p:spTree>
    <p:extLst>
      <p:ext uri="{BB962C8B-B14F-4D97-AF65-F5344CB8AC3E}">
        <p14:creationId xmlns:p14="http://schemas.microsoft.com/office/powerpoint/2010/main" val="37248792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3B3C-6CA1-754D-A8C1-9ED4A055A779}"/>
              </a:ext>
            </a:extLst>
          </p:cNvPr>
          <p:cNvSpPr>
            <a:spLocks noGrp="1"/>
          </p:cNvSpPr>
          <p:nvPr>
            <p:ph type="title"/>
          </p:nvPr>
        </p:nvSpPr>
        <p:spPr/>
        <p:txBody>
          <a:bodyPr/>
          <a:lstStyle/>
          <a:p>
            <a:r>
              <a:rPr lang="en-US" dirty="0"/>
              <a:t>Usability Testing</a:t>
            </a:r>
          </a:p>
        </p:txBody>
      </p:sp>
      <p:sp>
        <p:nvSpPr>
          <p:cNvPr id="3" name="Content Placeholder 2">
            <a:extLst>
              <a:ext uri="{FF2B5EF4-FFF2-40B4-BE49-F238E27FC236}">
                <a16:creationId xmlns:a16="http://schemas.microsoft.com/office/drawing/2014/main" id="{CE3F0B58-8BBA-6643-A048-EEDCB3A62E2B}"/>
              </a:ext>
            </a:extLst>
          </p:cNvPr>
          <p:cNvSpPr>
            <a:spLocks noGrp="1"/>
          </p:cNvSpPr>
          <p:nvPr>
            <p:ph idx="1"/>
          </p:nvPr>
        </p:nvSpPr>
        <p:spPr/>
        <p:txBody>
          <a:bodyPr vert="horz" lIns="91440" tIns="45720" rIns="91440" bIns="45720" rtlCol="0" anchor="t">
            <a:normAutofit/>
          </a:bodyPr>
          <a:lstStyle/>
          <a:p>
            <a:r>
              <a:rPr lang="en-US" dirty="0">
                <a:latin typeface="Trebuchet MS"/>
                <a:cs typeface="Calibri"/>
              </a:rPr>
              <a:t>Metrics result in quantitative data (what).</a:t>
            </a:r>
          </a:p>
          <a:p>
            <a:r>
              <a:rPr lang="en-US" dirty="0">
                <a:latin typeface="Trebuchet MS"/>
                <a:cs typeface="Calibri"/>
              </a:rPr>
              <a:t>Ways to collect qualitative data (why):</a:t>
            </a:r>
          </a:p>
          <a:p>
            <a:pPr lvl="1"/>
            <a:r>
              <a:rPr lang="en-US" dirty="0"/>
              <a:t>Think-Aloud protocol</a:t>
            </a:r>
          </a:p>
          <a:p>
            <a:pPr lvl="1"/>
            <a:r>
              <a:rPr lang="en-US" dirty="0"/>
              <a:t>Interviews</a:t>
            </a:r>
          </a:p>
          <a:p>
            <a:pPr lvl="2"/>
            <a:r>
              <a:rPr lang="en-US" dirty="0"/>
              <a:t>You will not need to do interviews for usability testing in this class, but you will have to do them for User study 2 for your project</a:t>
            </a:r>
          </a:p>
        </p:txBody>
      </p:sp>
    </p:spTree>
    <p:extLst>
      <p:ext uri="{BB962C8B-B14F-4D97-AF65-F5344CB8AC3E}">
        <p14:creationId xmlns:p14="http://schemas.microsoft.com/office/powerpoint/2010/main" val="4215896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Think Aloud</a:t>
            </a:r>
          </a:p>
        </p:txBody>
      </p:sp>
      <p:sp>
        <p:nvSpPr>
          <p:cNvPr id="3" name="Content Placeholder 2"/>
          <p:cNvSpPr>
            <a:spLocks noGrp="1"/>
          </p:cNvSpPr>
          <p:nvPr>
            <p:ph idx="1"/>
          </p:nvPr>
        </p:nvSpPr>
        <p:spPr>
          <a:xfrm>
            <a:off x="838200" y="1606376"/>
            <a:ext cx="9651715" cy="4373183"/>
          </a:xfrm>
        </p:spPr>
        <p:txBody>
          <a:bodyPr>
            <a:normAutofit fontScale="92500" lnSpcReduction="10000"/>
          </a:bodyPr>
          <a:lstStyle/>
          <a:p>
            <a:r>
              <a:rPr lang="en-US" sz="2800" dirty="0"/>
              <a:t>User thinks aloud as they use an application or prototype to accomplish a particular task</a:t>
            </a:r>
          </a:p>
          <a:p>
            <a:endParaRPr lang="en-US" sz="2800" dirty="0"/>
          </a:p>
          <a:p>
            <a:r>
              <a:rPr lang="en-US" sz="2800" dirty="0"/>
              <a:t>Results in qualitative data</a:t>
            </a:r>
          </a:p>
          <a:p>
            <a:endParaRPr lang="en-US" sz="2800" dirty="0"/>
          </a:p>
          <a:p>
            <a:r>
              <a:rPr lang="en-US" sz="2800" dirty="0"/>
              <a:t>Provides insights into how user </a:t>
            </a:r>
            <a:r>
              <a:rPr lang="en-US" sz="2800" i="1" dirty="0"/>
              <a:t>perceives </a:t>
            </a:r>
            <a:r>
              <a:rPr lang="en-US" sz="2800" dirty="0"/>
              <a:t>and </a:t>
            </a:r>
            <a:r>
              <a:rPr lang="en-US" sz="2800" i="1" dirty="0"/>
              <a:t>interprets </a:t>
            </a:r>
            <a:r>
              <a:rPr lang="en-US" sz="2800" dirty="0"/>
              <a:t>the application</a:t>
            </a:r>
          </a:p>
          <a:p>
            <a:endParaRPr lang="en-US" sz="2800" dirty="0"/>
          </a:p>
          <a:p>
            <a:r>
              <a:rPr lang="en-US" sz="2800" dirty="0"/>
              <a:t>Data provided/collected immediately</a:t>
            </a:r>
          </a:p>
          <a:p>
            <a:pPr lvl="1"/>
            <a:r>
              <a:rPr lang="en-US" sz="2400" dirty="0"/>
              <a:t>Not a retrospective account</a:t>
            </a:r>
          </a:p>
          <a:p>
            <a:pPr lvl="1"/>
            <a:r>
              <a:rPr lang="en-US" sz="2400" dirty="0"/>
              <a:t>Increases chance that timely, “accurate” data is given</a:t>
            </a:r>
          </a:p>
        </p:txBody>
      </p:sp>
      <p:sp>
        <p:nvSpPr>
          <p:cNvPr id="4" name="Slide Number Placeholder 3"/>
          <p:cNvSpPr>
            <a:spLocks noGrp="1"/>
          </p:cNvSpPr>
          <p:nvPr>
            <p:ph type="sldNum" sz="quarter" idx="12"/>
          </p:nvPr>
        </p:nvSpPr>
        <p:spPr/>
        <p:txBody>
          <a:bodyPr/>
          <a:lstStyle/>
          <a:p>
            <a:fld id="{7D8881FD-475A-4E8A-869D-92891D398F97}" type="slidenum">
              <a:rPr lang="en-US" smtClean="0"/>
              <a:t>44</a:t>
            </a:fld>
            <a:endParaRPr lang="en-US"/>
          </a:p>
        </p:txBody>
      </p:sp>
    </p:spTree>
    <p:extLst>
      <p:ext uri="{BB962C8B-B14F-4D97-AF65-F5344CB8AC3E}">
        <p14:creationId xmlns:p14="http://schemas.microsoft.com/office/powerpoint/2010/main" val="4034171781"/>
      </p:ext>
    </p:extLst>
  </p:cSld>
  <p:clrMapOvr>
    <a:masterClrMapping/>
  </p:clrMapOvr>
  <mc:AlternateContent xmlns:mc="http://schemas.openxmlformats.org/markup-compatibility/2006" xmlns:p14="http://schemas.microsoft.com/office/powerpoint/2010/main">
    <mc:Choice Requires="p14">
      <p:transition spd="slow" p14:dur="2000" advTm="79164"/>
    </mc:Choice>
    <mc:Fallback xmlns="">
      <p:transition spd="slow" advTm="79164"/>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Think Aloud</a:t>
            </a:r>
          </a:p>
        </p:txBody>
      </p:sp>
      <p:sp>
        <p:nvSpPr>
          <p:cNvPr id="3" name="Content Placeholder 2"/>
          <p:cNvSpPr>
            <a:spLocks noGrp="1"/>
          </p:cNvSpPr>
          <p:nvPr>
            <p:ph idx="1"/>
          </p:nvPr>
        </p:nvSpPr>
        <p:spPr/>
        <p:txBody>
          <a:bodyPr>
            <a:normAutofit fontScale="92500"/>
          </a:bodyPr>
          <a:lstStyle/>
          <a:p>
            <a:r>
              <a:rPr lang="en-US" sz="2800" dirty="0"/>
              <a:t>Ask participant to say whatever comes to mind as they use the application</a:t>
            </a:r>
          </a:p>
          <a:p>
            <a:endParaRPr lang="en-US" sz="2800" dirty="0"/>
          </a:p>
          <a:p>
            <a:r>
              <a:rPr lang="en-US" sz="2800" dirty="0"/>
              <a:t>Indicate that anything that may be confusing is not their fault, but the fault of the application’s design</a:t>
            </a:r>
          </a:p>
          <a:p>
            <a:pPr lvl="1"/>
            <a:r>
              <a:rPr lang="en-US" sz="2400" dirty="0"/>
              <a:t>You want them to feel comfortable criticizing the application</a:t>
            </a:r>
          </a:p>
          <a:p>
            <a:pPr lvl="1"/>
            <a:r>
              <a:rPr lang="en-US" sz="2400" dirty="0"/>
              <a:t>Shift blame from internal to external attribution (participant to designer)</a:t>
            </a:r>
          </a:p>
          <a:p>
            <a:endParaRPr lang="en-US" sz="2800" dirty="0"/>
          </a:p>
          <a:p>
            <a:r>
              <a:rPr lang="en-US" sz="2800" dirty="0"/>
              <a:t>Be prepared to prompt subject to remind them to continue thinking aloud</a:t>
            </a:r>
          </a:p>
          <a:p>
            <a:pPr lvl="1"/>
            <a:r>
              <a:rPr lang="en-US" sz="2400" dirty="0"/>
              <a:t>“What are you thinking about now?”</a:t>
            </a:r>
          </a:p>
        </p:txBody>
      </p:sp>
      <p:sp>
        <p:nvSpPr>
          <p:cNvPr id="4" name="Slide Number Placeholder 3"/>
          <p:cNvSpPr>
            <a:spLocks noGrp="1"/>
          </p:cNvSpPr>
          <p:nvPr>
            <p:ph type="sldNum" sz="quarter" idx="12"/>
          </p:nvPr>
        </p:nvSpPr>
        <p:spPr/>
        <p:txBody>
          <a:bodyPr/>
          <a:lstStyle/>
          <a:p>
            <a:fld id="{7D8881FD-475A-4E8A-869D-92891D398F97}" type="slidenum">
              <a:rPr lang="en-US" smtClean="0"/>
              <a:t>45</a:t>
            </a:fld>
            <a:endParaRPr lang="en-US"/>
          </a:p>
        </p:txBody>
      </p:sp>
    </p:spTree>
    <p:extLst>
      <p:ext uri="{BB962C8B-B14F-4D97-AF65-F5344CB8AC3E}">
        <p14:creationId xmlns:p14="http://schemas.microsoft.com/office/powerpoint/2010/main" val="1119023658"/>
      </p:ext>
    </p:extLst>
  </p:cSld>
  <p:clrMapOvr>
    <a:masterClrMapping/>
  </p:clrMapOvr>
  <mc:AlternateContent xmlns:mc="http://schemas.openxmlformats.org/markup-compatibility/2006" xmlns:p14="http://schemas.microsoft.com/office/powerpoint/2010/main">
    <mc:Choice Requires="p14">
      <p:transition spd="slow" p14:dur="2000" advTm="68832"/>
    </mc:Choice>
    <mc:Fallback xmlns="">
      <p:transition spd="slow" advTm="6883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Why Think Aloud?</a:t>
            </a:r>
            <a:endParaRPr lang="en-US" b="1" dirty="0"/>
          </a:p>
        </p:txBody>
      </p:sp>
      <p:sp>
        <p:nvSpPr>
          <p:cNvPr id="6" name="Slide Number Placeholder 5"/>
          <p:cNvSpPr>
            <a:spLocks noGrp="1"/>
          </p:cNvSpPr>
          <p:nvPr>
            <p:ph type="sldNum" sz="quarter" idx="12"/>
          </p:nvPr>
        </p:nvSpPr>
        <p:spPr/>
        <p:txBody>
          <a:bodyPr/>
          <a:lstStyle/>
          <a:p>
            <a:fld id="{4ED00F15-A2F0-4508-AC38-6C8D2246626A}" type="slidenum">
              <a:rPr lang="en-US" smtClean="0"/>
              <a:t>46</a:t>
            </a:fld>
            <a:endParaRPr lang="en-US"/>
          </a:p>
        </p:txBody>
      </p:sp>
      <p:sp>
        <p:nvSpPr>
          <p:cNvPr id="8" name="Content Placeholder 7"/>
          <p:cNvSpPr>
            <a:spLocks noGrp="1"/>
          </p:cNvSpPr>
          <p:nvPr>
            <p:ph sz="quarter" idx="13"/>
          </p:nvPr>
        </p:nvSpPr>
        <p:spPr>
          <a:xfrm>
            <a:off x="812800" y="1630016"/>
            <a:ext cx="5492033" cy="4618383"/>
          </a:xfrm>
        </p:spPr>
        <p:txBody>
          <a:bodyPr>
            <a:normAutofit/>
          </a:bodyPr>
          <a:lstStyle/>
          <a:p>
            <a:r>
              <a:rPr lang="en-US" sz="2400" dirty="0"/>
              <a:t>While users are doing the activity, ask them to </a:t>
            </a:r>
            <a:r>
              <a:rPr lang="en-US" sz="2400" b="1" dirty="0">
                <a:solidFill>
                  <a:schemeClr val="tx2"/>
                </a:solidFill>
              </a:rPr>
              <a:t>talk aloud</a:t>
            </a:r>
            <a:r>
              <a:rPr lang="en-US" sz="2400" b="1" dirty="0"/>
              <a:t> </a:t>
            </a:r>
            <a:r>
              <a:rPr lang="en-US" sz="2400" dirty="0"/>
              <a:t>their thought process.</a:t>
            </a:r>
          </a:p>
          <a:p>
            <a:r>
              <a:rPr lang="en-US" sz="2400" dirty="0"/>
              <a:t>Why talk aloud? Why not just observe?</a:t>
            </a:r>
          </a:p>
          <a:p>
            <a:pPr lvl="1"/>
            <a:r>
              <a:rPr lang="en-US" sz="2000" b="1" dirty="0">
                <a:solidFill>
                  <a:schemeClr val="tx2"/>
                </a:solidFill>
              </a:rPr>
              <a:t>You will see </a:t>
            </a:r>
            <a:r>
              <a:rPr lang="en-US" sz="2000" b="1" dirty="0">
                <a:solidFill>
                  <a:srgbClr val="FF0000"/>
                </a:solidFill>
              </a:rPr>
              <a:t>what</a:t>
            </a:r>
            <a:r>
              <a:rPr lang="en-US" sz="2000" b="1" dirty="0">
                <a:solidFill>
                  <a:schemeClr val="tx2"/>
                </a:solidFill>
              </a:rPr>
              <a:t> they do but not </a:t>
            </a:r>
            <a:r>
              <a:rPr lang="en-US" sz="2000" b="1" dirty="0">
                <a:solidFill>
                  <a:srgbClr val="FF0000"/>
                </a:solidFill>
              </a:rPr>
              <a:t>why</a:t>
            </a:r>
            <a:r>
              <a:rPr lang="en-US" sz="2000" b="1" dirty="0">
                <a:solidFill>
                  <a:schemeClr val="tx2"/>
                </a:solidFill>
              </a:rPr>
              <a:t> they do it.</a:t>
            </a:r>
          </a:p>
          <a:p>
            <a:endParaRPr lang="en-US" sz="2400" dirty="0"/>
          </a:p>
        </p:txBody>
      </p:sp>
      <p:pic>
        <p:nvPicPr>
          <p:cNvPr id="13314" name="Picture 2" descr="C:\Users\lanthony\Desktop\greenberg-et-al-p23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309" y="1573542"/>
            <a:ext cx="4992049" cy="37897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390283" y="6375335"/>
            <a:ext cx="6432931" cy="307777"/>
          </a:xfrm>
          <a:prstGeom prst="rect">
            <a:avLst/>
          </a:prstGeom>
          <a:noFill/>
        </p:spPr>
        <p:txBody>
          <a:bodyPr wrap="square" rtlCol="0">
            <a:spAutoFit/>
          </a:bodyPr>
          <a:lstStyle/>
          <a:p>
            <a:pPr algn="ctr"/>
            <a:r>
              <a:rPr lang="en-US" sz="1400" dirty="0"/>
              <a:t>from Greenberg et al, </a:t>
            </a:r>
            <a:r>
              <a:rPr lang="en-US" sz="1400" i="1" dirty="0"/>
              <a:t>Sketching User Experiences: The Workbook</a:t>
            </a:r>
            <a:r>
              <a:rPr lang="en-US" sz="1400" dirty="0"/>
              <a:t>, p.239</a:t>
            </a:r>
          </a:p>
        </p:txBody>
      </p:sp>
      <p:sp>
        <p:nvSpPr>
          <p:cNvPr id="11" name="Oval 10"/>
          <p:cNvSpPr/>
          <p:nvPr/>
        </p:nvSpPr>
        <p:spPr>
          <a:xfrm>
            <a:off x="8241228" y="1628786"/>
            <a:ext cx="1976197" cy="24528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7946255" y="1362094"/>
            <a:ext cx="2592646" cy="2986266"/>
          </a:xfrm>
          <a:prstGeom prst="ellipse">
            <a:avLst/>
          </a:prstGeom>
          <a:noFill/>
        </p:spPr>
        <p:txBody>
          <a:bodyPr wrap="square" rtlCol="0">
            <a:spAutoFit/>
          </a:bodyPr>
          <a:lstStyle/>
          <a:p>
            <a:pPr algn="ctr"/>
            <a:r>
              <a:rPr lang="en-US" sz="1200" dirty="0">
                <a:solidFill>
                  <a:schemeClr val="bg1"/>
                </a:solidFill>
              </a:rPr>
              <a:t>Ok, you asked me</a:t>
            </a:r>
            <a:br>
              <a:rPr lang="en-US" sz="1200" dirty="0">
                <a:solidFill>
                  <a:schemeClr val="bg1"/>
                </a:solidFill>
              </a:rPr>
            </a:br>
            <a:r>
              <a:rPr lang="en-US" sz="1200" dirty="0">
                <a:solidFill>
                  <a:schemeClr val="bg1"/>
                </a:solidFill>
              </a:rPr>
              <a:t>to visit the homepage</a:t>
            </a:r>
            <a:br>
              <a:rPr lang="en-US" sz="1200" dirty="0">
                <a:solidFill>
                  <a:schemeClr val="bg1"/>
                </a:solidFill>
              </a:rPr>
            </a:br>
            <a:r>
              <a:rPr lang="en-US" sz="1200" dirty="0">
                <a:solidFill>
                  <a:schemeClr val="bg1"/>
                </a:solidFill>
              </a:rPr>
              <a:t>of this online store, and try to buy a shirt. So I’m looking for something like “start shopping”. Hmm, I can’t find it. But there is this button called “directories”, maybe it’s under that? No….</a:t>
            </a:r>
          </a:p>
        </p:txBody>
      </p:sp>
      <p:sp>
        <p:nvSpPr>
          <p:cNvPr id="9" name="Oval Callout 8"/>
          <p:cNvSpPr/>
          <p:nvPr/>
        </p:nvSpPr>
        <p:spPr>
          <a:xfrm>
            <a:off x="5562600" y="2914471"/>
            <a:ext cx="1828800" cy="2038530"/>
          </a:xfrm>
          <a:prstGeom prst="wedgeEllipseCallout">
            <a:avLst>
              <a:gd name="adj1" fmla="val 43743"/>
              <a:gd name="adj2" fmla="val 50735"/>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4956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Why Think Aloud?</a:t>
            </a:r>
          </a:p>
        </p:txBody>
      </p:sp>
      <p:sp>
        <p:nvSpPr>
          <p:cNvPr id="6" name="Slide Number Placeholder 5"/>
          <p:cNvSpPr>
            <a:spLocks noGrp="1"/>
          </p:cNvSpPr>
          <p:nvPr>
            <p:ph type="sldNum" sz="quarter" idx="12"/>
          </p:nvPr>
        </p:nvSpPr>
        <p:spPr/>
        <p:txBody>
          <a:bodyPr/>
          <a:lstStyle/>
          <a:p>
            <a:fld id="{4ED00F15-A2F0-4508-AC38-6C8D2246626A}" type="slidenum">
              <a:rPr lang="en-US" smtClean="0"/>
              <a:t>47</a:t>
            </a:fld>
            <a:endParaRPr lang="en-US"/>
          </a:p>
        </p:txBody>
      </p:sp>
      <p:sp>
        <p:nvSpPr>
          <p:cNvPr id="8" name="Content Placeholder 7"/>
          <p:cNvSpPr>
            <a:spLocks noGrp="1"/>
          </p:cNvSpPr>
          <p:nvPr>
            <p:ph sz="quarter" idx="13"/>
          </p:nvPr>
        </p:nvSpPr>
        <p:spPr>
          <a:xfrm>
            <a:off x="812800" y="1669774"/>
            <a:ext cx="10566400" cy="4578626"/>
          </a:xfrm>
        </p:spPr>
        <p:txBody>
          <a:bodyPr>
            <a:normAutofit/>
          </a:bodyPr>
          <a:lstStyle/>
          <a:p>
            <a:r>
              <a:rPr lang="en-US" sz="2800" dirty="0"/>
              <a:t>Users will ask questions or make guesses:</a:t>
            </a:r>
          </a:p>
          <a:p>
            <a:pPr lvl="1"/>
            <a:r>
              <a:rPr lang="en-US" sz="2400" dirty="0"/>
              <a:t>These are clues as to their </a:t>
            </a:r>
            <a:r>
              <a:rPr lang="en-US" sz="2400" b="1" dirty="0">
                <a:solidFill>
                  <a:schemeClr val="tx2"/>
                </a:solidFill>
              </a:rPr>
              <a:t>internal mental model </a:t>
            </a:r>
            <a:r>
              <a:rPr lang="en-US" sz="2400" dirty="0"/>
              <a:t>and possibly places where the design and their understanding don’t match.</a:t>
            </a:r>
          </a:p>
        </p:txBody>
      </p:sp>
      <p:sp>
        <p:nvSpPr>
          <p:cNvPr id="2" name="TextBox 1">
            <a:extLst>
              <a:ext uri="{FF2B5EF4-FFF2-40B4-BE49-F238E27FC236}">
                <a16:creationId xmlns:a16="http://schemas.microsoft.com/office/drawing/2014/main" id="{7B5FD82B-9470-B94F-907A-FAAA8E29C14C}"/>
              </a:ext>
            </a:extLst>
          </p:cNvPr>
          <p:cNvSpPr txBox="1"/>
          <p:nvPr/>
        </p:nvSpPr>
        <p:spPr>
          <a:xfrm>
            <a:off x="6836781" y="248855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0045128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Why Think Aloud?</a:t>
            </a:r>
          </a:p>
        </p:txBody>
      </p:sp>
      <p:sp>
        <p:nvSpPr>
          <p:cNvPr id="6" name="Slide Number Placeholder 5"/>
          <p:cNvSpPr>
            <a:spLocks noGrp="1"/>
          </p:cNvSpPr>
          <p:nvPr>
            <p:ph type="sldNum" sz="quarter" idx="12"/>
          </p:nvPr>
        </p:nvSpPr>
        <p:spPr/>
        <p:txBody>
          <a:bodyPr/>
          <a:lstStyle/>
          <a:p>
            <a:fld id="{4ED00F15-A2F0-4508-AC38-6C8D2246626A}" type="slidenum">
              <a:rPr lang="en-US" smtClean="0"/>
              <a:t>48</a:t>
            </a:fld>
            <a:endParaRPr lang="en-US"/>
          </a:p>
        </p:txBody>
      </p:sp>
      <p:sp>
        <p:nvSpPr>
          <p:cNvPr id="8" name="Content Placeholder 7"/>
          <p:cNvSpPr>
            <a:spLocks noGrp="1"/>
          </p:cNvSpPr>
          <p:nvPr>
            <p:ph sz="quarter" idx="13"/>
          </p:nvPr>
        </p:nvSpPr>
        <p:spPr>
          <a:xfrm>
            <a:off x="812800" y="1630016"/>
            <a:ext cx="10566400" cy="4618383"/>
          </a:xfrm>
        </p:spPr>
        <p:txBody>
          <a:bodyPr>
            <a:normAutofit/>
          </a:bodyPr>
          <a:lstStyle/>
          <a:p>
            <a:r>
              <a:rPr lang="en-US" sz="2800" dirty="0"/>
              <a:t>Users will ask questions or make guesses:</a:t>
            </a:r>
          </a:p>
          <a:p>
            <a:pPr lvl="1"/>
            <a:r>
              <a:rPr lang="en-US" sz="2400" dirty="0"/>
              <a:t>These are clues as to their </a:t>
            </a:r>
            <a:r>
              <a:rPr lang="en-US" sz="2400" b="1" dirty="0">
                <a:solidFill>
                  <a:schemeClr val="tx2"/>
                </a:solidFill>
              </a:rPr>
              <a:t>internal mental model </a:t>
            </a:r>
            <a:r>
              <a:rPr lang="en-US" sz="2400" dirty="0"/>
              <a:t>and possibly places where the design and their understanding don’t match.</a:t>
            </a:r>
          </a:p>
          <a:p>
            <a:pPr lvl="1"/>
            <a:endParaRPr lang="en-US" sz="2400" dirty="0"/>
          </a:p>
          <a:p>
            <a:r>
              <a:rPr lang="en-US" sz="2800" dirty="0"/>
              <a:t>We will get feedback on:</a:t>
            </a:r>
          </a:p>
          <a:p>
            <a:pPr lvl="1"/>
            <a:r>
              <a:rPr lang="en-US" sz="2400" dirty="0"/>
              <a:t>The task flow, organization, and interactions</a:t>
            </a:r>
          </a:p>
          <a:p>
            <a:pPr lvl="1"/>
            <a:r>
              <a:rPr lang="en-US" sz="2400" dirty="0"/>
              <a:t>The look-and-feel and graphic design</a:t>
            </a:r>
          </a:p>
        </p:txBody>
      </p:sp>
    </p:spTree>
    <p:extLst>
      <p:ext uri="{BB962C8B-B14F-4D97-AF65-F5344CB8AC3E}">
        <p14:creationId xmlns:p14="http://schemas.microsoft.com/office/powerpoint/2010/main" val="332568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159AAE-5EFB-91CD-219F-5DD62AEB8F4E}"/>
              </a:ext>
            </a:extLst>
          </p:cNvPr>
          <p:cNvSpPr>
            <a:spLocks noGrp="1"/>
          </p:cNvSpPr>
          <p:nvPr>
            <p:ph type="body" idx="1"/>
          </p:nvPr>
        </p:nvSpPr>
        <p:spPr/>
        <p:txBody>
          <a:bodyPr/>
          <a:lstStyle/>
          <a:p>
            <a:endParaRPr lang="en-US"/>
          </a:p>
        </p:txBody>
      </p:sp>
      <p:sp>
        <p:nvSpPr>
          <p:cNvPr id="3" name="Title 2">
            <a:extLst>
              <a:ext uri="{FF2B5EF4-FFF2-40B4-BE49-F238E27FC236}">
                <a16:creationId xmlns:a16="http://schemas.microsoft.com/office/drawing/2014/main" id="{5D820C63-02A2-82FC-AFF3-826836C32213}"/>
              </a:ext>
            </a:extLst>
          </p:cNvPr>
          <p:cNvSpPr>
            <a:spLocks noGrp="1"/>
          </p:cNvSpPr>
          <p:nvPr>
            <p:ph type="ctrTitle"/>
          </p:nvPr>
        </p:nvSpPr>
        <p:spPr/>
        <p:txBody>
          <a:bodyPr/>
          <a:lstStyle/>
          <a:p>
            <a:r>
              <a:rPr lang="en-US" dirty="0"/>
              <a:t>The Usability Test</a:t>
            </a:r>
          </a:p>
        </p:txBody>
      </p:sp>
    </p:spTree>
    <p:extLst>
      <p:ext uri="{BB962C8B-B14F-4D97-AF65-F5344CB8AC3E}">
        <p14:creationId xmlns:p14="http://schemas.microsoft.com/office/powerpoint/2010/main" val="1729335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a:spLocks noGrp="1"/>
          </p:cNvSpPr>
          <p:nvPr>
            <p:ph type="body" idx="1"/>
          </p:nvPr>
        </p:nvSpPr>
        <p:spPr>
          <a:xfrm>
            <a:off x="1108891" y="1566863"/>
            <a:ext cx="10489475" cy="4630737"/>
          </a:xfrm>
          <a:prstGeom prst="rect">
            <a:avLst/>
          </a:prstGeom>
        </p:spPr>
        <p:txBody>
          <a:bodyPr anchor="t">
            <a:noAutofit/>
          </a:bodyPr>
          <a:lstStyle/>
          <a:p>
            <a:pPr>
              <a:buSzPts val="2000"/>
            </a:pPr>
            <a:r>
              <a:rPr lang="en-US" sz="2000" dirty="0">
                <a:solidFill>
                  <a:schemeClr val="tx1"/>
                </a:solidFill>
                <a:latin typeface="Trebuchet MS" panose="020B0703020202090204" pitchFamily="34" charset="0"/>
              </a:rPr>
              <a:t>Typical usability dimensions:</a:t>
            </a:r>
          </a:p>
          <a:p>
            <a:pPr lvl="1">
              <a:buSzPts val="2000"/>
            </a:pPr>
            <a:r>
              <a:rPr lang="en-US" sz="1800" dirty="0">
                <a:latin typeface="Trebuchet MS" panose="020B0703020202090204" pitchFamily="34" charset="0"/>
              </a:rPr>
              <a:t>Effective to use (Effectiveness)</a:t>
            </a:r>
          </a:p>
          <a:p>
            <a:pPr lvl="1">
              <a:buSzPts val="2000"/>
            </a:pPr>
            <a:r>
              <a:rPr lang="en-US" sz="1800" dirty="0">
                <a:latin typeface="Trebuchet MS" panose="020B0703020202090204" pitchFamily="34" charset="0"/>
              </a:rPr>
              <a:t>Efficient to use (Efficiency)</a:t>
            </a:r>
          </a:p>
          <a:p>
            <a:pPr lvl="1">
              <a:buSzPts val="2000"/>
            </a:pPr>
            <a:r>
              <a:rPr lang="en-US" sz="1800" dirty="0">
                <a:latin typeface="Trebuchet MS" panose="020B0703020202090204" pitchFamily="34" charset="0"/>
              </a:rPr>
              <a:t>Safe to use (Safety)</a:t>
            </a:r>
          </a:p>
          <a:p>
            <a:pPr lvl="1">
              <a:buSzPts val="2000"/>
            </a:pPr>
            <a:r>
              <a:rPr lang="en-US" sz="1800" dirty="0">
                <a:latin typeface="Trebuchet MS" panose="020B0703020202090204" pitchFamily="34" charset="0"/>
              </a:rPr>
              <a:t>Have good utility (Utility)</a:t>
            </a:r>
          </a:p>
          <a:p>
            <a:pPr lvl="1">
              <a:buSzPts val="2000"/>
            </a:pPr>
            <a:r>
              <a:rPr lang="en-US" sz="1800" dirty="0">
                <a:latin typeface="Trebuchet MS" panose="020B0703020202090204" pitchFamily="34" charset="0"/>
              </a:rPr>
              <a:t>Easy to learn (Learnability)</a:t>
            </a:r>
          </a:p>
          <a:p>
            <a:pPr lvl="1">
              <a:buSzPts val="2000"/>
            </a:pPr>
            <a:r>
              <a:rPr lang="en-US" sz="1800" dirty="0">
                <a:latin typeface="Trebuchet MS" panose="020B0703020202090204" pitchFamily="34" charset="0"/>
              </a:rPr>
              <a:t>Easy to remember (Memorability) </a:t>
            </a:r>
          </a:p>
          <a:p>
            <a:pPr>
              <a:buSzPts val="2000"/>
            </a:pPr>
            <a:r>
              <a:rPr lang="en-US" sz="2000" dirty="0">
                <a:solidFill>
                  <a:schemeClr val="tx1"/>
                </a:solidFill>
                <a:latin typeface="Trebuchet MS" panose="020B0703020202090204" pitchFamily="34" charset="0"/>
              </a:rPr>
              <a:t>This is not a comprehensive list</a:t>
            </a:r>
          </a:p>
          <a:p>
            <a:pPr>
              <a:buSzPts val="2000"/>
            </a:pPr>
            <a:r>
              <a:rPr lang="en-US" sz="2000" dirty="0">
                <a:solidFill>
                  <a:schemeClr val="tx1"/>
                </a:solidFill>
                <a:latin typeface="Trebuchet MS" panose="020B0703020202090204" pitchFamily="34" charset="0"/>
              </a:rPr>
              <a:t>Not all of these dimensions will apply to every interface/system</a:t>
            </a:r>
          </a:p>
          <a:p>
            <a:pPr lvl="1">
              <a:buSzPts val="2000"/>
            </a:pPr>
            <a:r>
              <a:rPr lang="en-US" sz="1800" dirty="0">
                <a:latin typeface="Trebuchet MS" panose="020B0703020202090204" pitchFamily="34" charset="0"/>
              </a:rPr>
              <a:t>The designer has to make a judgment on what usability dimensions would make the most sense for a specific interface or depending on given goals</a:t>
            </a:r>
            <a:endParaRPr lang="en-US" sz="1800" dirty="0">
              <a:solidFill>
                <a:schemeClr val="tx1"/>
              </a:solidFill>
              <a:latin typeface="Trebuchet MS" panose="020B0703020202090204" pitchFamily="34" charset="0"/>
            </a:endParaRPr>
          </a:p>
        </p:txBody>
      </p:sp>
      <p:sp>
        <p:nvSpPr>
          <p:cNvPr id="3" name="Title 2">
            <a:extLst>
              <a:ext uri="{FF2B5EF4-FFF2-40B4-BE49-F238E27FC236}">
                <a16:creationId xmlns:a16="http://schemas.microsoft.com/office/drawing/2014/main" id="{4D8A7056-9F69-5307-4149-1638EED726B8}"/>
              </a:ext>
            </a:extLst>
          </p:cNvPr>
          <p:cNvSpPr>
            <a:spLocks noGrp="1"/>
          </p:cNvSpPr>
          <p:nvPr>
            <p:ph type="title"/>
          </p:nvPr>
        </p:nvSpPr>
        <p:spPr/>
        <p:txBody>
          <a:bodyPr/>
          <a:lstStyle/>
          <a:p>
            <a:r>
              <a:rPr lang="en-US" dirty="0"/>
              <a:t>Usability</a:t>
            </a:r>
          </a:p>
        </p:txBody>
      </p:sp>
    </p:spTree>
    <p:extLst>
      <p:ext uri="{BB962C8B-B14F-4D97-AF65-F5344CB8AC3E}">
        <p14:creationId xmlns:p14="http://schemas.microsoft.com/office/powerpoint/2010/main" val="383972466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E90C-8829-144F-9AF0-F1DBD070F8BD}"/>
              </a:ext>
            </a:extLst>
          </p:cNvPr>
          <p:cNvSpPr>
            <a:spLocks noGrp="1"/>
          </p:cNvSpPr>
          <p:nvPr>
            <p:ph type="title"/>
          </p:nvPr>
        </p:nvSpPr>
        <p:spPr/>
        <p:txBody>
          <a:bodyPr>
            <a:normAutofit fontScale="90000"/>
          </a:bodyPr>
          <a:lstStyle/>
          <a:p>
            <a:r>
              <a:rPr lang="en-US" dirty="0"/>
              <a:t>You need:</a:t>
            </a:r>
          </a:p>
        </p:txBody>
      </p:sp>
      <p:sp>
        <p:nvSpPr>
          <p:cNvPr id="3" name="Slide Number Placeholder 2">
            <a:extLst>
              <a:ext uri="{FF2B5EF4-FFF2-40B4-BE49-F238E27FC236}">
                <a16:creationId xmlns:a16="http://schemas.microsoft.com/office/drawing/2014/main" id="{1BA6DD53-091F-4449-B4B0-EE860860E169}"/>
              </a:ext>
            </a:extLst>
          </p:cNvPr>
          <p:cNvSpPr>
            <a:spLocks noGrp="1"/>
          </p:cNvSpPr>
          <p:nvPr>
            <p:ph type="sldNum" sz="quarter" idx="12"/>
          </p:nvPr>
        </p:nvSpPr>
        <p:spPr/>
        <p:txBody>
          <a:bodyPr/>
          <a:lstStyle/>
          <a:p>
            <a:fld id="{4ED00F15-A2F0-4508-AC38-6C8D2246626A}" type="slidenum">
              <a:rPr lang="en-US" smtClean="0"/>
              <a:t>50</a:t>
            </a:fld>
            <a:endParaRPr lang="en-US"/>
          </a:p>
        </p:txBody>
      </p:sp>
      <p:sp>
        <p:nvSpPr>
          <p:cNvPr id="5" name="Content Placeholder 3">
            <a:extLst>
              <a:ext uri="{FF2B5EF4-FFF2-40B4-BE49-F238E27FC236}">
                <a16:creationId xmlns:a16="http://schemas.microsoft.com/office/drawing/2014/main" id="{12F9DB5C-2DF4-5B88-CA37-6B2FB00F7892}"/>
              </a:ext>
            </a:extLst>
          </p:cNvPr>
          <p:cNvSpPr>
            <a:spLocks noGrp="1"/>
          </p:cNvSpPr>
          <p:nvPr>
            <p:ph sz="quarter" idx="13"/>
          </p:nvPr>
        </p:nvSpPr>
        <p:spPr>
          <a:xfrm>
            <a:off x="812800" y="1619794"/>
            <a:ext cx="10566400" cy="4628606"/>
          </a:xfrm>
        </p:spPr>
        <p:txBody>
          <a:bodyPr>
            <a:normAutofit/>
          </a:bodyPr>
          <a:lstStyle/>
          <a:p>
            <a:pPr>
              <a:defRPr>
                <a:latin typeface="Iowan Old Style Bold"/>
                <a:ea typeface="Iowan Old Style Bold"/>
                <a:cs typeface="Iowan Old Style Bold"/>
                <a:sym typeface="Iowan Old Style Bold"/>
              </a:defRPr>
            </a:pPr>
            <a:r>
              <a:rPr lang="en-US" sz="2400" dirty="0"/>
              <a:t>Controlled environment</a:t>
            </a:r>
          </a:p>
          <a:p>
            <a:pPr>
              <a:defRPr>
                <a:latin typeface="Iowan Old Style Bold"/>
                <a:ea typeface="Iowan Old Style Bold"/>
                <a:cs typeface="Iowan Old Style Bold"/>
                <a:sym typeface="Iowan Old Style Bold"/>
              </a:defRPr>
            </a:pPr>
            <a:r>
              <a:rPr lang="en-US" sz="2400" dirty="0"/>
              <a:t>System/Prototype</a:t>
            </a:r>
          </a:p>
          <a:p>
            <a:pPr>
              <a:defRPr>
                <a:latin typeface="Iowan Old Style Bold"/>
                <a:ea typeface="Iowan Old Style Bold"/>
                <a:cs typeface="Iowan Old Style Bold"/>
                <a:sym typeface="Iowan Old Style Bold"/>
              </a:defRPr>
            </a:pPr>
            <a:r>
              <a:rPr lang="en-US" sz="2400" dirty="0"/>
              <a:t>Test plan</a:t>
            </a:r>
          </a:p>
          <a:p>
            <a:pPr>
              <a:defRPr>
                <a:latin typeface="Iowan Old Style Bold"/>
                <a:ea typeface="Iowan Old Style Bold"/>
                <a:cs typeface="Iowan Old Style Bold"/>
                <a:sym typeface="Iowan Old Style Bold"/>
              </a:defRPr>
            </a:pPr>
            <a:r>
              <a:rPr lang="en-US" sz="2400" dirty="0"/>
              <a:t>Script</a:t>
            </a:r>
          </a:p>
          <a:p>
            <a:pPr>
              <a:defRPr>
                <a:latin typeface="Iowan Old Style Bold"/>
                <a:ea typeface="Iowan Old Style Bold"/>
                <a:cs typeface="Iowan Old Style Bold"/>
                <a:sym typeface="Iowan Old Style Bold"/>
              </a:defRPr>
            </a:pPr>
            <a:r>
              <a:rPr lang="en-US" sz="2400" dirty="0"/>
              <a:t>Data collection instruments</a:t>
            </a:r>
          </a:p>
          <a:p>
            <a:pPr lvl="1">
              <a:defRPr>
                <a:latin typeface="Iowan Old Style Bold"/>
                <a:ea typeface="Iowan Old Style Bold"/>
                <a:cs typeface="Iowan Old Style Bold"/>
                <a:sym typeface="Iowan Old Style Bold"/>
              </a:defRPr>
            </a:pPr>
            <a:r>
              <a:rPr lang="en-US" sz="2000" dirty="0"/>
              <a:t>Questionnaires</a:t>
            </a:r>
          </a:p>
          <a:p>
            <a:pPr lvl="1">
              <a:defRPr>
                <a:latin typeface="Iowan Old Style Bold"/>
                <a:ea typeface="Iowan Old Style Bold"/>
                <a:cs typeface="Iowan Old Style Bold"/>
                <a:sym typeface="Iowan Old Style Bold"/>
              </a:defRPr>
            </a:pPr>
            <a:r>
              <a:rPr lang="en-US" sz="2000" dirty="0"/>
              <a:t>Interview guides</a:t>
            </a:r>
          </a:p>
          <a:p>
            <a:pPr lvl="2">
              <a:defRPr>
                <a:latin typeface="Iowan Old Style Bold"/>
                <a:ea typeface="Iowan Old Style Bold"/>
                <a:cs typeface="Iowan Old Style Bold"/>
                <a:sym typeface="Iowan Old Style Bold"/>
              </a:defRPr>
            </a:pPr>
            <a:endParaRPr lang="en-US" sz="1800" dirty="0"/>
          </a:p>
          <a:p>
            <a:pPr lvl="1">
              <a:defRPr>
                <a:latin typeface="Iowan Old Style Bold"/>
                <a:ea typeface="Iowan Old Style Bold"/>
                <a:cs typeface="Iowan Old Style Bold"/>
                <a:sym typeface="Iowan Old Style Bold"/>
              </a:defRPr>
            </a:pPr>
            <a:endParaRPr lang="en-US" sz="2000" dirty="0"/>
          </a:p>
          <a:p>
            <a:pPr lvl="1">
              <a:defRPr>
                <a:latin typeface="Iowan Old Style Bold"/>
                <a:ea typeface="Iowan Old Style Bold"/>
                <a:cs typeface="Iowan Old Style Bold"/>
                <a:sym typeface="Iowan Old Style Bold"/>
              </a:defRPr>
            </a:pPr>
            <a:endParaRPr lang="en-US" sz="2000" dirty="0"/>
          </a:p>
          <a:p>
            <a:endParaRPr lang="en-US" sz="2400" dirty="0"/>
          </a:p>
        </p:txBody>
      </p:sp>
    </p:spTree>
    <p:extLst>
      <p:ext uri="{BB962C8B-B14F-4D97-AF65-F5344CB8AC3E}">
        <p14:creationId xmlns:p14="http://schemas.microsoft.com/office/powerpoint/2010/main" val="23493406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E90C-8829-144F-9AF0-F1DBD070F8BD}"/>
              </a:ext>
            </a:extLst>
          </p:cNvPr>
          <p:cNvSpPr>
            <a:spLocks noGrp="1"/>
          </p:cNvSpPr>
          <p:nvPr>
            <p:ph type="title"/>
          </p:nvPr>
        </p:nvSpPr>
        <p:spPr/>
        <p:txBody>
          <a:bodyPr>
            <a:normAutofit fontScale="90000"/>
          </a:bodyPr>
          <a:lstStyle/>
          <a:p>
            <a:r>
              <a:rPr lang="en-US" dirty="0"/>
              <a:t>Preparing the test plan</a:t>
            </a:r>
          </a:p>
        </p:txBody>
      </p:sp>
      <p:sp>
        <p:nvSpPr>
          <p:cNvPr id="3" name="Slide Number Placeholder 2">
            <a:extLst>
              <a:ext uri="{FF2B5EF4-FFF2-40B4-BE49-F238E27FC236}">
                <a16:creationId xmlns:a16="http://schemas.microsoft.com/office/drawing/2014/main" id="{1BA6DD53-091F-4449-B4B0-EE860860E169}"/>
              </a:ext>
            </a:extLst>
          </p:cNvPr>
          <p:cNvSpPr>
            <a:spLocks noGrp="1"/>
          </p:cNvSpPr>
          <p:nvPr>
            <p:ph type="sldNum" sz="quarter" idx="12"/>
          </p:nvPr>
        </p:nvSpPr>
        <p:spPr/>
        <p:txBody>
          <a:bodyPr/>
          <a:lstStyle/>
          <a:p>
            <a:fld id="{4ED00F15-A2F0-4508-AC38-6C8D2246626A}" type="slidenum">
              <a:rPr lang="en-US" smtClean="0"/>
              <a:t>51</a:t>
            </a:fld>
            <a:endParaRPr lang="en-US"/>
          </a:p>
        </p:txBody>
      </p:sp>
      <p:sp>
        <p:nvSpPr>
          <p:cNvPr id="4" name="Content Placeholder 3">
            <a:extLst>
              <a:ext uri="{FF2B5EF4-FFF2-40B4-BE49-F238E27FC236}">
                <a16:creationId xmlns:a16="http://schemas.microsoft.com/office/drawing/2014/main" id="{313F963A-3F24-C84D-AF0F-D5F1083F643E}"/>
              </a:ext>
            </a:extLst>
          </p:cNvPr>
          <p:cNvSpPr>
            <a:spLocks noGrp="1"/>
          </p:cNvSpPr>
          <p:nvPr>
            <p:ph sz="quarter" idx="13"/>
          </p:nvPr>
        </p:nvSpPr>
        <p:spPr>
          <a:xfrm>
            <a:off x="812800" y="1606730"/>
            <a:ext cx="10566400" cy="4641669"/>
          </a:xfrm>
        </p:spPr>
        <p:txBody>
          <a:bodyPr vert="horz" lIns="91440" tIns="45720" rIns="91440" bIns="45720" rtlCol="0" anchor="t">
            <a:normAutofit/>
          </a:bodyPr>
          <a:lstStyle/>
          <a:p>
            <a:r>
              <a:rPr lang="en-US" dirty="0"/>
              <a:t>Download template for test plan from Canvas</a:t>
            </a:r>
          </a:p>
          <a:p>
            <a:r>
              <a:rPr lang="en-US" dirty="0">
                <a:latin typeface="Trebuchet MS"/>
                <a:cs typeface="Calibri"/>
              </a:rPr>
              <a:t>Will be posted later today</a:t>
            </a:r>
            <a:endParaRPr lang="en-US" dirty="0"/>
          </a:p>
          <a:p>
            <a:endParaRPr lang="en-US" dirty="0"/>
          </a:p>
        </p:txBody>
      </p:sp>
    </p:spTree>
    <p:extLst>
      <p:ext uri="{BB962C8B-B14F-4D97-AF65-F5344CB8AC3E}">
        <p14:creationId xmlns:p14="http://schemas.microsoft.com/office/powerpoint/2010/main" val="38888929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E90C-8829-144F-9AF0-F1DBD070F8BD}"/>
              </a:ext>
            </a:extLst>
          </p:cNvPr>
          <p:cNvSpPr>
            <a:spLocks noGrp="1"/>
          </p:cNvSpPr>
          <p:nvPr>
            <p:ph type="title"/>
          </p:nvPr>
        </p:nvSpPr>
        <p:spPr/>
        <p:txBody>
          <a:bodyPr>
            <a:normAutofit fontScale="90000"/>
          </a:bodyPr>
          <a:lstStyle/>
          <a:p>
            <a:r>
              <a:rPr lang="en-US" dirty="0"/>
              <a:t>Preparing the script</a:t>
            </a:r>
          </a:p>
        </p:txBody>
      </p:sp>
      <p:sp>
        <p:nvSpPr>
          <p:cNvPr id="3" name="Slide Number Placeholder 2">
            <a:extLst>
              <a:ext uri="{FF2B5EF4-FFF2-40B4-BE49-F238E27FC236}">
                <a16:creationId xmlns:a16="http://schemas.microsoft.com/office/drawing/2014/main" id="{1BA6DD53-091F-4449-B4B0-EE860860E169}"/>
              </a:ext>
            </a:extLst>
          </p:cNvPr>
          <p:cNvSpPr>
            <a:spLocks noGrp="1"/>
          </p:cNvSpPr>
          <p:nvPr>
            <p:ph type="sldNum" sz="quarter" idx="12"/>
          </p:nvPr>
        </p:nvSpPr>
        <p:spPr/>
        <p:txBody>
          <a:bodyPr/>
          <a:lstStyle/>
          <a:p>
            <a:fld id="{4ED00F15-A2F0-4508-AC38-6C8D2246626A}" type="slidenum">
              <a:rPr lang="en-US" smtClean="0"/>
              <a:t>52</a:t>
            </a:fld>
            <a:endParaRPr lang="en-US"/>
          </a:p>
        </p:txBody>
      </p:sp>
      <p:sp>
        <p:nvSpPr>
          <p:cNvPr id="4" name="Content Placeholder 3">
            <a:extLst>
              <a:ext uri="{FF2B5EF4-FFF2-40B4-BE49-F238E27FC236}">
                <a16:creationId xmlns:a16="http://schemas.microsoft.com/office/drawing/2014/main" id="{313F963A-3F24-C84D-AF0F-D5F1083F643E}"/>
              </a:ext>
            </a:extLst>
          </p:cNvPr>
          <p:cNvSpPr>
            <a:spLocks noGrp="1"/>
          </p:cNvSpPr>
          <p:nvPr>
            <p:ph sz="quarter" idx="13"/>
          </p:nvPr>
        </p:nvSpPr>
        <p:spPr>
          <a:xfrm>
            <a:off x="812800" y="1606730"/>
            <a:ext cx="10566400" cy="4641669"/>
          </a:xfrm>
        </p:spPr>
        <p:txBody>
          <a:bodyPr/>
          <a:lstStyle/>
          <a:p>
            <a:r>
              <a:rPr lang="en-US" dirty="0"/>
              <a:t>Download template for script from Canvas</a:t>
            </a:r>
          </a:p>
          <a:p>
            <a:pPr lvl="1"/>
            <a:r>
              <a:rPr lang="en-US" dirty="0"/>
              <a:t>Introduction</a:t>
            </a:r>
          </a:p>
          <a:p>
            <a:pPr lvl="1"/>
            <a:r>
              <a:rPr lang="en-US" dirty="0"/>
              <a:t>Scenario description</a:t>
            </a:r>
          </a:p>
          <a:p>
            <a:pPr lvl="1"/>
            <a:r>
              <a:rPr lang="en-US" dirty="0"/>
              <a:t>Tasks</a:t>
            </a:r>
          </a:p>
          <a:p>
            <a:pPr lvl="1"/>
            <a:r>
              <a:rPr lang="en-US" dirty="0"/>
              <a:t>Prompts</a:t>
            </a:r>
          </a:p>
          <a:p>
            <a:pPr lvl="1"/>
            <a:r>
              <a:rPr lang="en-US" dirty="0"/>
              <a:t>Concrete end goals</a:t>
            </a:r>
          </a:p>
          <a:p>
            <a:endParaRPr lang="en-US" dirty="0"/>
          </a:p>
        </p:txBody>
      </p:sp>
    </p:spTree>
    <p:extLst>
      <p:ext uri="{BB962C8B-B14F-4D97-AF65-F5344CB8AC3E}">
        <p14:creationId xmlns:p14="http://schemas.microsoft.com/office/powerpoint/2010/main" val="12771193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E90C-8829-144F-9AF0-F1DBD070F8BD}"/>
              </a:ext>
            </a:extLst>
          </p:cNvPr>
          <p:cNvSpPr>
            <a:spLocks noGrp="1"/>
          </p:cNvSpPr>
          <p:nvPr>
            <p:ph type="title"/>
          </p:nvPr>
        </p:nvSpPr>
        <p:spPr/>
        <p:txBody>
          <a:bodyPr>
            <a:normAutofit fontScale="90000"/>
          </a:bodyPr>
          <a:lstStyle/>
          <a:p>
            <a:r>
              <a:rPr lang="en-US" dirty="0"/>
              <a:t>You need:</a:t>
            </a:r>
          </a:p>
        </p:txBody>
      </p:sp>
      <p:sp>
        <p:nvSpPr>
          <p:cNvPr id="3" name="Slide Number Placeholder 2">
            <a:extLst>
              <a:ext uri="{FF2B5EF4-FFF2-40B4-BE49-F238E27FC236}">
                <a16:creationId xmlns:a16="http://schemas.microsoft.com/office/drawing/2014/main" id="{1BA6DD53-091F-4449-B4B0-EE860860E169}"/>
              </a:ext>
            </a:extLst>
          </p:cNvPr>
          <p:cNvSpPr>
            <a:spLocks noGrp="1"/>
          </p:cNvSpPr>
          <p:nvPr>
            <p:ph type="sldNum" sz="quarter" idx="12"/>
          </p:nvPr>
        </p:nvSpPr>
        <p:spPr/>
        <p:txBody>
          <a:bodyPr/>
          <a:lstStyle/>
          <a:p>
            <a:fld id="{4ED00F15-A2F0-4508-AC38-6C8D2246626A}" type="slidenum">
              <a:rPr lang="en-US" smtClean="0"/>
              <a:t>53</a:t>
            </a:fld>
            <a:endParaRPr lang="en-US"/>
          </a:p>
        </p:txBody>
      </p:sp>
      <p:sp>
        <p:nvSpPr>
          <p:cNvPr id="5" name="Content Placeholder 3">
            <a:extLst>
              <a:ext uri="{FF2B5EF4-FFF2-40B4-BE49-F238E27FC236}">
                <a16:creationId xmlns:a16="http://schemas.microsoft.com/office/drawing/2014/main" id="{12F9DB5C-2DF4-5B88-CA37-6B2FB00F7892}"/>
              </a:ext>
            </a:extLst>
          </p:cNvPr>
          <p:cNvSpPr>
            <a:spLocks noGrp="1"/>
          </p:cNvSpPr>
          <p:nvPr>
            <p:ph sz="quarter" idx="13"/>
          </p:nvPr>
        </p:nvSpPr>
        <p:spPr>
          <a:xfrm>
            <a:off x="812800" y="1619794"/>
            <a:ext cx="10566400" cy="4628606"/>
          </a:xfrm>
        </p:spPr>
        <p:txBody>
          <a:bodyPr>
            <a:normAutofit/>
          </a:bodyPr>
          <a:lstStyle/>
          <a:p>
            <a:pPr>
              <a:defRPr>
                <a:latin typeface="Iowan Old Style Bold"/>
                <a:ea typeface="Iowan Old Style Bold"/>
                <a:cs typeface="Iowan Old Style Bold"/>
                <a:sym typeface="Iowan Old Style Bold"/>
              </a:defRPr>
            </a:pPr>
            <a:r>
              <a:rPr lang="en-US" sz="2400" dirty="0"/>
              <a:t>Controlled environment</a:t>
            </a:r>
          </a:p>
          <a:p>
            <a:pPr>
              <a:defRPr>
                <a:latin typeface="Iowan Old Style Bold"/>
                <a:ea typeface="Iowan Old Style Bold"/>
                <a:cs typeface="Iowan Old Style Bold"/>
                <a:sym typeface="Iowan Old Style Bold"/>
              </a:defRPr>
            </a:pPr>
            <a:r>
              <a:rPr lang="en-US" sz="2400" dirty="0"/>
              <a:t>System/Prototype</a:t>
            </a:r>
          </a:p>
          <a:p>
            <a:pPr>
              <a:defRPr>
                <a:latin typeface="Iowan Old Style Bold"/>
                <a:ea typeface="Iowan Old Style Bold"/>
                <a:cs typeface="Iowan Old Style Bold"/>
                <a:sym typeface="Iowan Old Style Bold"/>
              </a:defRPr>
            </a:pPr>
            <a:r>
              <a:rPr lang="en-US" sz="2400" dirty="0"/>
              <a:t>Test plan</a:t>
            </a:r>
          </a:p>
          <a:p>
            <a:pPr>
              <a:defRPr>
                <a:latin typeface="Iowan Old Style Bold"/>
                <a:ea typeface="Iowan Old Style Bold"/>
                <a:cs typeface="Iowan Old Style Bold"/>
                <a:sym typeface="Iowan Old Style Bold"/>
              </a:defRPr>
            </a:pPr>
            <a:r>
              <a:rPr lang="en-US" sz="2400" dirty="0"/>
              <a:t>Script</a:t>
            </a:r>
          </a:p>
          <a:p>
            <a:pPr>
              <a:defRPr>
                <a:latin typeface="Iowan Old Style Bold"/>
                <a:ea typeface="Iowan Old Style Bold"/>
                <a:cs typeface="Iowan Old Style Bold"/>
                <a:sym typeface="Iowan Old Style Bold"/>
              </a:defRPr>
            </a:pPr>
            <a:r>
              <a:rPr lang="en-US" sz="2400" dirty="0"/>
              <a:t>Data collection instruments</a:t>
            </a:r>
          </a:p>
          <a:p>
            <a:pPr lvl="1">
              <a:defRPr>
                <a:latin typeface="Iowan Old Style Bold"/>
                <a:ea typeface="Iowan Old Style Bold"/>
                <a:cs typeface="Iowan Old Style Bold"/>
                <a:sym typeface="Iowan Old Style Bold"/>
              </a:defRPr>
            </a:pPr>
            <a:r>
              <a:rPr lang="en-US" sz="2000" dirty="0"/>
              <a:t>Questionnaires</a:t>
            </a:r>
          </a:p>
          <a:p>
            <a:pPr lvl="1">
              <a:defRPr>
                <a:latin typeface="Iowan Old Style Bold"/>
                <a:ea typeface="Iowan Old Style Bold"/>
                <a:cs typeface="Iowan Old Style Bold"/>
                <a:sym typeface="Iowan Old Style Bold"/>
              </a:defRPr>
            </a:pPr>
            <a:r>
              <a:rPr lang="en-US" sz="2000" dirty="0"/>
              <a:t>Interview guides</a:t>
            </a:r>
          </a:p>
          <a:p>
            <a:pPr lvl="2">
              <a:defRPr>
                <a:latin typeface="Iowan Old Style Bold"/>
                <a:ea typeface="Iowan Old Style Bold"/>
                <a:cs typeface="Iowan Old Style Bold"/>
                <a:sym typeface="Iowan Old Style Bold"/>
              </a:defRPr>
            </a:pPr>
            <a:endParaRPr lang="en-US" sz="1800" dirty="0"/>
          </a:p>
          <a:p>
            <a:pPr lvl="1">
              <a:defRPr>
                <a:latin typeface="Iowan Old Style Bold"/>
                <a:ea typeface="Iowan Old Style Bold"/>
                <a:cs typeface="Iowan Old Style Bold"/>
                <a:sym typeface="Iowan Old Style Bold"/>
              </a:defRPr>
            </a:pPr>
            <a:endParaRPr lang="en-US" sz="2000" dirty="0"/>
          </a:p>
          <a:p>
            <a:pPr lvl="1">
              <a:defRPr>
                <a:latin typeface="Iowan Old Style Bold"/>
                <a:ea typeface="Iowan Old Style Bold"/>
                <a:cs typeface="Iowan Old Style Bold"/>
                <a:sym typeface="Iowan Old Style Bold"/>
              </a:defRPr>
            </a:pPr>
            <a:endParaRPr lang="en-US" sz="2000" dirty="0"/>
          </a:p>
          <a:p>
            <a:endParaRPr lang="en-US" sz="2400" dirty="0"/>
          </a:p>
        </p:txBody>
      </p:sp>
    </p:spTree>
    <p:extLst>
      <p:ext uri="{BB962C8B-B14F-4D97-AF65-F5344CB8AC3E}">
        <p14:creationId xmlns:p14="http://schemas.microsoft.com/office/powerpoint/2010/main" val="232248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E008-1156-4781-A84F-6879B11180E8}"/>
              </a:ext>
            </a:extLst>
          </p:cNvPr>
          <p:cNvSpPr>
            <a:spLocks noGrp="1"/>
          </p:cNvSpPr>
          <p:nvPr>
            <p:ph type="title"/>
          </p:nvPr>
        </p:nvSpPr>
        <p:spPr/>
        <p:txBody>
          <a:bodyPr/>
          <a:lstStyle/>
          <a:p>
            <a:r>
              <a:rPr lang="en-US" dirty="0"/>
              <a:t>Supplemental Reading</a:t>
            </a:r>
          </a:p>
        </p:txBody>
      </p:sp>
      <p:sp>
        <p:nvSpPr>
          <p:cNvPr id="3" name="Content Placeholder 2">
            <a:extLst>
              <a:ext uri="{FF2B5EF4-FFF2-40B4-BE49-F238E27FC236}">
                <a16:creationId xmlns:a16="http://schemas.microsoft.com/office/drawing/2014/main" id="{5BAC2953-DE5F-4C62-BBD4-838A5B1F3D2E}"/>
              </a:ext>
            </a:extLst>
          </p:cNvPr>
          <p:cNvSpPr>
            <a:spLocks noGrp="1"/>
          </p:cNvSpPr>
          <p:nvPr>
            <p:ph idx="1"/>
          </p:nvPr>
        </p:nvSpPr>
        <p:spPr/>
        <p:txBody>
          <a:bodyPr/>
          <a:lstStyle/>
          <a:p>
            <a:pPr marL="0" indent="0">
              <a:buNone/>
            </a:pPr>
            <a:r>
              <a:rPr lang="en-US" dirty="0"/>
              <a:t>Moran, K. Usability Testing 101. Nielsen Norman Group</a:t>
            </a:r>
          </a:p>
          <a:p>
            <a:pPr marL="0" indent="0">
              <a:buNone/>
            </a:pPr>
            <a:r>
              <a:rPr lang="en-US" sz="2800" dirty="0">
                <a:hlinkClick r:id="rId2"/>
              </a:rPr>
              <a:t>https://www.nngroup.com/articles/usability-testing-101/</a:t>
            </a:r>
            <a:r>
              <a:rPr lang="en-US" sz="2800" dirty="0"/>
              <a:t> </a:t>
            </a:r>
          </a:p>
        </p:txBody>
      </p:sp>
      <p:pic>
        <p:nvPicPr>
          <p:cNvPr id="5" name="Picture 4">
            <a:extLst>
              <a:ext uri="{FF2B5EF4-FFF2-40B4-BE49-F238E27FC236}">
                <a16:creationId xmlns:a16="http://schemas.microsoft.com/office/drawing/2014/main" id="{8EA60810-D231-4B1D-9654-3E73A27B0A17}"/>
              </a:ext>
            </a:extLst>
          </p:cNvPr>
          <p:cNvPicPr>
            <a:picLocks noChangeAspect="1"/>
          </p:cNvPicPr>
          <p:nvPr/>
        </p:nvPicPr>
        <p:blipFill>
          <a:blip r:embed="rId3"/>
          <a:stretch>
            <a:fillRect/>
          </a:stretch>
        </p:blipFill>
        <p:spPr>
          <a:xfrm>
            <a:off x="2808514" y="2917873"/>
            <a:ext cx="5544939" cy="3720878"/>
          </a:xfrm>
          <a:prstGeom prst="rect">
            <a:avLst/>
          </a:prstGeom>
        </p:spPr>
      </p:pic>
    </p:spTree>
    <p:extLst>
      <p:ext uri="{BB962C8B-B14F-4D97-AF65-F5344CB8AC3E}">
        <p14:creationId xmlns:p14="http://schemas.microsoft.com/office/powerpoint/2010/main" val="146664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Usability Testing</a:t>
            </a:r>
          </a:p>
        </p:txBody>
      </p:sp>
      <p:sp>
        <p:nvSpPr>
          <p:cNvPr id="3" name="Content Placeholder 2"/>
          <p:cNvSpPr>
            <a:spLocks noGrp="1"/>
          </p:cNvSpPr>
          <p:nvPr>
            <p:ph idx="1"/>
          </p:nvPr>
        </p:nvSpPr>
        <p:spPr/>
        <p:txBody>
          <a:bodyPr>
            <a:normAutofit/>
          </a:bodyPr>
          <a:lstStyle/>
          <a:p>
            <a:r>
              <a:rPr lang="en-US" sz="2400" dirty="0"/>
              <a:t>Establish a </a:t>
            </a:r>
            <a:r>
              <a:rPr lang="en-US" sz="2400" b="1" dirty="0"/>
              <a:t>baseline</a:t>
            </a:r>
            <a:r>
              <a:rPr lang="en-US" sz="2400" dirty="0"/>
              <a:t> of user performance and user-satisfaction levels of the user interface for future usability evaluations</a:t>
            </a:r>
          </a:p>
          <a:p>
            <a:r>
              <a:rPr lang="en-US" sz="2400" dirty="0"/>
              <a:t>Establish and </a:t>
            </a:r>
            <a:r>
              <a:rPr lang="en-US" sz="2400" b="1" dirty="0"/>
              <a:t>validate</a:t>
            </a:r>
            <a:r>
              <a:rPr lang="en-US" sz="2400" dirty="0"/>
              <a:t> user performance measures</a:t>
            </a:r>
          </a:p>
          <a:p>
            <a:r>
              <a:rPr lang="en-US" sz="2400" dirty="0"/>
              <a:t>Identify potential </a:t>
            </a:r>
            <a:r>
              <a:rPr lang="en-US" sz="2400" b="1" dirty="0"/>
              <a:t>design concerns </a:t>
            </a:r>
            <a:r>
              <a:rPr lang="en-US" sz="2400" dirty="0"/>
              <a:t>to be addressed in order to improve the efficiency, productivity, and end-user satisfaction </a:t>
            </a:r>
          </a:p>
          <a:p>
            <a:pPr lvl="1"/>
            <a:r>
              <a:rPr lang="en-US" sz="2000" dirty="0"/>
              <a:t>Example errors:</a:t>
            </a:r>
          </a:p>
          <a:p>
            <a:pPr lvl="2"/>
            <a:r>
              <a:rPr lang="en-US" sz="1800" dirty="0"/>
              <a:t>Navigation errors – failure to locate functions, excessive keystrokes to complete a function, failure to follow recommended screen flow, …</a:t>
            </a:r>
          </a:p>
          <a:p>
            <a:pPr lvl="2"/>
            <a:r>
              <a:rPr lang="en-US" sz="1800" dirty="0"/>
              <a:t>Presentation errors – failure to locate and properly act upon desired information in screens, selection errors due to labeling ambiguities, …</a:t>
            </a:r>
          </a:p>
          <a:p>
            <a:pPr lvl="2"/>
            <a:r>
              <a:rPr lang="en-US" sz="1800" dirty="0"/>
              <a:t>Control usage problems – improper toolbar or entry field usage, …</a:t>
            </a:r>
          </a:p>
          <a:p>
            <a:pPr lvl="2"/>
            <a:endParaRPr lang="en-US" sz="1800" dirty="0"/>
          </a:p>
          <a:p>
            <a:pPr lvl="2"/>
            <a:endParaRPr lang="en-US" sz="1800" dirty="0"/>
          </a:p>
        </p:txBody>
      </p:sp>
      <p:sp>
        <p:nvSpPr>
          <p:cNvPr id="4" name="Slide Number Placeholder 3"/>
          <p:cNvSpPr>
            <a:spLocks noGrp="1"/>
          </p:cNvSpPr>
          <p:nvPr>
            <p:ph type="sldNum" sz="quarter" idx="12"/>
          </p:nvPr>
        </p:nvSpPr>
        <p:spPr/>
        <p:txBody>
          <a:bodyPr/>
          <a:lstStyle/>
          <a:p>
            <a:fld id="{7D8881FD-475A-4E8A-869D-92891D398F97}" type="slidenum">
              <a:rPr lang="en-US" smtClean="0"/>
              <a:t>6</a:t>
            </a:fld>
            <a:endParaRPr lang="en-US"/>
          </a:p>
        </p:txBody>
      </p:sp>
    </p:spTree>
    <p:extLst>
      <p:ext uri="{BB962C8B-B14F-4D97-AF65-F5344CB8AC3E}">
        <p14:creationId xmlns:p14="http://schemas.microsoft.com/office/powerpoint/2010/main" val="1863162714"/>
      </p:ext>
    </p:extLst>
  </p:cSld>
  <p:clrMapOvr>
    <a:masterClrMapping/>
  </p:clrMapOvr>
  <mc:AlternateContent xmlns:mc="http://schemas.openxmlformats.org/markup-compatibility/2006" xmlns:p14="http://schemas.microsoft.com/office/powerpoint/2010/main">
    <mc:Choice Requires="p14">
      <p:transition spd="slow" p14:dur="2000" advTm="25080"/>
    </mc:Choice>
    <mc:Fallback xmlns="">
      <p:transition spd="slow" advTm="250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i="1" dirty="0"/>
              <a:t>What</a:t>
            </a:r>
          </a:p>
        </p:txBody>
      </p:sp>
      <p:sp>
        <p:nvSpPr>
          <p:cNvPr id="3" name="Content Placeholder 2"/>
          <p:cNvSpPr>
            <a:spLocks noGrp="1"/>
          </p:cNvSpPr>
          <p:nvPr>
            <p:ph idx="1"/>
          </p:nvPr>
        </p:nvSpPr>
        <p:spPr/>
        <p:txBody>
          <a:bodyPr>
            <a:normAutofit/>
          </a:bodyPr>
          <a:lstStyle/>
          <a:p>
            <a:r>
              <a:rPr lang="en-US" sz="2800" dirty="0"/>
              <a:t>Carefully measure performance on prepared tasks typical for system’s intended uses</a:t>
            </a:r>
          </a:p>
          <a:p>
            <a:r>
              <a:rPr lang="en-US" sz="2800" dirty="0"/>
              <a:t>Emphasizes collection of </a:t>
            </a:r>
            <a:r>
              <a:rPr lang="en-US" sz="2800" i="1" dirty="0"/>
              <a:t>quantitative </a:t>
            </a:r>
            <a:r>
              <a:rPr lang="en-US" sz="2800" dirty="0"/>
              <a:t>data</a:t>
            </a:r>
          </a:p>
          <a:p>
            <a:pPr lvl="1"/>
            <a:r>
              <a:rPr lang="en-US" sz="2400" dirty="0"/>
              <a:t>Though qualitative data may also be collected (e.g., videotapes of user while using system)</a:t>
            </a:r>
          </a:p>
          <a:p>
            <a:r>
              <a:rPr lang="en-US" sz="2800" dirty="0"/>
              <a:t>Performed in laboratory-like conditions</a:t>
            </a:r>
          </a:p>
          <a:p>
            <a:pPr lvl="1"/>
            <a:r>
              <a:rPr lang="en-US" sz="2400" dirty="0"/>
              <a:t>Highly controlled environment</a:t>
            </a:r>
          </a:p>
        </p:txBody>
      </p:sp>
      <p:sp>
        <p:nvSpPr>
          <p:cNvPr id="4" name="Slide Number Placeholder 3"/>
          <p:cNvSpPr>
            <a:spLocks noGrp="1"/>
          </p:cNvSpPr>
          <p:nvPr>
            <p:ph type="sldNum" sz="quarter" idx="12"/>
          </p:nvPr>
        </p:nvSpPr>
        <p:spPr/>
        <p:txBody>
          <a:bodyPr/>
          <a:lstStyle/>
          <a:p>
            <a:fld id="{7D8881FD-475A-4E8A-869D-92891D398F97}" type="slidenum">
              <a:rPr lang="en-US" smtClean="0"/>
              <a:t>7</a:t>
            </a:fld>
            <a:endParaRPr lang="en-US"/>
          </a:p>
        </p:txBody>
      </p:sp>
    </p:spTree>
    <p:extLst>
      <p:ext uri="{BB962C8B-B14F-4D97-AF65-F5344CB8AC3E}">
        <p14:creationId xmlns:p14="http://schemas.microsoft.com/office/powerpoint/2010/main" val="1332080411"/>
      </p:ext>
    </p:extLst>
  </p:cSld>
  <p:clrMapOvr>
    <a:masterClrMapping/>
  </p:clrMapOvr>
  <mc:AlternateContent xmlns:mc="http://schemas.openxmlformats.org/markup-compatibility/2006" xmlns:p14="http://schemas.microsoft.com/office/powerpoint/2010/main">
    <mc:Choice Requires="p14">
      <p:transition spd="slow" p14:dur="2000" advTm="45725"/>
    </mc:Choice>
    <mc:Fallback xmlns="">
      <p:transition spd="slow" advTm="4572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i="1" dirty="0"/>
              <a:t>What</a:t>
            </a:r>
          </a:p>
        </p:txBody>
      </p:sp>
      <p:sp>
        <p:nvSpPr>
          <p:cNvPr id="3" name="Content Placeholder 2"/>
          <p:cNvSpPr>
            <a:spLocks noGrp="1"/>
          </p:cNvSpPr>
          <p:nvPr>
            <p:ph idx="1"/>
          </p:nvPr>
        </p:nvSpPr>
        <p:spPr/>
        <p:txBody>
          <a:bodyPr>
            <a:normAutofit/>
          </a:bodyPr>
          <a:lstStyle/>
          <a:p>
            <a:r>
              <a:rPr lang="en-US" sz="2800" dirty="0"/>
              <a:t>User is given very specific, pre-determined tasks</a:t>
            </a:r>
          </a:p>
          <a:p>
            <a:r>
              <a:rPr lang="en-US" sz="2800" dirty="0"/>
              <a:t>Often includes detailed logging</a:t>
            </a:r>
          </a:p>
          <a:p>
            <a:pPr lvl="1"/>
            <a:r>
              <a:rPr lang="en-US" sz="2400" dirty="0"/>
              <a:t>Videotaping of user</a:t>
            </a:r>
          </a:p>
          <a:p>
            <a:pPr lvl="1"/>
            <a:r>
              <a:rPr lang="en-US" sz="2400" dirty="0"/>
              <a:t>Keystroke, mouse, command use, other software logging</a:t>
            </a:r>
          </a:p>
        </p:txBody>
      </p:sp>
      <p:sp>
        <p:nvSpPr>
          <p:cNvPr id="4" name="Slide Number Placeholder 3"/>
          <p:cNvSpPr>
            <a:spLocks noGrp="1"/>
          </p:cNvSpPr>
          <p:nvPr>
            <p:ph type="sldNum" sz="quarter" idx="12"/>
          </p:nvPr>
        </p:nvSpPr>
        <p:spPr/>
        <p:txBody>
          <a:bodyPr/>
          <a:lstStyle/>
          <a:p>
            <a:fld id="{7D8881FD-475A-4E8A-869D-92891D398F97}" type="slidenum">
              <a:rPr lang="en-US" smtClean="0"/>
              <a:t>8</a:t>
            </a:fld>
            <a:endParaRPr lang="en-US"/>
          </a:p>
        </p:txBody>
      </p:sp>
    </p:spTree>
    <p:extLst>
      <p:ext uri="{BB962C8B-B14F-4D97-AF65-F5344CB8AC3E}">
        <p14:creationId xmlns:p14="http://schemas.microsoft.com/office/powerpoint/2010/main" val="1175751194"/>
      </p:ext>
    </p:extLst>
  </p:cSld>
  <p:clrMapOvr>
    <a:masterClrMapping/>
  </p:clrMapOvr>
  <mc:AlternateContent xmlns:mc="http://schemas.openxmlformats.org/markup-compatibility/2006" xmlns:p14="http://schemas.microsoft.com/office/powerpoint/2010/main">
    <mc:Choice Requires="p14">
      <p:transition spd="slow" p14:dur="2000" advTm="43320"/>
    </mc:Choice>
    <mc:Fallback xmlns="">
      <p:transition spd="slow" advTm="433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a:t>
            </a:r>
            <a:r>
              <a:rPr lang="en-US" i="1" dirty="0"/>
              <a:t>How</a:t>
            </a:r>
          </a:p>
        </p:txBody>
      </p:sp>
      <p:sp>
        <p:nvSpPr>
          <p:cNvPr id="3" name="Content Placeholder 2"/>
          <p:cNvSpPr>
            <a:spLocks noGrp="1"/>
          </p:cNvSpPr>
          <p:nvPr>
            <p:ph idx="1"/>
          </p:nvPr>
        </p:nvSpPr>
        <p:spPr/>
        <p:txBody>
          <a:bodyPr>
            <a:normAutofit/>
          </a:bodyPr>
          <a:lstStyle/>
          <a:p>
            <a:r>
              <a:rPr lang="en-US" sz="2800" i="1" dirty="0"/>
              <a:t>Very formal process</a:t>
            </a:r>
          </a:p>
          <a:p>
            <a:r>
              <a:rPr lang="en-US" sz="2800" dirty="0"/>
              <a:t>Usability test planned, piloted</a:t>
            </a:r>
          </a:p>
          <a:p>
            <a:r>
              <a:rPr lang="en-US" sz="2800" dirty="0"/>
              <a:t>Script prepared to ensure consistency for each test</a:t>
            </a:r>
          </a:p>
          <a:p>
            <a:r>
              <a:rPr lang="en-US" sz="2800" dirty="0"/>
              <a:t>Subjects recruited</a:t>
            </a:r>
          </a:p>
          <a:p>
            <a:r>
              <a:rPr lang="en-US" sz="2800" dirty="0"/>
              <a:t>Consent gained</a:t>
            </a:r>
          </a:p>
          <a:p>
            <a:r>
              <a:rPr lang="en-US" sz="2800" dirty="0"/>
              <a:t>Subjects informed about usability test (using script)</a:t>
            </a:r>
          </a:p>
          <a:p>
            <a:r>
              <a:rPr lang="en-US" sz="2800" dirty="0"/>
              <a:t>Subjects perform usability test (using script)</a:t>
            </a:r>
          </a:p>
          <a:p>
            <a:r>
              <a:rPr lang="en-US" sz="2800" dirty="0"/>
              <a:t>Subjects debriefed on process (using script)</a:t>
            </a:r>
          </a:p>
          <a:p>
            <a:r>
              <a:rPr lang="en-US" sz="2800" dirty="0"/>
              <a:t>Data analyzed</a:t>
            </a:r>
          </a:p>
        </p:txBody>
      </p:sp>
      <p:sp>
        <p:nvSpPr>
          <p:cNvPr id="4" name="Slide Number Placeholder 3"/>
          <p:cNvSpPr>
            <a:spLocks noGrp="1"/>
          </p:cNvSpPr>
          <p:nvPr>
            <p:ph type="sldNum" sz="quarter" idx="12"/>
          </p:nvPr>
        </p:nvSpPr>
        <p:spPr/>
        <p:txBody>
          <a:bodyPr/>
          <a:lstStyle/>
          <a:p>
            <a:fld id="{7D8881FD-475A-4E8A-869D-92891D398F97}" type="slidenum">
              <a:rPr lang="en-US" smtClean="0"/>
              <a:t>9</a:t>
            </a:fld>
            <a:endParaRPr lang="en-US"/>
          </a:p>
        </p:txBody>
      </p:sp>
    </p:spTree>
    <p:extLst>
      <p:ext uri="{BB962C8B-B14F-4D97-AF65-F5344CB8AC3E}">
        <p14:creationId xmlns:p14="http://schemas.microsoft.com/office/powerpoint/2010/main" val="3106089767"/>
      </p:ext>
    </p:extLst>
  </p:cSld>
  <p:clrMapOvr>
    <a:masterClrMapping/>
  </p:clrMapOvr>
  <mc:AlternateContent xmlns:mc="http://schemas.openxmlformats.org/markup-compatibility/2006" xmlns:p14="http://schemas.microsoft.com/office/powerpoint/2010/main">
    <mc:Choice Requires="p14">
      <p:transition spd="slow" p14:dur="2000" advTm="35819"/>
    </mc:Choice>
    <mc:Fallback xmlns="">
      <p:transition spd="slow" advTm="35819"/>
    </mc:Fallback>
  </mc:AlternateContent>
</p:sld>
</file>

<file path=ppt/theme/theme1.xml><?xml version="1.0" encoding="utf-8"?>
<a:theme xmlns:a="http://schemas.openxmlformats.org/drawingml/2006/main" name="UF-colors">
  <a:themeElements>
    <a:clrScheme name="University of Florida">
      <a:dk1>
        <a:sysClr val="windowText" lastClr="000000"/>
      </a:dk1>
      <a:lt1>
        <a:sysClr val="window" lastClr="FFFFFF"/>
      </a:lt1>
      <a:dk2>
        <a:srgbClr val="44546A"/>
      </a:dk2>
      <a:lt2>
        <a:srgbClr val="E7E6E6"/>
      </a:lt2>
      <a:accent1>
        <a:srgbClr val="014A83"/>
      </a:accent1>
      <a:accent2>
        <a:srgbClr val="DD661E"/>
      </a:accent2>
      <a:accent3>
        <a:srgbClr val="A5A5A5"/>
      </a:accent3>
      <a:accent4>
        <a:srgbClr val="E0E5CD"/>
      </a:accent4>
      <a:accent5>
        <a:srgbClr val="A8DCD9"/>
      </a:accent5>
      <a:accent6>
        <a:srgbClr val="80BE63"/>
      </a:accent6>
      <a:hlink>
        <a:srgbClr val="0563C1"/>
      </a:hlink>
      <a:folHlink>
        <a:srgbClr val="954F72"/>
      </a:folHlink>
    </a:clrScheme>
    <a:fontScheme name="Custom 1">
      <a:majorFont>
        <a:latin typeface="Century Gothic"/>
        <a:ea typeface=""/>
        <a:cs typeface=""/>
      </a:majorFont>
      <a:minorFont>
        <a:latin typeface="Trebuchet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F-colors" id="{1DCD5A74-56ED-4314-BEE3-6CBA05317FDF}" vid="{9A5B1C62-EC3F-4BC8-AFA6-5BFE375F94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UF-colors</Template>
  <TotalTime>7867</TotalTime>
  <Words>2632</Words>
  <Application>Microsoft Office PowerPoint</Application>
  <PresentationFormat>Widescreen</PresentationFormat>
  <Paragraphs>427</Paragraphs>
  <Slides>54</Slides>
  <Notes>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UF-colors</vt:lpstr>
      <vt:lpstr>Human-Computer Interaction</vt:lpstr>
      <vt:lpstr>Announcements</vt:lpstr>
      <vt:lpstr>Usability Testing</vt:lpstr>
      <vt:lpstr>Usability</vt:lpstr>
      <vt:lpstr>Usability</vt:lpstr>
      <vt:lpstr>Goals of Usability Testing</vt:lpstr>
      <vt:lpstr>Usability Testing: What</vt:lpstr>
      <vt:lpstr>Usability Testing: What</vt:lpstr>
      <vt:lpstr>Usability Testing: How</vt:lpstr>
      <vt:lpstr>Usability Metrics</vt:lpstr>
      <vt:lpstr>Usability Metrics</vt:lpstr>
      <vt:lpstr>Usability Metrics</vt:lpstr>
      <vt:lpstr>Usability Testing: Typical Metrics</vt:lpstr>
      <vt:lpstr>Usability Testing: Typical Metrics</vt:lpstr>
      <vt:lpstr>Usability Metrics</vt:lpstr>
      <vt:lpstr>Usability Metrics</vt:lpstr>
      <vt:lpstr>Usability Metrics</vt:lpstr>
      <vt:lpstr>Usability Metrics</vt:lpstr>
      <vt:lpstr>Usability Metrics</vt:lpstr>
      <vt:lpstr>Usability Metrics</vt:lpstr>
      <vt:lpstr>Usability Metrics</vt:lpstr>
      <vt:lpstr>Usability Metrics</vt:lpstr>
      <vt:lpstr>Usability Metrics</vt:lpstr>
      <vt:lpstr>Usability Metrics</vt:lpstr>
      <vt:lpstr>Usability Testing: Typical Metrics</vt:lpstr>
      <vt:lpstr>Usability Testing: Typical Metrics</vt:lpstr>
      <vt:lpstr>Usability Testing: Typical Metrics</vt:lpstr>
      <vt:lpstr>Usability Metrics</vt:lpstr>
      <vt:lpstr>Usability Metrics</vt:lpstr>
      <vt:lpstr>Usability Metrics</vt:lpstr>
      <vt:lpstr>Usability Metrics</vt:lpstr>
      <vt:lpstr>Usability Metrics</vt:lpstr>
      <vt:lpstr>Usability Metrics</vt:lpstr>
      <vt:lpstr>Usability Tasks</vt:lpstr>
      <vt:lpstr>Designing Usability tasks</vt:lpstr>
      <vt:lpstr>Designing Usability tasks</vt:lpstr>
      <vt:lpstr>Designing usability tasks</vt:lpstr>
      <vt:lpstr>Designing usability tasks</vt:lpstr>
      <vt:lpstr>Designing usability tasks</vt:lpstr>
      <vt:lpstr>Designing usability tasks</vt:lpstr>
      <vt:lpstr>Designing usability tasks</vt:lpstr>
      <vt:lpstr>Think-Aloud Protocol</vt:lpstr>
      <vt:lpstr>Usability Testing</vt:lpstr>
      <vt:lpstr>Usability Testing: Think Aloud</vt:lpstr>
      <vt:lpstr>Usability Testing: Think Aloud</vt:lpstr>
      <vt:lpstr>Why Think Aloud?</vt:lpstr>
      <vt:lpstr>Why Think Aloud?</vt:lpstr>
      <vt:lpstr>Why Think Aloud?</vt:lpstr>
      <vt:lpstr>The Usability Test</vt:lpstr>
      <vt:lpstr>You need:</vt:lpstr>
      <vt:lpstr>Preparing the test plan</vt:lpstr>
      <vt:lpstr>Preparing the script</vt:lpstr>
      <vt:lpstr>You need:</vt:lpstr>
      <vt:lpstr>Supplemental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 User studies</dc:title>
  <dc:creator>Ragan,Eric</dc:creator>
  <cp:lastModifiedBy>Chu,Sharon Lynn</cp:lastModifiedBy>
  <cp:revision>200</cp:revision>
  <cp:lastPrinted>2023-09-18T17:54:10Z</cp:lastPrinted>
  <dcterms:created xsi:type="dcterms:W3CDTF">2018-01-12T00:21:27Z</dcterms:created>
  <dcterms:modified xsi:type="dcterms:W3CDTF">2024-09-19T14:37:50Z</dcterms:modified>
</cp:coreProperties>
</file>