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66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7794-6326-40F1-81B9-6D78F1016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BE68E-7BAA-4846-8AAB-307B6750E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95CB-7D70-47CF-AA4D-236B8385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2768-DFC2-4A8E-B28E-F55006521DFE}" type="datetimeFigureOut">
              <a:rPr lang="en-SG" smtClean="0"/>
              <a:t>12/10/2021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8543-09FC-4821-B289-385D069C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E236-FF6F-4CE6-887F-2D307F16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B8-714C-4567-96F1-940DF2680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581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A6B5-2A5A-4C7D-8887-50E09E01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BCC1E-9801-4AEE-94FE-24125A230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AE75-90E9-47F2-8144-67BE7F2D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2768-DFC2-4A8E-B28E-F55006521DFE}" type="datetimeFigureOut">
              <a:rPr lang="en-SG" smtClean="0"/>
              <a:t>12/10/2021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8A1D-CC82-4DCF-B7BB-DB3ECA2E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EFB6-C62E-4A2D-A83C-266BD5E0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B8-714C-4567-96F1-940DF2680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33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BE8CA-1E90-4250-B89D-A0E6BDA97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CC1CD-8638-4997-8D6D-D0F2F8A5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194F-74FB-4AAF-B7C3-5E1B16ED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2768-DFC2-4A8E-B28E-F55006521DFE}" type="datetimeFigureOut">
              <a:rPr lang="en-SG" smtClean="0"/>
              <a:t>12/10/2021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9095-75F0-4A1D-A82E-1E592208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5EACC-74BB-42F2-BC61-F581F802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B8-714C-4567-96F1-940DF2680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360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37EA-441A-4A02-B94D-E253C282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6726-C0CB-4E2A-8298-C33427AD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B7BC-CBFD-44A3-86D7-9940C7D2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2768-DFC2-4A8E-B28E-F55006521DFE}" type="datetimeFigureOut">
              <a:rPr lang="en-SG" smtClean="0"/>
              <a:t>12/10/2021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17A6-2600-4D86-96DB-71FEE302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5395-6D99-40BB-B4EA-E4AE0935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B8-714C-4567-96F1-940DF2680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58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2540-1794-4D17-807A-A86347EA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A82F-4775-4A0F-B3FB-743B782B6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C680-03A4-4B70-A09D-3231B910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2768-DFC2-4A8E-B28E-F55006521DFE}" type="datetimeFigureOut">
              <a:rPr lang="en-SG" smtClean="0"/>
              <a:t>12/10/2021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27B8-7E9B-40B6-8B03-3359EF40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A8DE-3736-4BF3-8331-0C75E51A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B8-714C-4567-96F1-940DF2680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52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09E3-1348-4A6F-95A3-16D836B3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C0CC-59EA-4747-84C2-6AF388FCE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913A4-0D4C-4335-B296-7D6F5996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5BB21-36B1-4A36-A8A0-7A784E1F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2768-DFC2-4A8E-B28E-F55006521DFE}" type="datetimeFigureOut">
              <a:rPr lang="en-SG" smtClean="0"/>
              <a:t>12/10/2021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8D2F-D6FD-4541-8DF9-AC41332F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A1929-1BF0-4801-9A4E-4490DBA6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B8-714C-4567-96F1-940DF2680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196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4C28-8CD2-4B2C-80D7-B466E17E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F2AE-F3B0-4D90-9542-202D31817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8EFAE-C1E0-4D83-86D8-1EB6F58D4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3BD44-A380-41C9-8F05-82BF48B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6E4F9-80BF-43C3-9ED6-94B8E9291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D2806-C494-4763-B20F-DC8891AE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2768-DFC2-4A8E-B28E-F55006521DFE}" type="datetimeFigureOut">
              <a:rPr lang="en-SG" smtClean="0"/>
              <a:t>12/10/2021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E28BD-0268-49D5-A956-D73374A0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D7A35-A5CA-4C41-8F76-97D79E22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B8-714C-4567-96F1-940DF2680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974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23F5-2F4F-4085-9B22-E0765BA5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648D0-D474-4B20-BFDB-3AE8F3DE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2768-DFC2-4A8E-B28E-F55006521DFE}" type="datetimeFigureOut">
              <a:rPr lang="en-SG" smtClean="0"/>
              <a:t>12/10/2021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B76E9-D01B-4796-B819-C7F884C4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27A18-5347-4AD5-BE1B-D1077905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B8-714C-4567-96F1-940DF2680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2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074CE-22A0-4018-9482-C270FC93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2768-DFC2-4A8E-B28E-F55006521DFE}" type="datetimeFigureOut">
              <a:rPr lang="en-SG" smtClean="0"/>
              <a:t>12/10/2021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EE530-AAEE-45C2-B298-536307D9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8AFD7-BDFE-42D5-8BC5-600FAE45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B8-714C-4567-96F1-940DF2680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74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C591-DE87-468D-9BBE-7142BED1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943D-7B8B-4A5B-815D-C75C370BF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17880-59C9-4AD5-85A5-99682C08C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777FA-F794-4CC5-96AA-591FFA06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2768-DFC2-4A8E-B28E-F55006521DFE}" type="datetimeFigureOut">
              <a:rPr lang="en-SG" smtClean="0"/>
              <a:t>12/10/2021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BA061-A61D-43E5-8366-D2C0DD29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36C2F-BACA-42A9-A4A4-033DC20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B8-714C-4567-96F1-940DF2680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270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69C1-885B-4174-A0AF-A49036BB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29442-78D5-44C0-83A6-A95726237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F66EE-4EBD-495A-8F63-AB8C04A07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0CB18-17EE-41B5-9346-DE49AF9B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2768-DFC2-4A8E-B28E-F55006521DFE}" type="datetimeFigureOut">
              <a:rPr lang="en-SG" smtClean="0"/>
              <a:t>12/10/2021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D3871-79B1-4F87-B342-8B9CA3EB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58FC5-F173-43C6-BB1E-2B971C5F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B8-714C-4567-96F1-940DF2680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33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31653-28B3-487C-927C-7F5C8179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3F291-8E6E-4413-AFFB-671969BD3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97EA-F657-43A3-81FE-F1B9D0C1C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2768-DFC2-4A8E-B28E-F55006521DFE}" type="datetimeFigureOut">
              <a:rPr lang="en-SG" smtClean="0"/>
              <a:t>12/10/2021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D113D-D268-4547-9CC3-048956555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4596-FEA6-4338-8FF0-BE9936DA4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0A4B8-714C-4567-96F1-940DF2680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570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A0C6-E6F5-486F-B82D-28916094A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364" y="1886813"/>
            <a:ext cx="11360727" cy="2235200"/>
          </a:xfrm>
        </p:spPr>
        <p:txBody>
          <a:bodyPr>
            <a:noAutofit/>
          </a:bodyPr>
          <a:lstStyle/>
          <a:p>
            <a:r>
              <a:rPr lang="en-US" sz="32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2021 Advanced Institute on Health Investigation and Air Sensing for Asian Pollution (AI on Hi-ASAP)</a:t>
            </a:r>
            <a:br>
              <a:rPr lang="en-SG" sz="32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32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br>
              <a:rPr lang="en-SG" sz="32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SG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virtual meeting</a:t>
            </a:r>
            <a:endParaRPr lang="en-SG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7EF25-537C-4F3C-B305-9E6F6D092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0621"/>
            <a:ext cx="9144000" cy="1655762"/>
          </a:xfrm>
        </p:spPr>
        <p:txBody>
          <a:bodyPr/>
          <a:lstStyle/>
          <a:p>
            <a:r>
              <a:rPr lang="en-SG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SG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Ohnmar May Tin Hlaing</a:t>
            </a:r>
          </a:p>
          <a:p>
            <a:r>
              <a:rPr lang="en-SG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Quality Management Co., Ltd</a:t>
            </a:r>
          </a:p>
          <a:p>
            <a:r>
              <a:rPr lang="en-SG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Myanmar </a:t>
            </a:r>
          </a:p>
          <a:p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A6B495-D2FB-4FF5-84A9-5AA5013D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310932"/>
            <a:ext cx="11554691" cy="157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7441-7D23-4E98-AE47-FB25E0A0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97" y="433676"/>
            <a:ext cx="10515600" cy="337127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(I) S</a:t>
            </a:r>
            <a:r>
              <a:rPr lang="en-US" sz="28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cientific questions</a:t>
            </a:r>
            <a:endParaRPr lang="en-SG" sz="2800" dirty="0">
              <a:solidFill>
                <a:schemeClr val="accent2"/>
              </a:solidFill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07B4F92-4B21-4219-91F5-99CE651F0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97" y="849169"/>
            <a:ext cx="6851939" cy="5828722"/>
          </a:xfrm>
          <a:ln>
            <a:solidFill>
              <a:srgbClr val="0070C0"/>
            </a:solidFill>
          </a:ln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Exposures of interest ? </a:t>
            </a:r>
          </a:p>
          <a:p>
            <a:pPr marL="0" indent="0" algn="l">
              <a:buNone/>
            </a:pPr>
            <a:r>
              <a:rPr lang="en-SG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e.g. </a:t>
            </a:r>
            <a:r>
              <a:rPr lang="en-SG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pollutants </a:t>
            </a:r>
            <a:r>
              <a: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PM2.5 exposure)</a:t>
            </a:r>
          </a:p>
          <a:p>
            <a:pPr marL="0" indent="0" algn="l">
              <a:buNone/>
            </a:pP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exposed population?</a:t>
            </a:r>
          </a:p>
          <a:p>
            <a:pPr marL="0" indent="0">
              <a:buNone/>
            </a:pPr>
            <a:r>
              <a:rPr lang="en-SG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SG" sz="22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SG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groups ( various kinds of industry and commercial settings including Factories, Offices , Markets , Hospitals etc. )  </a:t>
            </a:r>
            <a:endParaRPr lang="en-SG" sz="22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look into (RESEARCH) for exposure assessment?</a:t>
            </a:r>
            <a:endParaRPr lang="en-SG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SG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Sources, Amount of exposure ( concentration),  Duration, Frequency, Route of exposure etc.</a:t>
            </a:r>
          </a:p>
          <a:p>
            <a:pPr marL="0" indent="0" algn="l">
              <a:buNone/>
            </a:pP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choice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assessing exposure ?</a:t>
            </a:r>
          </a:p>
          <a:p>
            <a:pPr algn="l">
              <a:buFontTx/>
              <a:buChar char="-"/>
            </a:pP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studies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Environmental exposure, Personal exposure, HRA,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Biological monitoring ( biomarkers), Gene expression, DNA damage etc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Tx/>
              <a:buChar char="-"/>
            </a:pPr>
            <a:endParaRPr lang="en-US" sz="20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Tx/>
              <a:buChar char="-"/>
            </a:pP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Epidemiological studies 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 surveys e.g. a larger study size can result in greater statistical power</a:t>
            </a:r>
          </a:p>
          <a:p>
            <a:pPr algn="l">
              <a:buFontTx/>
              <a:buChar char="-"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3DC8B5A-4274-4BCC-AE28-D29E06314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5788" y="2836286"/>
            <a:ext cx="4644448" cy="3588038"/>
          </a:xfrm>
          <a:ln>
            <a:solidFill>
              <a:srgbClr val="0070C0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SG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Cross-country comparison</a:t>
            </a:r>
          </a:p>
          <a:p>
            <a:endParaRPr lang="en-SG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SG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SG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going to be </a:t>
            </a:r>
            <a:r>
              <a:rPr 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overcome the </a:t>
            </a:r>
            <a:r>
              <a:rPr 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highlight the </a:t>
            </a:r>
            <a:r>
              <a:rPr 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</a:p>
          <a:p>
            <a:pPr>
              <a:buFontTx/>
              <a:buChar char="-"/>
            </a:pPr>
            <a:endParaRPr lang="en-US" sz="24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Implications</a:t>
            </a:r>
          </a:p>
          <a:p>
            <a:pPr>
              <a:buFontTx/>
              <a:buChar char="-"/>
            </a:pPr>
            <a:endParaRPr lang="en-US" sz="24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24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24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24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24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SG" sz="24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B4F17-0018-4E7A-9FA5-AB246FA2B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054" y="5490153"/>
            <a:ext cx="1838036" cy="100128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7A2C8A7-DBF4-432C-8D46-4338BAEFC38F}"/>
              </a:ext>
            </a:extLst>
          </p:cNvPr>
          <p:cNvSpPr txBox="1">
            <a:spLocks/>
          </p:cNvSpPr>
          <p:nvPr/>
        </p:nvSpPr>
        <p:spPr>
          <a:xfrm>
            <a:off x="838200" y="91788"/>
            <a:ext cx="10515600" cy="484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Occupational exposure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EAFF98-26A9-4606-A500-14DD2C31A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952" y="79880"/>
            <a:ext cx="3399559" cy="25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3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A2E8-1CDA-44A8-BBA1-FCF57522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57583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(II) O</a:t>
            </a:r>
            <a:r>
              <a:rPr lang="en-US" sz="28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bjective ( How much Applicability) </a:t>
            </a:r>
            <a:endParaRPr lang="en-SG" sz="2800" dirty="0">
              <a:solidFill>
                <a:schemeClr val="accent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4E90E6-6B7E-4BF1-B8DD-46CEEEE9E6EB}"/>
              </a:ext>
            </a:extLst>
          </p:cNvPr>
          <p:cNvSpPr txBox="1">
            <a:spLocks/>
          </p:cNvSpPr>
          <p:nvPr/>
        </p:nvSpPr>
        <p:spPr>
          <a:xfrm>
            <a:off x="838200" y="91788"/>
            <a:ext cx="10515600" cy="484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Occupational exposure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C6D18-2F1A-4B6D-BAC4-B1B34BFE1500}"/>
              </a:ext>
            </a:extLst>
          </p:cNvPr>
          <p:cNvSpPr txBox="1"/>
          <p:nvPr/>
        </p:nvSpPr>
        <p:spPr>
          <a:xfrm>
            <a:off x="166255" y="1901394"/>
            <a:ext cx="1193338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Focusing on </a:t>
            </a:r>
            <a:r>
              <a:rPr lang="en-US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pollution, sensing, and health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This project would be the </a:t>
            </a:r>
            <a:r>
              <a:rPr lang="en-GB" sz="24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solution-oriented research</a:t>
            </a:r>
            <a:r>
              <a:rPr lang="en-GB" sz="24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identifying </a:t>
            </a:r>
            <a:r>
              <a:rPr lang="en-GB" sz="24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potential emission sources </a:t>
            </a:r>
            <a:r>
              <a:rPr lang="en-GB" sz="2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from </a:t>
            </a:r>
            <a:r>
              <a:rPr lang="en-GB" sz="24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factories, markets and households </a:t>
            </a:r>
            <a:r>
              <a:rPr lang="en-GB" sz="2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order </a:t>
            </a:r>
            <a:r>
              <a:rPr lang="en-GB" sz="24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mitigate the negative impacts </a:t>
            </a:r>
            <a:r>
              <a:rPr lang="en-GB" sz="2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 human health.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Consequently, these </a:t>
            </a:r>
            <a:r>
              <a:rPr lang="en-GB" sz="24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findings </a:t>
            </a:r>
            <a:r>
              <a:rPr lang="en-GB" sz="2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will be </a:t>
            </a:r>
            <a:r>
              <a:rPr lang="en-GB" sz="24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translated and transferred into the public </a:t>
            </a:r>
            <a:r>
              <a:rPr lang="en-GB" sz="2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GB" sz="24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policy setting</a:t>
            </a:r>
            <a:endParaRPr 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b="1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endParaRPr 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735DC-7D40-4B07-B89D-1EB7956E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252" y="242166"/>
            <a:ext cx="2466975" cy="22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0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1004-1352-4384-9C02-F5294F49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10515600" cy="91360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(III) Study design ( </a:t>
            </a:r>
            <a:r>
              <a:rPr lang="en-US" sz="1100" dirty="0"/>
              <a:t> </a:t>
            </a:r>
            <a:r>
              <a:rPr lang="en-US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nature of the research question)</a:t>
            </a:r>
            <a:endParaRPr lang="en-SG" sz="28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FB874-9707-4823-8679-81AB3E3CA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131" y="803323"/>
            <a:ext cx="5157787" cy="4631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E5F3D7-1CF6-4D84-81EB-BA7305A1A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312" y="1266501"/>
            <a:ext cx="5675888" cy="5178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i="1" dirty="0">
                <a:solidFill>
                  <a:srgbClr val="0000CC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</a:t>
            </a:r>
            <a:r>
              <a:rPr lang="en-GB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Ambient and Indoor </a:t>
            </a:r>
            <a:r>
              <a:rPr lang="en-GB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air monitoring</a:t>
            </a:r>
          </a:p>
          <a:p>
            <a:pPr marL="0" indent="0">
              <a:buNone/>
            </a:pPr>
            <a:r>
              <a:rPr lang="en-GB" sz="20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 Air parameters and air monitoring  instrument</a:t>
            </a:r>
          </a:p>
          <a:p>
            <a:pPr>
              <a:buFontTx/>
              <a:buChar char="-"/>
            </a:pPr>
            <a:r>
              <a:rPr lang="en-GB" sz="20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Sampling sites</a:t>
            </a:r>
          </a:p>
          <a:p>
            <a:pPr>
              <a:buFontTx/>
              <a:buChar char="-"/>
            </a:pPr>
            <a:r>
              <a:rPr lang="en-GB" sz="20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Frequency</a:t>
            </a:r>
          </a:p>
          <a:p>
            <a:pPr marL="0" indent="0">
              <a:buNone/>
            </a:pPr>
            <a:r>
              <a:rPr lang="en-GB" sz="2000" b="1" i="1" dirty="0">
                <a:solidFill>
                  <a:srgbClr val="0000CC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II) </a:t>
            </a:r>
            <a:r>
              <a:rPr lang="en-GB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Personal exposure</a:t>
            </a:r>
          </a:p>
          <a:p>
            <a:pPr>
              <a:buFontTx/>
              <a:buChar char="-"/>
            </a:pPr>
            <a:r>
              <a:rPr lang="en-GB" sz="20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Selection criteria</a:t>
            </a:r>
          </a:p>
          <a:p>
            <a:pPr>
              <a:buFontTx/>
              <a:buChar char="-"/>
            </a:pPr>
            <a:r>
              <a:rPr lang="en-GB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Sample size </a:t>
            </a:r>
          </a:p>
          <a:p>
            <a:pPr marL="0" indent="0">
              <a:buNone/>
            </a:pPr>
            <a:r>
              <a:rPr lang="en-GB" sz="2000" b="1" i="1" dirty="0">
                <a:solidFill>
                  <a:srgbClr val="0000CC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III) Health Indicators</a:t>
            </a:r>
          </a:p>
          <a:p>
            <a:pPr>
              <a:buFontTx/>
              <a:buChar char="-"/>
            </a:pPr>
            <a:r>
              <a:rPr lang="en-GB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HR, PEFR, BP, SPO2</a:t>
            </a:r>
            <a:endParaRPr lang="en-GB" sz="2000" b="1" i="1" dirty="0">
              <a:solidFill>
                <a:srgbClr val="0000CC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GB" sz="2000" b="1" i="1" dirty="0">
                <a:solidFill>
                  <a:srgbClr val="0000CC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IV) Correlation between exposure and health indicators </a:t>
            </a:r>
          </a:p>
          <a:p>
            <a:pPr marL="0" indent="0">
              <a:buNone/>
            </a:pPr>
            <a:endParaRPr lang="en-GB" sz="2000" b="1" i="1" dirty="0">
              <a:solidFill>
                <a:srgbClr val="0000CC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GB" sz="2000" b="1" i="1" dirty="0">
                <a:solidFill>
                  <a:srgbClr val="0000CC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V) Health Risk Assessment </a:t>
            </a:r>
          </a:p>
          <a:p>
            <a:pPr>
              <a:buFontTx/>
              <a:buChar char="-"/>
            </a:pP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45689-F1E5-499A-B0AA-A024EA56E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2500" y="803323"/>
            <a:ext cx="5183188" cy="4631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Epidemiological study</a:t>
            </a:r>
            <a:endParaRPr lang="en-SG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AB424-D951-4930-AA6C-E152BD020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99090" y="1450110"/>
            <a:ext cx="5325055" cy="4194608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  <a:p>
            <a:r>
              <a:rPr lang="en-US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records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Retrospective/ Prospective study)  </a:t>
            </a:r>
          </a:p>
          <a:p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FAF203-7AF6-43E7-8764-6A0B46B0D762}"/>
              </a:ext>
            </a:extLst>
          </p:cNvPr>
          <p:cNvCxnSpPr/>
          <p:nvPr/>
        </p:nvCxnSpPr>
        <p:spPr>
          <a:xfrm>
            <a:off x="2706255" y="6628868"/>
            <a:ext cx="77400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46070F-3CB6-4222-9EC8-A2552E95412D}"/>
              </a:ext>
            </a:extLst>
          </p:cNvPr>
          <p:cNvCxnSpPr/>
          <p:nvPr/>
        </p:nvCxnSpPr>
        <p:spPr>
          <a:xfrm flipV="1">
            <a:off x="2733964" y="6445259"/>
            <a:ext cx="0" cy="1864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2B0F08-F063-4E76-9D74-237B316390A6}"/>
              </a:ext>
            </a:extLst>
          </p:cNvPr>
          <p:cNvCxnSpPr/>
          <p:nvPr/>
        </p:nvCxnSpPr>
        <p:spPr>
          <a:xfrm flipV="1">
            <a:off x="10437090" y="6445259"/>
            <a:ext cx="0" cy="1836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06B8F2-5853-48C2-8326-AC3A2A13CBEA}"/>
              </a:ext>
            </a:extLst>
          </p:cNvPr>
          <p:cNvSpPr/>
          <p:nvPr/>
        </p:nvSpPr>
        <p:spPr>
          <a:xfrm>
            <a:off x="4248727" y="5980810"/>
            <a:ext cx="5920505" cy="463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sectional and Longitudinal Study</a:t>
            </a:r>
            <a:endParaRPr lang="en-S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2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EA99-A37E-404C-9FCB-F331B83C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(IV) Data availability</a:t>
            </a:r>
            <a:endParaRPr lang="en-SG" sz="2800" dirty="0">
              <a:solidFill>
                <a:srgbClr val="FF6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4F1D-2D8C-4194-AAB4-0D44847C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US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findings conducted </a:t>
            </a:r>
          </a:p>
          <a:p>
            <a:endParaRPr lang="en-US" dirty="0"/>
          </a:p>
          <a:p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SG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upcoming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73432D-FDB3-4653-B597-B1A7A1BA65DB}"/>
              </a:ext>
            </a:extLst>
          </p:cNvPr>
          <p:cNvSpPr/>
          <p:nvPr/>
        </p:nvSpPr>
        <p:spPr>
          <a:xfrm>
            <a:off x="1653309" y="4304145"/>
            <a:ext cx="8349673" cy="9698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kind attention</a:t>
            </a:r>
            <a:endParaRPr lang="en-SG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2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356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2021 Advanced Institute on Health Investigation and Air Sensing for Asian Pollution (AI on Hi-ASAP)   The virtual meeting</vt:lpstr>
      <vt:lpstr>(I) Scientific questions</vt:lpstr>
      <vt:lpstr>(II) Objective ( How much Applicability) </vt:lpstr>
      <vt:lpstr>(III) Study design (  the nature of the research question)</vt:lpstr>
      <vt:lpstr>(IV) Data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Ohnmar</dc:creator>
  <cp:lastModifiedBy>Ohnmar</cp:lastModifiedBy>
  <cp:revision>50</cp:revision>
  <dcterms:created xsi:type="dcterms:W3CDTF">2021-10-11T06:55:09Z</dcterms:created>
  <dcterms:modified xsi:type="dcterms:W3CDTF">2021-10-11T20:11:05Z</dcterms:modified>
</cp:coreProperties>
</file>