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7" r:id="rId4"/>
    <p:sldId id="256" r:id="rId5"/>
    <p:sldId id="259" r:id="rId6"/>
    <p:sldId id="260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MY" sz="1400"/>
              <a:t>Chiang Mai</a:t>
            </a:r>
          </a:p>
        </c:rich>
      </c:tx>
      <c:layout>
        <c:manualLayout>
          <c:xMode val="edge"/>
          <c:yMode val="edge"/>
          <c:x val="0.47029673524559518"/>
          <c:y val="4.5552952998810375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9688044895746334"/>
          <c:y val="0.10413015338442327"/>
          <c:w val="0.77523340464293911"/>
          <c:h val="0.725030654471508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'CM monthly'!$K$1</c:f>
              <c:strCache>
                <c:ptCount val="1"/>
                <c:pt idx="0">
                  <c:v>PM₁</c:v>
                </c:pt>
              </c:strCache>
            </c:strRef>
          </c:tx>
          <c:invertIfNegative val="0"/>
          <c:cat>
            <c:strRef>
              <c:f>'CM monthly'!$J$2:$J$13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'CM monthly'!$K$2:$K$13</c:f>
              <c:numCache>
                <c:formatCode>General</c:formatCode>
                <c:ptCount val="12"/>
                <c:pt idx="0">
                  <c:v>36.56800827</c:v>
                </c:pt>
                <c:pt idx="1">
                  <c:v>46.388385820000003</c:v>
                </c:pt>
                <c:pt idx="2">
                  <c:v>77.053206000000003</c:v>
                </c:pt>
                <c:pt idx="3">
                  <c:v>114</c:v>
                </c:pt>
                <c:pt idx="4">
                  <c:v>28.92104432</c:v>
                </c:pt>
                <c:pt idx="5">
                  <c:v>7.5439395019999997</c:v>
                </c:pt>
                <c:pt idx="6">
                  <c:v>6.8433284360000002</c:v>
                </c:pt>
                <c:pt idx="7">
                  <c:v>9.4445585449999996</c:v>
                </c:pt>
                <c:pt idx="8">
                  <c:v>9.4445585449999996</c:v>
                </c:pt>
                <c:pt idx="9">
                  <c:v>17.386959919999999</c:v>
                </c:pt>
                <c:pt idx="10">
                  <c:v>21.553450819999998</c:v>
                </c:pt>
                <c:pt idx="11">
                  <c:v>30.11895737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D8-48F2-B770-E9177DB95956}"/>
            </c:ext>
          </c:extLst>
        </c:ser>
        <c:ser>
          <c:idx val="1"/>
          <c:order val="1"/>
          <c:tx>
            <c:strRef>
              <c:f>'CM monthly'!$L$1</c:f>
              <c:strCache>
                <c:ptCount val="1"/>
                <c:pt idx="0">
                  <c:v>PM₂.₅</c:v>
                </c:pt>
              </c:strCache>
            </c:strRef>
          </c:tx>
          <c:invertIfNegative val="0"/>
          <c:cat>
            <c:strRef>
              <c:f>'CM monthly'!$J$2:$J$13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'CM monthly'!$L$2:$L$13</c:f>
              <c:numCache>
                <c:formatCode>General</c:formatCode>
                <c:ptCount val="12"/>
                <c:pt idx="0">
                  <c:v>51.73393042</c:v>
                </c:pt>
                <c:pt idx="1">
                  <c:v>64.742761720000004</c:v>
                </c:pt>
                <c:pt idx="2">
                  <c:v>108.3154073</c:v>
                </c:pt>
                <c:pt idx="3">
                  <c:v>157.83333329999999</c:v>
                </c:pt>
                <c:pt idx="4">
                  <c:v>39.423503930000003</c:v>
                </c:pt>
                <c:pt idx="5">
                  <c:v>10.14095726</c:v>
                </c:pt>
                <c:pt idx="6">
                  <c:v>9.2834913849999996</c:v>
                </c:pt>
                <c:pt idx="7">
                  <c:v>12.826453069999999</c:v>
                </c:pt>
                <c:pt idx="8">
                  <c:v>12.826453069999999</c:v>
                </c:pt>
                <c:pt idx="9">
                  <c:v>23.911220270000001</c:v>
                </c:pt>
                <c:pt idx="10">
                  <c:v>30.403001710000002</c:v>
                </c:pt>
                <c:pt idx="11">
                  <c:v>43.124487160000001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D8-48F2-B770-E9177DB95956}"/>
            </c:ext>
          </c:extLst>
        </c:ser>
        <c:ser>
          <c:idx val="2"/>
          <c:order val="2"/>
          <c:tx>
            <c:strRef>
              <c:f>'CM monthly'!$M$1</c:f>
              <c:strCache>
                <c:ptCount val="1"/>
                <c:pt idx="0">
                  <c:v>PM₁₀</c:v>
                </c:pt>
              </c:strCache>
            </c:strRef>
          </c:tx>
          <c:invertIfNegative val="0"/>
          <c:cat>
            <c:strRef>
              <c:f>'CM monthly'!$J$2:$J$13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'CM monthly'!$M$2:$M$13</c:f>
              <c:numCache>
                <c:formatCode>General</c:formatCode>
                <c:ptCount val="12"/>
                <c:pt idx="0">
                  <c:v>59.137622960000002</c:v>
                </c:pt>
                <c:pt idx="1">
                  <c:v>72.046781289999998</c:v>
                </c:pt>
                <c:pt idx="2">
                  <c:v>115.15446900000001</c:v>
                </c:pt>
                <c:pt idx="3">
                  <c:v>165.33333329999999</c:v>
                </c:pt>
                <c:pt idx="4">
                  <c:v>46.397802149999997</c:v>
                </c:pt>
                <c:pt idx="5">
                  <c:v>11.066140389999999</c:v>
                </c:pt>
                <c:pt idx="6">
                  <c:v>10.264491789999999</c:v>
                </c:pt>
                <c:pt idx="7">
                  <c:v>14.29118459</c:v>
                </c:pt>
                <c:pt idx="8">
                  <c:v>14.29118459</c:v>
                </c:pt>
                <c:pt idx="9">
                  <c:v>26.182494139999999</c:v>
                </c:pt>
                <c:pt idx="10">
                  <c:v>34.806026150000001</c:v>
                </c:pt>
                <c:pt idx="11">
                  <c:v>49.971102389999999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D8-48F2-B770-E9177DB95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681600"/>
        <c:axId val="46181184"/>
      </c:barChart>
      <c:catAx>
        <c:axId val="1586816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46181184"/>
        <c:crosses val="autoZero"/>
        <c:auto val="1"/>
        <c:lblAlgn val="ctr"/>
        <c:lblOffset val="100"/>
        <c:noMultiLvlLbl val="0"/>
      </c:catAx>
      <c:valAx>
        <c:axId val="461811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100" b="1"/>
                </a:pPr>
                <a:r>
                  <a:rPr lang="en-MY" sz="1100" b="1" dirty="0"/>
                  <a:t>µg m</a:t>
                </a:r>
                <a:r>
                  <a:rPr lang="en-MY" sz="1100" b="1" baseline="30000" dirty="0"/>
                  <a:t>-3</a:t>
                </a:r>
              </a:p>
            </c:rich>
          </c:tx>
          <c:layout>
            <c:manualLayout>
              <c:xMode val="edge"/>
              <c:yMode val="edge"/>
              <c:x val="1.8103935118006478E-2"/>
              <c:y val="0.3978108448967352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5868160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717817937033982"/>
          <c:y val="0.13293120505588943"/>
          <c:w val="0.19144508595691798"/>
          <c:h val="0.27342637352818427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MY" sz="1400"/>
              <a:t>Bukit Fraser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755298481020533"/>
          <c:y val="8.8321885803538155E-2"/>
          <c:w val="0.79792423299925019"/>
          <c:h val="0.689970722207336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'BF monthly'!$K$1</c:f>
              <c:strCache>
                <c:ptCount val="1"/>
                <c:pt idx="0">
                  <c:v>PM₁</c:v>
                </c:pt>
              </c:strCache>
            </c:strRef>
          </c:tx>
          <c:invertIfNegative val="0"/>
          <c:cat>
            <c:strRef>
              <c:f>'BF monthly'!$J$2:$J$13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'BF monthly'!$K$2:$K$13</c:f>
              <c:numCache>
                <c:formatCode>General</c:formatCode>
                <c:ptCount val="12"/>
                <c:pt idx="0">
                  <c:v>11.24685697</c:v>
                </c:pt>
                <c:pt idx="1">
                  <c:v>9.1207478999999996</c:v>
                </c:pt>
                <c:pt idx="2">
                  <c:v>22.738652609999999</c:v>
                </c:pt>
                <c:pt idx="3">
                  <c:v>12.1497849</c:v>
                </c:pt>
                <c:pt idx="4">
                  <c:v>13.693879949999999</c:v>
                </c:pt>
                <c:pt idx="5">
                  <c:v>16.475079390000001</c:v>
                </c:pt>
                <c:pt idx="6">
                  <c:v>21.832667990000001</c:v>
                </c:pt>
                <c:pt idx="7">
                  <c:v>24.816574110000001</c:v>
                </c:pt>
                <c:pt idx="8">
                  <c:v>33.83432947</c:v>
                </c:pt>
                <c:pt idx="9">
                  <c:v>14.43844198</c:v>
                </c:pt>
                <c:pt idx="10">
                  <c:v>9.7854080939999992</c:v>
                </c:pt>
                <c:pt idx="11">
                  <c:v>9.1962879270000002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6-4E67-88BC-06D0EEEB6CFA}"/>
            </c:ext>
          </c:extLst>
        </c:ser>
        <c:ser>
          <c:idx val="1"/>
          <c:order val="1"/>
          <c:tx>
            <c:strRef>
              <c:f>'BF monthly'!$L$1</c:f>
              <c:strCache>
                <c:ptCount val="1"/>
                <c:pt idx="0">
                  <c:v>PM₂.₅</c:v>
                </c:pt>
              </c:strCache>
            </c:strRef>
          </c:tx>
          <c:invertIfNegative val="0"/>
          <c:cat>
            <c:strRef>
              <c:f>'BF monthly'!$J$2:$J$13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'BF monthly'!$L$2:$L$13</c:f>
              <c:numCache>
                <c:formatCode>General</c:formatCode>
                <c:ptCount val="12"/>
                <c:pt idx="0">
                  <c:v>17.82877328</c:v>
                </c:pt>
                <c:pt idx="1">
                  <c:v>14.51785295</c:v>
                </c:pt>
                <c:pt idx="2">
                  <c:v>34.967113660000003</c:v>
                </c:pt>
                <c:pt idx="3">
                  <c:v>20.85197007</c:v>
                </c:pt>
                <c:pt idx="4">
                  <c:v>20.694351269999999</c:v>
                </c:pt>
                <c:pt idx="5">
                  <c:v>24.49778938</c:v>
                </c:pt>
                <c:pt idx="6">
                  <c:v>33.489252530000002</c:v>
                </c:pt>
                <c:pt idx="7">
                  <c:v>38.069889209999999</c:v>
                </c:pt>
                <c:pt idx="8">
                  <c:v>57.699014140000003</c:v>
                </c:pt>
                <c:pt idx="9">
                  <c:v>22.590126130000002</c:v>
                </c:pt>
                <c:pt idx="10">
                  <c:v>15.597499669999999</c:v>
                </c:pt>
                <c:pt idx="11">
                  <c:v>14.650665849999999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66-4E67-88BC-06D0EEEB6CFA}"/>
            </c:ext>
          </c:extLst>
        </c:ser>
        <c:ser>
          <c:idx val="2"/>
          <c:order val="2"/>
          <c:tx>
            <c:strRef>
              <c:f>'BF monthly'!$M$1</c:f>
              <c:strCache>
                <c:ptCount val="1"/>
                <c:pt idx="0">
                  <c:v>PM₁₀</c:v>
                </c:pt>
              </c:strCache>
            </c:strRef>
          </c:tx>
          <c:invertIfNegative val="0"/>
          <c:cat>
            <c:strRef>
              <c:f>'BF monthly'!$J$2:$J$13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'BF monthly'!$M$2:$M$13</c:f>
              <c:numCache>
                <c:formatCode>General</c:formatCode>
                <c:ptCount val="12"/>
                <c:pt idx="0">
                  <c:v>23.433595889999999</c:v>
                </c:pt>
                <c:pt idx="1">
                  <c:v>20.00347206</c:v>
                </c:pt>
                <c:pt idx="2">
                  <c:v>42.846974060000001</c:v>
                </c:pt>
                <c:pt idx="3">
                  <c:v>29.50002267</c:v>
                </c:pt>
                <c:pt idx="4">
                  <c:v>24.908860390000001</c:v>
                </c:pt>
                <c:pt idx="5">
                  <c:v>28.88980029</c:v>
                </c:pt>
                <c:pt idx="6">
                  <c:v>40.012051030000002</c:v>
                </c:pt>
                <c:pt idx="7">
                  <c:v>44.201488830000002</c:v>
                </c:pt>
                <c:pt idx="8">
                  <c:v>65.930015420000004</c:v>
                </c:pt>
                <c:pt idx="9">
                  <c:v>27.535264569999999</c:v>
                </c:pt>
                <c:pt idx="10">
                  <c:v>20.030808100000002</c:v>
                </c:pt>
                <c:pt idx="11">
                  <c:v>19.82600206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66-4E67-88BC-06D0EEEB6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675456"/>
        <c:axId val="46184064"/>
      </c:barChart>
      <c:catAx>
        <c:axId val="15867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 sz="1100"/>
            </a:pPr>
            <a:endParaRPr lang="en-US"/>
          </a:p>
        </c:txPr>
        <c:crossAx val="46184064"/>
        <c:crosses val="autoZero"/>
        <c:auto val="1"/>
        <c:lblAlgn val="ctr"/>
        <c:lblOffset val="100"/>
        <c:noMultiLvlLbl val="0"/>
      </c:catAx>
      <c:valAx>
        <c:axId val="4618406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MY" sz="1100" dirty="0"/>
                  <a:t>µg m</a:t>
                </a:r>
                <a:r>
                  <a:rPr lang="en-MY" sz="1100" baseline="30000" dirty="0"/>
                  <a:t>-3</a:t>
                </a:r>
              </a:p>
            </c:rich>
          </c:tx>
          <c:layout>
            <c:manualLayout>
              <c:xMode val="edge"/>
              <c:yMode val="edge"/>
              <c:x val="1.661140409015922E-2"/>
              <c:y val="0.331340226902893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586754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339872079782514"/>
          <c:y val="0.120546654946836"/>
          <c:w val="0.1538234920181466"/>
          <c:h val="0.29265008136350862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MY" sz="1400"/>
              <a:t>Kota Samarahan</a:t>
            </a:r>
          </a:p>
        </c:rich>
      </c:tx>
      <c:layout>
        <c:manualLayout>
          <c:xMode val="edge"/>
          <c:yMode val="edge"/>
          <c:x val="0.26351377952755906"/>
          <c:y val="4.2413428160189649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13907959582817"/>
          <c:y val="8.1900347134027607E-2"/>
          <c:w val="0.81982063640144542"/>
          <c:h val="0.750051383179646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'Kuching monthly'!$K$1</c:f>
              <c:strCache>
                <c:ptCount val="1"/>
                <c:pt idx="0">
                  <c:v>PM₁</c:v>
                </c:pt>
              </c:strCache>
            </c:strRef>
          </c:tx>
          <c:invertIfNegative val="0"/>
          <c:cat>
            <c:strRef>
              <c:f>'Kuching monthly'!$J$2:$J$13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'Kuching monthly'!$K$2:$K$13</c:f>
              <c:numCache>
                <c:formatCode>General</c:formatCode>
                <c:ptCount val="12"/>
                <c:pt idx="0">
                  <c:v>7.8080135390000001</c:v>
                </c:pt>
                <c:pt idx="1">
                  <c:v>18.739999999999998</c:v>
                </c:pt>
                <c:pt idx="2">
                  <c:v>8.6688059079999995</c:v>
                </c:pt>
                <c:pt idx="3">
                  <c:v>8.8483444609999999</c:v>
                </c:pt>
                <c:pt idx="4">
                  <c:v>7.3447593940000004</c:v>
                </c:pt>
                <c:pt idx="5">
                  <c:v>6.1295691760000004</c:v>
                </c:pt>
                <c:pt idx="6">
                  <c:v>6.7079360899999996</c:v>
                </c:pt>
                <c:pt idx="7">
                  <c:v>19.866082169999999</c:v>
                </c:pt>
                <c:pt idx="8">
                  <c:v>50.031286510000001</c:v>
                </c:pt>
                <c:pt idx="9">
                  <c:v>25.195325499999999</c:v>
                </c:pt>
                <c:pt idx="10">
                  <c:v>26.325484379999999</c:v>
                </c:pt>
                <c:pt idx="11">
                  <c:v>8.0850445529999995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7D-4706-8E5C-FD2440F86234}"/>
            </c:ext>
          </c:extLst>
        </c:ser>
        <c:ser>
          <c:idx val="1"/>
          <c:order val="1"/>
          <c:tx>
            <c:strRef>
              <c:f>'Kuching monthly'!$L$1</c:f>
              <c:strCache>
                <c:ptCount val="1"/>
                <c:pt idx="0">
                  <c:v>PM₂.₅</c:v>
                </c:pt>
              </c:strCache>
            </c:strRef>
          </c:tx>
          <c:invertIfNegative val="0"/>
          <c:cat>
            <c:strRef>
              <c:f>'Kuching monthly'!$J$2:$J$13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'Kuching monthly'!$L$2:$L$13</c:f>
              <c:numCache>
                <c:formatCode>General</c:formatCode>
                <c:ptCount val="12"/>
                <c:pt idx="0">
                  <c:v>10.65422656</c:v>
                </c:pt>
                <c:pt idx="1">
                  <c:v>24.99</c:v>
                </c:pt>
                <c:pt idx="2">
                  <c:v>11.063517879999999</c:v>
                </c:pt>
                <c:pt idx="3">
                  <c:v>11.49386837</c:v>
                </c:pt>
                <c:pt idx="4">
                  <c:v>9.5943089429999997</c:v>
                </c:pt>
                <c:pt idx="5">
                  <c:v>8.1107637130000008</c:v>
                </c:pt>
                <c:pt idx="6">
                  <c:v>8.722949131</c:v>
                </c:pt>
                <c:pt idx="7">
                  <c:v>27.729106229999999</c:v>
                </c:pt>
                <c:pt idx="8">
                  <c:v>80.098160590000006</c:v>
                </c:pt>
                <c:pt idx="9">
                  <c:v>29.6361135</c:v>
                </c:pt>
                <c:pt idx="10">
                  <c:v>30.99410344</c:v>
                </c:pt>
                <c:pt idx="11">
                  <c:v>10.114758670000001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7D-4706-8E5C-FD2440F86234}"/>
            </c:ext>
          </c:extLst>
        </c:ser>
        <c:ser>
          <c:idx val="2"/>
          <c:order val="2"/>
          <c:tx>
            <c:strRef>
              <c:f>'Kuching monthly'!$M$1</c:f>
              <c:strCache>
                <c:ptCount val="1"/>
                <c:pt idx="0">
                  <c:v>PM₁₀</c:v>
                </c:pt>
              </c:strCache>
            </c:strRef>
          </c:tx>
          <c:invertIfNegative val="0"/>
          <c:cat>
            <c:strRef>
              <c:f>'Kuching monthly'!$J$2:$J$13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'Kuching monthly'!$M$2:$M$13</c:f>
              <c:numCache>
                <c:formatCode>General</c:formatCode>
                <c:ptCount val="12"/>
                <c:pt idx="0">
                  <c:v>11.43575542</c:v>
                </c:pt>
                <c:pt idx="1">
                  <c:v>25.87</c:v>
                </c:pt>
                <c:pt idx="2">
                  <c:v>11.62432141</c:v>
                </c:pt>
                <c:pt idx="3">
                  <c:v>12.16121633</c:v>
                </c:pt>
                <c:pt idx="4">
                  <c:v>10.30454845</c:v>
                </c:pt>
                <c:pt idx="5">
                  <c:v>8.7166766290000002</c:v>
                </c:pt>
                <c:pt idx="6">
                  <c:v>9.2362416990000007</c:v>
                </c:pt>
                <c:pt idx="7">
                  <c:v>31.873410150000002</c:v>
                </c:pt>
                <c:pt idx="8">
                  <c:v>88.472824750000001</c:v>
                </c:pt>
                <c:pt idx="9">
                  <c:v>33.076655359999997</c:v>
                </c:pt>
                <c:pt idx="10">
                  <c:v>35.0402548</c:v>
                </c:pt>
                <c:pt idx="11">
                  <c:v>10.84383337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7D-4706-8E5C-FD2440F862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9626752"/>
        <c:axId val="174122688"/>
      </c:barChart>
      <c:catAx>
        <c:axId val="1596267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 rot="-5400000" vert="horz"/>
          <a:lstStyle/>
          <a:p>
            <a:pPr>
              <a:defRPr sz="1100"/>
            </a:pPr>
            <a:endParaRPr lang="en-US"/>
          </a:p>
        </c:txPr>
        <c:crossAx val="174122688"/>
        <c:crosses val="autoZero"/>
        <c:auto val="1"/>
        <c:lblAlgn val="ctr"/>
        <c:lblOffset val="100"/>
        <c:noMultiLvlLbl val="0"/>
      </c:catAx>
      <c:valAx>
        <c:axId val="17412268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100"/>
                </a:pPr>
                <a:r>
                  <a:rPr lang="en-MY" sz="1100" dirty="0"/>
                  <a:t>µg m</a:t>
                </a:r>
                <a:r>
                  <a:rPr lang="en-MY" sz="1100" baseline="30000" dirty="0"/>
                  <a:t>-3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596267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175862320588132"/>
          <c:y val="0.15249005164676999"/>
          <c:w val="0.16484245721651022"/>
          <c:h val="0.28134422172154272"/>
        </c:manualLayout>
      </c:layout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MY"/>
              <a:t>Putrajaya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629849315850763"/>
          <c:y val="6.9803514144065312E-2"/>
          <c:w val="0.78288348234569705"/>
          <c:h val="0.711539841396406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'Putrajaya monthly'!$K$1</c:f>
              <c:strCache>
                <c:ptCount val="1"/>
                <c:pt idx="0">
                  <c:v>PM₁</c:v>
                </c:pt>
              </c:strCache>
            </c:strRef>
          </c:tx>
          <c:invertIfNegative val="0"/>
          <c:cat>
            <c:strRef>
              <c:f>'Putrajaya monthly'!$J$2:$J$13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'Putrajaya monthly'!$K$2:$K$13</c:f>
              <c:numCache>
                <c:formatCode>General</c:formatCode>
                <c:ptCount val="12"/>
                <c:pt idx="0">
                  <c:v>20.259614540000001</c:v>
                </c:pt>
                <c:pt idx="1">
                  <c:v>17.607598800000002</c:v>
                </c:pt>
                <c:pt idx="2">
                  <c:v>28.046791540000001</c:v>
                </c:pt>
                <c:pt idx="3">
                  <c:v>23.621562260000001</c:v>
                </c:pt>
                <c:pt idx="4">
                  <c:v>21.199051090000001</c:v>
                </c:pt>
                <c:pt idx="5">
                  <c:v>22.080328519999998</c:v>
                </c:pt>
                <c:pt idx="6">
                  <c:v>25.947001440000001</c:v>
                </c:pt>
                <c:pt idx="7">
                  <c:v>32.094142050000002</c:v>
                </c:pt>
                <c:pt idx="8">
                  <c:v>44.926928420000003</c:v>
                </c:pt>
                <c:pt idx="9">
                  <c:v>29.722216119999999</c:v>
                </c:pt>
                <c:pt idx="10">
                  <c:v>22.220052169999999</c:v>
                </c:pt>
                <c:pt idx="11">
                  <c:v>18.029589309999999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83-49E8-BA42-A754E1BE9D71}"/>
            </c:ext>
          </c:extLst>
        </c:ser>
        <c:ser>
          <c:idx val="1"/>
          <c:order val="1"/>
          <c:tx>
            <c:strRef>
              <c:f>'Putrajaya monthly'!$L$1</c:f>
              <c:strCache>
                <c:ptCount val="1"/>
                <c:pt idx="0">
                  <c:v>PM₂.₅</c:v>
                </c:pt>
              </c:strCache>
            </c:strRef>
          </c:tx>
          <c:invertIfNegative val="0"/>
          <c:cat>
            <c:strRef>
              <c:f>'Putrajaya monthly'!$J$2:$J$13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'Putrajaya monthly'!$L$2:$L$13</c:f>
              <c:numCache>
                <c:formatCode>General</c:formatCode>
                <c:ptCount val="12"/>
                <c:pt idx="0">
                  <c:v>27.778316799999999</c:v>
                </c:pt>
                <c:pt idx="1">
                  <c:v>23.821083260000002</c:v>
                </c:pt>
                <c:pt idx="2">
                  <c:v>39.212904279999997</c:v>
                </c:pt>
                <c:pt idx="3">
                  <c:v>32.244207600000003</c:v>
                </c:pt>
                <c:pt idx="4">
                  <c:v>28.565228619999999</c:v>
                </c:pt>
                <c:pt idx="5">
                  <c:v>30.075379720000001</c:v>
                </c:pt>
                <c:pt idx="6">
                  <c:v>35.61130678</c:v>
                </c:pt>
                <c:pt idx="7">
                  <c:v>44.708034120000001</c:v>
                </c:pt>
                <c:pt idx="8">
                  <c:v>67.958938110000005</c:v>
                </c:pt>
                <c:pt idx="9">
                  <c:v>42.509120439999997</c:v>
                </c:pt>
                <c:pt idx="10">
                  <c:v>30.969445390000001</c:v>
                </c:pt>
                <c:pt idx="11">
                  <c:v>24.526571109999999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83-49E8-BA42-A754E1BE9D71}"/>
            </c:ext>
          </c:extLst>
        </c:ser>
        <c:ser>
          <c:idx val="2"/>
          <c:order val="2"/>
          <c:tx>
            <c:strRef>
              <c:f>'Putrajaya monthly'!$M$1</c:f>
              <c:strCache>
                <c:ptCount val="1"/>
                <c:pt idx="0">
                  <c:v>PM₁₀</c:v>
                </c:pt>
              </c:strCache>
            </c:strRef>
          </c:tx>
          <c:invertIfNegative val="0"/>
          <c:cat>
            <c:strRef>
              <c:f>'Putrajaya monthly'!$J$2:$J$13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'Putrajaya monthly'!$M$2:$M$13</c:f>
              <c:numCache>
                <c:formatCode>General</c:formatCode>
                <c:ptCount val="12"/>
                <c:pt idx="0">
                  <c:v>30.935507950000002</c:v>
                </c:pt>
                <c:pt idx="1">
                  <c:v>26.378250260000002</c:v>
                </c:pt>
                <c:pt idx="2">
                  <c:v>44.513020920000002</c:v>
                </c:pt>
                <c:pt idx="3">
                  <c:v>36.287958670000002</c:v>
                </c:pt>
                <c:pt idx="4">
                  <c:v>32.180594620000001</c:v>
                </c:pt>
                <c:pt idx="5">
                  <c:v>34.086181580000002</c:v>
                </c:pt>
                <c:pt idx="6">
                  <c:v>40.557880689999998</c:v>
                </c:pt>
                <c:pt idx="7">
                  <c:v>49.409291189999998</c:v>
                </c:pt>
                <c:pt idx="8">
                  <c:v>72.143340030000005</c:v>
                </c:pt>
                <c:pt idx="9">
                  <c:v>48.013850779999999</c:v>
                </c:pt>
                <c:pt idx="10">
                  <c:v>34.93807417</c:v>
                </c:pt>
                <c:pt idx="11">
                  <c:v>27.146080730000001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83-49E8-BA42-A754E1BE9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0907904"/>
        <c:axId val="153312000"/>
      </c:barChart>
      <c:catAx>
        <c:axId val="1509079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53312000"/>
        <c:crosses val="autoZero"/>
        <c:auto val="1"/>
        <c:lblAlgn val="ctr"/>
        <c:lblOffset val="100"/>
        <c:noMultiLvlLbl val="0"/>
      </c:catAx>
      <c:valAx>
        <c:axId val="1533120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MY" dirty="0"/>
                  <a:t>µg m</a:t>
                </a:r>
                <a:r>
                  <a:rPr lang="en-MY" baseline="30000" dirty="0"/>
                  <a:t>-3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509079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0584864391951005"/>
          <c:y val="8.5014581510644505E-2"/>
          <c:w val="0.17388234520052737"/>
          <c:h val="0.293827794185038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365-84E1-405A-9FD7-1FF0A3DB8B9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4DF5-71FB-47DD-B65F-A5F1CC744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1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365-84E1-405A-9FD7-1FF0A3DB8B9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4DF5-71FB-47DD-B65F-A5F1CC744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48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365-84E1-405A-9FD7-1FF0A3DB8B9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4DF5-71FB-47DD-B65F-A5F1CC744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17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6" descr="DSC_0202-ppt-tite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14918" y="2060575"/>
            <a:ext cx="10562167" cy="2628900"/>
          </a:xfrm>
        </p:spPr>
        <p:txBody>
          <a:bodyPr/>
          <a:lstStyle>
            <a:lvl1pPr>
              <a:defRPr sz="45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14918" y="476250"/>
            <a:ext cx="10562167" cy="865188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7781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enn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4" descr="DSC_0202-right-par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14918" y="1268761"/>
            <a:ext cx="10562165" cy="2160241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14918" y="3753036"/>
            <a:ext cx="10562167" cy="198101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noProof="0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8879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 err="1" smtClean="0"/>
              <a:t>Textmasterformat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814919" y="2096853"/>
            <a:ext cx="10562165" cy="403225"/>
          </a:xfrm>
          <a:noFill/>
          <a:ln>
            <a:noFill/>
          </a:ln>
          <a:effectLst/>
          <a:extLst/>
        </p:spPr>
        <p:txBody>
          <a:bodyPr/>
          <a:lstStyle>
            <a:lvl1pPr marL="0" indent="0">
              <a:buNone/>
              <a:defRPr lang="de-DE" sz="2000" kern="1200" smtClean="0">
                <a:solidFill>
                  <a:schemeClr val="accent3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GB" noProof="0" dirty="0" err="1" smtClean="0"/>
              <a:t>Textmasterformat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814919" y="188640"/>
            <a:ext cx="7154333" cy="871810"/>
          </a:xfrm>
          <a:noFill/>
          <a:ln>
            <a:noFill/>
          </a:ln>
          <a:effectLst/>
          <a:extLst/>
        </p:spPr>
        <p:txBody>
          <a:bodyPr anchor="b"/>
          <a:lstStyle>
            <a:lvl1pPr marL="0" indent="0">
              <a:buNone/>
              <a:defRPr lang="de-DE" sz="2000" kern="1200">
                <a:solidFill>
                  <a:schemeClr val="accent3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GB" noProof="0" dirty="0" err="1" smtClean="0"/>
              <a:t>Textmasterformat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Präsentationsname | Datum (Eingabe über "Einfügen &gt; Kopf- und Fußzeile")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57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4918" y="2312876"/>
            <a:ext cx="10562167" cy="3745024"/>
          </a:xfrm>
        </p:spPr>
        <p:txBody>
          <a:bodyPr/>
          <a:lstStyle/>
          <a:p>
            <a:pPr lvl="0"/>
            <a:r>
              <a:rPr lang="en-GB" noProof="0" smtClean="0"/>
              <a:t>Textmasterformat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814919" y="188640"/>
            <a:ext cx="7154333" cy="871810"/>
          </a:xfrm>
          <a:noFill/>
          <a:ln>
            <a:noFill/>
          </a:ln>
          <a:effectLst/>
          <a:extLst/>
        </p:spPr>
        <p:txBody>
          <a:bodyPr anchor="b"/>
          <a:lstStyle>
            <a:lvl1pPr marL="0" indent="0">
              <a:buNone/>
              <a:defRPr lang="de-DE" sz="2000" kern="1200">
                <a:solidFill>
                  <a:schemeClr val="accent3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GB" noProof="0" smtClean="0"/>
              <a:t>Textmasterformat bearbeiten</a:t>
            </a:r>
            <a:endParaRPr lang="en-GB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Präsentationsname | Datum (Eingabe über "Einfügen &gt; Kopf- und Fußzeile")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86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4918" y="1683854"/>
            <a:ext cx="10562167" cy="4374046"/>
          </a:xfrm>
        </p:spPr>
        <p:txBody>
          <a:bodyPr/>
          <a:lstStyle/>
          <a:p>
            <a:pPr lvl="0"/>
            <a:r>
              <a:rPr lang="en-GB" noProof="0" smtClean="0"/>
              <a:t>Textmasterformat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814919" y="188640"/>
            <a:ext cx="7154333" cy="871810"/>
          </a:xfrm>
          <a:noFill/>
          <a:ln>
            <a:noFill/>
          </a:ln>
          <a:effectLst/>
          <a:extLst/>
        </p:spPr>
        <p:txBody>
          <a:bodyPr anchor="b"/>
          <a:lstStyle>
            <a:lvl1pPr marL="0" indent="0">
              <a:buNone/>
              <a:defRPr lang="de-DE" sz="2000" kern="1200">
                <a:solidFill>
                  <a:schemeClr val="accent3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GB" noProof="0" smtClean="0"/>
              <a:t>Textmasterformat bearbeiten</a:t>
            </a:r>
            <a:endParaRPr lang="en-GB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Präsentationsname | Datum (Eingabe über "Einfügen &gt; Kopf- und Fußzeile")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4919" y="1664804"/>
            <a:ext cx="5569115" cy="425450"/>
          </a:xfrm>
        </p:spPr>
        <p:txBody>
          <a:bodyPr/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4919" y="2673350"/>
            <a:ext cx="5569115" cy="3384550"/>
          </a:xfrm>
        </p:spPr>
        <p:txBody>
          <a:bodyPr/>
          <a:lstStyle/>
          <a:p>
            <a:pPr lvl="0"/>
            <a:r>
              <a:rPr lang="en-GB" noProof="0" smtClean="0"/>
              <a:t>Textmasterformat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814920" y="2096853"/>
            <a:ext cx="5569113" cy="403225"/>
          </a:xfrm>
          <a:noFill/>
          <a:ln>
            <a:noFill/>
          </a:ln>
          <a:effectLst/>
          <a:extLst/>
        </p:spPr>
        <p:txBody>
          <a:bodyPr/>
          <a:lstStyle>
            <a:lvl1pPr marL="0" indent="0">
              <a:buNone/>
              <a:defRPr lang="de-DE" sz="2000" kern="1200" smtClean="0">
                <a:solidFill>
                  <a:schemeClr val="accent3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GB" noProof="0" smtClean="0"/>
              <a:t>Textmasterformat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814919" y="188640"/>
            <a:ext cx="7154333" cy="871810"/>
          </a:xfrm>
          <a:noFill/>
          <a:ln>
            <a:noFill/>
          </a:ln>
          <a:effectLst/>
          <a:extLst/>
        </p:spPr>
        <p:txBody>
          <a:bodyPr anchor="b"/>
          <a:lstStyle>
            <a:lvl1pPr marL="0" indent="0">
              <a:buNone/>
              <a:defRPr lang="de-DE" sz="2000" kern="1200">
                <a:solidFill>
                  <a:schemeClr val="accent3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GB" noProof="0" smtClean="0"/>
              <a:t>Textmasterformat bearbeiten</a:t>
            </a:r>
            <a:endParaRPr lang="en-GB" noProof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576484" y="1628776"/>
            <a:ext cx="4800600" cy="4105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Präsentationsname | Datum (Eingabe über "Einfügen &gt; Kopf- und Fußzeile")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4919" y="1664804"/>
            <a:ext cx="5568949" cy="425450"/>
          </a:xfrm>
        </p:spPr>
        <p:txBody>
          <a:bodyPr/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4919" y="2312876"/>
            <a:ext cx="5568949" cy="3745024"/>
          </a:xfrm>
        </p:spPr>
        <p:txBody>
          <a:bodyPr/>
          <a:lstStyle/>
          <a:p>
            <a:pPr lvl="0"/>
            <a:r>
              <a:rPr lang="en-GB" noProof="0" smtClean="0"/>
              <a:t>Textmasterformat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814919" y="188640"/>
            <a:ext cx="7154333" cy="871810"/>
          </a:xfrm>
          <a:noFill/>
          <a:ln>
            <a:noFill/>
          </a:ln>
          <a:effectLst/>
          <a:extLst/>
        </p:spPr>
        <p:txBody>
          <a:bodyPr anchor="b"/>
          <a:lstStyle>
            <a:lvl1pPr marL="0" indent="0">
              <a:buNone/>
              <a:defRPr lang="de-DE" sz="2000" kern="1200">
                <a:solidFill>
                  <a:schemeClr val="accent3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GB" noProof="0" smtClean="0"/>
              <a:t>Textmasterformat bearbeiten</a:t>
            </a:r>
            <a:endParaRPr lang="en-GB" noProof="0"/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576484" y="1628776"/>
            <a:ext cx="4800600" cy="4105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Präsentationsname | Datum (Eingabe über "Einfügen &gt; Kopf- und Fußzeile")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12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14919" y="1684800"/>
            <a:ext cx="5568949" cy="4049250"/>
          </a:xfrm>
        </p:spPr>
        <p:txBody>
          <a:bodyPr/>
          <a:lstStyle/>
          <a:p>
            <a:pPr lvl="0"/>
            <a:r>
              <a:rPr lang="en-GB" noProof="0" smtClean="0"/>
              <a:t>Textmasterformat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  <a:endParaRPr lang="en-GB" noProof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814919" y="188640"/>
            <a:ext cx="7154333" cy="871810"/>
          </a:xfrm>
          <a:noFill/>
          <a:ln>
            <a:noFill/>
          </a:ln>
          <a:effectLst/>
          <a:extLst/>
        </p:spPr>
        <p:txBody>
          <a:bodyPr anchor="b"/>
          <a:lstStyle>
            <a:lvl1pPr marL="0" indent="0">
              <a:buNone/>
              <a:defRPr lang="de-DE" sz="2000" kern="1200">
                <a:solidFill>
                  <a:schemeClr val="accent3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GB" noProof="0" smtClean="0"/>
              <a:t>Textmasterformat bearbeiten</a:t>
            </a:r>
            <a:endParaRPr lang="en-GB" noProof="0"/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576484" y="1628776"/>
            <a:ext cx="4800600" cy="4105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Präsentationsname | Datum (Eingabe über "Einfügen &gt; Kopf- und Fußzeile")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0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365-84E1-405A-9FD7-1FF0A3DB8B9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4DF5-71FB-47DD-B65F-A5F1CC744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378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4"/>
          </p:nvPr>
        </p:nvSpPr>
        <p:spPr>
          <a:xfrm>
            <a:off x="814918" y="1628776"/>
            <a:ext cx="10562167" cy="4105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814919" y="188640"/>
            <a:ext cx="7154333" cy="871810"/>
          </a:xfrm>
          <a:noFill/>
          <a:ln>
            <a:noFill/>
          </a:ln>
          <a:effectLst/>
          <a:extLst/>
        </p:spPr>
        <p:txBody>
          <a:bodyPr anchor="b"/>
          <a:lstStyle>
            <a:lvl1pPr marL="0" indent="0">
              <a:buNone/>
              <a:defRPr lang="de-DE" sz="2000" kern="1200">
                <a:solidFill>
                  <a:schemeClr val="accent3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GB" noProof="0" smtClean="0"/>
              <a:t>Textmasterformat bearbeiten</a:t>
            </a:r>
            <a:endParaRPr lang="en-GB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Präsentationsname | Datum (Eingabe über "Einfügen &gt; Kopf- und Fußzeile")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61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Titelmasterformat durch Klicken bearbeiten</a:t>
            </a:r>
            <a:endParaRPr lang="en-GB" noProof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814919" y="2341564"/>
            <a:ext cx="10562165" cy="403225"/>
          </a:xfrm>
          <a:noFill/>
          <a:ln>
            <a:noFill/>
          </a:ln>
          <a:effectLst/>
          <a:extLst/>
        </p:spPr>
        <p:txBody>
          <a:bodyPr/>
          <a:lstStyle>
            <a:lvl1pPr marL="0" indent="0">
              <a:buNone/>
              <a:defRPr lang="de-DE" sz="2000" kern="1200" smtClean="0">
                <a:solidFill>
                  <a:schemeClr val="accent3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GB" noProof="0" smtClean="0"/>
              <a:t>Textmasterformat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814919" y="188640"/>
            <a:ext cx="7154333" cy="871810"/>
          </a:xfrm>
          <a:noFill/>
          <a:ln>
            <a:noFill/>
          </a:ln>
          <a:effectLst/>
          <a:extLst/>
        </p:spPr>
        <p:txBody>
          <a:bodyPr anchor="b"/>
          <a:lstStyle>
            <a:lvl1pPr marL="0" indent="0">
              <a:buNone/>
              <a:defRPr lang="de-DE" sz="2000" kern="1200">
                <a:solidFill>
                  <a:schemeClr val="accent3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GB" noProof="0" smtClean="0"/>
              <a:t>Textmasterformat bearbeiten</a:t>
            </a:r>
            <a:endParaRPr lang="en-GB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Präsentationsname | Datum (Eingabe über "Einfügen &gt; Kopf- und Fußzeile")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51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814919" y="188640"/>
            <a:ext cx="7154333" cy="871810"/>
          </a:xfrm>
          <a:noFill/>
          <a:ln>
            <a:noFill/>
          </a:ln>
          <a:effectLst/>
          <a:extLst/>
        </p:spPr>
        <p:txBody>
          <a:bodyPr anchor="b"/>
          <a:lstStyle>
            <a:lvl1pPr marL="0" indent="0">
              <a:buNone/>
              <a:defRPr lang="de-DE" sz="2000" kern="1200">
                <a:solidFill>
                  <a:schemeClr val="accent3"/>
                </a:solidFill>
                <a:latin typeface="Arial" charset="0"/>
                <a:cs typeface="Arial" charset="0"/>
              </a:defRPr>
            </a:lvl1pPr>
          </a:lstStyle>
          <a:p>
            <a:pPr lvl="0"/>
            <a:r>
              <a:rPr lang="en-GB" noProof="0" smtClean="0"/>
              <a:t>Textmasterformat bearbeiten</a:t>
            </a:r>
            <a:endParaRPr lang="en-GB" noProof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Präsentationsname | Datum (Eingabe über "Einfügen &gt; Kopf- und Fußzeile")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69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4C37-ADBB-4508-9109-D763B69610F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12/10/2021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36F6-6BA0-45F3-B11F-1B7BDFA481B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441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4C37-ADBB-4508-9109-D763B69610F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12/10/2021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36F6-6BA0-45F3-B11F-1B7BDFA481B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591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4C37-ADBB-4508-9109-D763B69610F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12/10/2021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36F6-6BA0-45F3-B11F-1B7BDFA481B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729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4C37-ADBB-4508-9109-D763B69610F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12/10/2021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36F6-6BA0-45F3-B11F-1B7BDFA481B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997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4C37-ADBB-4508-9109-D763B69610F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12/10/2021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36F6-6BA0-45F3-B11F-1B7BDFA481B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626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4C37-ADBB-4508-9109-D763B69610F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12/10/2021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36F6-6BA0-45F3-B11F-1B7BDFA481B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734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4C37-ADBB-4508-9109-D763B69610F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12/10/2021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36F6-6BA0-45F3-B11F-1B7BDFA481B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2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365-84E1-405A-9FD7-1FF0A3DB8B9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4DF5-71FB-47DD-B65F-A5F1CC744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8345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4C37-ADBB-4508-9109-D763B69610F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12/10/2021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36F6-6BA0-45F3-B11F-1B7BDFA481B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20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4C37-ADBB-4508-9109-D763B69610F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12/10/2021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36F6-6BA0-45F3-B11F-1B7BDFA481B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88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4C37-ADBB-4508-9109-D763B69610F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12/10/2021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36F6-6BA0-45F3-B11F-1B7BDFA481B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6717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4C37-ADBB-4508-9109-D763B69610F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12/10/2021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36F6-6BA0-45F3-B11F-1B7BDFA481B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2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365-84E1-405A-9FD7-1FF0A3DB8B9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4DF5-71FB-47DD-B65F-A5F1CC744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04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365-84E1-405A-9FD7-1FF0A3DB8B9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4DF5-71FB-47DD-B65F-A5F1CC744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44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365-84E1-405A-9FD7-1FF0A3DB8B9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4DF5-71FB-47DD-B65F-A5F1CC744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365-84E1-405A-9FD7-1FF0A3DB8B9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4DF5-71FB-47DD-B65F-A5F1CC744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03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365-84E1-405A-9FD7-1FF0A3DB8B9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4DF5-71FB-47DD-B65F-A5F1CC744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6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E365-84E1-405A-9FD7-1FF0A3DB8B9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D4DF5-71FB-47DD-B65F-A5F1CC744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21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E365-84E1-405A-9FD7-1FF0A3DB8B96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D4DF5-71FB-47DD-B65F-A5F1CC744C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93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4388" y="1665288"/>
            <a:ext cx="105632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2673350"/>
            <a:ext cx="105632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Textmasterformate durch Klicken bearbeiten</a:t>
            </a:r>
          </a:p>
          <a:p>
            <a:pPr lvl="1"/>
            <a:r>
              <a:rPr lang="en-GB" altLang="en-US" smtClean="0"/>
              <a:t>Zweite Ebene</a:t>
            </a:r>
          </a:p>
          <a:p>
            <a:pPr lvl="2"/>
            <a:r>
              <a:rPr lang="en-GB" altLang="en-US" smtClean="0"/>
              <a:t>Dritte Ebene</a:t>
            </a:r>
          </a:p>
          <a:p>
            <a:pPr lvl="3"/>
            <a:r>
              <a:rPr lang="en-GB" altLang="en-US" smtClean="0"/>
              <a:t>Vierte Ebene</a:t>
            </a:r>
          </a:p>
          <a:p>
            <a:pPr lvl="4"/>
            <a:r>
              <a:rPr lang="en-GB" altLang="en-US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4388" y="6424613"/>
            <a:ext cx="9553575" cy="2809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solidFill>
                  <a:srgbClr val="808080"/>
                </a:solidFill>
                <a:latin typeface="+mn-lt"/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Präsentationsname | Datum (Eingabe über "Einfügen &gt; Kopf- und Fußzeile")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2053" name="Line 9"/>
          <p:cNvSpPr>
            <a:spLocks noChangeShapeType="1"/>
          </p:cNvSpPr>
          <p:nvPr/>
        </p:nvSpPr>
        <p:spPr bwMode="auto">
          <a:xfrm>
            <a:off x="814388" y="6237288"/>
            <a:ext cx="1056322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4" name="Bild 9" descr="geomar_logo_kurz_4c-large.jpg"/>
          <p:cNvPicPr preferRelativeResize="0"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813" y="381000"/>
            <a:ext cx="2592387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Line 9"/>
          <p:cNvSpPr>
            <a:spLocks noChangeShapeType="1"/>
          </p:cNvSpPr>
          <p:nvPr/>
        </p:nvSpPr>
        <p:spPr bwMode="auto">
          <a:xfrm>
            <a:off x="812800" y="1343025"/>
            <a:ext cx="10561638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6" name="Bild 11" descr="HG_LOGO_S_ENG_RGB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0" y="6324600"/>
            <a:ext cx="143986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666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82563" indent="-182563" algn="l" rtl="0" eaLnBrk="0" fontAlgn="base" hangingPunct="0">
        <a:spcBef>
          <a:spcPct val="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77800" algn="l" rtl="0" eaLnBrk="0" fontAlgn="base" hangingPunct="0"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cs typeface="+mn-cs"/>
        </a:defRPr>
      </a:lvl2pPr>
      <a:lvl3pPr marL="541338" indent="-177800" algn="l" rtl="0" eaLnBrk="0" fontAlgn="base" hangingPunct="0">
        <a:spcBef>
          <a:spcPct val="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720725" indent="-177800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900113" indent="-177800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5pPr>
      <a:lvl6pPr marL="1357313" indent="-177800" algn="l" rtl="0" fontAlgn="base">
        <a:spcBef>
          <a:spcPct val="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6pPr>
      <a:lvl7pPr marL="1814513" indent="-177800" algn="l" rtl="0" fontAlgn="base">
        <a:spcBef>
          <a:spcPct val="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7pPr>
      <a:lvl8pPr marL="2271713" indent="-177800" algn="l" rtl="0" fontAlgn="base">
        <a:spcBef>
          <a:spcPct val="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8pPr>
      <a:lvl9pPr marL="2728913" indent="-177800" algn="l" rtl="0" fontAlgn="base">
        <a:spcBef>
          <a:spcPct val="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64C37-ADBB-4508-9109-D763B69610FE}" type="datetimeFigureOut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12/10/2021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36F6-6BA0-45F3-B11F-1B7BDFA481B7}" type="slidenum">
              <a:rPr lang="en-MY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9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769938" y="576263"/>
            <a:ext cx="7883525" cy="5111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chemeClr val="tx1"/>
                </a:solidFill>
              </a:rPr>
              <a:t>Air Quality From Biomass Burning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Rectangle 22"/>
          <p:cNvSpPr/>
          <p:nvPr/>
        </p:nvSpPr>
        <p:spPr>
          <a:xfrm>
            <a:off x="9486900" y="6254750"/>
            <a:ext cx="2362200" cy="558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53463" y="244475"/>
            <a:ext cx="3195637" cy="96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7413" name="Picture 4" descr="http://www.ukm.my/v3/images/stories/LogoKorporat/4warna%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217488"/>
            <a:ext cx="163353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4" descr="Image may contain: 1 per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1471613"/>
            <a:ext cx="2341562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10" descr="Image may contain: 2 peo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538" y="1471613"/>
            <a:ext cx="1839912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16" descr="Image may contain: 1 pers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1471613"/>
            <a:ext cx="1873250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8" descr="Image may contain: 3 people, people smil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138" y="1471613"/>
            <a:ext cx="3316287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TextBox 2"/>
          <p:cNvSpPr txBox="1">
            <a:spLocks noChangeArrowheads="1"/>
          </p:cNvSpPr>
          <p:nvPr/>
        </p:nvSpPr>
        <p:spPr bwMode="auto">
          <a:xfrm>
            <a:off x="769938" y="4348163"/>
            <a:ext cx="1158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Putrajaya</a:t>
            </a:r>
          </a:p>
        </p:txBody>
      </p:sp>
      <p:sp>
        <p:nvSpPr>
          <p:cNvPr id="17419" name="TextBox 4"/>
          <p:cNvSpPr txBox="1">
            <a:spLocks noChangeArrowheads="1"/>
          </p:cNvSpPr>
          <p:nvPr/>
        </p:nvSpPr>
        <p:spPr bwMode="auto">
          <a:xfrm>
            <a:off x="4094163" y="4348163"/>
            <a:ext cx="1235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Fraser Hill</a:t>
            </a:r>
          </a:p>
        </p:txBody>
      </p:sp>
      <p:sp>
        <p:nvSpPr>
          <p:cNvPr id="17420" name="TextBox 10"/>
          <p:cNvSpPr txBox="1">
            <a:spLocks noChangeArrowheads="1"/>
          </p:cNvSpPr>
          <p:nvPr/>
        </p:nvSpPr>
        <p:spPr bwMode="auto">
          <a:xfrm>
            <a:off x="6743700" y="4343400"/>
            <a:ext cx="101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Kuching</a:t>
            </a:r>
          </a:p>
        </p:txBody>
      </p:sp>
      <p:sp>
        <p:nvSpPr>
          <p:cNvPr id="17421" name="TextBox 12"/>
          <p:cNvSpPr txBox="1">
            <a:spLocks noChangeArrowheads="1"/>
          </p:cNvSpPr>
          <p:nvPr/>
        </p:nvSpPr>
        <p:spPr bwMode="auto">
          <a:xfrm>
            <a:off x="9658350" y="4343400"/>
            <a:ext cx="135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Chiang Mai</a:t>
            </a:r>
          </a:p>
        </p:txBody>
      </p:sp>
    </p:spTree>
    <p:extLst>
      <p:ext uri="{BB962C8B-B14F-4D97-AF65-F5344CB8AC3E}">
        <p14:creationId xmlns:p14="http://schemas.microsoft.com/office/powerpoint/2010/main" val="9647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21" y="501555"/>
            <a:ext cx="8373186" cy="56133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6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GRANT\Sensor publication\Malaysia Thailand-withlagend-KotaSamarahan.t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6020" r="5387" b="35444"/>
          <a:stretch/>
        </p:blipFill>
        <p:spPr bwMode="auto">
          <a:xfrm>
            <a:off x="4801770" y="2204864"/>
            <a:ext cx="2732476" cy="25607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59896" y="2462547"/>
            <a:ext cx="109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prstClr val="black"/>
                </a:solidFill>
                <a:latin typeface="Calibri"/>
              </a:rPr>
              <a:t>Thailand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07939" y="373552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prstClr val="black"/>
                </a:solidFill>
                <a:latin typeface="Calibri"/>
              </a:rPr>
              <a:t>Malaysia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7248128" y="4104854"/>
          <a:ext cx="3419872" cy="2753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7248128" y="116632"/>
          <a:ext cx="3419873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1543116" y="4104854"/>
          <a:ext cx="3258655" cy="2753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/>
          </p:nvPr>
        </p:nvGraphicFramePr>
        <p:xfrm>
          <a:off x="1631504" y="81826"/>
          <a:ext cx="3222104" cy="2380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Up Arrow 24"/>
          <p:cNvSpPr/>
          <p:nvPr/>
        </p:nvSpPr>
        <p:spPr>
          <a:xfrm rot="19556342">
            <a:off x="4187045" y="2319041"/>
            <a:ext cx="540060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Up Arrow 26"/>
          <p:cNvSpPr/>
          <p:nvPr/>
        </p:nvSpPr>
        <p:spPr>
          <a:xfrm rot="8944251">
            <a:off x="7621018" y="3884908"/>
            <a:ext cx="540060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8" name="Up Arrow 27"/>
          <p:cNvSpPr/>
          <p:nvPr/>
        </p:nvSpPr>
        <p:spPr>
          <a:xfrm rot="2471269">
            <a:off x="7609687" y="2278844"/>
            <a:ext cx="540060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Up Arrow 28"/>
          <p:cNvSpPr/>
          <p:nvPr/>
        </p:nvSpPr>
        <p:spPr>
          <a:xfrm rot="13789920">
            <a:off x="4192486" y="3920117"/>
            <a:ext cx="540060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51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32263" y="617420"/>
            <a:ext cx="7883525" cy="5111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chemeClr val="tx1"/>
                </a:solidFill>
              </a:rPr>
              <a:t>Main Data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Rectangle 22"/>
          <p:cNvSpPr/>
          <p:nvPr/>
        </p:nvSpPr>
        <p:spPr>
          <a:xfrm>
            <a:off x="9486900" y="6254750"/>
            <a:ext cx="2362200" cy="558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53463" y="244475"/>
            <a:ext cx="3195637" cy="96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7413" name="Picture 4" descr="http://www.ukm.my/v3/images/stories/LogoKorporat/4warna%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217488"/>
            <a:ext cx="163353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371" y="1394022"/>
            <a:ext cx="5281683" cy="482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3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769938" y="576263"/>
            <a:ext cx="7883525" cy="5111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chemeClr val="tx1"/>
                </a:solidFill>
              </a:rPr>
              <a:t>Research Paper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Rectangle 22"/>
          <p:cNvSpPr/>
          <p:nvPr/>
        </p:nvSpPr>
        <p:spPr>
          <a:xfrm>
            <a:off x="9486900" y="6254750"/>
            <a:ext cx="2362200" cy="558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53463" y="244475"/>
            <a:ext cx="3195637" cy="96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7413" name="Picture 4" descr="http://www.ukm.my/v3/images/stories/LogoKorporat/4warna%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217488"/>
            <a:ext cx="163353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061" y="1419226"/>
            <a:ext cx="4289378" cy="47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769938" y="576263"/>
            <a:ext cx="7883525" cy="5111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chemeClr val="tx1"/>
                </a:solidFill>
              </a:rPr>
              <a:t>Current/Next Paper Preparation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Rectangle 22"/>
          <p:cNvSpPr/>
          <p:nvPr/>
        </p:nvSpPr>
        <p:spPr>
          <a:xfrm>
            <a:off x="9486900" y="6254750"/>
            <a:ext cx="2362200" cy="558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53463" y="244475"/>
            <a:ext cx="3195637" cy="96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7413" name="Picture 4" descr="http://www.ukm.my/v3/images/stories/LogoKorporat/4warna%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217488"/>
            <a:ext cx="163353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31493" y="1743342"/>
            <a:ext cx="105540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Air quality during different monsoon seasons in SEA –Thailand, Malaysia and Indonesia (Fabien, </a:t>
            </a:r>
            <a:r>
              <a:rPr lang="en-US" sz="2400" dirty="0" err="1" smtClean="0"/>
              <a:t>Puji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Different type of biomass burning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/>
              <a:t>- </a:t>
            </a:r>
            <a:r>
              <a:rPr lang="en-US" sz="2400" dirty="0" smtClean="0"/>
              <a:t>Correlation/Comparison </a:t>
            </a:r>
            <a:r>
              <a:rPr lang="en-US" sz="2400" dirty="0"/>
              <a:t>with other main criteria air pollutants </a:t>
            </a:r>
            <a:r>
              <a:rPr lang="en-US" sz="2400" dirty="0" smtClean="0"/>
              <a:t>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- Meteorological/seasonal factors/hotspots</a:t>
            </a:r>
          </a:p>
          <a:p>
            <a:r>
              <a:rPr lang="en-US" sz="2400" dirty="0" smtClean="0"/>
              <a:t>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Comparison between sensors AS-Lung, </a:t>
            </a:r>
            <a:r>
              <a:rPr lang="en-US" sz="2400" dirty="0" err="1" smtClean="0"/>
              <a:t>AirboxSense</a:t>
            </a:r>
            <a:r>
              <a:rPr lang="en-US" sz="2400" dirty="0" smtClean="0"/>
              <a:t>, CAQM Data from Malaysian DOE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en-US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1096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OMAR">
  <a:themeElements>
    <a:clrScheme name="GEOMAR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D9D"/>
      </a:accent1>
      <a:accent2>
        <a:srgbClr val="009EE0"/>
      </a:accent2>
      <a:accent3>
        <a:srgbClr val="5EC5ED"/>
      </a:accent3>
      <a:accent4>
        <a:srgbClr val="808080"/>
      </a:accent4>
      <a:accent5>
        <a:srgbClr val="B2B2B2"/>
      </a:accent5>
      <a:accent6>
        <a:srgbClr val="E5E5E5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GEOMA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D9D"/>
        </a:accent1>
        <a:accent2>
          <a:srgbClr val="009EE0"/>
        </a:accent2>
        <a:accent3>
          <a:srgbClr val="FFFFFF"/>
        </a:accent3>
        <a:accent4>
          <a:srgbClr val="000000"/>
        </a:accent4>
        <a:accent5>
          <a:srgbClr val="AAB6CC"/>
        </a:accent5>
        <a:accent6>
          <a:srgbClr val="008FCB"/>
        </a:accent6>
        <a:hlink>
          <a:srgbClr val="5EC5E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87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GEOMAR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Talib</dc:creator>
  <cp:lastModifiedBy>UKM</cp:lastModifiedBy>
  <cp:revision>7</cp:revision>
  <dcterms:created xsi:type="dcterms:W3CDTF">2021-10-12T05:28:10Z</dcterms:created>
  <dcterms:modified xsi:type="dcterms:W3CDTF">2021-10-12T14:13:29Z</dcterms:modified>
</cp:coreProperties>
</file>