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267" r:id="rId3"/>
    <p:sldId id="273" r:id="rId4"/>
    <p:sldId id="272" r:id="rId5"/>
    <p:sldId id="265" r:id="rId6"/>
  </p:sldIdLst>
  <p:sldSz cx="12192000" cy="6858000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F4FC"/>
    <a:srgbClr val="25FB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4903" autoAdjust="0"/>
  </p:normalViewPr>
  <p:slideViewPr>
    <p:cSldViewPr snapToGrid="0">
      <p:cViewPr varScale="1">
        <p:scale>
          <a:sx n="71" d="100"/>
          <a:sy n="71" d="100"/>
        </p:scale>
        <p:origin x="19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501AC-C113-4AA1-9C7A-B2AD3566B3F5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6E3E5-8B57-4801-B7FF-12E66E5C95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495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6E3E5-8B57-4801-B7FF-12E66E5C950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441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  <a:p>
            <a:endParaRPr lang="en-US" altLang="zh-TW" baseline="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6E3E5-8B57-4801-B7FF-12E66E5C950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599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6E3E5-8B57-4801-B7FF-12E66E5C950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640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4645-5DB9-4A82-B1A0-7523991D44E4}" type="datetime1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78CC-5D75-4B7E-B763-F97EEFFCBA7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82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BE39-EA87-4D8C-A007-9DBC304A2BA9}" type="datetime1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78CC-5D75-4B7E-B763-F97EEFFCBA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44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CB86-05A5-46F5-8012-B8D15B2C3BCA}" type="datetime1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78CC-5D75-4B7E-B763-F97EEFFCBA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96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8B46-4418-4912-8907-623457E62E48}" type="datetime1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78CC-5D75-4B7E-B763-F97EEFFCBA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74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E5FF-E751-4963-86A6-43ED29A833AC}" type="datetime1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78CC-5D75-4B7E-B763-F97EEFFCBA7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1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D83B-8C7D-418C-934D-E04BB2943CB9}" type="datetime1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78CC-5D75-4B7E-B763-F97EEFFCBA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59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E912-54BA-4D6B-BA89-722E108CDBAB}" type="datetime1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78CC-5D75-4B7E-B763-F97EEFFCBA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73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FE89-37DD-428A-AE5C-4C8B932A94DE}" type="datetime1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78CC-5D75-4B7E-B763-F97EEFFCBA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6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825D-DF3C-4AE9-BA33-B1080F7108ED}" type="datetime1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78CC-5D75-4B7E-B763-F97EEFFCBA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72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5E640D-E20F-44F3-8142-3900EA9A20A5}" type="datetime1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7278CC-5D75-4B7E-B763-F97EEFFCBA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52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C3E5-3B57-408A-908C-C332C220B675}" type="datetime1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78CC-5D75-4B7E-B763-F97EEFFCBA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80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A857C8-06F5-480F-9B07-65D7CA94491F}" type="datetime1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27278CC-5D75-4B7E-B763-F97EEFFCBA7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38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3427" y="1860884"/>
            <a:ext cx="10058400" cy="1678164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b="1" dirty="0" smtClean="0"/>
              <a:t>Health </a:t>
            </a:r>
            <a:r>
              <a:rPr lang="en-US" altLang="zh-TW" sz="4800" b="1" dirty="0"/>
              <a:t>Investigation and </a:t>
            </a:r>
            <a:r>
              <a:rPr lang="en-US" altLang="zh-TW" sz="4800" b="1" dirty="0" smtClean="0"/>
              <a:t>Air </a:t>
            </a:r>
            <a:r>
              <a:rPr lang="en-US" altLang="zh-TW" sz="4800" b="1" dirty="0"/>
              <a:t>Sensing for Asian Pollution (Hi-ASAP</a:t>
            </a:r>
            <a:r>
              <a:rPr lang="en-US" altLang="zh-TW" sz="4800" b="1" dirty="0" smtClean="0"/>
              <a:t>)</a:t>
            </a:r>
            <a:endParaRPr lang="zh-TW" altLang="en-US" sz="4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97280" y="4452359"/>
            <a:ext cx="10058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SC Candice Lung, WC Vincent Wang</a:t>
            </a:r>
            <a:endParaRPr lang="en-US" altLang="zh-TW" sz="2800" baseline="30000" dirty="0"/>
          </a:p>
          <a:p>
            <a:pPr algn="ctr"/>
            <a:r>
              <a:rPr lang="en-US" altLang="zh-TW" sz="2800" dirty="0" smtClean="0"/>
              <a:t>Research Center for Environmental Changes, Academia </a:t>
            </a:r>
            <a:r>
              <a:rPr lang="en-US" altLang="zh-TW" sz="2800" dirty="0" err="1" smtClean="0"/>
              <a:t>Sinica</a:t>
            </a:r>
            <a:endParaRPr lang="en-US" altLang="zh-TW" sz="2800" dirty="0" smtClean="0"/>
          </a:p>
          <a:p>
            <a:pPr algn="ctr"/>
            <a:endParaRPr lang="zh-TW" altLang="en-US" sz="2800" dirty="0"/>
          </a:p>
        </p:txBody>
      </p:sp>
      <p:pic>
        <p:nvPicPr>
          <p:cNvPr id="6" name="圖片 5" descr="AS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3693" y="284595"/>
            <a:ext cx="1281013" cy="1260000"/>
          </a:xfrm>
          <a:prstGeom prst="rect">
            <a:avLst/>
          </a:prstGeom>
        </p:spPr>
      </p:pic>
      <p:pic>
        <p:nvPicPr>
          <p:cNvPr id="7" name="圖片 6" descr="RCEC_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7833" y="284563"/>
            <a:ext cx="1272235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8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/>
              <a:t>Proposed topic 1: </a:t>
            </a:r>
            <a:r>
              <a:rPr lang="en-US" altLang="zh-TW" sz="3200" b="1" dirty="0"/>
              <a:t>Field and laboratory evaluations of low-cost sensors in the Asian cities with different emission sources</a:t>
            </a:r>
            <a:br>
              <a:rPr lang="en-US" altLang="zh-TW" sz="3200" b="1" dirty="0"/>
            </a:br>
            <a:r>
              <a:rPr lang="en-US" altLang="zh-TW" sz="2000" dirty="0" smtClean="0"/>
              <a:t>(authors: WC </a:t>
            </a:r>
            <a:r>
              <a:rPr lang="en-US" altLang="zh-TW" sz="2000" dirty="0"/>
              <a:t>Vincent </a:t>
            </a:r>
            <a:r>
              <a:rPr lang="en-US" altLang="zh-TW" sz="2000" dirty="0" smtClean="0"/>
              <a:t>Wang, SC </a:t>
            </a:r>
            <a:r>
              <a:rPr lang="en-US" altLang="zh-TW" sz="2000" dirty="0"/>
              <a:t>Candice Lung‬, </a:t>
            </a:r>
            <a:r>
              <a:rPr lang="en-US" altLang="zh-TW" sz="2000" dirty="0" smtClean="0"/>
              <a:t>and </a:t>
            </a:r>
            <a:r>
              <a:rPr lang="en-US" altLang="zh-TW" sz="2000" dirty="0"/>
              <a:t>o</a:t>
            </a:r>
            <a:r>
              <a:rPr lang="en-US" altLang="zh-TW" sz="2000" dirty="0" smtClean="0"/>
              <a:t>ther </a:t>
            </a:r>
            <a:r>
              <a:rPr lang="en-US" altLang="zh-TW" sz="2000" dirty="0"/>
              <a:t>interested </a:t>
            </a:r>
            <a:r>
              <a:rPr lang="en-US" altLang="zh-TW" sz="2000" dirty="0" smtClean="0"/>
              <a:t>collaborators)</a:t>
            </a:r>
            <a:endParaRPr lang="zh-TW" altLang="en-US" sz="2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898" y="1803808"/>
            <a:ext cx="3638006" cy="4351338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Background:</a:t>
            </a:r>
          </a:p>
          <a:p>
            <a:pPr lvl="1" algn="just"/>
            <a:r>
              <a:rPr lang="en-US" altLang="zh-TW" dirty="0" smtClean="0"/>
              <a:t>Environmental PM</a:t>
            </a:r>
            <a:r>
              <a:rPr lang="en-US" altLang="zh-TW" baseline="-25000" dirty="0" smtClean="0"/>
              <a:t>2.5</a:t>
            </a:r>
            <a:r>
              <a:rPr lang="en-US" altLang="zh-TW" dirty="0" smtClean="0"/>
              <a:t> level is a common but serious issue in Asian cities. A suitable PM</a:t>
            </a:r>
            <a:r>
              <a:rPr lang="en-US" altLang="zh-TW" baseline="-25000" dirty="0" smtClean="0"/>
              <a:t>2.5</a:t>
            </a:r>
            <a:r>
              <a:rPr lang="en-US" altLang="zh-TW" dirty="0" smtClean="0"/>
              <a:t> sensing device can help to monitor PM</a:t>
            </a:r>
            <a:r>
              <a:rPr lang="en-US" altLang="zh-TW" baseline="-25000" dirty="0" smtClean="0"/>
              <a:t>2.5</a:t>
            </a:r>
            <a:r>
              <a:rPr lang="en-US" altLang="zh-TW" dirty="0" smtClean="0"/>
              <a:t> levels </a:t>
            </a:r>
            <a:r>
              <a:rPr lang="en-US" altLang="zh-TW" dirty="0" smtClean="0">
                <a:solidFill>
                  <a:srgbClr val="FF0000"/>
                </a:solidFill>
              </a:rPr>
              <a:t>from various emission sources</a:t>
            </a:r>
            <a:r>
              <a:rPr lang="en-US" altLang="zh-TW" dirty="0" smtClean="0"/>
              <a:t> in the Asian cities.</a:t>
            </a:r>
          </a:p>
          <a:p>
            <a:r>
              <a:rPr lang="en-US" altLang="zh-TW" b="1" dirty="0"/>
              <a:t>Objective:</a:t>
            </a:r>
          </a:p>
          <a:p>
            <a:pPr lvl="1" algn="just"/>
            <a:r>
              <a:rPr lang="en-US" altLang="zh-TW" dirty="0" smtClean="0"/>
              <a:t>To evaluate the performance of </a:t>
            </a:r>
            <a:r>
              <a:rPr lang="en-US" altLang="zh-TW" dirty="0" smtClean="0">
                <a:solidFill>
                  <a:srgbClr val="FF0000"/>
                </a:solidFill>
              </a:rPr>
              <a:t>AS-LUNG sets </a:t>
            </a:r>
            <a:r>
              <a:rPr lang="en-US" altLang="zh-TW" dirty="0" smtClean="0"/>
              <a:t>by conducting side-by-side comparison with </a:t>
            </a:r>
            <a:r>
              <a:rPr lang="en-US" altLang="zh-TW" dirty="0">
                <a:solidFill>
                  <a:srgbClr val="FF0000"/>
                </a:solidFill>
              </a:rPr>
              <a:t>research-grade instruments</a:t>
            </a:r>
            <a:r>
              <a:rPr lang="en-US" altLang="zh-TW" dirty="0"/>
              <a:t> in </a:t>
            </a:r>
            <a:r>
              <a:rPr lang="en-US" altLang="zh-TW" dirty="0" smtClean="0">
                <a:solidFill>
                  <a:srgbClr val="FF0000"/>
                </a:solidFill>
              </a:rPr>
              <a:t>laboratory, indoor, and ambient</a:t>
            </a:r>
            <a:r>
              <a:rPr lang="en-US" altLang="zh-TW" dirty="0" smtClean="0"/>
              <a:t> environments.</a:t>
            </a:r>
          </a:p>
          <a:p>
            <a:endParaRPr lang="en-US" altLang="zh-TW" b="1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095871" y="3946122"/>
            <a:ext cx="351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/>
              <a:t>Table. 1 Comparison data upload format</a:t>
            </a:r>
            <a:endParaRPr lang="zh-TW" altLang="en-US" sz="12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983624"/>
              </p:ext>
            </p:extLst>
          </p:nvPr>
        </p:nvGraphicFramePr>
        <p:xfrm>
          <a:off x="8095871" y="4246580"/>
          <a:ext cx="3629964" cy="222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545">
                  <a:extLst>
                    <a:ext uri="{9D8B030D-6E8A-4147-A177-3AD203B41FA5}">
                      <a16:colId xmlns:a16="http://schemas.microsoft.com/office/drawing/2014/main" val="1628652301"/>
                    </a:ext>
                  </a:extLst>
                </a:gridCol>
                <a:gridCol w="1542596">
                  <a:extLst>
                    <a:ext uri="{9D8B030D-6E8A-4147-A177-3AD203B41FA5}">
                      <a16:colId xmlns:a16="http://schemas.microsoft.com/office/drawing/2014/main" val="2300270944"/>
                    </a:ext>
                  </a:extLst>
                </a:gridCol>
                <a:gridCol w="219116">
                  <a:extLst>
                    <a:ext uri="{9D8B030D-6E8A-4147-A177-3AD203B41FA5}">
                      <a16:colId xmlns:a16="http://schemas.microsoft.com/office/drawing/2014/main" val="2198036949"/>
                    </a:ext>
                  </a:extLst>
                </a:gridCol>
                <a:gridCol w="1605707">
                  <a:extLst>
                    <a:ext uri="{9D8B030D-6E8A-4147-A177-3AD203B41FA5}">
                      <a16:colId xmlns:a16="http://schemas.microsoft.com/office/drawing/2014/main" val="672291422"/>
                    </a:ext>
                  </a:extLst>
                </a:gridCol>
              </a:tblGrid>
              <a:tr h="13588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effectLst/>
                        </a:rPr>
                        <a:t>　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01" marR="2801" marT="28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Item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effectLst/>
                        </a:rPr>
                        <a:t>　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01" marR="2801" marT="28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Item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374090374"/>
                  </a:ext>
                </a:extLst>
              </a:tr>
              <a:tr h="1720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1.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country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01" marR="2801" marT="2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10.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sensing device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01" marR="2801" marT="2801" marB="0" anchor="ctr"/>
                </a:tc>
                <a:extLst>
                  <a:ext uri="{0D108BD9-81ED-4DB2-BD59-A6C34878D82A}">
                    <a16:rowId xmlns:a16="http://schemas.microsoft.com/office/drawing/2014/main" val="274846705"/>
                  </a:ext>
                </a:extLst>
              </a:tr>
              <a:tr h="2574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2.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region/area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01" marR="2801" marT="2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11.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sensing </a:t>
                      </a:r>
                      <a:r>
                        <a:rPr lang="en-US" sz="1100" u="none" strike="noStrike" dirty="0" err="1">
                          <a:effectLst/>
                        </a:rPr>
                        <a:t>device_sensor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01" marR="2801" marT="2801" marB="0" anchor="ctr"/>
                </a:tc>
                <a:extLst>
                  <a:ext uri="{0D108BD9-81ED-4DB2-BD59-A6C34878D82A}">
                    <a16:rowId xmlns:a16="http://schemas.microsoft.com/office/drawing/2014/main" val="1335709425"/>
                  </a:ext>
                </a:extLst>
              </a:tr>
              <a:tr h="2574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3.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longitude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01" marR="2801" marT="2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12.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sensing device_sensorPM</a:t>
                      </a:r>
                      <a:r>
                        <a:rPr lang="en-US" sz="1100" u="none" strike="noStrike" baseline="-25000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01" marR="2801" marT="2801" marB="0" anchor="ctr"/>
                </a:tc>
                <a:extLst>
                  <a:ext uri="{0D108BD9-81ED-4DB2-BD59-A6C34878D82A}">
                    <a16:rowId xmlns:a16="http://schemas.microsoft.com/office/drawing/2014/main" val="1276160068"/>
                  </a:ext>
                </a:extLst>
              </a:tr>
              <a:tr h="1720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4.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latitude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01" marR="2801" marT="2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13.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sensing device_sensorPM</a:t>
                      </a:r>
                      <a:r>
                        <a:rPr lang="en-US" sz="1100" u="none" strike="noStrike" baseline="-25000" dirty="0">
                          <a:effectLst/>
                        </a:rPr>
                        <a:t>2.5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01" marR="2801" marT="2801" marB="0" anchor="ctr"/>
                </a:tc>
                <a:extLst>
                  <a:ext uri="{0D108BD9-81ED-4DB2-BD59-A6C34878D82A}">
                    <a16:rowId xmlns:a16="http://schemas.microsoft.com/office/drawing/2014/main" val="984547292"/>
                  </a:ext>
                </a:extLst>
              </a:tr>
              <a:tr h="1720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5.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comparison environment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01" marR="2801" marT="2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14.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reference </a:t>
                      </a:r>
                      <a:r>
                        <a:rPr lang="en-US" sz="1100" u="none" strike="noStrike" dirty="0">
                          <a:effectLst/>
                        </a:rPr>
                        <a:t>instrument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01" marR="2801" marT="2801" marB="0" anchor="ctr"/>
                </a:tc>
                <a:extLst>
                  <a:ext uri="{0D108BD9-81ED-4DB2-BD59-A6C34878D82A}">
                    <a16:rowId xmlns:a16="http://schemas.microsoft.com/office/drawing/2014/main" val="1965516362"/>
                  </a:ext>
                </a:extLst>
              </a:tr>
              <a:tr h="2693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6.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comparison environment 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01" marR="2801" marT="2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15.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reference </a:t>
                      </a:r>
                      <a:r>
                        <a:rPr lang="en-US" sz="1100" u="none" strike="noStrike" dirty="0">
                          <a:effectLst/>
                        </a:rPr>
                        <a:t>instrument_PM</a:t>
                      </a:r>
                      <a:r>
                        <a:rPr lang="en-US" sz="1100" u="none" strike="noStrike" baseline="-25000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01" marR="2801" marT="2801" marB="0" anchor="ctr"/>
                </a:tc>
                <a:extLst>
                  <a:ext uri="{0D108BD9-81ED-4DB2-BD59-A6C34878D82A}">
                    <a16:rowId xmlns:a16="http://schemas.microsoft.com/office/drawing/2014/main" val="2898490015"/>
                  </a:ext>
                </a:extLst>
              </a:tr>
              <a:tr h="1720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7.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main emission sources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01" marR="2801" marT="2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16.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reference </a:t>
                      </a:r>
                      <a:r>
                        <a:rPr lang="en-US" sz="1100" u="none" strike="noStrike" dirty="0">
                          <a:effectLst/>
                        </a:rPr>
                        <a:t>instrument_PM</a:t>
                      </a:r>
                      <a:r>
                        <a:rPr lang="en-US" sz="1100" u="none" strike="noStrike" baseline="-25000" dirty="0">
                          <a:effectLst/>
                        </a:rPr>
                        <a:t>2.5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01" marR="2801" marT="2801" marB="0" anchor="ctr"/>
                </a:tc>
                <a:extLst>
                  <a:ext uri="{0D108BD9-81ED-4DB2-BD59-A6C34878D82A}">
                    <a16:rowId xmlns:a16="http://schemas.microsoft.com/office/drawing/2014/main" val="1330065660"/>
                  </a:ext>
                </a:extLst>
              </a:tr>
              <a:tr h="2617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8.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UTC (coordinated universal time)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01" marR="2801" marT="2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17.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temperature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01" marR="2801" marT="2801" marB="0" anchor="ctr"/>
                </a:tc>
                <a:extLst>
                  <a:ext uri="{0D108BD9-81ED-4DB2-BD59-A6C34878D82A}">
                    <a16:rowId xmlns:a16="http://schemas.microsoft.com/office/drawing/2014/main" val="4039593805"/>
                  </a:ext>
                </a:extLst>
              </a:tr>
              <a:tr h="1381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9.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season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01" marR="2801" marT="2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18.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relative humidity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01" marR="2801" marT="2801" marB="0" anchor="ctr"/>
                </a:tc>
                <a:extLst>
                  <a:ext uri="{0D108BD9-81ED-4DB2-BD59-A6C34878D82A}">
                    <a16:rowId xmlns:a16="http://schemas.microsoft.com/office/drawing/2014/main" val="1164358424"/>
                  </a:ext>
                </a:extLst>
              </a:tr>
            </a:tbl>
          </a:graphicData>
        </a:graphic>
      </p:graphicFrame>
      <p:sp>
        <p:nvSpPr>
          <p:cNvPr id="8" name="內容版面配置區 2"/>
          <p:cNvSpPr txBox="1">
            <a:spLocks/>
          </p:cNvSpPr>
          <p:nvPr/>
        </p:nvSpPr>
        <p:spPr>
          <a:xfrm>
            <a:off x="4112623" y="1803808"/>
            <a:ext cx="36380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dirty="0" smtClean="0"/>
              <a:t>Note: </a:t>
            </a:r>
            <a:r>
              <a:rPr lang="en-US" altLang="zh-TW" sz="1800" dirty="0" smtClean="0">
                <a:solidFill>
                  <a:srgbClr val="FF0000"/>
                </a:solidFill>
              </a:rPr>
              <a:t>You may start to conduct side-by-by comparison now; we only need 7 days of monitoring data for each city</a:t>
            </a:r>
          </a:p>
          <a:p>
            <a:endParaRPr lang="en-US" altLang="zh-TW" sz="1800" b="1" dirty="0" smtClean="0"/>
          </a:p>
          <a:p>
            <a:r>
              <a:rPr lang="en-US" altLang="zh-TW" sz="1800" b="1" dirty="0" smtClean="0"/>
              <a:t>Data</a:t>
            </a:r>
            <a:r>
              <a:rPr lang="zh-TW" altLang="en-US" sz="1800" b="1" dirty="0" smtClean="0"/>
              <a:t> </a:t>
            </a:r>
            <a:r>
              <a:rPr lang="en-US" altLang="zh-TW" sz="1800" b="1" dirty="0" smtClean="0"/>
              <a:t>collection: </a:t>
            </a:r>
          </a:p>
          <a:p>
            <a:pPr lvl="1"/>
            <a:r>
              <a:rPr lang="en-US" altLang="zh-TW" sz="1600" dirty="0" smtClean="0"/>
              <a:t>All Hi-ASAP members are welcome to join this topic and upload your own PM</a:t>
            </a:r>
            <a:r>
              <a:rPr lang="en-US" altLang="zh-TW" sz="1600" baseline="-25000" dirty="0" smtClean="0"/>
              <a:t>2.5</a:t>
            </a:r>
            <a:r>
              <a:rPr lang="en-US" altLang="zh-TW" sz="1600" dirty="0" smtClean="0"/>
              <a:t> comparison data.</a:t>
            </a:r>
          </a:p>
          <a:p>
            <a:pPr lvl="1"/>
            <a:r>
              <a:rPr lang="en-US" altLang="zh-TW" sz="1600" dirty="0" smtClean="0"/>
              <a:t>These PM</a:t>
            </a:r>
            <a:r>
              <a:rPr lang="en-US" altLang="zh-TW" sz="1600" baseline="-25000" dirty="0" smtClean="0"/>
              <a:t>2.5</a:t>
            </a:r>
            <a:r>
              <a:rPr lang="en-US" altLang="zh-TW" sz="1600" dirty="0" smtClean="0"/>
              <a:t> data should be monitored on </a:t>
            </a:r>
            <a:r>
              <a:rPr lang="en-US" altLang="zh-TW" sz="1600" dirty="0" smtClean="0">
                <a:solidFill>
                  <a:srgbClr val="C00000"/>
                </a:solidFill>
              </a:rPr>
              <a:t>non-rainy days</a:t>
            </a:r>
            <a:r>
              <a:rPr lang="en-US" altLang="zh-TW" sz="1600" dirty="0" smtClean="0"/>
              <a:t>.</a:t>
            </a:r>
          </a:p>
          <a:p>
            <a:pPr lvl="1"/>
            <a:r>
              <a:rPr lang="en-US" altLang="zh-TW" sz="1600" dirty="0" smtClean="0"/>
              <a:t>Please email the data file to:</a:t>
            </a:r>
          </a:p>
          <a:p>
            <a:pPr marL="457200" lvl="1" indent="263525">
              <a:spcBef>
                <a:spcPts val="0"/>
              </a:spcBef>
              <a:buNone/>
            </a:pPr>
            <a:r>
              <a:rPr lang="en-US" altLang="zh-TW" sz="1600" dirty="0" smtClean="0">
                <a:solidFill>
                  <a:srgbClr val="0070C0"/>
                </a:solidFill>
              </a:rPr>
              <a:t>phdzen@gate.sinica.edu.tw</a:t>
            </a:r>
            <a:r>
              <a:rPr lang="en-US" altLang="zh-TW" sz="1600" dirty="0" smtClean="0"/>
              <a:t>  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b="1" dirty="0" smtClean="0"/>
          </a:p>
          <a:p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433" y="1353656"/>
            <a:ext cx="2354164" cy="2229473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7901849" y="3460998"/>
            <a:ext cx="4049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Fig. 1 Side-by-side PM</a:t>
            </a:r>
            <a:r>
              <a:rPr lang="en-US" altLang="zh-TW" sz="1200" baseline="-25000" dirty="0" smtClean="0"/>
              <a:t>2.5</a:t>
            </a:r>
            <a:r>
              <a:rPr lang="en-US" altLang="zh-TW" sz="1200" dirty="0" smtClean="0"/>
              <a:t> comparison in the enclosed chamber (Wang et </a:t>
            </a:r>
            <a:r>
              <a:rPr lang="en-US" altLang="zh-TW" sz="1200" dirty="0"/>
              <a:t>al</a:t>
            </a:r>
            <a:r>
              <a:rPr lang="en-US" altLang="zh-TW" sz="1200" dirty="0" smtClean="0"/>
              <a:t>., 2020, Sensor)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6010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279777" y="2513164"/>
            <a:ext cx="5580530" cy="3403542"/>
          </a:xfrm>
          <a:prstGeom prst="rect">
            <a:avLst/>
          </a:prstGeom>
          <a:solidFill>
            <a:srgbClr val="4CF4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99247" y="2513164"/>
            <a:ext cx="5580530" cy="3403542"/>
          </a:xfrm>
          <a:prstGeom prst="rect">
            <a:avLst/>
          </a:prstGeom>
          <a:solidFill>
            <a:srgbClr val="25FB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 of side-by-side comparison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78CC-5D75-4B7E-B763-F97EEFFCBA74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92" y="3483753"/>
            <a:ext cx="2635135" cy="175606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84" y="3137872"/>
            <a:ext cx="2108108" cy="230262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099" y="3098089"/>
            <a:ext cx="3201855" cy="2401755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043492" y="5365377"/>
            <a:ext cx="244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Hood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964583" y="5440498"/>
            <a:ext cx="216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Chamber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847032" y="5523609"/>
            <a:ext cx="244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Roof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266502" y="2541853"/>
            <a:ext cx="244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Indoor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985984" y="2566903"/>
            <a:ext cx="244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Outdoor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55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collection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623854"/>
              </p:ext>
            </p:extLst>
          </p:nvPr>
        </p:nvGraphicFramePr>
        <p:xfrm>
          <a:off x="1297697" y="2083618"/>
          <a:ext cx="8535234" cy="236791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93760">
                  <a:extLst>
                    <a:ext uri="{9D8B030D-6E8A-4147-A177-3AD203B41FA5}">
                      <a16:colId xmlns:a16="http://schemas.microsoft.com/office/drawing/2014/main" val="1105604503"/>
                    </a:ext>
                  </a:extLst>
                </a:gridCol>
                <a:gridCol w="1373118">
                  <a:extLst>
                    <a:ext uri="{9D8B030D-6E8A-4147-A177-3AD203B41FA5}">
                      <a16:colId xmlns:a16="http://schemas.microsoft.com/office/drawing/2014/main" val="2071758735"/>
                    </a:ext>
                  </a:extLst>
                </a:gridCol>
                <a:gridCol w="1434392">
                  <a:extLst>
                    <a:ext uri="{9D8B030D-6E8A-4147-A177-3AD203B41FA5}">
                      <a16:colId xmlns:a16="http://schemas.microsoft.com/office/drawing/2014/main" val="441544644"/>
                    </a:ext>
                  </a:extLst>
                </a:gridCol>
                <a:gridCol w="1366088">
                  <a:extLst>
                    <a:ext uri="{9D8B030D-6E8A-4147-A177-3AD203B41FA5}">
                      <a16:colId xmlns:a16="http://schemas.microsoft.com/office/drawing/2014/main" val="3898671433"/>
                    </a:ext>
                  </a:extLst>
                </a:gridCol>
                <a:gridCol w="1482205">
                  <a:extLst>
                    <a:ext uri="{9D8B030D-6E8A-4147-A177-3AD203B41FA5}">
                      <a16:colId xmlns:a16="http://schemas.microsoft.com/office/drawing/2014/main" val="2486104978"/>
                    </a:ext>
                  </a:extLst>
                </a:gridCol>
                <a:gridCol w="1685671">
                  <a:extLst>
                    <a:ext uri="{9D8B030D-6E8A-4147-A177-3AD203B41FA5}">
                      <a16:colId xmlns:a16="http://schemas.microsoft.com/office/drawing/2014/main" val="121793814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Country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City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Environment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Emission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Data intervals(min)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effectLst/>
                        </a:rPr>
                        <a:t>Reference</a:t>
                      </a:r>
                    </a:p>
                    <a:p>
                      <a:pPr algn="l" fontAlgn="b"/>
                      <a:r>
                        <a:rPr lang="en-US" sz="1800" b="1" u="none" strike="noStrike" dirty="0" smtClean="0">
                          <a:effectLst/>
                        </a:rPr>
                        <a:t>instrument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366348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Taiwan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Taipei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outdoor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ambient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GRIMM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48715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Taiwan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Taipei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chamber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incense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GRIMM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742459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Bangladesh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Dhaka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</a:t>
                      </a:r>
                      <a:r>
                        <a:rPr lang="en-US" sz="1800" u="none" strike="noStrike" dirty="0" smtClean="0">
                          <a:effectLst/>
                        </a:rPr>
                        <a:t>ndoor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ambient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15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BlueSky</a:t>
                      </a:r>
                      <a:r>
                        <a:rPr lang="en-US" sz="1800" u="none" strike="noStrike" dirty="0">
                          <a:effectLst/>
                        </a:rPr>
                        <a:t> Air Quality Monitor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68598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Vietnam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Ho Chi Minh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chamber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incense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DustTrak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9422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Myanmar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Mandalay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outdoor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waste burning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EPAS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7113002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78CC-5D75-4B7E-B763-F97EEFFCBA7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/>
              <a:t>Thank you for your attention!</a:t>
            </a:r>
            <a:endParaRPr lang="zh-TW" altLang="en-US" sz="48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27278CC-5D75-4B7E-B763-F97EEFFCBA74}" type="slidenum">
              <a:rPr lang="zh-TW" altLang="en-US" sz="2000"/>
              <a:pPr/>
              <a:t>5</a:t>
            </a:fld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216893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2194</TotalTime>
  <Words>333</Words>
  <Application>Microsoft Office PowerPoint</Application>
  <PresentationFormat>寬螢幕</PresentationFormat>
  <Paragraphs>113</Paragraphs>
  <Slides>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Times New Roman</vt:lpstr>
      <vt:lpstr>回顧</vt:lpstr>
      <vt:lpstr>Health Investigation and Air Sensing for Asian Pollution (Hi-ASAP)</vt:lpstr>
      <vt:lpstr>Proposed topic 1: Field and laboratory evaluations of low-cost sensors in the Asian cities with different emission sources (authors: WC Vincent Wang, SC Candice Lung‬, and other interested collaborators)</vt:lpstr>
      <vt:lpstr>Environment of side-by-side comparison</vt:lpstr>
      <vt:lpstr>Data collection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 on Health Investigation and Air Sensing for Asian Pollution (Hi-ASAP): Taiwan</dc:title>
  <dc:creator>user</dc:creator>
  <cp:lastModifiedBy>RCEC</cp:lastModifiedBy>
  <cp:revision>113</cp:revision>
  <cp:lastPrinted>2021-10-05T08:10:38Z</cp:lastPrinted>
  <dcterms:created xsi:type="dcterms:W3CDTF">2021-07-20T07:48:14Z</dcterms:created>
  <dcterms:modified xsi:type="dcterms:W3CDTF">2021-10-12T09:25:59Z</dcterms:modified>
</cp:coreProperties>
</file>