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1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1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7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89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0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9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67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E218-CFDE-4458-B53A-FCBFD88213A8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9794-A414-4B68-8243-C7E350705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5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sheltering effect of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different commuting modes on PM</a:t>
            </a:r>
            <a:r>
              <a:rPr lang="en-US" altLang="zh-TW" baseline="-25000" dirty="0"/>
              <a:t>2.5</a:t>
            </a:r>
            <a:r>
              <a:rPr lang="en-US" altLang="zh-TW" dirty="0"/>
              <a:t> </a:t>
            </a:r>
            <a:r>
              <a:rPr lang="en-US" altLang="zh-TW" dirty="0" smtClean="0"/>
              <a:t>exposure </a:t>
            </a:r>
            <a:r>
              <a:rPr lang="en-US" altLang="zh-TW" dirty="0"/>
              <a:t>in Asian </a:t>
            </a:r>
            <a:r>
              <a:rPr lang="en-US" altLang="zh-TW" dirty="0" smtClean="0"/>
              <a:t>areas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Ming-</a:t>
            </a:r>
            <a:r>
              <a:rPr lang="en-US" altLang="zh-TW" dirty="0" err="1" smtClean="0"/>
              <a:t>Chien</a:t>
            </a:r>
            <a:r>
              <a:rPr lang="en-US" altLang="zh-TW" dirty="0" smtClean="0"/>
              <a:t> Mark Tsou, Shih-Chun </a:t>
            </a:r>
            <a:r>
              <a:rPr lang="en-US" altLang="zh-TW" dirty="0"/>
              <a:t>Candice </a:t>
            </a:r>
            <a:r>
              <a:rPr lang="en-US" altLang="zh-TW" dirty="0" smtClean="0"/>
              <a:t>Lung (Taiwan), </a:t>
            </a:r>
            <a:r>
              <a:rPr lang="en-US" altLang="zh-TW" dirty="0" err="1"/>
              <a:t>Kraichat</a:t>
            </a:r>
            <a:r>
              <a:rPr lang="en-US" altLang="zh-TW" dirty="0"/>
              <a:t> </a:t>
            </a:r>
            <a:r>
              <a:rPr lang="en-US" altLang="zh-TW" dirty="0" err="1" smtClean="0"/>
              <a:t>Tantrakarnapa</a:t>
            </a:r>
            <a:r>
              <a:rPr lang="en-US" altLang="zh-TW" dirty="0" smtClean="0"/>
              <a:t> (Thailand), </a:t>
            </a:r>
            <a:r>
              <a:rPr lang="en-US" altLang="zh-TW" dirty="0" err="1" smtClean="0"/>
              <a:t>Thi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Hien</a:t>
            </a:r>
            <a:r>
              <a:rPr lang="en-US" altLang="zh-TW" dirty="0" smtClean="0"/>
              <a:t> To (Vietnam), and others…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94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109465"/>
              </p:ext>
            </p:extLst>
          </p:nvPr>
        </p:nvGraphicFramePr>
        <p:xfrm>
          <a:off x="838200" y="1825625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92">
                  <a:extLst>
                    <a:ext uri="{9D8B030D-6E8A-4147-A177-3AD203B41FA5}">
                      <a16:colId xmlns:a16="http://schemas.microsoft.com/office/drawing/2014/main" val="673311202"/>
                    </a:ext>
                  </a:extLst>
                </a:gridCol>
                <a:gridCol w="668708">
                  <a:extLst>
                    <a:ext uri="{9D8B030D-6E8A-4147-A177-3AD203B41FA5}">
                      <a16:colId xmlns:a16="http://schemas.microsoft.com/office/drawing/2014/main" val="13154779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33066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15228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260999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822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 </a:t>
                      </a:r>
                      <a:r>
                        <a:rPr lang="en-US" altLang="zh-TW" dirty="0" smtClean="0"/>
                        <a:t>± 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C/I</a:t>
                      </a:r>
                      <a:r>
                        <a:rPr lang="en-US" altLang="zh-TW" baseline="0" dirty="0" smtClean="0"/>
                        <a:t> ratio </a:t>
                      </a:r>
                      <a:r>
                        <a:rPr lang="en-US" altLang="zh-TW" dirty="0" smtClean="0"/>
                        <a:t>&gt;=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4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Window closed, AC</a:t>
                      </a:r>
                      <a:r>
                        <a:rPr lang="en-US" altLang="zh-TW" baseline="0" dirty="0" smtClean="0"/>
                        <a:t>-off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0.90 </a:t>
                      </a:r>
                      <a:r>
                        <a:rPr lang="en-US" altLang="zh-TW" dirty="0" smtClean="0"/>
                        <a:t>± 0.23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7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Window open, AC</a:t>
                      </a:r>
                      <a:r>
                        <a:rPr lang="en-US" altLang="zh-TW" baseline="0" dirty="0" smtClean="0"/>
                        <a:t>-off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0.53 ± 0.29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8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AC</a:t>
                      </a:r>
                      <a:r>
                        <a:rPr lang="en-US" altLang="zh-TW" baseline="0" dirty="0" smtClean="0"/>
                        <a:t>-on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736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0.50 ± 0.40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9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Window closed, AC</a:t>
                      </a:r>
                      <a:r>
                        <a:rPr lang="en-US" altLang="zh-TW" baseline="0" dirty="0" smtClean="0"/>
                        <a:t>-off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28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0.99 ± 0.45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4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Window open, AC</a:t>
                      </a:r>
                      <a:r>
                        <a:rPr lang="en-US" altLang="zh-TW" baseline="0" dirty="0" smtClean="0"/>
                        <a:t>-off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1.43 ± 1.29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5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AC</a:t>
                      </a:r>
                      <a:r>
                        <a:rPr lang="en-US" altLang="zh-TW" baseline="0" dirty="0" smtClean="0"/>
                        <a:t>-on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339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0.76 ± 0.65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3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Window closed, AC</a:t>
                      </a:r>
                      <a:r>
                        <a:rPr lang="en-US" altLang="zh-TW" baseline="0" dirty="0" smtClean="0"/>
                        <a:t>-off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0.62 ± 0.13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9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Window open, AC</a:t>
                      </a:r>
                      <a:r>
                        <a:rPr lang="en-US" altLang="zh-TW" baseline="0" dirty="0" smtClean="0"/>
                        <a:t>-off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-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AC</a:t>
                      </a:r>
                      <a:r>
                        <a:rPr lang="en-US" altLang="zh-TW" baseline="0" dirty="0" smtClean="0"/>
                        <a:t>-on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465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0.67 ± 0.30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7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4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dirty="0" smtClean="0"/>
                        <a:t>AC</a:t>
                      </a:r>
                      <a:r>
                        <a:rPr lang="en-US" altLang="zh-TW" baseline="0" dirty="0" smtClean="0"/>
                        <a:t>-on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35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0.56 ± 0.15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Traffic-related exposure to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is an issue of public concern.</a:t>
            </a:r>
          </a:p>
          <a:p>
            <a:r>
              <a:rPr lang="en-US" altLang="zh-TW" dirty="0" smtClean="0"/>
              <a:t>Most studies monitored the personal or in-vehicle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levels.</a:t>
            </a:r>
          </a:p>
          <a:p>
            <a:r>
              <a:rPr lang="en-US" altLang="zh-TW" dirty="0" smtClean="0"/>
              <a:t>However, few studies calculated the ratio of in-vehicle to outdoor (ambient) concentrations.</a:t>
            </a:r>
          </a:p>
          <a:p>
            <a:r>
              <a:rPr lang="en-US" altLang="zh-TW" dirty="0" smtClean="0"/>
              <a:t>A study in Hong Kong measured ambient and in-vehicle concentrations in public transport microenvironments (</a:t>
            </a:r>
            <a:r>
              <a:rPr lang="en-US" altLang="zh-TW" dirty="0" err="1" smtClean="0"/>
              <a:t>Che</a:t>
            </a:r>
            <a:r>
              <a:rPr lang="en-US" altLang="zh-TW" dirty="0" smtClean="0"/>
              <a:t> et al., 2016)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63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Scientific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 </a:t>
            </a:r>
            <a:r>
              <a:rPr lang="en-US" altLang="zh-TW" dirty="0" smtClean="0">
                <a:solidFill>
                  <a:srgbClr val="FF0000"/>
                </a:solidFill>
              </a:rPr>
              <a:t>different types of commuting modes </a:t>
            </a:r>
            <a:r>
              <a:rPr lang="en-US" altLang="zh-TW" dirty="0" smtClean="0"/>
              <a:t>affect the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infiltration rate?</a:t>
            </a:r>
          </a:p>
          <a:p>
            <a:pPr lvl="1"/>
            <a:r>
              <a:rPr lang="en-US" altLang="zh-TW" dirty="0" smtClean="0"/>
              <a:t>Enclosed environments (cars/bus)</a:t>
            </a:r>
          </a:p>
          <a:p>
            <a:pPr lvl="1"/>
            <a:r>
              <a:rPr lang="en-US" altLang="zh-TW" dirty="0" smtClean="0"/>
              <a:t>Modes which direct exposure to outdoor air  (scooters/bicycles/walking)</a:t>
            </a:r>
          </a:p>
          <a:p>
            <a:r>
              <a:rPr lang="en-US" altLang="zh-TW" dirty="0" smtClean="0"/>
              <a:t>Do </a:t>
            </a:r>
            <a:r>
              <a:rPr lang="en-US" altLang="zh-TW" dirty="0" smtClean="0">
                <a:solidFill>
                  <a:srgbClr val="FF0000"/>
                </a:solidFill>
              </a:rPr>
              <a:t>different types of vehicles </a:t>
            </a:r>
            <a:r>
              <a:rPr lang="en-US" altLang="zh-TW" dirty="0" smtClean="0"/>
              <a:t>affect the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infiltration rate?</a:t>
            </a:r>
          </a:p>
          <a:p>
            <a:pPr lvl="1"/>
            <a:r>
              <a:rPr lang="en-US" altLang="zh-TW" dirty="0" smtClean="0"/>
              <a:t>Different design of car body under the same scenario</a:t>
            </a:r>
          </a:p>
          <a:p>
            <a:pPr lvl="1"/>
            <a:r>
              <a:rPr lang="en-US" altLang="zh-TW" dirty="0" smtClean="0"/>
              <a:t>ex. </a:t>
            </a:r>
            <a:r>
              <a:rPr lang="en-US" altLang="zh-TW" dirty="0" smtClean="0"/>
              <a:t>private car and bus with the windows open</a:t>
            </a:r>
          </a:p>
          <a:p>
            <a:r>
              <a:rPr lang="en-US" altLang="zh-TW" dirty="0" smtClean="0"/>
              <a:t>Are the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infiltration rates </a:t>
            </a:r>
            <a:r>
              <a:rPr lang="en-US" altLang="zh-TW" dirty="0" smtClean="0">
                <a:solidFill>
                  <a:srgbClr val="FF0000"/>
                </a:solidFill>
              </a:rPr>
              <a:t>different between areas </a:t>
            </a:r>
            <a:r>
              <a:rPr lang="en-US" altLang="zh-TW" dirty="0" smtClean="0"/>
              <a:t>under the same scenario?</a:t>
            </a:r>
          </a:p>
          <a:p>
            <a:pPr lvl="1"/>
            <a:r>
              <a:rPr lang="en-US" altLang="zh-TW" dirty="0" smtClean="0"/>
              <a:t>ex. private car with the windows open in different cities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8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compare the ratio of </a:t>
            </a:r>
            <a:r>
              <a:rPr lang="en-US" altLang="zh-TW" dirty="0" smtClean="0"/>
              <a:t>commuting (in-vehicle/personal) to outdoor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levels (C/O ratio)</a:t>
            </a:r>
          </a:p>
          <a:p>
            <a:pPr lvl="1"/>
            <a:r>
              <a:rPr lang="en-US" altLang="zh-TW" dirty="0" smtClean="0"/>
              <a:t>Between indoor and outdoor commuting modes</a:t>
            </a:r>
          </a:p>
          <a:p>
            <a:pPr lvl="1"/>
            <a:r>
              <a:rPr lang="en-US" altLang="zh-TW" dirty="0" smtClean="0"/>
              <a:t>Between different vehicle types (private car vs bus…)</a:t>
            </a:r>
          </a:p>
          <a:p>
            <a:pPr lvl="1"/>
            <a:r>
              <a:rPr lang="en-US" altLang="zh-TW" dirty="0" smtClean="0"/>
              <a:t>Between different areas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1239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Study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Resolution: 5 minutes</a:t>
            </a:r>
          </a:p>
          <a:p>
            <a:r>
              <a:rPr lang="en-US" altLang="zh-TW" dirty="0" smtClean="0"/>
              <a:t>In-vehicle/personal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monitoring</a:t>
            </a:r>
          </a:p>
          <a:p>
            <a:pPr lvl="1"/>
            <a:r>
              <a:rPr lang="en-US" altLang="zh-TW" dirty="0" smtClean="0"/>
              <a:t>AS-LUNG or other instruments can be carried by passengers or can be set up in the vehicles or near the handler (scooter or bicycle)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Please record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the exposure sources other than traffic if you had exposed to other obvious sources such as </a:t>
            </a:r>
            <a:r>
              <a:rPr lang="en-US" altLang="zh-TW" dirty="0" smtClean="0"/>
              <a:t>environmental </a:t>
            </a:r>
            <a:r>
              <a:rPr lang="en-US" altLang="zh-TW" dirty="0"/>
              <a:t>tobacco </a:t>
            </a:r>
            <a:r>
              <a:rPr lang="en-US" altLang="zh-TW" dirty="0" smtClean="0"/>
              <a:t>smoke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/>
              <a:t>Outdoor (ambient) </a:t>
            </a:r>
            <a:r>
              <a:rPr lang="en-US" altLang="zh-TW" dirty="0" smtClean="0"/>
              <a:t>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monitoring</a:t>
            </a:r>
          </a:p>
          <a:p>
            <a:pPr lvl="1"/>
            <a:r>
              <a:rPr lang="en-US" altLang="zh-TW" dirty="0" smtClean="0"/>
              <a:t>The nearby air quality monitoring stations (at the high-level site (about 10 m above ground)) or the stations for the city</a:t>
            </a:r>
          </a:p>
          <a:p>
            <a:pPr lvl="1"/>
            <a:r>
              <a:rPr lang="en-US" altLang="zh-TW" dirty="0" smtClean="0"/>
              <a:t>The background station near the monitoring area (within about 10 km)</a:t>
            </a:r>
          </a:p>
          <a:p>
            <a:pPr lvl="1"/>
            <a:r>
              <a:rPr lang="en-US" altLang="zh-TW" dirty="0" smtClean="0"/>
              <a:t>University, park, and so on…</a:t>
            </a:r>
          </a:p>
          <a:p>
            <a:endParaRPr lang="zh-TW" altLang="en-US" dirty="0"/>
          </a:p>
        </p:txBody>
      </p:sp>
      <p:pic>
        <p:nvPicPr>
          <p:cNvPr id="4" name="Picture 6" descr="GOGORO2鋁合金菜籃| 正鴻機車行| 勁戰FORCE 雷霆S RACING S JETS JET SR DRG GOGORO Ai-1 | 機車 改裝達人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0" b="11808"/>
          <a:stretch/>
        </p:blipFill>
        <p:spPr bwMode="auto">
          <a:xfrm>
            <a:off x="9328150" y="132652"/>
            <a:ext cx="2454275" cy="24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9458325" y="100838"/>
            <a:ext cx="2028825" cy="895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328149" y="935799"/>
            <a:ext cx="2454275" cy="14574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24" y="123686"/>
            <a:ext cx="1882776" cy="2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availability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Taiwan</a:t>
            </a:r>
          </a:p>
          <a:p>
            <a:r>
              <a:rPr lang="en-US" altLang="zh-TW" dirty="0" smtClean="0"/>
              <a:t>Preliminary result</a:t>
            </a:r>
          </a:p>
          <a:p>
            <a:r>
              <a:rPr lang="en-US" altLang="zh-TW" dirty="0" smtClean="0"/>
              <a:t>Total of 4391 5-min means of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data</a:t>
            </a:r>
          </a:p>
          <a:p>
            <a:r>
              <a:rPr lang="en-US" altLang="zh-TW" dirty="0" smtClean="0"/>
              <a:t>Mean ambient PM2.5 levels: 24.8 ± 12.8 </a:t>
            </a:r>
            <a:r>
              <a:rPr lang="el-GR" altLang="zh-TW" dirty="0" smtClean="0">
                <a:ea typeface="Malgun Gothic" panose="020B0503020000020004" pitchFamily="34" charset="-127"/>
              </a:rPr>
              <a:t>μ</a:t>
            </a:r>
            <a:r>
              <a:rPr lang="en-US" altLang="zh-TW" dirty="0" smtClean="0">
                <a:ea typeface="Malgun Gothic" panose="020B0503020000020004" pitchFamily="34" charset="-127"/>
              </a:rPr>
              <a:t>g/m</a:t>
            </a:r>
            <a:r>
              <a:rPr lang="en-US" altLang="zh-TW" baseline="30000" dirty="0" smtClean="0">
                <a:ea typeface="Malgun Gothic" panose="020B0503020000020004" pitchFamily="34" charset="-127"/>
              </a:rPr>
              <a:t>3</a:t>
            </a:r>
            <a:endParaRPr lang="en-US" altLang="zh-TW" baseline="30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704721"/>
              </p:ext>
            </p:extLst>
          </p:nvPr>
        </p:nvGraphicFramePr>
        <p:xfrm>
          <a:off x="684376" y="3448258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733112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154779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33066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15228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260999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822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 smtClean="0"/>
                        <a:t>C/I</a:t>
                      </a:r>
                      <a:r>
                        <a:rPr lang="en-US" altLang="zh-TW" baseline="0" dirty="0" smtClean="0"/>
                        <a:t> ratio 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 </a:t>
                      </a:r>
                      <a:r>
                        <a:rPr lang="en-US" altLang="zh-TW" dirty="0" smtClean="0"/>
                        <a:t>± 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C/I</a:t>
                      </a:r>
                      <a:r>
                        <a:rPr lang="en-US" altLang="zh-TW" baseline="0" dirty="0" smtClean="0"/>
                        <a:t> ratio </a:t>
                      </a:r>
                      <a:r>
                        <a:rPr lang="en-US" altLang="zh-TW" dirty="0" smtClean="0"/>
                        <a:t>&gt;=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Walking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0.71 ± 0.47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8.78%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4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Bicycle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0.75 </a:t>
                      </a:r>
                      <a:r>
                        <a:rPr lang="en-US" altLang="zh-TW" dirty="0" smtClean="0"/>
                        <a:t>± 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11.0%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7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Scooter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1339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0.83 ± 0.47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19.4%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8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867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0.52 ± 0.39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7.8%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9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385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0.78 ± 0.65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15.1%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495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0.69 ± 0.32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12.5%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4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0.56 ± 0.15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5299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61802" y="4195985"/>
            <a:ext cx="1780374" cy="107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11379438" y="2460605"/>
            <a:ext cx="17091" cy="3600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76009" y="4550585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higher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39542" y="5675796"/>
            <a:ext cx="943598" cy="737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10383140" y="6044529"/>
            <a:ext cx="1013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33197"/>
              </p:ext>
            </p:extLst>
          </p:nvPr>
        </p:nvGraphicFramePr>
        <p:xfrm>
          <a:off x="6377124" y="613999"/>
          <a:ext cx="560583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883">
                  <a:extLst>
                    <a:ext uri="{9D8B030D-6E8A-4147-A177-3AD203B41FA5}">
                      <a16:colId xmlns:a16="http://schemas.microsoft.com/office/drawing/2014/main" val="500939010"/>
                    </a:ext>
                  </a:extLst>
                </a:gridCol>
                <a:gridCol w="1627974">
                  <a:extLst>
                    <a:ext uri="{9D8B030D-6E8A-4147-A177-3AD203B41FA5}">
                      <a16:colId xmlns:a16="http://schemas.microsoft.com/office/drawing/2014/main" val="1973959996"/>
                    </a:ext>
                  </a:extLst>
                </a:gridCol>
                <a:gridCol w="1627974">
                  <a:extLst>
                    <a:ext uri="{9D8B030D-6E8A-4147-A177-3AD203B41FA5}">
                      <a16:colId xmlns:a16="http://schemas.microsoft.com/office/drawing/2014/main" val="1551015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C/I</a:t>
                      </a:r>
                      <a:r>
                        <a:rPr lang="en-US" altLang="zh-TW" baseline="0" dirty="0" smtClean="0"/>
                        <a:t> ratio </a:t>
                      </a:r>
                      <a:r>
                        <a:rPr lang="en-US" altLang="zh-TW" dirty="0" smtClean="0"/>
                        <a:t>&gt;= 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C/I</a:t>
                      </a:r>
                      <a:r>
                        <a:rPr lang="en-US" altLang="zh-TW" baseline="0" dirty="0" smtClean="0"/>
                        <a:t> ratio &lt;</a:t>
                      </a:r>
                      <a:r>
                        <a:rPr lang="en-US" altLang="zh-TW" dirty="0" smtClean="0"/>
                        <a:t> 1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3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 outdoor</a:t>
                      </a:r>
                      <a:r>
                        <a:rPr lang="en-US" altLang="zh-TW" baseline="0" dirty="0" smtClean="0"/>
                        <a:t> PM</a:t>
                      </a:r>
                      <a:r>
                        <a:rPr lang="en-US" altLang="zh-TW" baseline="-25000" dirty="0" smtClean="0"/>
                        <a:t>2.5</a:t>
                      </a:r>
                      <a:r>
                        <a:rPr lang="en-US" altLang="zh-TW" baseline="0" dirty="0" smtClean="0"/>
                        <a:t> levels (</a:t>
                      </a:r>
                      <a:r>
                        <a:rPr lang="el-GR" altLang="zh-TW" dirty="0" smtClean="0">
                          <a:ea typeface="Malgun Gothic" panose="020B0503020000020004" pitchFamily="34" charset="-127"/>
                        </a:rPr>
                        <a:t>μ</a:t>
                      </a:r>
                      <a:r>
                        <a:rPr lang="en-US" altLang="zh-TW" dirty="0" smtClean="0">
                          <a:ea typeface="Malgun Gothic" panose="020B0503020000020004" pitchFamily="34" charset="-127"/>
                        </a:rPr>
                        <a:t>g/m</a:t>
                      </a:r>
                      <a:r>
                        <a:rPr lang="en-US" altLang="zh-TW" baseline="30000" dirty="0" smtClean="0"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16.1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± 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25.0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± 9.1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20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9138914" y="1816894"/>
                <a:ext cx="2488451" cy="522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/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dirty="0"/>
                            <m:t>Commuting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PM</m:t>
                          </m:r>
                          <m:r>
                            <m:rPr>
                              <m:nor/>
                            </m:rPr>
                            <a:rPr lang="en-US" altLang="zh-TW" baseline="-25000" dirty="0"/>
                            <m:t>2.5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levels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/>
                            <m:t>Outdoor</m:t>
                          </m:r>
                          <m:r>
                            <m:rPr>
                              <m:nor/>
                            </m:rPr>
                            <a:rPr lang="en-US" altLang="zh-TW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/>
                            <m:t>PM</m:t>
                          </m:r>
                          <m:r>
                            <m:rPr>
                              <m:nor/>
                            </m:rPr>
                            <a:rPr lang="en-US" altLang="zh-TW" baseline="-25000"/>
                            <m:t>2.5</m:t>
                          </m:r>
                          <m:r>
                            <m:rPr>
                              <m:nor/>
                            </m:rPr>
                            <a:rPr lang="en-US" altLang="zh-TW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/>
                            <m:t>levels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914" y="1816894"/>
                <a:ext cx="2488451" cy="522131"/>
              </a:xfrm>
              <a:prstGeom prst="rect">
                <a:avLst/>
              </a:prstGeom>
              <a:blipFill>
                <a:blip r:embed="rId2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1527408" y="17464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11934045" y="1746499"/>
            <a:ext cx="0" cy="293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1539642" y="21146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rot="10800000" flipV="1">
            <a:off x="11946279" y="2114609"/>
            <a:ext cx="0" cy="293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0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availability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Thailand</a:t>
            </a:r>
          </a:p>
          <a:p>
            <a:r>
              <a:rPr lang="en-US" altLang="zh-TW" dirty="0" smtClean="0"/>
              <a:t>Vietnam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3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 for your attention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Please </a:t>
            </a:r>
            <a:r>
              <a:rPr lang="en-US" altLang="zh-TW" dirty="0" smtClean="0">
                <a:solidFill>
                  <a:srgbClr val="FF0000"/>
                </a:solidFill>
              </a:rPr>
              <a:t>provide the picture of vehicles </a:t>
            </a:r>
            <a:r>
              <a:rPr lang="en-US" altLang="zh-TW" dirty="0" smtClean="0">
                <a:solidFill>
                  <a:schemeClr val="tx1"/>
                </a:solidFill>
              </a:rPr>
              <a:t>to help to identify the type of commuting modes.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Please </a:t>
            </a:r>
            <a:r>
              <a:rPr lang="en-US" altLang="zh-TW" dirty="0" smtClean="0">
                <a:solidFill>
                  <a:srgbClr val="FF0000"/>
                </a:solidFill>
              </a:rPr>
              <a:t>exclude the data during the raining hours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Please record</a:t>
            </a:r>
            <a:r>
              <a:rPr lang="en-US" altLang="zh-TW" dirty="0" smtClean="0">
                <a:solidFill>
                  <a:srgbClr val="FF0000"/>
                </a:solidFill>
              </a:rPr>
              <a:t> the exposure sources other than traffic if you had exposed to other obvious sources in the 5-min segments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dirty="0" smtClean="0"/>
              <a:t>If you do not use AS-LUNG to monitor the PM levels, please </a:t>
            </a:r>
            <a:r>
              <a:rPr lang="en-US" altLang="zh-TW" dirty="0" smtClean="0">
                <a:solidFill>
                  <a:srgbClr val="FF0000"/>
                </a:solidFill>
              </a:rPr>
              <a:t>provide the information of the instruments (including the name and its manufacturer, city and country)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Duration for data collection: </a:t>
            </a:r>
            <a:r>
              <a:rPr lang="en-US" altLang="zh-TW" dirty="0" smtClean="0">
                <a:solidFill>
                  <a:srgbClr val="FF0000"/>
                </a:solidFill>
              </a:rPr>
              <a:t>2 months </a:t>
            </a:r>
            <a:r>
              <a:rPr lang="en-US" altLang="zh-TW" dirty="0" smtClean="0"/>
              <a:t>(to </a:t>
            </a:r>
            <a:r>
              <a:rPr lang="en-US" altLang="zh-TW" dirty="0" smtClean="0">
                <a:solidFill>
                  <a:srgbClr val="FF0000"/>
                </a:solidFill>
              </a:rPr>
              <a:t>the end of September 2021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302DD4D-A0C5-4A04-865E-322E1D870C88}" type="slidenum">
              <a:rPr lang="zh-TW" altLang="en-US" sz="1600"/>
              <a:pPr/>
              <a:t>9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420130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601</Words>
  <Application>Microsoft Office PowerPoint</Application>
  <PresentationFormat>寬螢幕</PresentationFormat>
  <Paragraphs>167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Malgun Gothic</vt:lpstr>
      <vt:lpstr>新細明體</vt:lpstr>
      <vt:lpstr>Arial</vt:lpstr>
      <vt:lpstr>Calibri</vt:lpstr>
      <vt:lpstr>Calibri Light</vt:lpstr>
      <vt:lpstr>Wingdings</vt:lpstr>
      <vt:lpstr>Office 佈景主題</vt:lpstr>
      <vt:lpstr>The sheltering effect of different commuting modes on PM2.5 exposure in Asian areas</vt:lpstr>
      <vt:lpstr>Background</vt:lpstr>
      <vt:lpstr>Scientific Questions</vt:lpstr>
      <vt:lpstr>Objectives</vt:lpstr>
      <vt:lpstr>Study design</vt:lpstr>
      <vt:lpstr>Data availability</vt:lpstr>
      <vt:lpstr>Data availability</vt:lpstr>
      <vt:lpstr>Thank you for your attention</vt:lpstr>
      <vt:lpstr>Notice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sheltering effect of different commuting modes on PM2.5 exposure in Asian area</dc:title>
  <dc:creator>user</dc:creator>
  <cp:lastModifiedBy>user</cp:lastModifiedBy>
  <cp:revision>17</cp:revision>
  <dcterms:created xsi:type="dcterms:W3CDTF">2021-10-12T00:20:50Z</dcterms:created>
  <dcterms:modified xsi:type="dcterms:W3CDTF">2021-10-12T05:31:29Z</dcterms:modified>
</cp:coreProperties>
</file>