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4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notesSlides/notesSlide12.xml" ContentType="application/vnd.openxmlformats-officedocument.presentationml.notes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20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60" d="100"/>
          <a:sy n="60" d="100"/>
        </p:scale>
        <p:origin x="-1560" y="-156"/>
      </p:cViewPr>
      <p:guideLst>
        <p:guide pos="2160" orient="horz"/>
        <p:guide pos="2880"/>
      </p:guideLst>
    </p:cSldViewPr>
  </p:slideViewPr>
  <p:gridSpacing cx="78028800" cy="780288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 /><Relationship Id="rId22" Type="http://schemas.openxmlformats.org/officeDocument/2006/relationships/tableStyles" Target="tableStyles.xml" /><Relationship Id="rId23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01CF4DD-E86E-4DD5-8BF1-9C40E3D24F8C}" type="datetimeFigureOut">
              <a:rPr lang="en-US"/>
              <a:t>12/4/2023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0B79D77-9762-48B1-A721-E4671C94261D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7D1C258-3CCD-6A42-1757-55481BD7B119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35BD70E-95C8-AA64-FFD7-88E23F110AF5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4C7815E-0DD3-3374-AF08-C399212C1E40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CD9780E-2B49-652A-078B-6F4C24F2D9D5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814F22D-A25F-24E5-7D75-90E4AF2C95E7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C03E558-FE9A-5B55-F645-23896A4352DD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671FAF4-B94A-6CE5-7C07-543C1CA202CD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8310351-04D7-B4BD-5C09-66A36F9CF884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86C764C-5C09-8AAD-1FC3-8836409E128E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DA49E5B-6830-E168-E3B4-0839254B58BB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AABCCDF-500B-2B17-4FDC-74BCF5226B1A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F91C19A-FF2A-50EB-49D8-907B75A862C6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6969D1B-3F6F-6B78-8C68-3C01ABA9DBEB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601FA83-D347-5514-34D5-78C01DCC2F16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87CD3C0-302E-4162-1C93-8E0ACDD03149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F7FE954-970D-B16D-4E30-306C90E40BF8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685800" y="2130427"/>
            <a:ext cx="7772400" cy="1470025"/>
          </a:xfrm>
        </p:spPr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371600" y="3886200"/>
            <a:ext cx="64008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/>
              <a:t>Образец подзаголовка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6629400" y="274639"/>
            <a:ext cx="2057400" cy="5851525"/>
          </a:xfrm>
        </p:spPr>
        <p:txBody>
          <a:bodyPr vert="eaVert"/>
          <a:lstStyle>
            <a:lvl1pPr algn="l">
              <a:defRPr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457200" y="274639"/>
            <a:ext cx="6019799" cy="5851525"/>
          </a:xfrm>
        </p:spPr>
        <p:txBody>
          <a:bodyPr vert="eaVert"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722313" y="4406901"/>
            <a:ext cx="7772400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722313" y="2906713"/>
            <a:ext cx="7772400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457200" y="1600201"/>
            <a:ext cx="4038598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4648199" y="1600201"/>
            <a:ext cx="4038598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535113"/>
            <a:ext cx="404018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457200" y="2174874"/>
            <a:ext cx="404018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4645029" y="1535113"/>
            <a:ext cx="404177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4645029" y="2174874"/>
            <a:ext cx="404177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4" y="273049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3575049" y="273053"/>
            <a:ext cx="511174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457204" y="1435103"/>
            <a:ext cx="3008313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792287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1792287" y="612774"/>
            <a:ext cx="5486400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1792287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8"/>
          <p:cNvSpPr>
            <a:spLocks noChangeArrowheads="1" noGrp="1"/>
          </p:cNvSpPr>
          <p:nvPr userDrawn="1"/>
        </p:nvSpPr>
        <p:spPr bwMode="auto">
          <a:xfrm>
            <a:off x="0" y="2"/>
            <a:ext cx="9144000" cy="68389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30392"/>
                </a:moveTo>
                <a:lnTo>
                  <a:pt x="0" y="30392"/>
                </a:lnTo>
                <a:cubicBezTo>
                  <a:pt x="0" y="30392"/>
                  <a:pt x="30246" y="52055"/>
                  <a:pt x="43200" y="35131"/>
                </a:cubicBezTo>
                <a:lnTo>
                  <a:pt x="43200" y="0"/>
                </a:lnTo>
                <a:lnTo>
                  <a:pt x="0" y="0"/>
                </a:lnTo>
                <a:lnTo>
                  <a:pt x="0" y="30392"/>
                </a:lnTo>
                <a:close/>
              </a:path>
            </a:pathLst>
          </a:custGeom>
          <a:solidFill>
            <a:schemeClr val="accent1"/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059"/>
          <p:cNvSpPr>
            <a:spLocks noChangeArrowheads="1" noGrp="1"/>
          </p:cNvSpPr>
          <p:nvPr userDrawn="1"/>
        </p:nvSpPr>
        <p:spPr bwMode="auto">
          <a:xfrm>
            <a:off x="0" y="2"/>
            <a:ext cx="9144000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30392"/>
                </a:moveTo>
                <a:lnTo>
                  <a:pt x="-22" y="30392"/>
                </a:lnTo>
                <a:cubicBezTo>
                  <a:pt x="-22" y="30392"/>
                  <a:pt x="30330" y="52055"/>
                  <a:pt x="43245" y="35131"/>
                </a:cubicBezTo>
              </a:path>
            </a:pathLst>
          </a:custGeom>
          <a:solidFill>
            <a:srgbClr val="FFFFFF"/>
          </a:solidFill>
          <a:ln w="7560">
            <a:solidFill>
              <a:srgbClr val="FFFFFF"/>
            </a:solidFill>
            <a:round/>
            <a:headEnd/>
            <a:tailEnd/>
          </a:ln>
        </p:spPr>
      </p:sp>
      <p:sp>
        <p:nvSpPr>
          <p:cNvPr id="9" name="Shape 1060"/>
          <p:cNvSpPr>
            <a:spLocks noChangeArrowheads="1" noGrp="1"/>
          </p:cNvSpPr>
          <p:nvPr userDrawn="1"/>
        </p:nvSpPr>
        <p:spPr bwMode="auto">
          <a:xfrm>
            <a:off x="0" y="2"/>
            <a:ext cx="9144000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9977"/>
                </a:moveTo>
                <a:lnTo>
                  <a:pt x="-22" y="29977"/>
                </a:lnTo>
                <a:cubicBezTo>
                  <a:pt x="-22" y="29977"/>
                  <a:pt x="29238" y="51595"/>
                  <a:pt x="43239" y="32973"/>
                </a:cubicBezTo>
              </a:path>
            </a:pathLst>
          </a:custGeom>
          <a:solidFill>
            <a:srgbClr val="FFFFFF"/>
          </a:solidFill>
          <a:ln w="6930">
            <a:solidFill>
              <a:srgbClr val="FFFFFF">
                <a:alpha val="0"/>
              </a:srgbClr>
            </a:solidFill>
            <a:round/>
            <a:headEnd/>
            <a:tailEnd/>
          </a:ln>
        </p:spPr>
      </p:sp>
      <p:sp>
        <p:nvSpPr>
          <p:cNvPr id="10" name="Shape 1061"/>
          <p:cNvSpPr>
            <a:spLocks noChangeArrowheads="1" noGrp="1"/>
          </p:cNvSpPr>
          <p:nvPr userDrawn="1"/>
        </p:nvSpPr>
        <p:spPr bwMode="auto">
          <a:xfrm>
            <a:off x="0" y="2"/>
            <a:ext cx="9144000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9562"/>
                </a:moveTo>
                <a:lnTo>
                  <a:pt x="-22" y="29562"/>
                </a:lnTo>
                <a:cubicBezTo>
                  <a:pt x="-22" y="29562"/>
                  <a:pt x="28147" y="51135"/>
                  <a:pt x="43233" y="30816"/>
                </a:cubicBezTo>
              </a:path>
            </a:pathLst>
          </a:custGeom>
          <a:solidFill>
            <a:srgbClr val="FFFFFF"/>
          </a:solidFill>
          <a:ln w="6300">
            <a:solidFill>
              <a:srgbClr val="FFFFFF">
                <a:alpha val="77254"/>
              </a:srgbClr>
            </a:solidFill>
            <a:round/>
            <a:headEnd/>
            <a:tailEnd/>
          </a:ln>
        </p:spPr>
      </p:sp>
      <p:sp>
        <p:nvSpPr>
          <p:cNvPr id="11" name="Shape 1062"/>
          <p:cNvSpPr>
            <a:spLocks noChangeArrowheads="1" noGrp="1"/>
          </p:cNvSpPr>
          <p:nvPr userDrawn="1"/>
        </p:nvSpPr>
        <p:spPr bwMode="auto">
          <a:xfrm>
            <a:off x="0" y="2"/>
            <a:ext cx="9144000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9147"/>
                </a:moveTo>
                <a:lnTo>
                  <a:pt x="-22" y="29147"/>
                </a:lnTo>
                <a:cubicBezTo>
                  <a:pt x="-22" y="29147"/>
                  <a:pt x="27056" y="50675"/>
                  <a:pt x="43228" y="28658"/>
                </a:cubicBezTo>
              </a:path>
            </a:pathLst>
          </a:custGeom>
          <a:solidFill>
            <a:srgbClr val="FFFFFF"/>
          </a:solidFill>
          <a:ln w="5670">
            <a:solidFill>
              <a:srgbClr val="FFFFFF">
                <a:alpha val="65882"/>
              </a:srgbClr>
            </a:solidFill>
            <a:round/>
            <a:headEnd/>
            <a:tailEnd/>
          </a:ln>
        </p:spPr>
      </p:sp>
      <p:sp>
        <p:nvSpPr>
          <p:cNvPr id="12" name="Shape 1063"/>
          <p:cNvSpPr>
            <a:spLocks noChangeArrowheads="1" noGrp="1"/>
          </p:cNvSpPr>
          <p:nvPr userDrawn="1"/>
        </p:nvSpPr>
        <p:spPr bwMode="auto">
          <a:xfrm>
            <a:off x="0" y="2"/>
            <a:ext cx="9144000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8733"/>
                </a:moveTo>
                <a:lnTo>
                  <a:pt x="-22" y="28733"/>
                </a:lnTo>
                <a:cubicBezTo>
                  <a:pt x="-22" y="28733"/>
                  <a:pt x="25965" y="50214"/>
                  <a:pt x="43222" y="26500"/>
                </a:cubicBezTo>
              </a:path>
            </a:pathLst>
          </a:custGeom>
          <a:solidFill>
            <a:srgbClr val="FFFFFF"/>
          </a:solidFill>
          <a:ln w="5040">
            <a:solidFill>
              <a:srgbClr val="FFFFFF">
                <a:alpha val="54900"/>
              </a:srgbClr>
            </a:solidFill>
            <a:round/>
            <a:headEnd/>
            <a:tailEnd/>
          </a:ln>
        </p:spPr>
      </p:sp>
      <p:sp>
        <p:nvSpPr>
          <p:cNvPr id="13" name="Shape 1064"/>
          <p:cNvSpPr>
            <a:spLocks noChangeArrowheads="1" noGrp="1"/>
          </p:cNvSpPr>
          <p:nvPr userDrawn="1"/>
        </p:nvSpPr>
        <p:spPr bwMode="auto">
          <a:xfrm>
            <a:off x="0" y="2"/>
            <a:ext cx="9144000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8319"/>
                </a:moveTo>
                <a:lnTo>
                  <a:pt x="-22" y="28319"/>
                </a:lnTo>
                <a:cubicBezTo>
                  <a:pt x="-22" y="28319"/>
                  <a:pt x="24873" y="49754"/>
                  <a:pt x="43216" y="24342"/>
                </a:cubicBezTo>
              </a:path>
            </a:pathLst>
          </a:custGeom>
          <a:solidFill>
            <a:srgbClr val="FFFFFF"/>
          </a:solidFill>
          <a:ln w="4410">
            <a:solidFill>
              <a:srgbClr val="FFFFFF">
                <a:alpha val="43529"/>
              </a:srgbClr>
            </a:solidFill>
            <a:round/>
            <a:headEnd/>
            <a:tailEnd/>
          </a:ln>
        </p:spPr>
      </p:sp>
      <p:sp>
        <p:nvSpPr>
          <p:cNvPr id="14" name="Shape 1065"/>
          <p:cNvSpPr>
            <a:spLocks noChangeArrowheads="1" noGrp="1"/>
          </p:cNvSpPr>
          <p:nvPr userDrawn="1"/>
        </p:nvSpPr>
        <p:spPr bwMode="auto">
          <a:xfrm>
            <a:off x="0" y="2"/>
            <a:ext cx="9144000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7904"/>
                </a:moveTo>
                <a:lnTo>
                  <a:pt x="-22" y="27904"/>
                </a:lnTo>
                <a:cubicBezTo>
                  <a:pt x="-22" y="27904"/>
                  <a:pt x="23782" y="49294"/>
                  <a:pt x="43211" y="22185"/>
                </a:cubicBezTo>
              </a:path>
            </a:pathLst>
          </a:custGeom>
          <a:solidFill>
            <a:srgbClr val="FFFFFF"/>
          </a:solidFill>
          <a:ln w="3780">
            <a:solidFill>
              <a:srgbClr val="FFFFFF">
                <a:alpha val="32156"/>
              </a:srgbClr>
            </a:solidFill>
            <a:round/>
            <a:headEnd/>
            <a:tailEnd/>
          </a:ln>
        </p:spPr>
      </p:sp>
      <p:sp>
        <p:nvSpPr>
          <p:cNvPr id="15" name="Shape 1066"/>
          <p:cNvSpPr>
            <a:spLocks noChangeArrowheads="1" noGrp="1"/>
          </p:cNvSpPr>
          <p:nvPr userDrawn="1"/>
        </p:nvSpPr>
        <p:spPr bwMode="auto">
          <a:xfrm>
            <a:off x="0" y="2"/>
            <a:ext cx="9144000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7489"/>
                </a:moveTo>
                <a:lnTo>
                  <a:pt x="-22" y="27489"/>
                </a:lnTo>
                <a:cubicBezTo>
                  <a:pt x="-22" y="27489"/>
                  <a:pt x="22691" y="48834"/>
                  <a:pt x="43205" y="20027"/>
                </a:cubicBezTo>
              </a:path>
            </a:pathLst>
          </a:custGeom>
          <a:solidFill>
            <a:srgbClr val="FFFFFF"/>
          </a:solidFill>
          <a:ln w="3150">
            <a:solidFill>
              <a:srgbClr val="FFFFFF">
                <a:alpha val="21176"/>
              </a:srgbClr>
            </a:solidFill>
            <a:round/>
            <a:headEnd/>
            <a:tailEnd/>
          </a:ln>
        </p:spPr>
      </p:sp>
      <p:sp>
        <p:nvSpPr>
          <p:cNvPr id="16" name="Shape 1067"/>
          <p:cNvSpPr>
            <a:spLocks noChangeArrowheads="1" noGrp="1"/>
          </p:cNvSpPr>
          <p:nvPr userDrawn="1"/>
        </p:nvSpPr>
        <p:spPr bwMode="auto">
          <a:xfrm>
            <a:off x="0" y="2"/>
            <a:ext cx="9144000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7075"/>
                </a:moveTo>
                <a:lnTo>
                  <a:pt x="-22" y="27075"/>
                </a:lnTo>
                <a:cubicBezTo>
                  <a:pt x="-22" y="27075"/>
                  <a:pt x="21600" y="48374"/>
                  <a:pt x="43200" y="17869"/>
                </a:cubicBezTo>
              </a:path>
            </a:pathLst>
          </a:custGeom>
          <a:solidFill>
            <a:srgbClr val="FFFFFF"/>
          </a:solidFill>
          <a:ln w="2520">
            <a:solidFill>
              <a:srgbClr val="FFFFFF">
                <a:alpha val="9803"/>
              </a:srgbClr>
            </a:solidFill>
            <a:round/>
            <a:headEnd/>
            <a:tailEnd/>
          </a:ln>
        </p:spPr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457200" y="6356351"/>
            <a:ext cx="2133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3124199" y="6356351"/>
            <a:ext cx="28955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6553199" y="6356351"/>
            <a:ext cx="2133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1"/>
  <p:txStyles>
    <p:titleStyle>
      <a:lvl1pPr algn="ctr" defTabSz="914400">
        <a:spcBef>
          <a:spcPts val="0"/>
        </a:spcBef>
        <a:buNone/>
        <a:defRPr sz="4400" b="1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685800" y="533401"/>
            <a:ext cx="7772400" cy="1904999"/>
          </a:xfrm>
        </p:spPr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241373" y="2647377"/>
            <a:ext cx="7745373" cy="407409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algn="ctr">
              <a:defRPr/>
            </a:pPr>
            <a:r>
              <a:rPr lang="en-US" i="1">
                <a:solidFill>
                  <a:schemeClr val="tx1"/>
                </a:solidFill>
                <a:latin typeface="DejaVu Serif"/>
                <a:ea typeface="DejaVu Serif"/>
                <a:cs typeface="DejaVu Serif"/>
              </a:rPr>
              <a:t>IEGGR: Improved Energy_aware and Delivery Guarantee Geographic Routing</a:t>
            </a:r>
            <a:endParaRPr lang="en-US" i="1">
              <a:solidFill>
                <a:schemeClr val="tx1"/>
              </a:solidFill>
              <a:latin typeface="DejaVu Serif"/>
              <a:ea typeface="DejaVu Serif"/>
              <a:cs typeface="DejaVu Serif"/>
            </a:endParaRPr>
          </a:p>
          <a:p>
            <a:pPr algn="ctr">
              <a:defRPr/>
            </a:pPr>
            <a:r>
              <a:rPr lang="en-US" i="1">
                <a:solidFill>
                  <a:schemeClr val="tx1"/>
                </a:solidFill>
                <a:latin typeface="DejaVu Serif"/>
                <a:ea typeface="DejaVu Serif"/>
                <a:cs typeface="DejaVu Serif"/>
              </a:rPr>
              <a:t> </a:t>
            </a:r>
            <a:r>
              <a:rPr lang="en-US" sz="1400" b="1" i="1" u="none" strike="noStrike" cap="none" spc="0">
                <a:solidFill>
                  <a:schemeClr val="tx1"/>
                </a:solidFill>
                <a:latin typeface="DejaVu Serif"/>
                <a:ea typeface="DejaVu Serif"/>
                <a:cs typeface="DejaVu Serif"/>
              </a:rPr>
              <a:t>Kenza Redjimi, Mehdi Boulaiche, and Mohammed Redjimi</a:t>
            </a:r>
            <a:endParaRPr i="1">
              <a:solidFill>
                <a:schemeClr val="tx1"/>
              </a:solidFill>
              <a:latin typeface="DejaVu Serif"/>
              <a:cs typeface="DejaVu Serif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1</a:t>
            </a:fld>
            <a:endParaRPr lang="en-US"/>
          </a:p>
        </p:txBody>
      </p:sp>
      <p:pic>
        <p:nvPicPr>
          <p:cNvPr id="475485273" name="dd9bea7ba81c4986b0df9f324f8d15d4.p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3709987" y="533400"/>
            <a:ext cx="1343025" cy="12580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01033283" name="Заголовок 1"/>
          <p:cNvSpPr>
            <a:spLocks noGrp="1"/>
          </p:cNvSpPr>
          <p:nvPr>
            <p:ph type="title"/>
          </p:nvPr>
        </p:nvSpPr>
        <p:spPr bwMode="auto">
          <a:xfrm flipH="0" flipV="0">
            <a:off x="457200" y="274638"/>
            <a:ext cx="8229600" cy="543611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US" sz="3200" b="1" i="0" u="none" strike="noStrike" cap="none" spc="0">
                <a:solidFill>
                  <a:schemeClr val="tx1"/>
                </a:solidFill>
                <a:latin typeface="DejaVu Serif"/>
                <a:ea typeface="DejaVu Serif"/>
                <a:cs typeface="DejaVu Serif"/>
              </a:rPr>
              <a:t>Algorithm 3: Prim’s algorithm</a:t>
            </a:r>
            <a:endParaRPr sz="3200">
              <a:latin typeface="DejaVu Serif"/>
              <a:cs typeface="DejaVu Serif"/>
            </a:endParaRPr>
          </a:p>
        </p:txBody>
      </p:sp>
      <p:sp>
        <p:nvSpPr>
          <p:cNvPr id="2131150250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457199" y="913500"/>
            <a:ext cx="7499424" cy="587374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buFont typeface="Wingdings"/>
              <a:buChar char="§"/>
              <a:defRPr/>
            </a:pPr>
            <a:r>
              <a:rPr sz="2600">
                <a:latin typeface="DejaVu Serif"/>
                <a:ea typeface="DejaVu Serif"/>
                <a:cs typeface="DejaVu Serif"/>
              </a:rPr>
              <a:t>T</a:t>
            </a:r>
            <a:r>
              <a:rPr sz="2600">
                <a:latin typeface="DejaVu Serif"/>
                <a:ea typeface="DejaVu Serif"/>
                <a:cs typeface="DejaVu Serif"/>
              </a:rPr>
              <a:t>his algorithm is Prim's algorithm, used to find the minimum spanning tree in a graph. </a:t>
            </a:r>
            <a:endParaRPr sz="2600">
              <a:latin typeface="DejaVu Serif"/>
              <a:cs typeface="DejaVu Serif"/>
            </a:endParaRPr>
          </a:p>
          <a:p>
            <a:pPr>
              <a:buFont typeface="Wingdings"/>
              <a:buChar char="§"/>
              <a:defRPr/>
            </a:pPr>
            <a:r>
              <a:rPr sz="2600">
                <a:latin typeface="DejaVu Serif"/>
                <a:ea typeface="DejaVu Serif"/>
                <a:cs typeface="DejaVu Serif"/>
              </a:rPr>
              <a:t>It starts with a root node, and at each step, it adds the edge with the smallest weight that connects a node in the current set to a node outside the current set. </a:t>
            </a:r>
            <a:endParaRPr sz="2600">
              <a:latin typeface="DejaVu Serif"/>
              <a:cs typeface="DejaVu Serif"/>
            </a:endParaRPr>
          </a:p>
          <a:p>
            <a:pPr>
              <a:buFont typeface="Wingdings"/>
              <a:buChar char="§"/>
              <a:defRPr/>
            </a:pPr>
            <a:r>
              <a:rPr sz="2600">
                <a:latin typeface="DejaVu Serif"/>
                <a:ea typeface="DejaVu Serif"/>
                <a:cs typeface="DejaVu Serif"/>
              </a:rPr>
              <a:t>This pr</a:t>
            </a:r>
            <a:r>
              <a:rPr sz="2600">
                <a:latin typeface="DejaVu Serif"/>
                <a:ea typeface="DejaVu Serif"/>
                <a:cs typeface="DejaVu Serif"/>
              </a:rPr>
              <a:t>ocess continues until all nodes are included in the set. The resulting set of edges forms the minimum spanning tree (MST) for the given graph</a:t>
            </a:r>
            <a:endParaRPr/>
          </a:p>
        </p:txBody>
      </p:sp>
      <p:sp>
        <p:nvSpPr>
          <p:cNvPr id="1693141740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tx1"/>
                </a:solidFill>
              </a:rPr>
              <a:t>10-16</a:t>
            </a:r>
            <a:endParaRPr>
              <a:solidFill>
                <a:schemeClr val="tx1"/>
              </a:solidFill>
            </a:endParaRPr>
          </a:p>
        </p:txBody>
      </p:sp>
      <p:pic>
        <p:nvPicPr>
          <p:cNvPr id="27841019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146174" y="2105024"/>
            <a:ext cx="4629150" cy="26479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41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41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2684123" name="Заголовок 1"/>
          <p:cNvSpPr>
            <a:spLocks noGrp="1"/>
          </p:cNvSpPr>
          <p:nvPr>
            <p:ph type="title"/>
          </p:nvPr>
        </p:nvSpPr>
        <p:spPr bwMode="auto">
          <a:xfrm flipH="0" flipV="0">
            <a:off x="457200" y="274638"/>
            <a:ext cx="8229600" cy="559486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US" sz="3200" b="1" i="0" u="none" strike="noStrike" cap="none" spc="0">
                <a:solidFill>
                  <a:schemeClr val="tx1"/>
                </a:solidFill>
                <a:latin typeface="DejaVu Serif"/>
                <a:ea typeface="DejaVu Serif"/>
                <a:cs typeface="DejaVu Serif"/>
              </a:rPr>
              <a:t>Algorithm 4: Route (Packet “P”)</a:t>
            </a:r>
            <a:endParaRPr sz="3200">
              <a:latin typeface="DejaVu Serif"/>
              <a:cs typeface="DejaVu Serif"/>
            </a:endParaRPr>
          </a:p>
        </p:txBody>
      </p:sp>
      <p:sp>
        <p:nvSpPr>
          <p:cNvPr id="706149944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457199" y="961124"/>
            <a:ext cx="7515299" cy="587374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75000" lnSpcReduction="5000"/>
          </a:bodyPr>
          <a:lstStyle/>
          <a:p>
            <a:pPr>
              <a:buFont typeface="Wingdings"/>
              <a:buChar char="§"/>
              <a:defRPr/>
            </a:pPr>
            <a:r>
              <a:rPr>
                <a:latin typeface="DejaVu Serif"/>
                <a:ea typeface="DejaVu Serif"/>
                <a:cs typeface="DejaVu Serif"/>
              </a:rPr>
              <a:t>T</a:t>
            </a:r>
            <a:r>
              <a:rPr>
                <a:latin typeface="DejaVu Serif"/>
                <a:ea typeface="DejaVu Serif"/>
                <a:cs typeface="DejaVu Serif"/>
              </a:rPr>
              <a:t>his algorithm determines the next neighbor to which a packet should be forwarded based on the node's current state and the available neighbors. </a:t>
            </a:r>
            <a:endParaRPr>
              <a:latin typeface="DejaVu Serif"/>
              <a:cs typeface="DejaVu Serif"/>
            </a:endParaRPr>
          </a:p>
          <a:p>
            <a:pPr>
              <a:buFont typeface="Wingdings"/>
              <a:buChar char="§"/>
              <a:defRPr/>
            </a:pPr>
            <a:r>
              <a:rPr>
                <a:latin typeface="DejaVu Serif"/>
                <a:ea typeface="DejaVu Serif"/>
                <a:cs typeface="DejaVu Serif"/>
              </a:rPr>
              <a:t>It first checks if there are any neighbors closer to the base station. If there are no such neighbors, it select</a:t>
            </a:r>
            <a:r>
              <a:rPr>
                <a:latin typeface="DejaVu Serif"/>
                <a:ea typeface="DejaVu Serif"/>
                <a:cs typeface="DejaVu Serif"/>
              </a:rPr>
              <a:t>s</a:t>
            </a:r>
            <a:r>
              <a:rPr>
                <a:latin typeface="DejaVu Serif"/>
                <a:ea typeface="DejaVu Serif"/>
                <a:cs typeface="DejaVu Serif"/>
              </a:rPr>
              <a:t> the next neighbor based on the mode of operation (normal or recovery mode) and the packet's content. </a:t>
            </a:r>
            <a:endParaRPr>
              <a:latin typeface="DejaVu Serif"/>
              <a:cs typeface="DejaVu Serif"/>
            </a:endParaRPr>
          </a:p>
          <a:p>
            <a:pPr>
              <a:buFont typeface="Wingdings"/>
              <a:buChar char="§"/>
              <a:defRPr/>
            </a:pPr>
            <a:r>
              <a:rPr>
                <a:latin typeface="DejaVu Serif"/>
                <a:ea typeface="DejaVu Serif"/>
                <a:cs typeface="DejaVu Serif"/>
              </a:rPr>
              <a:t>If there are neighbors closer to the base station, it applies Prim's algorithm to find the minimum path in the minimum spanning tree (MST) and selects the</a:t>
            </a:r>
            <a:r>
              <a:rPr>
                <a:latin typeface="DejaVu Serif"/>
                <a:ea typeface="DejaVu Serif"/>
                <a:cs typeface="DejaVu Serif"/>
              </a:rPr>
              <a:t> first node in the minimum path as the next neighbor. </a:t>
            </a:r>
            <a:endParaRPr>
              <a:latin typeface="DejaVu Serif"/>
              <a:cs typeface="DejaVu Serif"/>
            </a:endParaRPr>
          </a:p>
          <a:p>
            <a:pPr>
              <a:buFont typeface="Wingdings"/>
              <a:buChar char="§"/>
              <a:defRPr/>
            </a:pPr>
            <a:r>
              <a:rPr>
                <a:latin typeface="DejaVu Serif"/>
                <a:ea typeface="DejaVu Serif"/>
                <a:cs typeface="DejaVu Serif"/>
              </a:rPr>
              <a:t>Finally, it transmits the packet to the selected next neighbor.</a:t>
            </a:r>
            <a:endParaRPr>
              <a:latin typeface="DejaVu Serif"/>
              <a:cs typeface="DejaVu Serif"/>
            </a:endParaRPr>
          </a:p>
        </p:txBody>
      </p:sp>
      <p:sp>
        <p:nvSpPr>
          <p:cNvPr id="1131480753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tx1"/>
                </a:solidFill>
              </a:rPr>
              <a:t>11-16</a:t>
            </a:r>
            <a:endParaRPr>
              <a:solidFill>
                <a:schemeClr val="tx1"/>
              </a:solidFill>
            </a:endParaRPr>
          </a:p>
        </p:txBody>
      </p:sp>
      <p:pic>
        <p:nvPicPr>
          <p:cNvPr id="143379905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144587" y="738187"/>
            <a:ext cx="3362324" cy="60483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99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99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88342909" name="Заголовок 1"/>
          <p:cNvSpPr>
            <a:spLocks noGrp="1"/>
          </p:cNvSpPr>
          <p:nvPr>
            <p:ph type="title"/>
          </p:nvPr>
        </p:nvSpPr>
        <p:spPr bwMode="auto">
          <a:xfrm flipH="0" flipV="0">
            <a:off x="457200" y="274638"/>
            <a:ext cx="8229600" cy="638861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3200">
                <a:latin typeface="DejaVu Serif"/>
                <a:ea typeface="DejaVu Serif"/>
                <a:cs typeface="DejaVu Serif"/>
              </a:rPr>
              <a:t>Example</a:t>
            </a:r>
            <a:endParaRPr/>
          </a:p>
        </p:txBody>
      </p:sp>
      <p:sp>
        <p:nvSpPr>
          <p:cNvPr id="1362736121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457200" y="1600201"/>
            <a:ext cx="8229600" cy="4938713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/>
              <a:t> </a:t>
            </a:r>
            <a:endParaRPr/>
          </a:p>
        </p:txBody>
      </p:sp>
      <p:sp>
        <p:nvSpPr>
          <p:cNvPr id="997569917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tx1"/>
                </a:solidFill>
              </a:rPr>
              <a:t>12-16</a:t>
            </a:r>
            <a:endParaRPr>
              <a:solidFill>
                <a:schemeClr val="tx1"/>
              </a:solidFill>
            </a:endParaRPr>
          </a:p>
        </p:txBody>
      </p:sp>
      <p:pic>
        <p:nvPicPr>
          <p:cNvPr id="19431006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57200" y="913499"/>
            <a:ext cx="7404174" cy="58956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9017365" name="Заголовок 1"/>
          <p:cNvSpPr>
            <a:spLocks noGrp="1"/>
          </p:cNvSpPr>
          <p:nvPr>
            <p:ph type="title"/>
          </p:nvPr>
        </p:nvSpPr>
        <p:spPr bwMode="auto">
          <a:xfrm flipH="0" flipV="0">
            <a:off x="457200" y="274638"/>
            <a:ext cx="8229600" cy="559486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3200">
                <a:latin typeface="DejaVu Serif"/>
                <a:ea typeface="DejaVu Serif"/>
                <a:cs typeface="DejaVu Serif"/>
              </a:rPr>
              <a:t>Results</a:t>
            </a:r>
            <a:endParaRPr/>
          </a:p>
        </p:txBody>
      </p:sp>
      <p:sp>
        <p:nvSpPr>
          <p:cNvPr id="1178062749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457199" y="1040499"/>
            <a:ext cx="8229600" cy="5619749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/>
              <a:t> </a:t>
            </a:r>
            <a:endParaRPr/>
          </a:p>
        </p:txBody>
      </p:sp>
      <p:sp>
        <p:nvSpPr>
          <p:cNvPr id="797972467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tx1"/>
                </a:solidFill>
              </a:rPr>
              <a:t>13-16</a:t>
            </a:r>
            <a:endParaRPr>
              <a:solidFill>
                <a:schemeClr val="tx1"/>
              </a:solidFill>
            </a:endParaRPr>
          </a:p>
        </p:txBody>
      </p:sp>
      <p:pic>
        <p:nvPicPr>
          <p:cNvPr id="32993569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38249" y="930962"/>
            <a:ext cx="7048499" cy="58388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4642858" name="Заголовок 1"/>
          <p:cNvSpPr>
            <a:spLocks noGrp="1"/>
          </p:cNvSpPr>
          <p:nvPr>
            <p:ph type="title"/>
          </p:nvPr>
        </p:nvSpPr>
        <p:spPr bwMode="auto">
          <a:xfrm flipH="0" flipV="0">
            <a:off x="457200" y="274638"/>
            <a:ext cx="8229600" cy="622986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3200">
                <a:latin typeface="DejaVu Serif"/>
                <a:ea typeface="DejaVu Serif"/>
                <a:cs typeface="DejaVu Serif"/>
              </a:rPr>
              <a:t>Results</a:t>
            </a:r>
            <a:endParaRPr/>
          </a:p>
        </p:txBody>
      </p:sp>
      <p:sp>
        <p:nvSpPr>
          <p:cNvPr id="324512744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457199" y="1103999"/>
            <a:ext cx="8229600" cy="5022163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/>
              <a:t> </a:t>
            </a:r>
            <a:endParaRPr/>
          </a:p>
        </p:txBody>
      </p:sp>
      <p:sp>
        <p:nvSpPr>
          <p:cNvPr id="1272157201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tx1"/>
                </a:solidFill>
              </a:rPr>
              <a:t>14-16</a:t>
            </a:r>
            <a:endParaRPr>
              <a:solidFill>
                <a:schemeClr val="tx1"/>
              </a:solidFill>
            </a:endParaRPr>
          </a:p>
        </p:txBody>
      </p:sp>
      <p:pic>
        <p:nvPicPr>
          <p:cNvPr id="138173565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87324" y="961124"/>
            <a:ext cx="4781549" cy="5866712"/>
          </a:xfrm>
          <a:prstGeom prst="rect">
            <a:avLst/>
          </a:prstGeom>
        </p:spPr>
      </p:pic>
      <p:pic>
        <p:nvPicPr>
          <p:cNvPr id="1604026500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2403474" y="2324444"/>
            <a:ext cx="4648199" cy="25812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02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02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7400801" name="Заголовок 1"/>
          <p:cNvSpPr>
            <a:spLocks noGrp="1"/>
          </p:cNvSpPr>
          <p:nvPr>
            <p:ph type="title"/>
          </p:nvPr>
        </p:nvSpPr>
        <p:spPr bwMode="auto">
          <a:xfrm flipH="0" flipV="0">
            <a:off x="457200" y="274638"/>
            <a:ext cx="8229600" cy="289611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/>
              <a:t> </a:t>
            </a:r>
            <a:endParaRPr/>
          </a:p>
        </p:txBody>
      </p:sp>
      <p:sp>
        <p:nvSpPr>
          <p:cNvPr id="477279306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457199" y="1151624"/>
            <a:ext cx="8229600" cy="4974538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sz="9600"/>
              <a:t>          </a:t>
            </a:r>
            <a:endParaRPr sz="9600"/>
          </a:p>
          <a:p>
            <a:pPr marL="0" indent="0">
              <a:buFont typeface="Arial"/>
              <a:buNone/>
              <a:defRPr/>
            </a:pPr>
            <a:r>
              <a:rPr sz="9600"/>
              <a:t>           </a:t>
            </a:r>
            <a:r>
              <a:rPr sz="9600">
                <a:latin typeface="DejaVu Serif"/>
                <a:ea typeface="DejaVu Serif"/>
                <a:cs typeface="DejaVu Serif"/>
              </a:rPr>
              <a:t>?</a:t>
            </a:r>
            <a:endParaRPr sz="9600"/>
          </a:p>
        </p:txBody>
      </p:sp>
      <p:sp>
        <p:nvSpPr>
          <p:cNvPr id="226011164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tx1"/>
                </a:solidFill>
              </a:rPr>
              <a:t>15-16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7912825" name="Заголовок 1"/>
          <p:cNvSpPr>
            <a:spLocks noGrp="1"/>
          </p:cNvSpPr>
          <p:nvPr>
            <p:ph type="title"/>
          </p:nvPr>
        </p:nvSpPr>
        <p:spPr bwMode="auto">
          <a:xfrm flipH="0" flipV="0">
            <a:off x="457200" y="274638"/>
            <a:ext cx="8229600" cy="797611"/>
          </a:xfrm>
        </p:spPr>
        <p:txBody>
          <a:bodyPr/>
          <a:lstStyle/>
          <a:p>
            <a:pPr>
              <a:defRPr/>
            </a:pPr>
            <a:r>
              <a:rPr/>
              <a:t> </a:t>
            </a:r>
            <a:endParaRPr/>
          </a:p>
        </p:txBody>
      </p:sp>
      <p:sp>
        <p:nvSpPr>
          <p:cNvPr id="1129229499" name="Объект 2"/>
          <p:cNvSpPr>
            <a:spLocks noGrp="1"/>
          </p:cNvSpPr>
          <p:nvPr>
            <p:ph idx="1"/>
          </p:nvPr>
        </p:nvSpPr>
        <p:spPr bwMode="auto">
          <a:xfrm>
            <a:off x="457200" y="1600201"/>
            <a:ext cx="8229600" cy="4525962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endParaRPr/>
          </a:p>
          <a:p>
            <a:pPr marL="0" indent="0">
              <a:buFont typeface="Arial"/>
              <a:buNone/>
              <a:defRPr/>
            </a:pPr>
            <a:endParaRPr sz="4800"/>
          </a:p>
          <a:p>
            <a:pPr marL="0" indent="0">
              <a:buFont typeface="Arial"/>
              <a:buNone/>
              <a:defRPr/>
            </a:pPr>
            <a:r>
              <a:rPr sz="4400">
                <a:latin typeface="DejaVu Serif"/>
                <a:ea typeface="DejaVu Serif"/>
                <a:cs typeface="DejaVu Serif"/>
              </a:rPr>
              <a:t>Thanks for your Attentions!</a:t>
            </a:r>
            <a:endParaRPr sz="4400">
              <a:latin typeface="DejaVu Serif"/>
              <a:cs typeface="DejaVu Serif"/>
            </a:endParaRPr>
          </a:p>
        </p:txBody>
      </p:sp>
      <p:sp>
        <p:nvSpPr>
          <p:cNvPr id="33546998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tx1"/>
                </a:solidFill>
              </a:rPr>
              <a:t>16-16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061506" name="Заголовок 1"/>
          <p:cNvSpPr>
            <a:spLocks noGrp="1"/>
          </p:cNvSpPr>
          <p:nvPr>
            <p:ph type="title"/>
          </p:nvPr>
        </p:nvSpPr>
        <p:spPr bwMode="auto">
          <a:xfrm flipH="0" flipV="0">
            <a:off x="457200" y="274638"/>
            <a:ext cx="8229600" cy="692744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3200">
                <a:latin typeface="DejaVu Serif"/>
                <a:ea typeface="DejaVu Serif"/>
                <a:cs typeface="DejaVu Serif"/>
              </a:rPr>
              <a:t>Presentation includes</a:t>
            </a:r>
            <a:endParaRPr sz="3200">
              <a:latin typeface="DejaVu Serif"/>
              <a:cs typeface="DejaVu Serif"/>
            </a:endParaRPr>
          </a:p>
        </p:txBody>
      </p:sp>
      <p:sp>
        <p:nvSpPr>
          <p:cNvPr id="1042753651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457199" y="1485000"/>
            <a:ext cx="8229600" cy="4641163"/>
          </a:xfrm>
        </p:spPr>
        <p:txBody>
          <a:bodyPr/>
          <a:lstStyle/>
          <a:p>
            <a:pPr>
              <a:buFont typeface="Wingdings"/>
              <a:buChar char="§"/>
              <a:defRPr/>
            </a:pPr>
            <a:r>
              <a:rPr>
                <a:latin typeface="DejaVu Serif"/>
                <a:ea typeface="DejaVu Serif"/>
                <a:cs typeface="DejaVu Serif"/>
              </a:rPr>
              <a:t>Introductions</a:t>
            </a:r>
            <a:r>
              <a:rPr>
                <a:latin typeface="DejaVu Serif"/>
                <a:ea typeface="DejaVu Serif"/>
                <a:cs typeface="DejaVu Serif"/>
              </a:rPr>
              <a:t>. Pn-3</a:t>
            </a:r>
            <a:endParaRPr>
              <a:latin typeface="DejaVu Serif"/>
              <a:cs typeface="DejaVu Serif"/>
            </a:endParaRPr>
          </a:p>
          <a:p>
            <a:pPr>
              <a:buFont typeface="Wingdings"/>
              <a:buChar char="§"/>
              <a:defRPr/>
            </a:pPr>
            <a:r>
              <a:rPr>
                <a:latin typeface="DejaVu Serif"/>
                <a:ea typeface="DejaVu Serif"/>
                <a:cs typeface="DejaVu Serif"/>
              </a:rPr>
              <a:t>Related Works. Pn-4</a:t>
            </a:r>
            <a:endParaRPr>
              <a:latin typeface="DejaVu Serif"/>
              <a:cs typeface="DejaVu Serif"/>
            </a:endParaRPr>
          </a:p>
          <a:p>
            <a:pPr>
              <a:buFont typeface="Wingdings"/>
              <a:buChar char="§"/>
              <a:defRPr/>
            </a:pPr>
            <a:r>
              <a:rPr>
                <a:latin typeface="DejaVu Serif"/>
                <a:ea typeface="DejaVu Serif"/>
                <a:cs typeface="DejaVu Serif"/>
              </a:rPr>
              <a:t>Network Model. Pn-5</a:t>
            </a:r>
            <a:endParaRPr>
              <a:latin typeface="DejaVu Serif"/>
              <a:cs typeface="DejaVu Serif"/>
            </a:endParaRPr>
          </a:p>
          <a:p>
            <a:pPr>
              <a:buFont typeface="Wingdings"/>
              <a:buChar char="§"/>
              <a:defRPr/>
            </a:pPr>
            <a:r>
              <a:rPr>
                <a:latin typeface="DejaVu Serif"/>
                <a:ea typeface="DejaVu Serif"/>
                <a:cs typeface="DejaVu Serif"/>
              </a:rPr>
              <a:t>Approach. Pn-6</a:t>
            </a:r>
            <a:endParaRPr>
              <a:latin typeface="DejaVu Serif"/>
              <a:cs typeface="DejaVu Serif"/>
            </a:endParaRPr>
          </a:p>
          <a:p>
            <a:pPr>
              <a:buFont typeface="Wingdings"/>
              <a:buChar char="§"/>
              <a:defRPr/>
            </a:pPr>
            <a:r>
              <a:rPr>
                <a:latin typeface="DejaVu Serif"/>
                <a:ea typeface="DejaVu Serif"/>
                <a:cs typeface="DejaVu Serif"/>
              </a:rPr>
              <a:t>Proposed Algorithms. Pn-7 to 11</a:t>
            </a:r>
            <a:endParaRPr>
              <a:latin typeface="DejaVu Serif"/>
              <a:cs typeface="DejaVu Serif"/>
            </a:endParaRPr>
          </a:p>
          <a:p>
            <a:pPr>
              <a:buFont typeface="Wingdings"/>
              <a:buChar char="§"/>
              <a:defRPr/>
            </a:pPr>
            <a:r>
              <a:rPr>
                <a:latin typeface="DejaVu Serif"/>
                <a:ea typeface="DejaVu Serif"/>
                <a:cs typeface="DejaVu Serif"/>
              </a:rPr>
              <a:t>Example. Pn-12</a:t>
            </a:r>
            <a:endParaRPr>
              <a:latin typeface="DejaVu Serif"/>
              <a:cs typeface="DejaVu Serif"/>
            </a:endParaRPr>
          </a:p>
          <a:p>
            <a:pPr>
              <a:buFont typeface="Wingdings"/>
              <a:buChar char="§"/>
              <a:defRPr/>
            </a:pPr>
            <a:r>
              <a:rPr>
                <a:latin typeface="DejaVu Serif"/>
                <a:ea typeface="DejaVu Serif"/>
                <a:cs typeface="DejaVu Serif"/>
              </a:rPr>
              <a:t>Results. Pn-13 to 14</a:t>
            </a:r>
            <a:endParaRPr/>
          </a:p>
          <a:p>
            <a:pPr marL="0" indent="0">
              <a:buFont typeface="Arial"/>
              <a:buNone/>
              <a:defRPr/>
            </a:pPr>
            <a:endParaRPr/>
          </a:p>
          <a:p>
            <a:pPr marL="0" indent="0">
              <a:buFont typeface="Arial"/>
              <a:buNone/>
              <a:defRPr/>
            </a:pPr>
            <a:endParaRPr/>
          </a:p>
        </p:txBody>
      </p:sp>
      <p:sp>
        <p:nvSpPr>
          <p:cNvPr id="431459907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tx1"/>
                </a:solidFill>
              </a:rPr>
              <a:t>2-16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4854546" name="Заголовок 1"/>
          <p:cNvSpPr>
            <a:spLocks noGrp="1"/>
          </p:cNvSpPr>
          <p:nvPr>
            <p:ph type="title"/>
          </p:nvPr>
        </p:nvSpPr>
        <p:spPr bwMode="auto">
          <a:xfrm flipH="0" flipV="0">
            <a:off x="457200" y="274638"/>
            <a:ext cx="8229600" cy="588564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3200">
                <a:latin typeface="DejaVu Serif"/>
                <a:ea typeface="DejaVu Serif"/>
                <a:cs typeface="DejaVu Serif"/>
              </a:rPr>
              <a:t>Introduction</a:t>
            </a:r>
            <a:endParaRPr/>
          </a:p>
        </p:txBody>
      </p:sp>
      <p:sp>
        <p:nvSpPr>
          <p:cNvPr id="320588933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288999" y="1012029"/>
            <a:ext cx="7524749" cy="570944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buFont typeface="Wingdings"/>
              <a:buChar char="§"/>
              <a:defRPr/>
            </a:pPr>
            <a:r>
              <a:rPr sz="2400">
                <a:latin typeface="DejaVu Serif"/>
                <a:ea typeface="DejaVu Serif"/>
                <a:cs typeface="DejaVu Serif"/>
              </a:rPr>
              <a:t>Improved Energy-aware and delivery Guarantee Geographic Routing protocol (IEGGR</a:t>
            </a:r>
            <a:r>
              <a:rPr sz="2400">
                <a:latin typeface="DejaVu Serif"/>
                <a:ea typeface="DejaVu Serif"/>
                <a:cs typeface="DejaVu Serif"/>
              </a:rPr>
              <a:t>)</a:t>
            </a:r>
            <a:endParaRPr sz="2400">
              <a:latin typeface="DejaVu Serif"/>
              <a:cs typeface="DejaVu Serif"/>
            </a:endParaRPr>
          </a:p>
          <a:p>
            <a:pPr>
              <a:buFont typeface="Wingdings"/>
              <a:buChar char="§"/>
              <a:defRPr/>
            </a:pPr>
            <a:r>
              <a:rPr sz="2400">
                <a:latin typeface="DejaVu Serif"/>
                <a:ea typeface="DejaVu Serif"/>
                <a:cs typeface="DejaVu Serif"/>
              </a:rPr>
              <a:t>The protocol utilizes local knowledge to conserve node energy and introduces a mechanism to compute the shortest pa</a:t>
            </a:r>
            <a:r>
              <a:rPr sz="2400">
                <a:latin typeface="DejaVu Serif"/>
                <a:ea typeface="DejaVu Serif"/>
                <a:cs typeface="DejaVu Serif"/>
              </a:rPr>
              <a:t>t</a:t>
            </a:r>
            <a:r>
              <a:rPr sz="2400">
                <a:latin typeface="DejaVu Serif"/>
                <a:ea typeface="DejaVu Serif"/>
                <a:cs typeface="DejaVu Serif"/>
              </a:rPr>
              <a:t>h in terms of energy consumption</a:t>
            </a:r>
            <a:endParaRPr sz="2400">
              <a:latin typeface="DejaVu Serif"/>
              <a:cs typeface="DejaVu Serif"/>
            </a:endParaRPr>
          </a:p>
          <a:p>
            <a:pPr>
              <a:buFont typeface="Wingdings"/>
              <a:buChar char="§"/>
              <a:defRPr/>
            </a:pPr>
            <a:r>
              <a:rPr sz="2400">
                <a:latin typeface="DejaVu Serif"/>
                <a:ea typeface="DejaVu Serif"/>
                <a:cs typeface="DejaVu Serif"/>
              </a:rPr>
              <a:t>Utilizes the posit</a:t>
            </a:r>
            <a:r>
              <a:rPr sz="2400">
                <a:latin typeface="DejaVu Serif"/>
                <a:ea typeface="DejaVu Serif"/>
                <a:cs typeface="DejaVu Serif"/>
              </a:rPr>
              <a:t>i</a:t>
            </a:r>
            <a:r>
              <a:rPr sz="2400">
                <a:latin typeface="DejaVu Serif"/>
                <a:ea typeface="DejaVu Serif"/>
                <a:cs typeface="DejaVu Serif"/>
              </a:rPr>
              <a:t>ons of neighboring nodes closest to the base station to forward packets through the shortest path in terms of energy consumption</a:t>
            </a:r>
            <a:endParaRPr sz="2400">
              <a:latin typeface="DejaVu Serif"/>
              <a:cs typeface="DejaVu Serif"/>
            </a:endParaRPr>
          </a:p>
          <a:p>
            <a:pPr>
              <a:buFont typeface="Wingdings"/>
              <a:buChar char="§"/>
              <a:defRPr/>
            </a:pPr>
            <a:r>
              <a:rPr sz="2400">
                <a:latin typeface="DejaVu Serif"/>
                <a:ea typeface="DejaVu Serif"/>
                <a:cs typeface="DejaVu Serif"/>
              </a:rPr>
              <a:t>Includes a recovery mechanism to forward packets around voids, extending network lifetime and increasing packet delivery rate</a:t>
            </a:r>
            <a:endParaRPr sz="2400"/>
          </a:p>
          <a:p>
            <a:pPr>
              <a:buFont typeface="Wingdings"/>
              <a:buChar char="§"/>
              <a:defRPr/>
            </a:pPr>
            <a:endParaRPr sz="2400"/>
          </a:p>
          <a:p>
            <a:pPr>
              <a:buFont typeface="Wingdings"/>
              <a:buChar char="§"/>
              <a:defRPr/>
            </a:pPr>
            <a:endParaRPr/>
          </a:p>
          <a:p>
            <a:pPr>
              <a:buFont typeface="Wingdings"/>
              <a:buChar char="§"/>
              <a:defRPr/>
            </a:pPr>
            <a:endParaRPr/>
          </a:p>
        </p:txBody>
      </p:sp>
      <p:sp>
        <p:nvSpPr>
          <p:cNvPr id="1769521140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tx1"/>
                </a:solidFill>
              </a:rPr>
              <a:t>3-16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5379667" name="Заголовок 1"/>
          <p:cNvSpPr>
            <a:spLocks noGrp="1"/>
          </p:cNvSpPr>
          <p:nvPr>
            <p:ph type="title"/>
          </p:nvPr>
        </p:nvSpPr>
        <p:spPr bwMode="auto">
          <a:xfrm flipH="0" flipV="0">
            <a:off x="457200" y="274638"/>
            <a:ext cx="8229600" cy="63321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3200">
                <a:latin typeface="DejaVu Serif"/>
                <a:ea typeface="DejaVu Serif"/>
                <a:cs typeface="DejaVu Serif"/>
              </a:rPr>
              <a:t>Related Works </a:t>
            </a:r>
            <a:endParaRPr sz="3200">
              <a:latin typeface="DejaVu Serif"/>
              <a:cs typeface="DejaVu Serif"/>
            </a:endParaRPr>
          </a:p>
        </p:txBody>
      </p:sp>
      <p:sp>
        <p:nvSpPr>
          <p:cNvPr id="723863448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457199" y="997148"/>
            <a:ext cx="7551276" cy="5724328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/>
              <a:t> </a:t>
            </a:r>
            <a:endParaRPr/>
          </a:p>
        </p:txBody>
      </p:sp>
      <p:sp>
        <p:nvSpPr>
          <p:cNvPr id="769690225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tx1"/>
                </a:solidFill>
              </a:rPr>
              <a:t>4-16</a:t>
            </a:r>
            <a:endParaRPr>
              <a:solidFill>
                <a:schemeClr val="tx1"/>
              </a:solidFill>
            </a:endParaRPr>
          </a:p>
        </p:txBody>
      </p:sp>
      <p:graphicFrame>
        <p:nvGraphicFramePr>
          <p:cNvPr id="236606903" name=""/>
          <p:cNvGraphicFramePr>
            <a:graphicFrameLocks xmlns:a="http://schemas.openxmlformats.org/drawingml/2006/main"/>
          </p:cNvGraphicFramePr>
          <p:nvPr/>
        </p:nvGraphicFramePr>
        <p:xfrm>
          <a:off x="356988" y="975970"/>
          <a:ext cx="7476862" cy="5766684"/>
        </p:xfrm>
        <a:graphic>
          <a:graphicData uri="http://schemas.openxmlformats.org/drawingml/2006/table">
            <a:tbl>
              <a:tblPr firstRow="1" firstCol="1" lastRow="0" lastCol="0" bandRow="1" bandCol="0">
                <a:tableStyleId>{5C22544A-7EE6-4342-B048-85BDC9FD1C3A}</a:tableStyleId>
              </a:tblPr>
              <a:tblGrid>
                <a:gridCol w="1800000"/>
                <a:gridCol w="5664162"/>
              </a:tblGrid>
              <a:tr h="642213">
                <a:tc>
                  <a:txBody>
                    <a:bodyPr/>
                    <a:p>
                      <a:pPr>
                        <a:defRPr/>
                      </a:pPr>
                      <a:r>
                        <a:rPr>
                          <a:latin typeface="DejaVu Serif"/>
                          <a:ea typeface="DejaVu Serif"/>
                          <a:cs typeface="DejaVu Serif"/>
                        </a:rPr>
                        <a:t>Category</a:t>
                      </a:r>
                      <a:endParaRPr>
                        <a:latin typeface="DejaVu Serif"/>
                        <a:cs typeface="DejaVu Serif"/>
                      </a:endParaRPr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>
                          <a:latin typeface="DejaVu Serif"/>
                          <a:ea typeface="DejaVu Serif"/>
                          <a:cs typeface="DejaVu Serif"/>
                        </a:rPr>
                        <a:t>Key idea</a:t>
                      </a:r>
                      <a:endParaRPr>
                        <a:latin typeface="DejaVu Serif"/>
                        <a:cs typeface="DejaVu Serif"/>
                      </a:endParaRPr>
                    </a:p>
                  </a:txBody>
                  <a:tcPr vert="horz"/>
                </a:tc>
              </a:tr>
              <a:tr h="640541">
                <a:tc>
                  <a:txBody>
                    <a:bodyPr/>
                    <a:p>
                      <a:pPr>
                        <a:defRPr/>
                      </a:pPr>
                      <a:r>
                        <a:rPr sz="1600">
                          <a:latin typeface="DejaVu Serif"/>
                          <a:ea typeface="DejaVu Serif"/>
                          <a:cs typeface="DejaVu Serif"/>
                        </a:rPr>
                        <a:t>Flat Routing Protocols</a:t>
                      </a:r>
                      <a:endParaRPr sz="1600">
                        <a:latin typeface="DejaVu Serif"/>
                        <a:cs typeface="DejaVu Serif"/>
                      </a:endParaRPr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>
                          <a:latin typeface="DejaVu Serif"/>
                          <a:ea typeface="DejaVu Serif"/>
                          <a:cs typeface="DejaVu Serif"/>
                        </a:rPr>
                        <a:t>Minimize communication overhead and energy consumption.</a:t>
                      </a:r>
                      <a:endParaRPr>
                        <a:latin typeface="DejaVu Serif"/>
                        <a:cs typeface="DejaVu Serif"/>
                      </a:endParaRPr>
                    </a:p>
                  </a:txBody>
                  <a:tcPr vert="horz"/>
                </a:tc>
              </a:tr>
              <a:tr h="875646">
                <a:tc>
                  <a:txBody>
                    <a:bodyPr/>
                    <a:p>
                      <a:pPr>
                        <a:defRPr/>
                      </a:pPr>
                      <a:r>
                        <a:rPr sz="1600">
                          <a:latin typeface="DejaVu Serif"/>
                          <a:ea typeface="DejaVu Serif"/>
                          <a:cs typeface="DejaVu Serif"/>
                        </a:rPr>
                        <a:t>Hierarchical Routing Protocols</a:t>
                      </a:r>
                      <a:endParaRPr sz="1600">
                        <a:latin typeface="DejaVu Serif"/>
                        <a:cs typeface="DejaVu Serif"/>
                      </a:endParaRPr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>
                          <a:latin typeface="DejaVu Serif"/>
                          <a:ea typeface="DejaVu Serif"/>
                          <a:cs typeface="DejaVu Serif"/>
                        </a:rPr>
                        <a:t>Divides nodes into clusters with a cluster head assigned to each cluster. </a:t>
                      </a:r>
                      <a:endParaRPr>
                        <a:latin typeface="DejaVu Serif"/>
                        <a:cs typeface="DejaVu Serif"/>
                      </a:endParaRPr>
                    </a:p>
                  </a:txBody>
                  <a:tcPr vert="horz"/>
                </a:tc>
              </a:tr>
              <a:tr h="875646">
                <a:tc>
                  <a:txBody>
                    <a:bodyPr/>
                    <a:p>
                      <a:pPr>
                        <a:defRPr/>
                      </a:pPr>
                      <a:r>
                        <a:rPr sz="1600">
                          <a:latin typeface="DejaVu Serif"/>
                          <a:ea typeface="DejaVu Serif"/>
                          <a:cs typeface="DejaVu Serif"/>
                        </a:rPr>
                        <a:t>Geographic Routing Protocols</a:t>
                      </a:r>
                      <a:endParaRPr sz="1600">
                        <a:latin typeface="DejaVu Serif"/>
                        <a:cs typeface="DejaVu Serif"/>
                      </a:endParaRPr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>
                          <a:latin typeface="DejaVu Serif"/>
                          <a:ea typeface="DejaVu Serif"/>
                          <a:cs typeface="DejaVu Serif"/>
                        </a:rPr>
                        <a:t>U</a:t>
                      </a:r>
                      <a:r>
                        <a:rPr>
                          <a:latin typeface="DejaVu Serif"/>
                          <a:ea typeface="DejaVu Serif"/>
                          <a:cs typeface="DejaVu Serif"/>
                        </a:rPr>
                        <a:t>tilizes node position information to forward packets toward the destination. Reduces routing control overhead and is suitable for the Internet of Things (IoT) </a:t>
                      </a:r>
                      <a:endParaRPr>
                        <a:latin typeface="DejaVu Serif"/>
                        <a:cs typeface="DejaVu Serif"/>
                      </a:endParaRPr>
                    </a:p>
                  </a:txBody>
                  <a:tcPr vert="horz"/>
                </a:tc>
              </a:tr>
              <a:tr h="1134741">
                <a:tc>
                  <a:txBody>
                    <a:bodyPr/>
                    <a:p>
                      <a:pPr>
                        <a:defRPr/>
                      </a:pPr>
                      <a:r>
                        <a:rPr sz="1600">
                          <a:latin typeface="DejaVu Serif"/>
                          <a:ea typeface="DejaVu Serif"/>
                          <a:cs typeface="DejaVu Serif"/>
                        </a:rPr>
                        <a:t>Void Problem and Planar Graph Routing</a:t>
                      </a:r>
                      <a:endParaRPr sz="1600">
                        <a:latin typeface="DejaVu Serif"/>
                        <a:cs typeface="DejaVu Serif"/>
                      </a:endParaRPr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>
                          <a:latin typeface="DejaVu Serif"/>
                          <a:ea typeface="DejaVu Serif"/>
                          <a:cs typeface="DejaVu Serif"/>
                        </a:rPr>
                        <a:t>A</a:t>
                      </a:r>
                      <a:r>
                        <a:rPr>
                          <a:latin typeface="DejaVu Serif"/>
                          <a:ea typeface="DejaVu Serif"/>
                          <a:cs typeface="DejaVu Serif"/>
                        </a:rPr>
                        <a:t>ddresses the void problem in geographic routing by using planar graph routing strategy, which combines greedy algorithm and face routing.</a:t>
                      </a:r>
                      <a:endParaRPr>
                        <a:latin typeface="DejaVu Serif"/>
                        <a:cs typeface="DejaVu Serif"/>
                      </a:endParaRPr>
                    </a:p>
                  </a:txBody>
                  <a:tcPr vert="horz"/>
                </a:tc>
              </a:tr>
              <a:tr h="1218144">
                <a:tc>
                  <a:txBody>
                    <a:bodyPr/>
                    <a:p>
                      <a:pPr>
                        <a:defRPr/>
                      </a:pPr>
                      <a:r>
                        <a:rPr sz="1600">
                          <a:latin typeface="DejaVu Serif"/>
                          <a:ea typeface="DejaVu Serif"/>
                          <a:cs typeface="DejaVu Serif"/>
                        </a:rPr>
                        <a:t>Optimizing End-to-End Energy Consumption</a:t>
                      </a:r>
                      <a:endParaRPr sz="1600">
                        <a:latin typeface="DejaVu Serif"/>
                        <a:cs typeface="DejaVu Serif"/>
                      </a:endParaRPr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>
                          <a:latin typeface="DejaVu Serif"/>
                          <a:ea typeface="DejaVu Serif"/>
                          <a:cs typeface="DejaVu Serif"/>
                        </a:rPr>
                        <a:t>D</a:t>
                      </a:r>
                      <a:r>
                        <a:rPr>
                          <a:latin typeface="DejaVu Serif"/>
                          <a:ea typeface="DejaVu Serif"/>
                          <a:cs typeface="DejaVu Serif"/>
                        </a:rPr>
                        <a:t>iscusses the use of Dijkstra's shortest path algorithm to calculate the optimal path for minimizing end-to-end energy consumption in geographic routing protocols. </a:t>
                      </a:r>
                      <a:endParaRPr>
                        <a:latin typeface="DejaVu Serif"/>
                        <a:cs typeface="DejaVu Serif"/>
                      </a:endParaRPr>
                    </a:p>
                  </a:txBody>
                  <a:tcPr vert="horz"/>
                </a:tc>
              </a:tr>
            </a:tbl>
          </a:graphicData>
        </a:graphic>
      </p:graphicFrame>
      <p:pic>
        <p:nvPicPr>
          <p:cNvPr id="143951280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310870" y="3492303"/>
            <a:ext cx="4305299" cy="18668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51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51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5078947" name="Заголовок 1"/>
          <p:cNvSpPr>
            <a:spLocks noGrp="1"/>
          </p:cNvSpPr>
          <p:nvPr>
            <p:ph type="title"/>
          </p:nvPr>
        </p:nvSpPr>
        <p:spPr bwMode="auto">
          <a:xfrm flipH="0" flipV="0">
            <a:off x="457200" y="274638"/>
            <a:ext cx="8229600" cy="558798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3200">
                <a:latin typeface="DejaVu Serif"/>
                <a:ea typeface="DejaVu Serif"/>
                <a:cs typeface="DejaVu Serif"/>
              </a:rPr>
              <a:t>Network model</a:t>
            </a:r>
            <a:endParaRPr sz="3200">
              <a:latin typeface="DejaVu Serif"/>
              <a:cs typeface="DejaVu Serif"/>
            </a:endParaRPr>
          </a:p>
        </p:txBody>
      </p:sp>
      <p:sp>
        <p:nvSpPr>
          <p:cNvPr id="2121826229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457199" y="922734"/>
            <a:ext cx="7536393" cy="579874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buFont typeface="Wingdings"/>
              <a:buChar char="§"/>
              <a:defRPr/>
            </a:pPr>
            <a:r>
              <a:rPr sz="2400">
                <a:latin typeface="DejaVu Serif"/>
                <a:ea typeface="DejaVu Serif"/>
                <a:cs typeface="DejaVu Serif"/>
              </a:rPr>
              <a:t>T</a:t>
            </a:r>
            <a:r>
              <a:rPr sz="2400">
                <a:latin typeface="DejaVu Serif"/>
                <a:ea typeface="DejaVu Serif"/>
                <a:cs typeface="DejaVu Serif"/>
              </a:rPr>
              <a:t>he wireless sensor network consists of static, energy-limited nodes equipped with GPS for location awareness and bidirectional radios for communication. </a:t>
            </a:r>
            <a:endParaRPr sz="2400">
              <a:latin typeface="DejaVu Serif"/>
              <a:cs typeface="DejaVu Serif"/>
            </a:endParaRPr>
          </a:p>
          <a:p>
            <a:pPr>
              <a:buFont typeface="Wingdings"/>
              <a:buChar char="§"/>
              <a:defRPr/>
            </a:pPr>
            <a:r>
              <a:rPr sz="2400">
                <a:latin typeface="DejaVu Serif"/>
                <a:ea typeface="DejaVu Serif"/>
                <a:cs typeface="DejaVu Serif"/>
              </a:rPr>
              <a:t>Each node periodically exchanges beacon messages to obtain neighbor location and remaining energy infor</a:t>
            </a:r>
            <a:r>
              <a:rPr sz="2400">
                <a:latin typeface="DejaVu Serif"/>
                <a:ea typeface="DejaVu Serif"/>
                <a:cs typeface="DejaVu Serif"/>
              </a:rPr>
              <a:t>m</a:t>
            </a:r>
            <a:r>
              <a:rPr sz="2400">
                <a:latin typeface="DejaVu Serif"/>
                <a:ea typeface="DejaVu Serif"/>
                <a:cs typeface="DejaVu Serif"/>
              </a:rPr>
              <a:t>ation. </a:t>
            </a:r>
            <a:endParaRPr sz="2400">
              <a:latin typeface="DejaVu Serif"/>
              <a:cs typeface="DejaVu Serif"/>
            </a:endParaRPr>
          </a:p>
          <a:p>
            <a:pPr>
              <a:buFont typeface="Wingdings"/>
              <a:buChar char="§"/>
              <a:defRPr/>
            </a:pPr>
            <a:r>
              <a:rPr sz="2400">
                <a:latin typeface="DejaVu Serif"/>
                <a:ea typeface="DejaVu Serif"/>
                <a:cs typeface="DejaVu Serif"/>
              </a:rPr>
              <a:t>The network is represented as a connected unit disk graph.</a:t>
            </a:r>
            <a:endParaRPr sz="2400">
              <a:latin typeface="DejaVu Serif"/>
              <a:cs typeface="DejaVu Serif"/>
            </a:endParaRPr>
          </a:p>
          <a:p>
            <a:pPr>
              <a:buFont typeface="Wingdings"/>
              <a:buChar char="§"/>
              <a:defRPr/>
            </a:pPr>
            <a:r>
              <a:rPr sz="2400">
                <a:latin typeface="DejaVu Serif"/>
                <a:ea typeface="DejaVu Serif"/>
                <a:cs typeface="DejaVu Serif"/>
              </a:rPr>
              <a:t> The model accounts for the power required for signal transmis</a:t>
            </a:r>
            <a:r>
              <a:rPr sz="2400">
                <a:latin typeface="DejaVu Serif"/>
                <a:ea typeface="DejaVu Serif"/>
                <a:cs typeface="DejaVu Serif"/>
              </a:rPr>
              <a:t>sion and reception based on the distance between nodes and a media attenuation factor.</a:t>
            </a:r>
            <a:endParaRPr sz="2400"/>
          </a:p>
        </p:txBody>
      </p:sp>
      <p:sp>
        <p:nvSpPr>
          <p:cNvPr id="72098236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tx1"/>
                </a:solidFill>
              </a:rPr>
              <a:t>5-16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85365651" name="Заголовок 1"/>
          <p:cNvSpPr>
            <a:spLocks noGrp="1"/>
          </p:cNvSpPr>
          <p:nvPr>
            <p:ph type="title"/>
          </p:nvPr>
        </p:nvSpPr>
        <p:spPr bwMode="auto">
          <a:xfrm flipH="0" flipV="0">
            <a:off x="457200" y="274638"/>
            <a:ext cx="8229600" cy="51415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 sz="3200">
                <a:latin typeface="DejaVu Serif"/>
                <a:ea typeface="DejaVu Serif"/>
                <a:cs typeface="DejaVu Serif"/>
              </a:rPr>
              <a:t>Approach</a:t>
            </a:r>
            <a:endParaRPr sz="3200">
              <a:latin typeface="DejaVu Serif"/>
              <a:cs typeface="DejaVu Serif"/>
            </a:endParaRPr>
          </a:p>
        </p:txBody>
      </p:sp>
      <p:sp>
        <p:nvSpPr>
          <p:cNvPr id="203949724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457199" y="848320"/>
            <a:ext cx="7461979" cy="593824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85000" lnSpcReduction="3000"/>
          </a:bodyPr>
          <a:lstStyle/>
          <a:p>
            <a:pPr>
              <a:buFont typeface="Wingdings"/>
              <a:buChar char="§"/>
              <a:defRPr/>
            </a:pPr>
            <a:r>
              <a:rPr sz="2400">
                <a:latin typeface="DejaVu Serif"/>
                <a:ea typeface="DejaVu Serif"/>
                <a:cs typeface="DejaVu Serif"/>
              </a:rPr>
              <a:t>T</a:t>
            </a:r>
            <a:r>
              <a:rPr sz="2400">
                <a:latin typeface="DejaVu Serif"/>
                <a:ea typeface="DejaVu Serif"/>
                <a:cs typeface="DejaVu Serif"/>
              </a:rPr>
              <a:t>he IEGGR algorithm addresses the void problem in geographic routing by initiating a Minimal Spanning Tree (MST) calculation process.</a:t>
            </a:r>
            <a:endParaRPr sz="2400">
              <a:latin typeface="DejaVu Serif"/>
              <a:cs typeface="DejaVu Serif"/>
            </a:endParaRPr>
          </a:p>
          <a:p>
            <a:pPr>
              <a:buFont typeface="Wingdings"/>
              <a:buChar char="§"/>
              <a:defRPr/>
            </a:pPr>
            <a:r>
              <a:rPr sz="2400">
                <a:latin typeface="DejaVu Serif"/>
                <a:ea typeface="DejaVu Serif"/>
                <a:cs typeface="DejaVu Serif"/>
              </a:rPr>
              <a:t> Each node constructs a local sub-graph, including neighbors closest to the base station, and calculates a minimal spanning </a:t>
            </a:r>
            <a:r>
              <a:rPr sz="2400">
                <a:latin typeface="DejaVu Serif"/>
                <a:ea typeface="DejaVu Serif"/>
                <a:cs typeface="DejaVu Serif"/>
              </a:rPr>
              <a:t>t</a:t>
            </a:r>
            <a:r>
              <a:rPr sz="2400">
                <a:latin typeface="DejaVu Serif"/>
                <a:ea typeface="DejaVu Serif"/>
                <a:cs typeface="DejaVu Serif"/>
              </a:rPr>
              <a:t>ree using Prim's algorithm. </a:t>
            </a:r>
            <a:endParaRPr sz="2400">
              <a:latin typeface="DejaVu Serif"/>
              <a:cs typeface="DejaVu Serif"/>
            </a:endParaRPr>
          </a:p>
          <a:p>
            <a:pPr>
              <a:buFont typeface="Wingdings"/>
              <a:buChar char="§"/>
              <a:defRPr/>
            </a:pPr>
            <a:r>
              <a:rPr sz="2400">
                <a:latin typeface="DejaVu Serif"/>
                <a:ea typeface="DejaVu Serif"/>
                <a:cs typeface="DejaVu Serif"/>
              </a:rPr>
              <a:t>When encountering a void, the node widens its sub-graph area and applies source routing to forward packets around the void. The algorithm involves constructing the local sub-graph, determining the recovery area size, and using g</a:t>
            </a:r>
            <a:r>
              <a:rPr sz="2400">
                <a:latin typeface="DejaVu Serif"/>
                <a:ea typeface="DejaVu Serif"/>
                <a:cs typeface="DejaVu Serif"/>
              </a:rPr>
              <a:t>reedy and recovery modes to forward packets efficiently. </a:t>
            </a:r>
            <a:endParaRPr sz="2400">
              <a:latin typeface="DejaVu Serif"/>
              <a:cs typeface="DejaVu Serif"/>
            </a:endParaRPr>
          </a:p>
          <a:p>
            <a:pPr>
              <a:buFont typeface="Wingdings"/>
              <a:buChar char="§"/>
              <a:defRPr/>
            </a:pPr>
            <a:r>
              <a:rPr sz="2400">
                <a:latin typeface="DejaVu Serif"/>
                <a:ea typeface="DejaVu Serif"/>
                <a:cs typeface="DejaVu Serif"/>
              </a:rPr>
              <a:t>The routing area and recovery area are defined based on the proximity of nodes to the base station, and the routing technique differs between the two areas.</a:t>
            </a:r>
            <a:endParaRPr>
              <a:latin typeface="DejaVu Serif"/>
              <a:cs typeface="DejaVu Serif"/>
            </a:endParaRPr>
          </a:p>
        </p:txBody>
      </p:sp>
      <p:sp>
        <p:nvSpPr>
          <p:cNvPr id="536916644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tx1"/>
                </a:solidFill>
              </a:rPr>
              <a:t>6-16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16495845" name="Заголовок 1"/>
          <p:cNvSpPr>
            <a:spLocks noGrp="1"/>
          </p:cNvSpPr>
          <p:nvPr>
            <p:ph type="title"/>
          </p:nvPr>
        </p:nvSpPr>
        <p:spPr bwMode="auto">
          <a:xfrm flipH="0" flipV="0">
            <a:off x="457200" y="274638"/>
            <a:ext cx="8229600" cy="51415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 sz="3200">
                <a:latin typeface="DejaVu Serif"/>
                <a:ea typeface="DejaVu Serif"/>
                <a:cs typeface="DejaVu Serif"/>
              </a:rPr>
              <a:t>Sub-graph Formation Algorithm</a:t>
            </a:r>
            <a:endParaRPr sz="3200">
              <a:latin typeface="DejaVu Serif"/>
              <a:cs typeface="DejaVu Serif"/>
            </a:endParaRPr>
          </a:p>
        </p:txBody>
      </p:sp>
      <p:sp>
        <p:nvSpPr>
          <p:cNvPr id="1512140445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457199" y="1056679"/>
            <a:ext cx="7581042" cy="572988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65000" lnSpcReduction="7000"/>
          </a:bodyPr>
          <a:lstStyle/>
          <a:p>
            <a:pPr>
              <a:buFont typeface="Wingdings"/>
              <a:buChar char="§"/>
              <a:defRPr/>
            </a:pPr>
            <a:r>
              <a:rPr>
                <a:latin typeface="DejaVu Serif"/>
                <a:ea typeface="DejaVu Serif"/>
                <a:cs typeface="DejaVu Serif"/>
              </a:rPr>
              <a:t>Routing Area sub-graph:</a:t>
            </a:r>
            <a:endParaRPr>
              <a:latin typeface="DejaVu Serif"/>
              <a:cs typeface="DejaVu Serif"/>
            </a:endParaRPr>
          </a:p>
          <a:p>
            <a:pPr marL="810000" marR="0" indent="-342900">
              <a:defRPr/>
            </a:pPr>
            <a:r>
              <a:rPr>
                <a:latin typeface="DejaVu Serif"/>
                <a:ea typeface="DejaVu Serif"/>
                <a:cs typeface="DejaVu Serif"/>
              </a:rPr>
              <a:t>Nodes in the sub-graph V' are selected based on their distance to the base station and the source node, within the communication range.</a:t>
            </a:r>
            <a:endParaRPr>
              <a:latin typeface="DejaVu Serif"/>
              <a:cs typeface="DejaVu Serif"/>
            </a:endParaRPr>
          </a:p>
          <a:p>
            <a:pPr marL="810000" marR="0" indent="-342900">
              <a:defRPr/>
            </a:pPr>
            <a:r>
              <a:rPr>
                <a:latin typeface="DejaVu Serif"/>
                <a:ea typeface="DejaVu Serif"/>
                <a:cs typeface="DejaVu Serif"/>
              </a:rPr>
              <a:t>Edges in the sub-graph E' are determined based on the distance criteria and the connection to the source node.</a:t>
            </a:r>
            <a:endParaRPr>
              <a:latin typeface="DejaVu Serif"/>
              <a:cs typeface="DejaVu Serif"/>
            </a:endParaRPr>
          </a:p>
          <a:p>
            <a:pPr>
              <a:buFont typeface="Wingdings"/>
              <a:buChar char="§"/>
              <a:defRPr/>
            </a:pPr>
            <a:r>
              <a:rPr>
                <a:latin typeface="DejaVu Serif"/>
                <a:ea typeface="DejaVu Serif"/>
                <a:cs typeface="DejaVu Serif"/>
              </a:rPr>
              <a:t>Recovery Area sub-graph:</a:t>
            </a:r>
            <a:endParaRPr>
              <a:latin typeface="DejaVu Serif"/>
              <a:cs typeface="DejaVu Serif"/>
            </a:endParaRPr>
          </a:p>
          <a:p>
            <a:pPr marL="810000" marR="0" indent="-342899">
              <a:defRPr/>
            </a:pPr>
            <a:r>
              <a:rPr>
                <a:latin typeface="DejaVu Serif"/>
                <a:ea typeface="DejaVu Serif"/>
                <a:cs typeface="DejaVu Serif"/>
              </a:rPr>
              <a:t>Nodes in the sub-graph V' are selected based on a distance calculation involving angles and distances to the base station and the source node, within a specified width angle.</a:t>
            </a:r>
            <a:endParaRPr>
              <a:latin typeface="DejaVu Serif"/>
              <a:cs typeface="DejaVu Serif"/>
            </a:endParaRPr>
          </a:p>
          <a:p>
            <a:pPr marL="810000" marR="0" indent="-342899">
              <a:defRPr/>
            </a:pPr>
            <a:r>
              <a:rPr>
                <a:latin typeface="DejaVu Serif"/>
                <a:ea typeface="DejaVu Serif"/>
                <a:cs typeface="DejaVu Serif"/>
              </a:rPr>
              <a:t>Edges in the sub-graph E' are determined based on the distance criteria and the connection to the source node.</a:t>
            </a:r>
            <a:endParaRPr>
              <a:latin typeface="DejaVu Serif"/>
              <a:cs typeface="DejaVu Serif"/>
            </a:endParaRPr>
          </a:p>
          <a:p>
            <a:pPr marL="0" indent="0">
              <a:buFont typeface="Arial"/>
              <a:buNone/>
              <a:defRPr/>
            </a:pPr>
            <a:r>
              <a:rPr>
                <a:latin typeface="DejaVu Serif"/>
                <a:ea typeface="DejaVu Serif"/>
                <a:cs typeface="DejaVu Serif"/>
              </a:rPr>
              <a:t>The algorithm ensures that nodes maintain sub-graphs for routing and recovery areas, with nodes and edges selected based on specific distance and angle criteria.</a:t>
            </a:r>
            <a:endParaRPr>
              <a:latin typeface="DejaVu Serif"/>
              <a:cs typeface="DejaVu Serif"/>
            </a:endParaRPr>
          </a:p>
        </p:txBody>
      </p:sp>
      <p:sp>
        <p:nvSpPr>
          <p:cNvPr id="400427909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tx1"/>
                </a:solidFill>
              </a:rPr>
              <a:t>7-16</a:t>
            </a:r>
            <a:endParaRPr>
              <a:solidFill>
                <a:schemeClr val="tx1"/>
              </a:solidFill>
            </a:endParaRPr>
          </a:p>
        </p:txBody>
      </p:sp>
      <p:pic>
        <p:nvPicPr>
          <p:cNvPr id="146289601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824037" y="1316037"/>
            <a:ext cx="4352924" cy="4829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89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89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3739747" name="Заголовок 1"/>
          <p:cNvSpPr>
            <a:spLocks noGrp="1"/>
          </p:cNvSpPr>
          <p:nvPr>
            <p:ph type="title"/>
          </p:nvPr>
        </p:nvSpPr>
        <p:spPr bwMode="auto">
          <a:xfrm flipH="0" flipV="0">
            <a:off x="457200" y="274638"/>
            <a:ext cx="8229600" cy="543611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en-US" sz="3200" b="1" i="0" u="none" strike="noStrike" cap="none" spc="0">
                <a:solidFill>
                  <a:schemeClr val="tx1"/>
                </a:solidFill>
                <a:latin typeface="DejaVu Serif"/>
                <a:ea typeface="DejaVu Serif"/>
                <a:cs typeface="DejaVu Serif"/>
              </a:rPr>
              <a:t>Algorithm 1: Routing and Recovery area algorithm</a:t>
            </a:r>
            <a:endParaRPr/>
          </a:p>
        </p:txBody>
      </p:sp>
      <p:sp>
        <p:nvSpPr>
          <p:cNvPr id="1279471819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457199" y="1072249"/>
            <a:ext cx="7499424" cy="571500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75000" lnSpcReduction="5000"/>
          </a:bodyPr>
          <a:lstStyle/>
          <a:p>
            <a:pPr>
              <a:buFont typeface="Wingdings"/>
              <a:buChar char="§"/>
              <a:defRPr/>
            </a:pPr>
            <a:r>
              <a:rPr>
                <a:latin typeface="DejaVu Serif"/>
                <a:ea typeface="DejaVu Serif"/>
                <a:cs typeface="DejaVu Serif"/>
              </a:rPr>
              <a:t>T</a:t>
            </a:r>
            <a:r>
              <a:rPr>
                <a:latin typeface="DejaVu Serif"/>
                <a:ea typeface="DejaVu Serif"/>
                <a:cs typeface="DejaVu Serif"/>
              </a:rPr>
              <a:t>his algorithm is used to determine the nodes that belong to the routing area (N(s)) and the recovery area (R(s)) for a given node s.</a:t>
            </a:r>
            <a:endParaRPr>
              <a:latin typeface="DejaVu Serif"/>
              <a:cs typeface="DejaVu Serif"/>
            </a:endParaRPr>
          </a:p>
          <a:p>
            <a:pPr>
              <a:buFont typeface="Wingdings"/>
              <a:buChar char="§"/>
              <a:defRPr/>
            </a:pPr>
            <a:r>
              <a:rPr>
                <a:latin typeface="DejaVu Serif"/>
                <a:ea typeface="DejaVu Serif"/>
                <a:cs typeface="DejaVu Serif"/>
              </a:rPr>
              <a:t> It iterates through the set of one-hop neighbors of node s and calculates the distances between these neighbors, the base s</a:t>
            </a:r>
            <a:r>
              <a:rPr>
                <a:latin typeface="DejaVu Serif"/>
                <a:ea typeface="DejaVu Serif"/>
                <a:cs typeface="DejaVu Serif"/>
              </a:rPr>
              <a:t>t</a:t>
            </a:r>
            <a:r>
              <a:rPr>
                <a:latin typeface="DejaVu Serif"/>
                <a:ea typeface="DejaVu Serif"/>
                <a:cs typeface="DejaVu Serif"/>
              </a:rPr>
              <a:t>ation, and node s.</a:t>
            </a:r>
            <a:endParaRPr>
              <a:latin typeface="DejaVu Serif"/>
              <a:cs typeface="DejaVu Serif"/>
            </a:endParaRPr>
          </a:p>
          <a:p>
            <a:pPr>
              <a:buFont typeface="Wingdings"/>
              <a:buChar char="§"/>
              <a:defRPr/>
            </a:pPr>
            <a:r>
              <a:rPr>
                <a:latin typeface="DejaVu Serif"/>
                <a:ea typeface="DejaVu Serif"/>
                <a:cs typeface="DejaVu Serif"/>
              </a:rPr>
              <a:t> Based on these distances and a specified angle threshold (δ), the algorithm adds the neighbors to either the routing area or the recovery area. </a:t>
            </a:r>
            <a:endParaRPr>
              <a:latin typeface="DejaVu Serif"/>
              <a:cs typeface="DejaVu Serif"/>
            </a:endParaRPr>
          </a:p>
          <a:p>
            <a:pPr>
              <a:buFont typeface="Wingdings"/>
              <a:buChar char="§"/>
              <a:defRPr/>
            </a:pPr>
            <a:r>
              <a:rPr>
                <a:latin typeface="DejaVu Serif"/>
                <a:ea typeface="DejaVu Serif"/>
                <a:cs typeface="DejaVu Serif"/>
              </a:rPr>
              <a:t>The routing area includes neighbors closer to the base station than node s, while the recover</a:t>
            </a:r>
            <a:r>
              <a:rPr>
                <a:latin typeface="DejaVu Serif"/>
                <a:ea typeface="DejaVu Serif"/>
                <a:cs typeface="DejaVu Serif"/>
              </a:rPr>
              <a:t>y area includes neighbors within a certain angle range from node s.</a:t>
            </a:r>
            <a:endParaRPr/>
          </a:p>
        </p:txBody>
      </p:sp>
      <p:sp>
        <p:nvSpPr>
          <p:cNvPr id="1736947420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tx1"/>
                </a:solidFill>
              </a:rPr>
              <a:t>8-16</a:t>
            </a:r>
            <a:endParaRPr>
              <a:solidFill>
                <a:schemeClr val="tx1"/>
              </a:solidFill>
            </a:endParaRPr>
          </a:p>
        </p:txBody>
      </p:sp>
      <p:pic>
        <p:nvPicPr>
          <p:cNvPr id="74285222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604962" y="1420812"/>
            <a:ext cx="4410074" cy="48101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8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8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1851943" name="Заголовок 1"/>
          <p:cNvSpPr>
            <a:spLocks noGrp="1"/>
          </p:cNvSpPr>
          <p:nvPr>
            <p:ph type="title"/>
          </p:nvPr>
        </p:nvSpPr>
        <p:spPr bwMode="auto">
          <a:xfrm flipH="0" flipV="0">
            <a:off x="457200" y="274638"/>
            <a:ext cx="8229600" cy="511861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en-US" sz="3200" b="1" i="0" u="none" strike="noStrike" cap="none" spc="0">
                <a:solidFill>
                  <a:schemeClr val="tx1"/>
                </a:solidFill>
                <a:latin typeface="DejaVu Serif"/>
                <a:ea typeface="DejaVu Serif"/>
                <a:cs typeface="DejaVu Serif"/>
              </a:rPr>
              <a:t>Algorithm 2: Local sub-graph G’algorithm</a:t>
            </a:r>
            <a:endParaRPr sz="3200">
              <a:latin typeface="DejaVu Serif"/>
              <a:cs typeface="DejaVu Serif"/>
            </a:endParaRPr>
          </a:p>
        </p:txBody>
      </p:sp>
      <p:sp>
        <p:nvSpPr>
          <p:cNvPr id="1170051148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457199" y="1072249"/>
            <a:ext cx="7372424" cy="571499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80000" lnSpcReduction="4000"/>
          </a:bodyPr>
          <a:lstStyle/>
          <a:p>
            <a:pPr>
              <a:buFont typeface="Wingdings"/>
              <a:buChar char="§"/>
              <a:defRPr/>
            </a:pPr>
            <a:r>
              <a:rPr>
                <a:latin typeface="DejaVu Serif"/>
                <a:ea typeface="DejaVu Serif"/>
                <a:cs typeface="DejaVu Serif"/>
              </a:rPr>
              <a:t>T</a:t>
            </a:r>
            <a:r>
              <a:rPr>
                <a:latin typeface="DejaVu Serif"/>
                <a:ea typeface="DejaVu Serif"/>
                <a:cs typeface="DejaVu Serif"/>
              </a:rPr>
              <a:t>his algorithm constructs the local sub-graph G' for a given node s based on its set of neighbors closest to the base station (N(s)) and the set of neighbors in the recovery area (R(s)). </a:t>
            </a:r>
            <a:endParaRPr>
              <a:latin typeface="DejaVu Serif"/>
              <a:cs typeface="DejaVu Serif"/>
            </a:endParaRPr>
          </a:p>
          <a:p>
            <a:pPr>
              <a:buFont typeface="Wingdings"/>
              <a:buChar char="§"/>
              <a:defRPr/>
            </a:pPr>
            <a:r>
              <a:rPr>
                <a:latin typeface="DejaVu Serif"/>
                <a:ea typeface="DejaVu Serif"/>
                <a:cs typeface="DejaVu Serif"/>
              </a:rPr>
              <a:t>It adds edges to the sub-graph based on distance criteria, ensuring th</a:t>
            </a:r>
            <a:r>
              <a:rPr>
                <a:latin typeface="DejaVu Serif"/>
                <a:ea typeface="DejaVu Serif"/>
                <a:cs typeface="DejaVu Serif"/>
              </a:rPr>
              <a:t>at edges are formed between node s and its neighbors in N(s) and R(s) according to specific distance conditions. </a:t>
            </a:r>
            <a:endParaRPr>
              <a:latin typeface="DejaVu Serif"/>
              <a:cs typeface="DejaVu Serif"/>
            </a:endParaRPr>
          </a:p>
          <a:p>
            <a:pPr>
              <a:buFont typeface="Wingdings"/>
              <a:buChar char="§"/>
              <a:defRPr/>
            </a:pPr>
            <a:r>
              <a:rPr>
                <a:latin typeface="DejaVu Serif"/>
                <a:ea typeface="DejaVu Serif"/>
                <a:cs typeface="DejaVu Serif"/>
              </a:rPr>
              <a:t>If the set N(s) is not empty, the algorithm adds edges between node s and its neighbors in N(s) and R(s) to form the local sub-graph G'.</a:t>
            </a:r>
            <a:endParaRPr>
              <a:latin typeface="DejaVu Serif"/>
              <a:cs typeface="DejaVu Serif"/>
            </a:endParaRPr>
          </a:p>
        </p:txBody>
      </p:sp>
      <p:sp>
        <p:nvSpPr>
          <p:cNvPr id="1629906409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tx1"/>
                </a:solidFill>
              </a:rPr>
              <a:t>9-16</a:t>
            </a:r>
            <a:endParaRPr>
              <a:solidFill>
                <a:schemeClr val="tx1"/>
              </a:solidFill>
            </a:endParaRPr>
          </a:p>
        </p:txBody>
      </p:sp>
      <p:pic>
        <p:nvPicPr>
          <p:cNvPr id="22037038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387474" y="786499"/>
            <a:ext cx="4495799" cy="59912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370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370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0</TotalTime>
  <Words>0</Words>
  <Application>ONLYOFFICE/7.5.0.127</Application>
  <DocSecurity>0</DocSecurity>
  <PresentationFormat>On-screen Show (4:3)</PresentationFormat>
  <Paragraphs>0</Paragraphs>
  <Slides>16</Slides>
  <Notes>16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subject/>
  <dc:creator>oljaito</dc:creator>
  <cp:keywords/>
  <dc:description/>
  <dc:identifier/>
  <dc:language/>
  <cp:lastModifiedBy/>
  <cp:revision>70</cp:revision>
  <dcterms:created xsi:type="dcterms:W3CDTF">2006-08-16T00:00:00Z</dcterms:created>
  <dcterms:modified xsi:type="dcterms:W3CDTF">2024-02-21T12:59:44Z</dcterms:modified>
  <cp:category/>
  <cp:contentStatus/>
  <cp:version/>
</cp:coreProperties>
</file>