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315200" cy="96012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0" d="100"/>
          <a:sy n="60" d="100"/>
        </p:scale>
        <p:origin x="-1572" y="-156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0" tIns="48331" rIns="96660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0" tIns="48331" rIns="96660" bIns="48331" rtlCol="0"/>
          <a:lstStyle>
            <a:lvl1pPr algn="r">
              <a:defRPr sz="1300"/>
            </a:lvl1pPr>
          </a:lstStyle>
          <a:p>
            <a:pPr>
              <a:defRPr/>
            </a:pPr>
            <a:fld id="{7E45B0D6-947C-4683-9741-8CA0A4D9269C}" type="datetimeFigureOut">
              <a:rPr lang="en-US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257300" y="720724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0" tIns="48331" rIns="96660" bIns="48331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0" tIns="48331" rIns="96660" bIns="48331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0" tIns="48331" rIns="96660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0" tIns="48331" rIns="96660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5111F9E1-D9D1-4C79-9F74-4B68B4D4724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D2020A-0777-55C7-3412-F662407FCAC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3556BD-E066-E7BA-80AC-26FE76A5A16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F5783-521C-B503-5E5B-3D6B2542406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C41E3E-6739-D3C2-A8DE-E4C1AE4E50D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4B0760-5246-17D6-64E8-569C8F70CB3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A9E12F-B8C4-F9C9-B30C-ED17E7B79FB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96FF0D-F518-FB0B-5D8C-83E461909F1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AD9EF2-E5C7-E0FD-479D-67FFACD6CB8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F99523-4A8A-ADEE-D963-BF35CC06BAE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2F7F79-4C5E-4F3B-DE4D-48164B285CD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205744-FFAA-F3B6-4CEB-C5F2B2EAA6E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A73D6D-8EBC-8244-BEE0-AED71280B4F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11FC0B-72E5-4638-A526-6B8F153E2A1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F87319-6A6D-71B1-3B1B-5C908B53055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E746A-1595-D0C3-F395-2AD14BF233B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69A2C6-F0DF-4879-5ED0-AE9BB223290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 bwMode="auto"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EF86843-49EA-4E57-82DB-C561B927C161}" type="datetime1">
              <a:rPr lang="en-US"/>
              <a:t>6/15/2023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DD6F3C-4D2F-4DC3-8A5E-AFFF5AACF165}" type="datetime1">
              <a:rPr lang="en-US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1676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6B0ADB4-5594-4B10-A701-AF70063E7580}" type="datetime1">
              <a:rPr lang="en-US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7467600" cy="48737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B3750C8E-80A0-48FC-9E2F-29E1F2C8B76D}" type="datetime1">
              <a:rPr lang="en-US"/>
              <a:t>6/15/2023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5010149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5" y="1170432"/>
            <a:ext cx="2286000" cy="381000"/>
          </a:xfrm>
        </p:spPr>
        <p:txBody>
          <a:bodyPr/>
          <a:lstStyle/>
          <a:p>
            <a:pPr>
              <a:defRPr/>
            </a:pPr>
            <a:fld id="{25E5BF4F-2EE3-4C20-9239-B23CA17D25AB}" type="datetime1">
              <a:rPr lang="en-US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67585C-8A20-447B-88AF-BA96996E1068}" type="datetime1">
              <a:rPr lang="en-US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270248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5EB32B-4453-40FF-838A-A23FCCCCEA82}" type="datetime1">
              <a:rPr lang="en-US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57200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 bwMode="auto">
          <a:xfrm>
            <a:off x="4371975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 bwMode="auto"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 bwMode="auto"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2E2FC53-9374-40E9-B7B0-C11483FC9CD4}" type="datetime1">
              <a:rPr lang="en-US"/>
              <a:t>6/15/2023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3A265C-9365-4CFC-B54D-6BC7E5B06B1F}" type="datetime1">
              <a:rPr lang="en-US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 bwMode="auto"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 bwMode="auto">
          <a:xfrm>
            <a:off x="304800" y="274320"/>
            <a:ext cx="5638800" cy="632764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2F6D850B-953F-49DA-B047-F1AF678B7539}" type="datetime1">
              <a:rPr lang="en-US"/>
              <a:t>6/15/2023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0" y="0"/>
            <a:ext cx="6172200" cy="6858000"/>
          </a:xfrm>
          <a:prstGeom prst="rect">
            <a:avLst/>
          </a:prstGeo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>
              <a:buFontTx/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C9E4C2B-3E1E-462F-8A5F-FA572E17B189}" type="datetime1">
              <a:rPr lang="en-US"/>
              <a:t>6/15/2023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DBF6BC-48DC-4E7F-A7D4-A1A0E9EAAE6B}" type="datetime1">
              <a:rPr lang="en-US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>
        <a:spcBef>
          <a:spcPts val="0"/>
        </a:spcBef>
        <a:buNone/>
        <a:defRPr sz="3000" b="0" cap="sm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>
        <a:spcBef>
          <a:spcPts val="0"/>
        </a:spcBef>
        <a:buClr>
          <a:schemeClr val="accent1"/>
        </a:buClr>
        <a:buSzPct val="80000"/>
        <a:buFont typeface="Wingdings 2"/>
        <a:buChar char="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>
        <a:spcBef>
          <a:spcPts val="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>
        <a:spcBef>
          <a:spcPts val="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>
        <a:spcBef>
          <a:spcPts val="0"/>
        </a:spcBef>
        <a:buClr>
          <a:schemeClr val="accent1"/>
        </a:buClr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>
        <a:spcBef>
          <a:spcPts val="0"/>
        </a:spcBef>
        <a:buClr>
          <a:schemeClr val="accent2"/>
        </a:buClr>
        <a:buChar char="•"/>
        <a:defRPr sz="1400" cap="small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>
        <a:spcBef>
          <a:spcPts val="0"/>
        </a:spcBef>
        <a:buClr>
          <a:schemeClr val="accent1">
            <a:shade val="75000"/>
          </a:schemeClr>
        </a:buClr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800" y="2170540"/>
            <a:ext cx="8001000" cy="263005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B Nazanin"/>
              </a:rPr>
            </a:br>
            <a:r>
              <a:rPr lang="en-US" sz="2800" i="1">
                <a:solidFill>
                  <a:schemeClr val="tx1"/>
                </a:solidFill>
              </a:rPr>
              <a:t>Analogue signal and image processing with large </a:t>
            </a:r>
            <a:r>
              <a:rPr lang="en-US" sz="2800" i="1">
                <a:solidFill>
                  <a:schemeClr val="tx1"/>
                </a:solidFill>
              </a:rPr>
              <a:t>memristor</a:t>
            </a:r>
            <a:r>
              <a:rPr lang="en-US" sz="2800" i="1">
                <a:solidFill>
                  <a:schemeClr val="tx1"/>
                </a:solidFill>
              </a:rPr>
              <a:t> crossbars </a:t>
            </a:r>
            <a:br>
              <a:rPr lang="en-US" sz="2800" i="1">
                <a:solidFill>
                  <a:schemeClr val="tx1"/>
                </a:solidFill>
              </a:rPr>
            </a:br>
            <a:br>
              <a:rPr lang="en-US" sz="2800" i="1">
                <a:solidFill>
                  <a:schemeClr val="tx1"/>
                </a:solidFill>
              </a:rPr>
            </a:br>
            <a:r>
              <a:rPr lang="en-US" sz="1800">
                <a:cs typeface="B Nazanin"/>
              </a:rPr>
              <a:t> </a:t>
            </a:r>
            <a:br>
              <a:rPr lang="fa-IR" sz="1800">
                <a:cs typeface="B Nazanin"/>
              </a:rPr>
            </a:br>
            <a:r>
              <a:rPr lang="en-US" sz="1600" b="1">
                <a:solidFill>
                  <a:schemeClr val="tx1"/>
                </a:solidFill>
              </a:rPr>
              <a:t>Can Li   , Miao </a:t>
            </a:r>
            <a:r>
              <a:rPr lang="en-US" sz="1600" b="1">
                <a:solidFill>
                  <a:schemeClr val="tx1"/>
                </a:solidFill>
              </a:rPr>
              <a:t>Hu</a:t>
            </a:r>
            <a:r>
              <a:rPr lang="en-US" sz="1600" b="1">
                <a:solidFill>
                  <a:schemeClr val="tx1"/>
                </a:solidFill>
              </a:rPr>
              <a:t>, </a:t>
            </a:r>
            <a:r>
              <a:rPr lang="en-US" sz="1600" b="1">
                <a:solidFill>
                  <a:schemeClr val="tx1"/>
                </a:solidFill>
              </a:rPr>
              <a:t>Yunning</a:t>
            </a:r>
            <a:r>
              <a:rPr lang="en-US" sz="1600" b="1">
                <a:solidFill>
                  <a:schemeClr val="tx1"/>
                </a:solidFill>
              </a:rPr>
              <a:t> Li, </a:t>
            </a:r>
            <a:r>
              <a:rPr lang="en-US" sz="1600" b="1">
                <a:solidFill>
                  <a:schemeClr val="tx1"/>
                </a:solidFill>
              </a:rPr>
              <a:t>Hao</a:t>
            </a:r>
            <a:r>
              <a:rPr lang="en-US" sz="1600" b="1">
                <a:solidFill>
                  <a:schemeClr val="tx1"/>
                </a:solidFill>
              </a:rPr>
              <a:t> Jiang, </a:t>
            </a:r>
            <a:r>
              <a:rPr lang="en-US" sz="1600" b="1">
                <a:solidFill>
                  <a:schemeClr val="tx1"/>
                </a:solidFill>
              </a:rPr>
              <a:t>Ning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chemeClr val="tx1"/>
                </a:solidFill>
              </a:rPr>
              <a:t>Ge</a:t>
            </a:r>
            <a:r>
              <a:rPr lang="en-US" sz="1600" b="1">
                <a:solidFill>
                  <a:schemeClr val="tx1"/>
                </a:solidFill>
              </a:rPr>
              <a:t>, Eric Montgomery, </a:t>
            </a:r>
            <a:r>
              <a:rPr lang="en-US" sz="1600" b="1">
                <a:solidFill>
                  <a:schemeClr val="tx1"/>
                </a:solidFill>
              </a:rPr>
              <a:t>Jiaming</a:t>
            </a:r>
            <a:r>
              <a:rPr lang="en-US" sz="1600" b="1">
                <a:solidFill>
                  <a:schemeClr val="tx1"/>
                </a:solidFill>
              </a:rPr>
              <a:t> Zhang2</a:t>
            </a:r>
            <a:br>
              <a:rPr lang="en-US" sz="1600"/>
            </a:br>
            <a:br>
              <a:rPr lang="en-US" sz="1800"/>
            </a:br>
            <a:br>
              <a:rPr lang="en-US" sz="1800"/>
            </a:br>
            <a:br>
              <a:rPr lang="en-US" sz="2000">
                <a:cs typeface="B Nazanin"/>
              </a:rPr>
            </a:br>
            <a:br>
              <a:rPr lang="en-US" sz="2200">
                <a:solidFill>
                  <a:schemeClr val="tx1"/>
                </a:solidFill>
                <a:latin typeface="Times New Roman"/>
                <a:cs typeface="B Nazanin"/>
              </a:rPr>
            </a:br>
            <a:endParaRPr lang="en-US" sz="2200">
              <a:solidFill>
                <a:schemeClr val="tx1"/>
              </a:solidFill>
              <a:latin typeface="Times New Roman"/>
              <a:cs typeface="B Nazani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4400" y="3733800"/>
            <a:ext cx="7772400" cy="2895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a-IR" sz="1600">
                <a:solidFill>
                  <a:schemeClr val="tx1"/>
                </a:solidFill>
                <a:cs typeface="B Nazanin"/>
              </a:rPr>
              <a:t> </a:t>
            </a:r>
            <a:endParaRPr/>
          </a:p>
        </p:txBody>
      </p:sp>
      <p:pic>
        <p:nvPicPr>
          <p:cNvPr id="4" name="Picture 3" descr="dd9bea7ba81c4986b0df9f324f8d15d4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67200" y="304800"/>
            <a:ext cx="717299" cy="818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Algorithm Count.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 bwMode="auto">
          <a:xfrm>
            <a:off x="152400" y="1066800"/>
            <a:ext cx="8991600" cy="5791200"/>
          </a:xfrm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lang="en-US" i="1"/>
              <a:t>Images with pixel counts larger than the crossbar were divided into sub-images, processed in series, and then tiled together after reconstruction.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In this case we used differential pairs of </a:t>
            </a:r>
            <a:r>
              <a:rPr lang="en-US" i="1"/>
              <a:t>memristors</a:t>
            </a:r>
            <a:r>
              <a:rPr lang="en-US" i="1"/>
              <a:t> in </a:t>
            </a:r>
            <a:r>
              <a:rPr lang="en-US" i="1"/>
              <a:t>neighbouring</a:t>
            </a:r>
            <a:r>
              <a:rPr lang="en-US" i="1"/>
              <a:t> rows to represent DCT matrix elements,</a:t>
            </a:r>
            <a:br>
              <a:rPr lang="en-US" i="1"/>
            </a:br>
            <a:r>
              <a:rPr lang="en-US" i="1"/>
              <a:t>and thus the 64×64 DCT matrix was experimentally represented by the full 128×64 </a:t>
            </a:r>
            <a:r>
              <a:rPr lang="en-US" i="1"/>
              <a:t>memristor</a:t>
            </a:r>
            <a:r>
              <a:rPr lang="en-US" i="1"/>
              <a:t> crossbar 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The results are compared with those using</a:t>
            </a:r>
            <a:br>
              <a:rPr lang="en-US" i="1"/>
            </a:br>
            <a:r>
              <a:rPr lang="en-US" i="1"/>
              <a:t>the MATLAB 2D DCT to compress the image in </a:t>
            </a:r>
            <a:r>
              <a:rPr lang="en-US" i="1"/>
              <a:t>Fig.c,d</a:t>
            </a:r>
            <a:r>
              <a:rPr lang="en-US" i="1"/>
              <a:t>. </a:t>
            </a:r>
            <a:br>
              <a:rPr lang="en-US" i="1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Experimental 2D </a:t>
            </a:r>
            <a:r>
              <a:rPr lang="en-US" sz="3200" b="1" i="1">
                <a:solidFill>
                  <a:schemeClr val="tx1"/>
                </a:solidFill>
              </a:rPr>
              <a:t>DCt</a:t>
            </a:r>
            <a:r>
              <a:rPr lang="en-US" sz="3200" b="1" i="1">
                <a:solidFill>
                  <a:schemeClr val="tx1"/>
                </a:solidFill>
              </a:rPr>
              <a:t> </a:t>
            </a:r>
            <a:endParaRPr lang="en-US" sz="3200" b="1" i="1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10668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Convolutional</a:t>
            </a:r>
            <a:r>
              <a:rPr lang="en-US" sz="3200" b="1" i="1">
                <a:solidFill>
                  <a:schemeClr val="tx1"/>
                </a:solidFill>
              </a:rPr>
              <a:t> image filtering </a:t>
            </a:r>
            <a:endParaRPr lang="en-US" sz="3200" b="1" i="1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 bwMode="auto">
          <a:xfrm>
            <a:off x="0" y="1066800"/>
            <a:ext cx="8686800" cy="5791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  <a:defRPr/>
            </a:pPr>
            <a:r>
              <a:rPr lang="en-US" i="1"/>
              <a:t>We also experimentally demonstrated 2D convolution for image filtering.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We used 10 different </a:t>
            </a:r>
            <a:r>
              <a:rPr lang="en-US" i="1"/>
              <a:t>convolutional</a:t>
            </a:r>
            <a:r>
              <a:rPr lang="en-US" i="1"/>
              <a:t> filters: Gaussian, disk</a:t>
            </a:r>
            <a:br>
              <a:rPr lang="en-US" i="1"/>
            </a:br>
            <a:r>
              <a:rPr lang="en-US" i="1"/>
              <a:t>and average to smooth out noisy images, </a:t>
            </a:r>
            <a:r>
              <a:rPr lang="en-US" i="1"/>
              <a:t>Laplacian</a:t>
            </a:r>
            <a:r>
              <a:rPr lang="en-US" i="1"/>
              <a:t> of Gaussian (</a:t>
            </a:r>
            <a:r>
              <a:rPr lang="en-US" i="1"/>
              <a:t>LoG</a:t>
            </a:r>
            <a:r>
              <a:rPr lang="en-US" i="1"/>
              <a:t>) with three different parameters, </a:t>
            </a:r>
            <a:r>
              <a:rPr lang="en-US" i="1"/>
              <a:t>Sobel</a:t>
            </a:r>
            <a:r>
              <a:rPr lang="en-US" i="1"/>
              <a:t> (both x and y gradient) to extract the edges and Motion (two directions) to mimic the motion blur effect.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We added artificial Gaussian white noise to the original 128×128 Lena image to show how the convolutions damp out noise and are able to locate edges.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The noisy Lena image was used as input, the image intensity of which was converted into voltages applied to the rows of the crossbar .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Convolutional</a:t>
            </a:r>
            <a:r>
              <a:rPr lang="en-US" sz="2800" b="1" i="1">
                <a:solidFill>
                  <a:schemeClr val="tx1"/>
                </a:solidFill>
              </a:rPr>
              <a:t> image filtering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152400" y="1219200"/>
            <a:ext cx="8610600" cy="5254751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  <a:defRPr/>
            </a:pPr>
            <a:r>
              <a:rPr lang="en-US" b="1" i="1"/>
              <a:t>a,</a:t>
            </a:r>
            <a:r>
              <a:rPr lang="en-US" i="1"/>
              <a:t> The input image was a standard Lena image </a:t>
            </a:r>
            <a:r>
              <a:rPr lang="en-US" i="1"/>
              <a:t>with artificially </a:t>
            </a:r>
            <a:r>
              <a:rPr lang="en-US" i="1"/>
              <a:t>added Gaussian white noise. Each </a:t>
            </a:r>
            <a:r>
              <a:rPr lang="en-US" i="1"/>
              <a:t>colour</a:t>
            </a:r>
            <a:r>
              <a:rPr lang="en-US" i="1"/>
              <a:t> channel of the image is represented by a floating-point number between 0 and 1, and the added </a:t>
            </a:r>
            <a:r>
              <a:rPr lang="en-US" i="1"/>
              <a:t>noise has </a:t>
            </a:r>
            <a:r>
              <a:rPr lang="en-US" i="1"/>
              <a:t>a standard deviation of 0.004 and zero mean. </a:t>
            </a:r>
            <a:endParaRPr lang="en-US" i="1"/>
          </a:p>
          <a:p>
            <a:pPr>
              <a:buFont typeface="Wingdings"/>
              <a:buChar char="Ø"/>
              <a:defRPr/>
            </a:pPr>
            <a:r>
              <a:rPr lang="en-US" b="1" i="1"/>
              <a:t>b</a:t>
            </a:r>
            <a:r>
              <a:rPr lang="en-US" b="1" i="1"/>
              <a:t>,</a:t>
            </a:r>
            <a:r>
              <a:rPr lang="en-US" i="1"/>
              <a:t> Measured conductance after programming 10 </a:t>
            </a:r>
            <a:r>
              <a:rPr lang="en-US" i="1"/>
              <a:t>convolutional</a:t>
            </a:r>
            <a:r>
              <a:rPr lang="en-US" i="1"/>
              <a:t> filters into the 25 × 20 crossbar. The </a:t>
            </a:r>
            <a:r>
              <a:rPr lang="en-US" i="1"/>
              <a:t>pixel intensities</a:t>
            </a:r>
            <a:r>
              <a:rPr lang="en-US" i="1"/>
              <a:t>, represented by two voltages with equal amplitude and opposite polarity, were input into the crossbar onto a pair of </a:t>
            </a:r>
            <a:r>
              <a:rPr lang="en-US" i="1"/>
              <a:t>memristors</a:t>
            </a:r>
            <a:r>
              <a:rPr lang="en-US" i="1"/>
              <a:t> in </a:t>
            </a:r>
            <a:r>
              <a:rPr lang="en-US" i="1"/>
              <a:t>adjacent columns</a:t>
            </a:r>
            <a:r>
              <a:rPr lang="en-US" i="1"/>
              <a:t>. The difference in the conductance of the </a:t>
            </a:r>
            <a:r>
              <a:rPr lang="en-US" i="1"/>
              <a:t>memristor</a:t>
            </a:r>
            <a:r>
              <a:rPr lang="en-US" i="1"/>
              <a:t> pair represents one matrix element of a convolution</a:t>
            </a:r>
            <a:r>
              <a:rPr lang="en-US" i="1"/>
              <a:t>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b="1" i="1"/>
              <a:t> </a:t>
            </a:r>
            <a:r>
              <a:rPr lang="en-US" b="1" i="1"/>
              <a:t>c,</a:t>
            </a:r>
            <a:r>
              <a:rPr lang="en-US" i="1"/>
              <a:t> Ten different filtered images </a:t>
            </a:r>
            <a:r>
              <a:rPr lang="en-US" i="1"/>
              <a:t>obtained in </a:t>
            </a:r>
            <a:r>
              <a:rPr lang="en-US" i="1"/>
              <a:t>parallel by the convolution operation: Gaussian, disk and average reduce noise by smoothing the image, </a:t>
            </a:r>
            <a:r>
              <a:rPr lang="en-US" i="1"/>
              <a:t>Laplacian</a:t>
            </a:r>
            <a:r>
              <a:rPr lang="en-US" i="1"/>
              <a:t> of Gaussian (</a:t>
            </a:r>
            <a:r>
              <a:rPr lang="en-US" i="1"/>
              <a:t>LoG</a:t>
            </a:r>
            <a:r>
              <a:rPr lang="en-US" i="1"/>
              <a:t>) with </a:t>
            </a:r>
            <a:r>
              <a:rPr lang="en-US" i="1"/>
              <a:t>various parameters </a:t>
            </a:r>
            <a:r>
              <a:rPr lang="en-US" i="1"/>
              <a:t>and </a:t>
            </a:r>
            <a:r>
              <a:rPr lang="en-US" i="1"/>
              <a:t>Sobel</a:t>
            </a:r>
            <a:r>
              <a:rPr lang="en-US" i="1"/>
              <a:t> (x and y gradient) were used to detect edges, and Motion to generate motion blur.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i="1">
                <a:solidFill>
                  <a:schemeClr val="tx1"/>
                </a:solidFill>
              </a:rPr>
              <a:t>Convolutional</a:t>
            </a:r>
            <a:r>
              <a:rPr lang="en-US" sz="2800" b="1" i="1">
                <a:solidFill>
                  <a:schemeClr val="tx1"/>
                </a:solidFill>
              </a:rPr>
              <a:t> image filtering </a:t>
            </a:r>
            <a:endParaRPr lang="en-US" sz="2800" b="1" i="1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04800" y="1295400"/>
            <a:ext cx="7772400" cy="55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11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Conclusions </a:t>
            </a:r>
            <a:endParaRPr lang="en-US" sz="3200" b="1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 bwMode="auto">
          <a:xfrm>
            <a:off x="228600" y="685800"/>
            <a:ext cx="8534400" cy="6172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/>
              <a:buChar char="Ø"/>
              <a:defRPr/>
            </a:pPr>
            <a:r>
              <a:rPr lang="en-US" sz="2000" i="1"/>
              <a:t>We have demonstrated analogue-vector and analogue-matrix-vector multiplication using crossbars with over 8,000 </a:t>
            </a:r>
            <a:r>
              <a:rPr lang="en-US" sz="2000" i="1"/>
              <a:t>memristors</a:t>
            </a:r>
            <a:r>
              <a:rPr lang="en-US" sz="2000" i="1"/>
              <a:t>, with</a:t>
            </a:r>
            <a:br>
              <a:rPr lang="en-US" sz="2000" i="1"/>
            </a:br>
            <a:r>
              <a:rPr lang="en-US" sz="2000" i="1"/>
              <a:t>an equivalent 6-bit or 64-level precision and 99.8% device yield. </a:t>
            </a:r>
            <a:endParaRPr lang="en-US" sz="2000" i="1"/>
          </a:p>
          <a:p>
            <a:pPr>
              <a:lnSpc>
                <a:spcPct val="120000"/>
              </a:lnSpc>
              <a:buFont typeface="Wingdings"/>
              <a:buChar char="Ø"/>
              <a:defRPr/>
            </a:pPr>
            <a:r>
              <a:rPr lang="en-US" sz="2000" i="1"/>
              <a:t>The </a:t>
            </a:r>
            <a:r>
              <a:rPr lang="en-US" sz="2000" i="1"/>
              <a:t>device conductance states were precisely tuned and the I–V</a:t>
            </a:r>
            <a:br>
              <a:rPr lang="en-US" sz="2000" i="1"/>
            </a:br>
            <a:r>
              <a:rPr lang="en-US" sz="2000" i="1"/>
              <a:t>characteristics were linear, ideal for analogue computing</a:t>
            </a:r>
            <a:r>
              <a:rPr lang="en-US" sz="2000" i="1"/>
              <a:t>.</a:t>
            </a:r>
            <a:endParaRPr/>
          </a:p>
          <a:p>
            <a:pPr>
              <a:lnSpc>
                <a:spcPct val="120000"/>
              </a:lnSpc>
              <a:buFont typeface="Wingdings"/>
              <a:buChar char="Ø"/>
              <a:defRPr/>
            </a:pPr>
            <a:r>
              <a:rPr lang="en-US" sz="2000" i="1"/>
              <a:t> </a:t>
            </a:r>
            <a:r>
              <a:rPr lang="en-US" sz="2000" i="1"/>
              <a:t>We </a:t>
            </a:r>
            <a:r>
              <a:rPr lang="en-US" sz="2000" i="1"/>
              <a:t>have successfully </a:t>
            </a:r>
            <a:r>
              <a:rPr lang="en-US" sz="2000" i="1"/>
              <a:t>implemented some important applications for </a:t>
            </a:r>
            <a:r>
              <a:rPr lang="en-US" sz="2000" i="1"/>
              <a:t>IoT</a:t>
            </a:r>
            <a:r>
              <a:rPr lang="en-US" sz="2000" i="1"/>
              <a:t> </a:t>
            </a:r>
            <a:r>
              <a:rPr lang="en-US" sz="2000" i="1"/>
              <a:t>and edge </a:t>
            </a:r>
            <a:r>
              <a:rPr lang="en-US" sz="2000" i="1"/>
              <a:t>computing, including signal processing, image </a:t>
            </a:r>
            <a:r>
              <a:rPr lang="en-US" sz="2000" i="1"/>
              <a:t>compression and </a:t>
            </a:r>
            <a:r>
              <a:rPr lang="en-US" sz="2000" i="1"/>
              <a:t>convolutional</a:t>
            </a:r>
            <a:r>
              <a:rPr lang="en-US" sz="2000" i="1"/>
              <a:t> filtering. </a:t>
            </a:r>
            <a:endParaRPr lang="en-US" sz="2000" i="1"/>
          </a:p>
          <a:p>
            <a:pPr>
              <a:lnSpc>
                <a:spcPct val="120000"/>
              </a:lnSpc>
              <a:buFont typeface="Wingdings"/>
              <a:buChar char="Ø"/>
              <a:defRPr/>
            </a:pPr>
            <a:r>
              <a:rPr lang="en-US" sz="2000" i="1"/>
              <a:t>The </a:t>
            </a:r>
            <a:r>
              <a:rPr lang="en-US" sz="2000" i="1"/>
              <a:t>energy efficiency of the system </a:t>
            </a:r>
            <a:r>
              <a:rPr lang="en-US" sz="2000" i="1"/>
              <a:t>was over </a:t>
            </a:r>
            <a:r>
              <a:rPr lang="en-US" sz="2000" i="1"/>
              <a:t>119.7 trillion </a:t>
            </a:r>
            <a:r>
              <a:rPr lang="en-US" sz="2000" i="1"/>
              <a:t>quivalent</a:t>
            </a:r>
            <a:r>
              <a:rPr lang="en-US" sz="2000" i="1"/>
              <a:t> </a:t>
            </a:r>
            <a:r>
              <a:rPr lang="en-US" sz="2000" i="1"/>
              <a:t>operations per second per watt </a:t>
            </a:r>
            <a:r>
              <a:rPr lang="en-US" sz="2000" i="1"/>
              <a:t>using a </a:t>
            </a:r>
            <a:r>
              <a:rPr lang="en-US" sz="2000" i="1"/>
              <a:t>readout of 10 ns, and this is expected to increase significantly </a:t>
            </a:r>
            <a:r>
              <a:rPr lang="en-US" sz="2000" i="1"/>
              <a:t>with larger </a:t>
            </a:r>
            <a:r>
              <a:rPr lang="en-US" sz="2000" i="1"/>
              <a:t>vectors and matrices and with improvements in circuitry</a:t>
            </a:r>
            <a:r>
              <a:rPr lang="en-US" sz="2000" i="1"/>
              <a:t>.</a:t>
            </a:r>
            <a:endParaRPr/>
          </a:p>
          <a:p>
            <a:pPr>
              <a:lnSpc>
                <a:spcPct val="120000"/>
              </a:lnSpc>
              <a:buFont typeface="Wingdings"/>
              <a:buChar char="Ø"/>
              <a:defRPr/>
            </a:pPr>
            <a:r>
              <a:rPr lang="en-US" sz="2000" i="1"/>
              <a:t> Our results </a:t>
            </a:r>
            <a:r>
              <a:rPr lang="en-US" sz="2000" i="1"/>
              <a:t>are an encouraging advance in the hardware </a:t>
            </a:r>
            <a:r>
              <a:rPr lang="en-US" sz="2000" i="1"/>
              <a:t>implementation of </a:t>
            </a:r>
            <a:r>
              <a:rPr lang="en-US" sz="2000" i="1"/>
              <a:t>computing using emerging devices, and provide a promising </a:t>
            </a:r>
            <a:r>
              <a:rPr lang="en-US" sz="2000" i="1"/>
              <a:t>path towards </a:t>
            </a:r>
            <a:r>
              <a:rPr lang="en-US" sz="2000" i="1"/>
              <a:t>energy-efficient analogue computing based on </a:t>
            </a:r>
            <a:r>
              <a:rPr lang="en-US" sz="2000" i="1"/>
              <a:t>memristors</a:t>
            </a:r>
            <a:r>
              <a:rPr lang="en-US" sz="2000" i="1"/>
              <a:t>. 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 </a:t>
            </a:r>
            <a:br>
              <a:rPr lang="en-US" sz="2000"/>
            </a:b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 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14400"/>
            <a:ext cx="7467600" cy="5559552"/>
          </a:xfrm>
        </p:spPr>
        <p:txBody>
          <a:bodyPr/>
          <a:lstStyle/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None/>
              <a:defRPr/>
            </a:pPr>
            <a:r>
              <a:rPr lang="en-US" sz="2800" i="1"/>
              <a:t>                 Thank you for your attention</a:t>
            </a:r>
            <a:r>
              <a:rPr lang="en-US" sz="2800"/>
              <a:t> </a:t>
            </a:r>
            <a:br>
              <a:rPr lang="en-US" sz="2800"/>
            </a:br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  <a:cs typeface="Times New Roman"/>
              </a:rPr>
              <a:t>define</a:t>
            </a:r>
            <a:endParaRPr lang="en-US" sz="2800" b="1" i="1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0" y="990600"/>
            <a:ext cx="8839200" cy="5867399"/>
          </a:xfrm>
        </p:spPr>
        <p:txBody>
          <a:bodyPr>
            <a:noAutofit/>
          </a:bodyPr>
          <a:lstStyle/>
          <a:p>
            <a:pPr marL="273050" indent="-273050" algn="just" defTabSz="173038">
              <a:buFont typeface="Wingdings"/>
              <a:buChar char="Ø"/>
              <a:tabLst>
                <a:tab pos="111125" algn="l"/>
              </a:tabLst>
              <a:defRPr/>
            </a:pPr>
            <a:r>
              <a:rPr lang="en-US" sz="2000" i="1"/>
              <a:t>Memristor</a:t>
            </a:r>
            <a:r>
              <a:rPr lang="en-US" sz="2000" i="1"/>
              <a:t> crossbars offer reconfigurable non-volatile resistance states and could remove the speed and energy efficiency bottleneck in vector-matrix multiplication, a core computing task in signal and image processing.</a:t>
            </a:r>
            <a:endParaRPr/>
          </a:p>
          <a:p>
            <a:pPr marL="273050" indent="-273050" defTabSz="173038">
              <a:buFont typeface="Wingdings"/>
              <a:buChar char="Ø"/>
              <a:tabLst>
                <a:tab pos="111125" algn="l"/>
              </a:tabLst>
              <a:defRPr/>
            </a:pPr>
            <a:r>
              <a:rPr lang="en-US" sz="2000" i="1"/>
              <a:t> Improvements in the energy consumption and throughput of digital processors are reaching a plateau, as complementary metal-oxide- semiconductor transistor (CMOS) technology approaches the end of process scaling. </a:t>
            </a:r>
            <a:endParaRPr/>
          </a:p>
          <a:p>
            <a:pPr marL="273050" indent="-273050" defTabSz="173038">
              <a:buFont typeface="Wingdings"/>
              <a:buChar char="Ø"/>
              <a:tabLst>
                <a:tab pos="111125" algn="l"/>
              </a:tabLst>
              <a:defRPr/>
            </a:pPr>
            <a:r>
              <a:rPr lang="en-US" sz="2000" i="1"/>
              <a:t>Many of these operations can be expressed as a vector-matrix</a:t>
            </a:r>
            <a:br>
              <a:rPr lang="en-US" sz="2000" i="1"/>
            </a:br>
            <a:r>
              <a:rPr lang="en-US" sz="2000" i="1"/>
              <a:t>multiplication (VMM), which in principle can be performed in the analogue domain by a </a:t>
            </a:r>
            <a:r>
              <a:rPr lang="en-US" sz="2000" i="1"/>
              <a:t>memristor</a:t>
            </a:r>
            <a:r>
              <a:rPr lang="en-US" sz="2000" i="1"/>
              <a:t> crossbar array using Ohm’s law for multiplication and Kirchhoff ’s current law for summation. </a:t>
            </a:r>
            <a:endParaRPr/>
          </a:p>
          <a:p>
            <a:pPr marL="273050" indent="-273050" defTabSz="173038">
              <a:buFont typeface="Wingdings"/>
              <a:buChar char="Ø"/>
              <a:tabLst>
                <a:tab pos="111125" algn="l"/>
              </a:tabLst>
              <a:defRPr/>
            </a:pPr>
            <a:r>
              <a:rPr lang="en-US" sz="2000" i="1"/>
              <a:t>128 × 64 </a:t>
            </a:r>
            <a:r>
              <a:rPr lang="en-US" sz="2000" i="1"/>
              <a:t>memristor</a:t>
            </a:r>
            <a:r>
              <a:rPr lang="en-US" sz="2000" i="1"/>
              <a:t> crossbars , To precisely tune the conductance of each </a:t>
            </a:r>
            <a:r>
              <a:rPr lang="en-US" sz="2000" i="1"/>
              <a:t>memristor</a:t>
            </a:r>
            <a:r>
              <a:rPr lang="en-US" sz="2000" i="1"/>
              <a:t> in a crossbar, we monolithically integrated a </a:t>
            </a:r>
            <a:r>
              <a:rPr lang="en-US" sz="2000" i="1"/>
              <a:t>memristor</a:t>
            </a:r>
            <a:r>
              <a:rPr lang="en-US" sz="2000" i="1"/>
              <a:t> on top of a metal–oxide–semiconductor (MOS) transistor as an access device in each cell, which is known as the ‘1T1R’ architecture. </a:t>
            </a:r>
            <a:br>
              <a:rPr lang="en-US" sz="2000"/>
            </a:br>
            <a:br>
              <a:rPr lang="en-US" sz="2000"/>
            </a:br>
            <a:endParaRPr lang="en-US" sz="2000" b="1"/>
          </a:p>
          <a:p>
            <a:pPr marL="273050" indent="-273050" algn="just" defTabSz="173038">
              <a:buFont typeface="Wingdings"/>
              <a:buChar char="Ø"/>
              <a:tabLst>
                <a:tab pos="111125" algn="l"/>
              </a:tabLst>
              <a:defRPr/>
            </a:pPr>
            <a:r>
              <a:rPr lang="en-US" sz="2000"/>
              <a:t> </a:t>
            </a:r>
            <a:br>
              <a:rPr lang="en-US" sz="2000"/>
            </a:br>
            <a:endParaRPr lang="en-US" sz="2000" b="1"/>
          </a:p>
          <a:p>
            <a:pPr marL="273050" indent="-273050" algn="just" defTabSz="173038">
              <a:buNone/>
              <a:tabLst>
                <a:tab pos="111125" algn="l"/>
              </a:tabLst>
              <a:defRPr/>
            </a:pPr>
            <a:r>
              <a:rPr lang="en-US" sz="2000"/>
              <a:t> </a:t>
            </a:r>
            <a:br>
              <a:rPr lang="en-US" sz="2000"/>
            </a:br>
            <a:br>
              <a:rPr lang="en-US">
                <a:latin typeface="+mj-lt"/>
              </a:rPr>
            </a:br>
            <a:endParaRPr lang="en-US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6868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200" b="1" i="1">
                <a:solidFill>
                  <a:schemeClr val="tx1"/>
                </a:solidFill>
              </a:rPr>
              <a:t>128 × 64 1t1R memristor crossbar </a:t>
            </a:r>
            <a:endParaRPr lang="en-US" sz="3200" b="1" i="1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 bwMode="auto">
          <a:xfrm>
            <a:off x="152400" y="990600"/>
            <a:ext cx="8839200" cy="58673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  <a:defRPr/>
            </a:pPr>
            <a:r>
              <a:rPr lang="en-US" i="1"/>
              <a:t>Data </a:t>
            </a:r>
            <a:r>
              <a:rPr lang="en-US" i="1"/>
              <a:t>stored in a 128 </a:t>
            </a:r>
            <a:r>
              <a:rPr lang="en-US" b="1" i="1"/>
              <a:t>×</a:t>
            </a:r>
            <a:r>
              <a:rPr lang="en-US" i="1"/>
              <a:t> 64 1t1R </a:t>
            </a:r>
            <a:r>
              <a:rPr lang="en-US" i="1"/>
              <a:t>memristor</a:t>
            </a:r>
            <a:r>
              <a:rPr lang="en-US" i="1"/>
              <a:t> crossbar.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</a:t>
            </a:r>
            <a:r>
              <a:rPr lang="en-US" b="1" i="1"/>
              <a:t>a</a:t>
            </a:r>
            <a:r>
              <a:rPr lang="en-US" i="1"/>
              <a:t>, Schematic of the VMM operation.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</a:t>
            </a:r>
            <a:r>
              <a:rPr lang="en-US" b="1" i="1"/>
              <a:t>b</a:t>
            </a:r>
            <a:r>
              <a:rPr lang="en-US" i="1"/>
              <a:t>, A 2 cm × 2 cm detail from a photograph showing two dies of 1T1R </a:t>
            </a:r>
            <a:r>
              <a:rPr lang="en-US" i="1"/>
              <a:t>memristor</a:t>
            </a:r>
            <a:r>
              <a:rPr lang="en-US" i="1"/>
              <a:t> crossbars.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</a:t>
            </a:r>
            <a:r>
              <a:rPr lang="en-US" b="1" i="1"/>
              <a:t>c</a:t>
            </a:r>
            <a:r>
              <a:rPr lang="en-US" i="1"/>
              <a:t>, Microscope image of four cells in a 1T1R array (scale bar, 10 </a:t>
            </a:r>
            <a:r>
              <a:rPr lang="en-US" i="1"/>
              <a:t>μm</a:t>
            </a:r>
            <a:r>
              <a:rPr lang="en-US" i="1"/>
              <a:t>).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</a:t>
            </a:r>
            <a:r>
              <a:rPr lang="en-US" b="1" i="1"/>
              <a:t>d</a:t>
            </a:r>
            <a:r>
              <a:rPr lang="en-US" i="1"/>
              <a:t>, Photograph of a probe card in contact with an operational</a:t>
            </a:r>
            <a:br>
              <a:rPr lang="en-US" i="1"/>
            </a:br>
            <a:r>
              <a:rPr lang="en-US" i="1"/>
              <a:t>128 × 64 1T1R array (scale bar, 500 </a:t>
            </a:r>
            <a:r>
              <a:rPr lang="en-US" i="1"/>
              <a:t>μm</a:t>
            </a:r>
            <a:r>
              <a:rPr lang="en-US" i="1"/>
              <a:t>).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b="1" i="1"/>
              <a:t>e</a:t>
            </a:r>
            <a:r>
              <a:rPr lang="en-US" i="1"/>
              <a:t>, Quasi-</a:t>
            </a:r>
            <a:r>
              <a:rPr lang="en-US" i="1"/>
              <a:t>d.c</a:t>
            </a:r>
            <a:r>
              <a:rPr lang="en-US" i="1"/>
              <a:t>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b="1" i="1"/>
              <a:t>f</a:t>
            </a:r>
            <a:r>
              <a:rPr lang="en-US" i="1"/>
              <a:t>, Histogram of the initial difference between the target and measured conductance written into a 128 × 64 array.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</a:t>
            </a:r>
            <a:r>
              <a:rPr lang="en-US" b="1" i="1"/>
              <a:t>g</a:t>
            </a:r>
            <a:r>
              <a:rPr lang="en-US" i="1"/>
              <a:t>, Room-temperature state retention and read disturb of the device states.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b="1" i="1"/>
              <a:t>h</a:t>
            </a:r>
            <a:r>
              <a:rPr lang="en-US" i="1"/>
              <a:t>, Histogram of the normalized standard deviation (</a:t>
            </a:r>
            <a:r>
              <a:rPr lang="en-US" i="1"/>
              <a:t>s.d</a:t>
            </a:r>
            <a:r>
              <a:rPr lang="en-US" i="1"/>
              <a:t>.) </a:t>
            </a:r>
            <a:br>
              <a:rPr lang="en-US"/>
            </a:br>
            <a:r>
              <a:rPr lang="en-US" i="1"/>
              <a:t> </a:t>
            </a:r>
            <a:br>
              <a:rPr lang="en-US" i="1"/>
            </a:b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200" b="1" i="1">
                <a:solidFill>
                  <a:schemeClr val="tx1"/>
                </a:solidFill>
              </a:rPr>
              <a:t>128 × 64 1t1R memristor crossbar </a:t>
            </a:r>
            <a:endParaRPr lang="en-US" sz="3200" b="1" i="1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None/>
              <a:defRPr/>
            </a:pPr>
            <a:br>
              <a:rPr lang="en-US" b="1"/>
            </a:br>
            <a:endParaRPr lang="en-US" b="1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4800" y="1004888"/>
            <a:ext cx="7772400" cy="58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Analogue signal </a:t>
            </a:r>
            <a:r>
              <a:rPr lang="en-US" sz="3200" b="1" i="1">
                <a:solidFill>
                  <a:schemeClr val="tx1"/>
                </a:solidFill>
              </a:rPr>
              <a:t>processing</a:t>
            </a:r>
            <a:endParaRPr lang="en-US" sz="2800" b="1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 bwMode="auto"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 i="1"/>
              <a:t>We first configured the array to implement the discrete cosine transformation (DCT) as a typical example of a linear transformation. </a:t>
            </a:r>
            <a:endParaRPr/>
          </a:p>
          <a:p>
            <a:pPr>
              <a:buNone/>
              <a:defRPr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62000" y="2438400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81000" y="50292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274638"/>
            <a:ext cx="8610600" cy="5635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3200" b="1" i="1">
                <a:solidFill>
                  <a:schemeClr val="tx1"/>
                </a:solidFill>
              </a:rPr>
              <a:t>Analogue signal </a:t>
            </a:r>
            <a:r>
              <a:rPr lang="en-US" sz="3200" b="1" i="1">
                <a:solidFill>
                  <a:schemeClr val="tx1"/>
                </a:solidFill>
              </a:rPr>
              <a:t>processing Count.</a:t>
            </a:r>
            <a:endParaRPr lang="en-US" sz="2800" b="1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 bwMode="auto"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Ø"/>
              <a:defRPr/>
            </a:pPr>
            <a:r>
              <a:rPr lang="en-US" i="1"/>
              <a:t>After configuring one 64×64 crossbar with the </a:t>
            </a:r>
            <a:r>
              <a:rPr lang="en-US" i="1"/>
              <a:t>forementioned</a:t>
            </a:r>
            <a:r>
              <a:rPr lang="en-US" i="1"/>
              <a:t> first approach, the linear transform to map </a:t>
            </a:r>
            <a:r>
              <a:rPr lang="en-US" i="1"/>
              <a:t>DCTmatrix</a:t>
            </a:r>
            <a:r>
              <a:rPr lang="en-US" i="1"/>
              <a:t> values to </a:t>
            </a:r>
            <a:r>
              <a:rPr lang="en-US" i="1"/>
              <a:t>memristor</a:t>
            </a:r>
            <a:r>
              <a:rPr lang="en-US" i="1"/>
              <a:t> crossbar conductance, we quantitatively </a:t>
            </a:r>
            <a:r>
              <a:rPr lang="en-US" i="1"/>
              <a:t>analysed</a:t>
            </a:r>
            <a:r>
              <a:rPr lang="en-US" i="1"/>
              <a:t> the output accuracy of the </a:t>
            </a:r>
            <a:r>
              <a:rPr lang="en-US" i="1"/>
              <a:t>memristor</a:t>
            </a:r>
            <a:r>
              <a:rPr lang="en-US" i="1"/>
              <a:t> DCTs by plotting the experimental measurements versus the expected currents for each column for a range of inputs. </a:t>
            </a:r>
            <a:endParaRPr lang="en-US" i="1"/>
          </a:p>
          <a:p>
            <a:pPr>
              <a:buNone/>
              <a:defRPr/>
            </a:pPr>
            <a:endParaRPr lang="en-US" i="1"/>
          </a:p>
          <a:p>
            <a:pPr>
              <a:buFont typeface="Wingdings"/>
              <a:buChar char="Ø"/>
              <a:defRPr/>
            </a:pPr>
            <a:r>
              <a:rPr lang="en-US" i="1"/>
              <a:t>Typical histogram of the estimated output error for a 64×64 </a:t>
            </a:r>
            <a:r>
              <a:rPr lang="en-US" i="1"/>
              <a:t>memristor</a:t>
            </a:r>
            <a:r>
              <a:rPr lang="en-US" i="1"/>
              <a:t> crossbar from all the columns, with input vectors representing image pixel intensities multiplied by a fixed DCT matrix 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04800" y="274638"/>
            <a:ext cx="8839200" cy="5635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b="1" i="1">
                <a:solidFill>
                  <a:schemeClr val="tx1"/>
                </a:solidFill>
              </a:rPr>
              <a:t>Experimental</a:t>
            </a:r>
            <a:endParaRPr lang="en-US" sz="2800" b="1" i="1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 bwMode="auto">
          <a:xfrm>
            <a:off x="0" y="990600"/>
            <a:ext cx="9144000" cy="5483352"/>
          </a:xfrm>
        </p:spPr>
        <p:txBody>
          <a:bodyPr>
            <a:noAutofit/>
          </a:bodyPr>
          <a:lstStyle/>
          <a:p>
            <a:pPr>
              <a:buFont typeface="Wingdings"/>
              <a:buChar char="Ø"/>
              <a:defRPr/>
            </a:pPr>
            <a:r>
              <a:rPr lang="en-US"/>
              <a:t>Experimental output accuracy and precision for discrete cosine transformation (</a:t>
            </a:r>
            <a:r>
              <a:rPr lang="en-US"/>
              <a:t>DCt</a:t>
            </a:r>
            <a:r>
              <a:rPr lang="en-US"/>
              <a:t>) using </a:t>
            </a:r>
            <a:r>
              <a:rPr lang="en-US"/>
              <a:t>memristor</a:t>
            </a:r>
            <a:r>
              <a:rPr lang="en-US"/>
              <a:t> crossbars.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2000" b="1"/>
              <a:t>a</a:t>
            </a:r>
            <a:r>
              <a:rPr lang="en-US" sz="2000"/>
              <a:t>, Relation between experimental output and the software DCT result, agreement and thus high accuracy.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2000"/>
              <a:t> </a:t>
            </a:r>
            <a:r>
              <a:rPr lang="en-US" sz="2000" b="1"/>
              <a:t>b</a:t>
            </a:r>
            <a:r>
              <a:rPr lang="en-US" sz="2000"/>
              <a:t>, Histogram of the DCT estimated output error for the 64 × 64 crossbar,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2000" b="1"/>
              <a:t>c</a:t>
            </a:r>
            <a:r>
              <a:rPr lang="en-US" sz="2000"/>
              <a:t>, Bit precision estimated from standard deviations of the output error for crossbars of different sizes.</a:t>
            </a:r>
            <a:endParaRPr lang="en-US" sz="2000" i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4800" y="3581400"/>
            <a:ext cx="769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4582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Experimental Count.</a:t>
            </a:r>
            <a:endParaRPr lang="en-US" sz="3200" b="1" i="1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 bwMode="auto">
          <a:xfrm>
            <a:off x="0" y="1676400"/>
            <a:ext cx="9144000" cy="518160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 i="1"/>
              <a:t>The experimental crossbar output displays the frequency spectrum, showing good agreement with the software DCT in MATLAB .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(a) Input voltage signals (sine waves) with different frequencies.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(</a:t>
            </a:r>
            <a:r>
              <a:rPr lang="en-US" b="1" i="1"/>
              <a:t>b</a:t>
            </a:r>
            <a:r>
              <a:rPr lang="en-US" i="1"/>
              <a:t>) and MATLAB calculated output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i="1"/>
              <a:t> (</a:t>
            </a:r>
            <a:r>
              <a:rPr lang="en-US" b="1" i="1"/>
              <a:t>c</a:t>
            </a:r>
            <a:r>
              <a:rPr lang="en-US" i="1"/>
              <a:t>) from the array, showing good agreement. Frequencies are represented by column numbers in this demonstration. </a:t>
            </a:r>
            <a:br>
              <a:rPr lang="en-US"/>
            </a:br>
            <a:br>
              <a:rPr lang="en-US" i="1"/>
            </a:b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tx1"/>
                </a:solidFill>
              </a:rPr>
              <a:t>Experimental Count</a:t>
            </a:r>
            <a:r>
              <a:rPr lang="en-US" sz="3200" b="1">
                <a:solidFill>
                  <a:schemeClr val="tx1"/>
                </a:solidFill>
              </a:rPr>
              <a:t>.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228601" y="990600"/>
            <a:ext cx="802658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 name="Oriel">
      <a:fillStyleLst>
        <a:solidFill>
          <a:schemeClr val="phClr"/>
        </a:solidFill>
        <a:gradFill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0</Words>
  <Application>ONLYOFFICE/7.5.0.127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ارائه مقالات :    Text Document Summarization using Word Embedding  A weighted word embedding based approach for extractive text summarization   </dc:title>
  <dc:subject/>
  <dc:creator>King oljaito</dc:creator>
  <cp:keywords/>
  <dc:description/>
  <dc:identifier/>
  <dc:language/>
  <cp:lastModifiedBy/>
  <cp:revision>149</cp:revision>
  <dcterms:created xsi:type="dcterms:W3CDTF">2006-08-16T00:00:00Z</dcterms:created>
  <dcterms:modified xsi:type="dcterms:W3CDTF">2024-02-21T12:34:24Z</dcterms:modified>
  <cp:category/>
  <cp:contentStatus/>
  <cp:version/>
</cp:coreProperties>
</file>