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-1572" y="-15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45B0D6-947C-4683-9741-8CA0A4D9269C}" type="datetimeFigureOut">
              <a:rPr lang="en-US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111F9E1-D9D1-4C79-9F74-4B68B4D4724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388403-0330-9413-623C-EAEB075152F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013A9-3982-DF0E-8AC5-A853A9C8372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40FD8-97FB-B5FB-1211-9E1A96DBFFF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B80EF2-AA25-78AF-60A3-DCC02791C406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4947C-2640-5A33-3778-08F73C4DF30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65B59F-15D1-D7A9-2086-47C52D641D4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703AC2-4D2B-869C-68C0-1B202DD63D0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2E5BEE-AB7D-12FE-1BFF-B282C6F7EDB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96A602-EA4B-D77B-709F-5E17C6A012A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19B905-7F46-15FC-233C-3898F22E8E9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1523F1-F03B-3873-FA95-73E8051796C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6A63B3-ACAA-2669-EC2B-E5D7865FF19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61013-19DE-BF6B-76FF-E34BF32E800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B20AD0-3D4B-C8F8-2EA7-1FF1D74C630B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3C8727-AEC7-9E53-8A7C-6A979E25C92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96AE0E-7DF9-DC5F-6B89-35AF84C2CCD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903BD-7C66-33C7-4BF2-2AD1E5D624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215489-7250-F01D-CC64-96C165FB8EC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409FBE-8495-CF28-A629-C1999C7B6F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C7892-D9F5-49C0-3DD6-794D7F7DB6D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712B6B-13FF-0056-B0D6-E08496D84CF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9AC2E1-8A07-2252-878C-571E1B26EE9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D92475-2E15-4D89-7ACC-3DB2BFD1AC2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EF86843-49EA-4E57-82DB-C561B927C161}" type="datetime1">
              <a:rPr lang="en-US"/>
              <a:t>6/10/2023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DD6F3C-4D2F-4DC3-8A5E-AFFF5AACF165}" type="datetime1">
              <a:rPr lang="en-US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1676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6B0ADB4-5594-4B10-A701-AF70063E7580}" type="datetime1">
              <a:rPr lang="en-US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7467600" cy="48737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B3750C8E-80A0-48FC-9E2F-29E1F2C8B76D}" type="datetime1">
              <a:rPr lang="en-US"/>
              <a:t>6/10/2023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5010149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5" y="1170432"/>
            <a:ext cx="2286000" cy="381000"/>
          </a:xfrm>
        </p:spPr>
        <p:txBody>
          <a:bodyPr/>
          <a:lstStyle/>
          <a:p>
            <a:pPr>
              <a:defRPr/>
            </a:pPr>
            <a:fld id="{25E5BF4F-2EE3-4C20-9239-B23CA17D25AB}" type="datetime1">
              <a:rPr lang="en-US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67585C-8A20-447B-88AF-BA96996E1068}" type="datetime1">
              <a:rPr lang="en-US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270248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5EB32B-4453-40FF-838A-A23FCCCCEA82}" type="datetime1">
              <a:rPr lang="en-US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 bwMode="auto">
          <a:xfrm>
            <a:off x="4371975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 bwMode="auto"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 bwMode="auto"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2E2FC53-9374-40E9-B7B0-C11483FC9CD4}" type="datetime1">
              <a:rPr lang="en-US"/>
              <a:t>6/10/2023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3A265C-9365-4CFC-B54D-6BC7E5B06B1F}" type="datetime1">
              <a:rPr lang="en-US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 bwMode="auto">
          <a:xfrm>
            <a:off x="304800" y="274320"/>
            <a:ext cx="5638800" cy="632764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2F6D850B-953F-49DA-B047-F1AF678B7539}" type="datetime1">
              <a:rPr lang="en-US"/>
              <a:t>6/10/2023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0"/>
            <a:ext cx="6172200" cy="6858000"/>
          </a:xfrm>
          <a:prstGeom prst="rect">
            <a:avLst/>
          </a:prstGeo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>
              <a:buFontTx/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C9E4C2B-3E1E-462F-8A5F-FA572E17B189}" type="datetime1">
              <a:rPr lang="en-US"/>
              <a:t>6/10/2023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DBF6BC-48DC-4E7F-A7D4-A1A0E9EAAE6B}" type="datetime1">
              <a:rPr lang="en-US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>
        <a:spcBef>
          <a:spcPts val="0"/>
        </a:spcBef>
        <a:buNone/>
        <a:defRPr sz="3000" b="0" cap="sm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>
        <a:spcBef>
          <a:spcPts val="0"/>
        </a:spcBef>
        <a:buClr>
          <a:schemeClr val="accent1"/>
        </a:buClr>
        <a:buSzPct val="80000"/>
        <a:buFont typeface="Wingdings 2"/>
        <a:buChar char="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>
        <a:spcBef>
          <a:spcPts val="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>
        <a:spcBef>
          <a:spcPts val="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>
        <a:spcBef>
          <a:spcPts val="0"/>
        </a:spcBef>
        <a:buClr>
          <a:schemeClr val="accent1"/>
        </a:buClr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>
        <a:spcBef>
          <a:spcPts val="0"/>
        </a:spcBef>
        <a:buClr>
          <a:schemeClr val="accent2"/>
        </a:buClr>
        <a:buChar char="•"/>
        <a:defRPr sz="1400" cap="small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>
        <a:spcBef>
          <a:spcPts val="0"/>
        </a:spcBef>
        <a:buClr>
          <a:schemeClr val="accent1">
            <a:shade val="75000"/>
          </a:schemeClr>
        </a:buClr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981200"/>
            <a:ext cx="8001000" cy="281940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r>
              <a:rPr lang="en-US" sz="3600" i="1">
                <a:solidFill>
                  <a:schemeClr val="tx1"/>
                </a:solidFill>
                <a:latin typeface="Times New Roman"/>
                <a:cs typeface="B Nazanin"/>
              </a:rPr>
              <a:t>E</a:t>
            </a:r>
            <a:r>
              <a:rPr lang="en-US" sz="3600" i="1">
                <a:solidFill>
                  <a:schemeClr val="tx1"/>
                </a:solidFill>
                <a:cs typeface="B Nazanin"/>
              </a:rPr>
              <a:t>nd-to-end Neural </a:t>
            </a:r>
            <a:r>
              <a:rPr lang="en-US" sz="3600" i="1">
                <a:solidFill>
                  <a:schemeClr val="tx1"/>
                </a:solidFill>
                <a:cs typeface="B Nazanin"/>
              </a:rPr>
              <a:t>Coreference</a:t>
            </a:r>
            <a:r>
              <a:rPr lang="en-US" sz="3600" i="1">
                <a:solidFill>
                  <a:schemeClr val="tx1"/>
                </a:solidFill>
                <a:cs typeface="B Nazanin"/>
              </a:rPr>
              <a:t> Resolution </a:t>
            </a:r>
            <a:br>
              <a:rPr lang="en-US" sz="2800">
                <a:cs typeface="B Nazanin"/>
              </a:rPr>
            </a:br>
            <a:br>
              <a:rPr lang="en-US" sz="2800">
                <a:cs typeface="B Nazanin"/>
              </a:rPr>
            </a:br>
            <a:br>
              <a:rPr lang="fa-IR" sz="1400" b="1">
                <a:cs typeface="B Nazanin"/>
              </a:rPr>
            </a:br>
            <a:r>
              <a:rPr lang="en-US" sz="1600" b="1">
                <a:solidFill>
                  <a:schemeClr val="tx1"/>
                </a:solidFill>
              </a:rPr>
              <a:t>Kenton Lee, </a:t>
            </a:r>
            <a:r>
              <a:rPr lang="en-US" sz="1600" b="1">
                <a:solidFill>
                  <a:schemeClr val="tx1"/>
                </a:solidFill>
              </a:rPr>
              <a:t>Luheng</a:t>
            </a:r>
            <a:r>
              <a:rPr lang="en-US" sz="1600" b="1">
                <a:solidFill>
                  <a:schemeClr val="tx1"/>
                </a:solidFill>
              </a:rPr>
              <a:t> He, Mike Lewis, and Luke </a:t>
            </a:r>
            <a:r>
              <a:rPr lang="en-US" sz="1600" b="1">
                <a:solidFill>
                  <a:schemeClr val="tx1"/>
                </a:solidFill>
              </a:rPr>
              <a:t>Zettlemoyer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br>
              <a:rPr lang="en-US" sz="1400" b="1"/>
            </a:br>
            <a:br>
              <a:rPr lang="en-US" sz="2000">
                <a:cs typeface="B Nazanin"/>
              </a:rPr>
            </a:br>
            <a:br>
              <a:rPr lang="en-US" sz="2200">
                <a:solidFill>
                  <a:schemeClr val="tx1"/>
                </a:solidFill>
                <a:latin typeface="Times New Roman"/>
                <a:cs typeface="B Nazanin"/>
              </a:rPr>
            </a:br>
            <a:endParaRPr lang="en-US" sz="2200">
              <a:solidFill>
                <a:schemeClr val="tx1"/>
              </a:solidFill>
              <a:latin typeface="Times New Roman"/>
              <a:cs typeface="B Nazan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4400" y="3733800"/>
            <a:ext cx="7772400" cy="289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pic>
        <p:nvPicPr>
          <p:cNvPr id="4" name="Picture 3" descr="dd9bea7ba81c4986b0df9f324f8d15d4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67200" y="304800"/>
            <a:ext cx="717299" cy="818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8194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228600" y="1219200"/>
            <a:ext cx="8305800" cy="44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END TO END MODEL (COUNT.)</a:t>
            </a:r>
            <a:r>
              <a:rPr lang="en-US" sz="2400">
                <a:solidFill>
                  <a:schemeClr val="tx1"/>
                </a:solidFill>
              </a:rPr>
              <a:t> 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066800"/>
            <a:ext cx="8077200" cy="46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42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9144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1266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066800"/>
            <a:ext cx="7848600" cy="507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2290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09600" y="1524000"/>
            <a:ext cx="762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0668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Second step of our model </a:t>
            </a:r>
            <a:endParaRPr lang="en-US" sz="3600" b="1" i="1">
              <a:solidFill>
                <a:schemeClr val="tx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85800" y="15240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COREFERENCE EVALUATION</a:t>
            </a:r>
            <a:r>
              <a:rPr lang="en-US" sz="2800" b="1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81000" y="1219200"/>
            <a:ext cx="7696200" cy="470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COREFERENCE EVALUATION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386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295400"/>
            <a:ext cx="7848600" cy="480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4582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COREFERENCE EVALUATION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7410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81000" y="10668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  <a:latin typeface="Times New Roman"/>
                <a:cs typeface="Times New Roman"/>
              </a:rPr>
              <a:t>Key Words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 marL="284163" lvl="0" indent="-273050">
              <a:buFont typeface="Wingdings"/>
              <a:buChar char="Ø"/>
              <a:defRPr/>
            </a:pPr>
            <a:endParaRPr lang="en-US" b="1" i="1"/>
          </a:p>
          <a:p>
            <a:pPr marL="284163" lvl="0" indent="-273050">
              <a:buFont typeface="Wingdings"/>
              <a:buChar char="Ø"/>
              <a:defRPr/>
            </a:pPr>
            <a:endParaRPr lang="en-US" b="1" i="1"/>
          </a:p>
          <a:p>
            <a:pPr marL="284163" lvl="0" indent="-273050">
              <a:buFont typeface="Wingdings"/>
              <a:buChar char="Ø"/>
              <a:defRPr/>
            </a:pPr>
            <a:r>
              <a:rPr lang="en-US" b="1" i="1"/>
              <a:t>Co reference Resolution</a:t>
            </a:r>
            <a:endParaRPr/>
          </a:p>
          <a:p>
            <a:pPr marL="687388" lvl="0" indent="-273050">
              <a:buFont typeface="Wingdings"/>
              <a:buChar char="q"/>
              <a:defRPr/>
            </a:pPr>
            <a:r>
              <a:rPr lang="en-US" i="1"/>
              <a:t>Identify all </a:t>
            </a:r>
            <a:r>
              <a:rPr lang="en-US" b="1" i="1"/>
              <a:t>mentions </a:t>
            </a:r>
            <a:r>
              <a:rPr lang="en-US" i="1"/>
              <a:t>that refer to the same entity in the word</a:t>
            </a:r>
            <a:endParaRPr/>
          </a:p>
          <a:p>
            <a:pPr marL="284163" lvl="0" indent="-273050">
              <a:buFont typeface="Wingdings"/>
              <a:buChar char="Ø"/>
              <a:defRPr/>
            </a:pPr>
            <a:r>
              <a:rPr lang="en-US" b="1" i="1"/>
              <a:t>Reference</a:t>
            </a:r>
            <a:endParaRPr/>
          </a:p>
          <a:p>
            <a:pPr marL="687388" lvl="0" indent="-273050">
              <a:buFont typeface="Wingdings"/>
              <a:buChar char="q"/>
              <a:defRPr/>
            </a:pPr>
            <a:r>
              <a:rPr lang="en-US" i="1"/>
              <a:t>Co reference</a:t>
            </a:r>
            <a:endParaRPr/>
          </a:p>
          <a:p>
            <a:pPr marL="687388" lvl="0" indent="-273050">
              <a:buFont typeface="Wingdings"/>
              <a:buChar char="q"/>
              <a:defRPr/>
            </a:pPr>
            <a:r>
              <a:rPr lang="en-US" i="1"/>
              <a:t>Anaphora</a:t>
            </a:r>
            <a:endParaRPr/>
          </a:p>
          <a:p>
            <a:pPr marL="687388" lvl="0" indent="-273050">
              <a:buFont typeface="Wingdings"/>
              <a:buChar char="q"/>
              <a:defRPr/>
            </a:pPr>
            <a:r>
              <a:rPr lang="en-US" i="1"/>
              <a:t>Catefara</a:t>
            </a:r>
            <a:r>
              <a:rPr lang="en-US"/>
              <a:t> </a:t>
            </a:r>
            <a:br>
              <a:rPr lang="en-US" sz="1400"/>
            </a:br>
            <a:endParaRPr lang="en-US" sz="1400"/>
          </a:p>
          <a:p>
            <a:pPr marL="1028700" indent="-273050" defTabSz="1031875">
              <a:buFont typeface="Wingdings"/>
              <a:buChar char="v"/>
              <a:tabLst>
                <a:tab pos="1031875" algn="l"/>
              </a:tabLst>
              <a:defRPr/>
            </a:pPr>
            <a:endParaRPr lang="en-US" sz="1400"/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686800" cy="4873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b="1" i="1">
                <a:solidFill>
                  <a:schemeClr val="tx1"/>
                </a:solidFill>
              </a:rPr>
              <a:t>COREFERENCE EVALUATION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8434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228600" y="1066800"/>
            <a:ext cx="7924800" cy="514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6868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COREFERENCE EVALUATION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09600" y="1371600"/>
            <a:ext cx="758546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SYSTEM PERFORMANCE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799" y="914400"/>
            <a:ext cx="822960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 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559552"/>
          </a:xfrm>
        </p:spPr>
        <p:txBody>
          <a:bodyPr/>
          <a:lstStyle/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r>
              <a:rPr lang="en-US" sz="2800" i="1"/>
              <a:t>          </a:t>
            </a:r>
            <a:r>
              <a:rPr lang="en-US" sz="2800" i="1"/>
              <a:t>       </a:t>
            </a:r>
            <a:r>
              <a:rPr lang="en-US" sz="2800" i="1"/>
              <a:t>Thank you for your attention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6868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  <a:latin typeface="+mn-lt"/>
              </a:rPr>
              <a:t>STEPS IN COREFERENCE RESOLUTION</a:t>
            </a:r>
            <a:r>
              <a:rPr lang="en-US" sz="2800">
                <a:solidFill>
                  <a:schemeClr val="tx1"/>
                </a:solidFill>
                <a:latin typeface="+mn-lt"/>
              </a:rPr>
              <a:t> </a:t>
            </a:r>
            <a:endParaRPr lang="en-US" sz="2800" b="1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533400" y="1524000"/>
            <a:ext cx="7800975" cy="336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HISTORY OF COREFERENCE MODEL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85800" y="1905000"/>
            <a:ext cx="5867399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152400"/>
            <a:ext cx="7467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MENTION DETECTION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447800"/>
            <a:ext cx="77057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700" b="1" i="1">
                <a:solidFill>
                  <a:schemeClr val="tx1"/>
                </a:solidFill>
              </a:rPr>
              <a:t>AVOIDING A TRADITIONAL PIPELINE SYSTEM </a:t>
            </a:r>
            <a:endParaRPr lang="en-US" sz="2700" b="1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600200"/>
            <a:ext cx="7467600" cy="314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04800" y="274638"/>
            <a:ext cx="8839200" cy="79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b="1" i="1">
                <a:solidFill>
                  <a:schemeClr val="tx1"/>
                </a:solidFill>
              </a:rPr>
              <a:t>NEURAL COREF. MODEL [CLARK AND MANNING 2016]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295400"/>
            <a:ext cx="7467600" cy="485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4582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END-TO-END NEURAL COREF. MODEL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524000"/>
            <a:ext cx="7467600" cy="28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</a:rPr>
              <a:t>END TO END MODEL (COUNT.)</a:t>
            </a:r>
            <a:r>
              <a:rPr lang="en-US" sz="2800">
                <a:solidFill>
                  <a:schemeClr val="tx1"/>
                </a:solidFill>
              </a:rPr>
              <a:t> </a:t>
            </a: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066800"/>
            <a:ext cx="81533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Oriel">
      <a:fillStyleLst>
        <a:solidFill>
          <a:schemeClr val="phClr"/>
        </a:solidFill>
        <a:gradFill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0</Words>
  <Application>ONLYOFFICE/7.5.0.127</Application>
  <DocSecurity>0</DocSecurity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ارائه مقالات :    Text Document Summarization using Word Embedding  A weighted word embedding based approach for extractive text summarization   </dc:title>
  <dc:subject/>
  <dc:creator>King oljaito</dc:creator>
  <cp:keywords/>
  <dc:description/>
  <dc:identifier/>
  <dc:language/>
  <cp:lastModifiedBy/>
  <cp:revision>123</cp:revision>
  <dcterms:created xsi:type="dcterms:W3CDTF">2006-08-16T00:00:00Z</dcterms:created>
  <dcterms:modified xsi:type="dcterms:W3CDTF">2024-02-21T12:26:20Z</dcterms:modified>
  <cp:category/>
  <cp:contentStatus/>
  <cp:version/>
</cp:coreProperties>
</file>