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0" d="100"/>
          <a:sy n="80" d="100"/>
        </p:scale>
        <p:origin x="-1002" y="258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EE47ED-E1D5-5030-295D-49341FFECD7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09A291-F8D5-8D27-271D-40169BBDE2C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939664-2C14-17A8-86E5-36B38754F6E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7E7EE4-6B9F-5F81-1878-D247F91BDB2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ED21FA-A060-E0BD-1753-51822519A3E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369AF-4D9D-1870-65E0-5BAF750E499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FCEDC8-EBDE-BFA9-8F0B-B1A80AAEFEF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C6508A-B2F9-120E-D0D7-2A1350F4BA4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55DAE2-6B15-F8DE-4453-8710AE3D957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DBA62-4635-0F4E-AD7D-94B8A2BD7E3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D47E2-ADD7-AB30-796A-EDDD8EA5E3A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B9499B-B64D-4CD5-B8AF-253987E8A94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14EBE4-2345-18A6-926A-477C1E92952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97B0B3-CC24-2C39-CC08-B9BC10C9B602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21AF91-EB37-5A4B-D579-E313B22223F5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DE16DA-AC7C-0ADC-5515-07F02B674BE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B2AC4-669C-D22B-AA7E-527B9C3C4C79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A1A22A-B1B8-CF94-F143-7434A569F448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17E74-2A65-32F0-FFB0-EC0BD5C3376E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9A4528-4B5F-6E67-4CFF-711F77DF001D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43D5C2-210A-8AC5-108D-E3EEF8872C2E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BB6E57-C19C-2E1D-045E-AF57E9FD65C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696DAF-3B0D-9C25-AC9E-7BF0429F128E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91BCB6-9A71-9E94-DB54-7BBEEB34ADD8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621D55-9DA6-E1AF-2452-B0936FC06E1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B76AA0-5A49-29AA-055A-32D115F3220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6C67D7-9397-7A31-8B55-6CCE9A37757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503122-CAA0-F11F-AA2B-AEAA989D788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D64C32-1B21-73CC-6759-39EDF771162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B3216A-B405-F36A-445E-4C59109921F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8739CC-7D02-70E6-3233-065047B3723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1676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7467600" cy="48737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5010149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5" y="1170432"/>
            <a:ext cx="2286000" cy="381000"/>
          </a:xfrm>
        </p:spPr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270248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 bwMode="auto">
          <a:xfrm>
            <a:off x="4371975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 bwMode="auto"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 bwMode="auto"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 bwMode="auto">
          <a:xfrm>
            <a:off x="304800" y="274320"/>
            <a:ext cx="5638800" cy="632764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0"/>
            <a:ext cx="6172200" cy="6858000"/>
          </a:xfrm>
          <a:prstGeom prst="rect">
            <a:avLst/>
          </a:prstGeo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>
              <a:buFontTx/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spcBef>
          <a:spcPts val="0"/>
        </a:spcBef>
        <a:buNone/>
        <a:defRPr sz="3000" b="0" cap="sm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>
        <a:spcBef>
          <a:spcPts val="0"/>
        </a:spcBef>
        <a:buClr>
          <a:schemeClr val="accent1"/>
        </a:buClr>
        <a:buSzPct val="80000"/>
        <a:buFont typeface="Wingdings 2"/>
        <a:buChar char="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>
        <a:spcBef>
          <a:spcPts val="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>
        <a:spcBef>
          <a:spcPts val="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>
        <a:spcBef>
          <a:spcPts val="0"/>
        </a:spcBef>
        <a:buClr>
          <a:schemeClr val="accent1"/>
        </a:buClr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>
        <a:spcBef>
          <a:spcPts val="0"/>
        </a:spcBef>
        <a:buClr>
          <a:schemeClr val="accent2"/>
        </a:buClr>
        <a:buChar char="•"/>
        <a:defRPr sz="1400" cap="small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>
        <a:spcBef>
          <a:spcPts val="0"/>
        </a:spcBef>
        <a:buClr>
          <a:schemeClr val="accent1">
            <a:shade val="75000"/>
          </a:schemeClr>
        </a:buClr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rojectpro.io/article/how-to-learn-nlp-from-scratch/497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25349" y="2443396"/>
            <a:ext cx="8001000" cy="243840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200" b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400" b="1" i="1">
                <a:solidFill>
                  <a:schemeClr val="tx1"/>
                </a:solidFill>
                <a:latin typeface="Times New Roman"/>
                <a:cs typeface="Times New Roman"/>
              </a:rPr>
              <a:t>Text Document Summarization using Word Embedding </a:t>
            </a:r>
            <a:br>
              <a:rPr lang="en-US" sz="2400" b="1" i="1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400" b="1" i="1" u="none" strike="noStrike" cap="small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Mudasir Mohd, Rafiya Janb and Muzaffar Shahc</a:t>
            </a:r>
            <a:br>
              <a:rPr lang="en-US" sz="2400" b="1" i="1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400" b="1" i="1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400" b="1" i="1">
                <a:solidFill>
                  <a:schemeClr val="tx1"/>
                </a:solidFill>
              </a:rPr>
              <a:t>A weighted word embedding based approach for extractive text summarization </a:t>
            </a:r>
            <a:r>
              <a:rPr lang="en-US" sz="2400" b="1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lang="en-US" sz="2000" b="1"/>
            </a:br>
            <a:r>
              <a:rPr lang="en-US" sz="1400" b="1" i="0" u="none" strike="noStrike" cap="small" spc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</a:rPr>
              <a:t>Ruby Rani , Daya K. Lobiyal</a:t>
            </a:r>
            <a:br>
              <a:rPr lang="en-US" sz="1400" b="1"/>
            </a:br>
            <a:br>
              <a:rPr lang="en-US" sz="220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4400" y="3505199"/>
            <a:ext cx="7772400" cy="289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pic>
        <p:nvPicPr>
          <p:cNvPr id="4" name="Picture 3" descr="dd9bea7ba81c4986b0df9f324f8d15d4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67200" y="685800"/>
            <a:ext cx="717299" cy="818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Ranking Algorithm (Count.)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90600"/>
            <a:ext cx="7467600" cy="54833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800"/>
              <a:t>Noun Phrase and Verb Phrase:</a:t>
            </a:r>
            <a:endParaRPr/>
          </a:p>
          <a:p>
            <a:pPr marL="1144588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A sentence carrying noun and verb phrase is the most crucial sentence in the input text.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Proper Noun: </a:t>
            </a:r>
            <a:endParaRPr/>
          </a:p>
          <a:p>
            <a:pPr marL="1144588" lvl="0" indent="-273050">
              <a:buFont typeface="Wingdings"/>
              <a:buChar char="q"/>
              <a:defRPr/>
            </a:pPr>
            <a:r>
              <a:rPr lang="en-US" sz="1600"/>
              <a:t>Proper nouns include direct references to the subject, and thus the presence of them in the sentence makes the sentence more important.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Aggregate Cosine Similarity:</a:t>
            </a:r>
            <a:endParaRPr/>
          </a:p>
          <a:p>
            <a:pPr marL="1198563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Cosine similarity is used to compute the relatedness between two documents.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143000" y="4343400"/>
            <a:ext cx="5867399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Ranking Algorithm (Count.)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838200"/>
            <a:ext cx="7467600" cy="56357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Cue-Phrases</a:t>
            </a:r>
            <a:r>
              <a:rPr lang="en-US" sz="2000" b="1">
                <a:latin typeface="Times New Roman"/>
                <a:cs typeface="Times New Roman"/>
              </a:rPr>
              <a:t>: </a:t>
            </a:r>
            <a:endParaRPr lang="en-US" sz="2000">
              <a:latin typeface="Times New Roman"/>
              <a:cs typeface="Times New Roman"/>
            </a:endParaRPr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/>
              <a:t>Cue phrases are the connecting components between sentences; if a sentence has a cue-phrase in the beginning, it implies that </a:t>
            </a:r>
            <a:r>
              <a:rPr lang="en-US" sz="1600"/>
              <a:t>itis</a:t>
            </a:r>
            <a:r>
              <a:rPr lang="en-US" sz="1600"/>
              <a:t> dependent on the preceding sentence and thus this sentence should be included in the summary.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now, well, so, and, but, then, after all, furthermore, however, in consequence, as a matter of fact, in fact, actually, okay, alright, for example</a:t>
            </a:r>
            <a:endParaRPr/>
          </a:p>
          <a:p>
            <a:pPr marL="339725" lvl="0" indent="-339725">
              <a:buFont typeface="Wingdings"/>
              <a:buChar char="Ø"/>
              <a:defRPr/>
            </a:pPr>
            <a:r>
              <a:rPr lang="en-US" sz="1800"/>
              <a:t>Novel feature :</a:t>
            </a:r>
            <a:endParaRPr/>
          </a:p>
          <a:p>
            <a:pPr marL="1031875" lvl="0" indent="-339725">
              <a:buFont typeface="Wingdings"/>
              <a:buChar char="q"/>
              <a:defRPr/>
            </a:pPr>
            <a:r>
              <a:rPr lang="en-US" sz="1600"/>
              <a:t>The </a:t>
            </a:r>
            <a:r>
              <a:rPr lang="en-US" sz="1600"/>
              <a:t>words like </a:t>
            </a:r>
            <a:r>
              <a:rPr lang="en-US" sz="1600" i="1"/>
              <a:t>moreover</a:t>
            </a:r>
            <a:r>
              <a:rPr lang="en-US" sz="1600"/>
              <a:t>, </a:t>
            </a:r>
            <a:r>
              <a:rPr lang="en-US" sz="1600" i="1"/>
              <a:t>however,</a:t>
            </a:r>
            <a:r>
              <a:rPr lang="en-US" sz="1600"/>
              <a:t> </a:t>
            </a:r>
            <a:r>
              <a:rPr lang="en-US" sz="1600" i="1"/>
              <a:t>because</a:t>
            </a:r>
            <a:r>
              <a:rPr lang="en-US" sz="1600"/>
              <a:t>, etc., are called connecting words.</a:t>
            </a:r>
            <a:endParaRPr/>
          </a:p>
          <a:p>
            <a:pPr marL="1031875" lvl="0" indent="-339725">
              <a:buFont typeface="Wingdings"/>
              <a:buChar char="q"/>
              <a:defRPr/>
            </a:pPr>
            <a:r>
              <a:rPr lang="en-US" sz="1600"/>
              <a:t>also removes </a:t>
            </a:r>
            <a:r>
              <a:rPr lang="en-US" sz="1600"/>
              <a:t>redundancy</a:t>
            </a: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1295400" y="1143001"/>
            <a:ext cx="5562600" cy="531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baselines 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pPr lvl="0">
              <a:buFont typeface="Wingdings"/>
              <a:buChar char="Ø"/>
              <a:defRPr/>
            </a:pPr>
            <a:r>
              <a:rPr lang="en-US" sz="1900">
                <a:latin typeface="Times New Roman"/>
                <a:cs typeface="Times New Roman"/>
              </a:rPr>
              <a:t>OPINOSIS : </a:t>
            </a:r>
            <a:endParaRPr/>
          </a:p>
          <a:p>
            <a:pPr marL="963613" indent="-273050">
              <a:buFont typeface="Wingdings"/>
              <a:buChar char="q"/>
              <a:defRPr/>
            </a:pPr>
            <a:r>
              <a:rPr lang="en-US" sz="1600"/>
              <a:t>is a graph-based </a:t>
            </a:r>
            <a:r>
              <a:rPr lang="en-US" sz="1600"/>
              <a:t>summarization</a:t>
            </a:r>
            <a:endParaRPr lang="en-US" sz="1600"/>
          </a:p>
          <a:p>
            <a:pPr lvl="0">
              <a:buFont typeface="Wingdings"/>
              <a:buChar char="Ø"/>
              <a:defRPr/>
            </a:pPr>
            <a:r>
              <a:rPr lang="en-US" sz="1800"/>
              <a:t>Genism</a:t>
            </a:r>
            <a:r>
              <a:rPr lang="en-US" sz="1800"/>
              <a:t>: </a:t>
            </a:r>
            <a:endParaRPr/>
          </a:p>
          <a:p>
            <a:pPr marL="963613" indent="-273050">
              <a:buFont typeface="Wingdings"/>
              <a:buChar char="q"/>
              <a:defRPr/>
            </a:pPr>
            <a:r>
              <a:rPr lang="en-US" sz="1600" i="1"/>
              <a:t>Text Rank </a:t>
            </a:r>
            <a:r>
              <a:rPr lang="en-US" sz="1600"/>
              <a:t>algorithm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PKUSUMSUM:</a:t>
            </a:r>
            <a:endParaRPr/>
          </a:p>
          <a:p>
            <a:pPr marL="963613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is a Java summarization </a:t>
            </a:r>
            <a:r>
              <a:rPr lang="en-US" sz="1600">
                <a:latin typeface="Times New Roman"/>
                <a:cs typeface="Times New Roman"/>
              </a:rPr>
              <a:t>platform</a:t>
            </a:r>
            <a:endParaRPr lang="en-US" sz="1600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PyTextRank</a:t>
            </a:r>
            <a:r>
              <a:rPr lang="en-US" sz="1800">
                <a:latin typeface="Times New Roman"/>
                <a:cs typeface="Times New Roman"/>
              </a:rPr>
              <a:t>:</a:t>
            </a:r>
            <a:endParaRPr/>
          </a:p>
          <a:p>
            <a:pPr marL="963613" indent="-273050">
              <a:defRPr/>
            </a:pPr>
            <a:r>
              <a:rPr lang="en-US" sz="1600">
                <a:latin typeface="Times New Roman"/>
                <a:cs typeface="Times New Roman"/>
              </a:rPr>
              <a:t>is a graph-based </a:t>
            </a:r>
            <a:r>
              <a:rPr lang="en-US" sz="1600">
                <a:latin typeface="Times New Roman"/>
                <a:cs typeface="Times New Roman"/>
              </a:rPr>
              <a:t>summarization</a:t>
            </a: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838200" y="914400"/>
            <a:ext cx="6857999" cy="551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 sz="240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914400" y="990601"/>
            <a:ext cx="6705599" cy="51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1066800" y="1295400"/>
            <a:ext cx="647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914400" y="1143000"/>
            <a:ext cx="6705600" cy="502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SECOUND PAPER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A weighted word embedding based approach for extractive text summarization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KEY WORD</a:t>
            </a: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5595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800" i="1">
                <a:latin typeface="Times New Roman"/>
                <a:cs typeface="Times New Roman"/>
              </a:rPr>
              <a:t>Word Mover’s Distance(WMD)</a:t>
            </a:r>
            <a:endParaRPr lang="en-US" sz="1800">
              <a:latin typeface="Times New Roman"/>
              <a:cs typeface="Times New Roman"/>
            </a:endParaRPr>
          </a:p>
          <a:p>
            <a:pPr marL="963613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measure the dissimilarity between two text documents.</a:t>
            </a:r>
            <a:endParaRPr/>
          </a:p>
          <a:p>
            <a:pPr marL="963613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learns the semantic meanings of words from local co-occurrences in sentences using Word2Vec </a:t>
            </a:r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1600">
              <a:latin typeface="Times New Roman"/>
              <a:cs typeface="Times New Roman"/>
            </a:endParaRPr>
          </a:p>
          <a:p>
            <a:pPr marL="963613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143000" y="2171700"/>
            <a:ext cx="6629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Key Words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/>
              <a:t>Summarization</a:t>
            </a:r>
            <a:endParaRPr/>
          </a:p>
          <a:p>
            <a:pPr marL="1028700" indent="-273050" defTabSz="1031875">
              <a:buFont typeface="Wingdings"/>
              <a:buChar char="q"/>
              <a:tabLst>
                <a:tab pos="1031875" algn="l"/>
              </a:tabLst>
              <a:defRPr/>
            </a:pPr>
            <a:r>
              <a:rPr lang="en-US" sz="1400"/>
              <a:t>Text summarization in </a:t>
            </a:r>
            <a:r>
              <a:rPr lang="en-US" sz="1400" u="sng">
                <a:hlinkClick r:id="rId3" tooltip="NLP"/>
              </a:rPr>
              <a:t>NLP</a:t>
            </a:r>
            <a:r>
              <a:rPr lang="en-US" sz="1400"/>
              <a:t> is the process of creating summaries from large volumes of data while maintaining significant informational elements and content value.</a:t>
            </a:r>
            <a:endParaRPr/>
          </a:p>
          <a:p>
            <a:pPr marL="1028700" indent="-273050" defTabSz="1031875">
              <a:buFont typeface="Wingdings"/>
              <a:buChar char="q"/>
              <a:tabLst>
                <a:tab pos="1031875" algn="l"/>
              </a:tabLst>
              <a:defRPr/>
            </a:pPr>
            <a:r>
              <a:rPr lang="en-US" sz="1400"/>
              <a:t>Extractive Summarization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involves extracting essential words from an original document and combining them to create a summary. 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uses a scoring mechanism to rank the relevance of phrases to select just those that are most relevant to the source document's meaning. </a:t>
            </a:r>
            <a:endParaRPr/>
          </a:p>
          <a:p>
            <a:pPr marL="1081088" indent="-273050">
              <a:buFont typeface="Wingdings"/>
              <a:buChar char="q"/>
              <a:defRPr/>
            </a:pPr>
            <a:r>
              <a:rPr lang="en-US" sz="1400"/>
              <a:t>Abstractive Summarization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Abstractive summarization concentrates on the most critical information in the original text and creates a new set of sentences for the summary. 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The new sentence might not be a part of the source text. 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This technique entails identifying key pieces, interpreting the context, and re-creating them in a new way.</a:t>
            </a:r>
            <a:endParaRPr/>
          </a:p>
          <a:p>
            <a:pPr marL="1601788" lvl="0" indent="-273050">
              <a:buFont typeface="Wingdings"/>
              <a:buChar char="v"/>
              <a:defRPr/>
            </a:pPr>
            <a:r>
              <a:rPr lang="en-US" sz="1200"/>
              <a:t> It guarantees to give the most crucial information in the shortest possible words.</a:t>
            </a:r>
            <a:endParaRPr/>
          </a:p>
          <a:p>
            <a:pPr marL="1601788" lvl="0" indent="-273050">
              <a:buNone/>
              <a:defRPr/>
            </a:pPr>
            <a:endParaRPr lang="en-US" sz="1400"/>
          </a:p>
          <a:p>
            <a:pPr marL="1028700" indent="-273050" defTabSz="1031875">
              <a:buFont typeface="Wingdings"/>
              <a:buChar char="v"/>
              <a:tabLst>
                <a:tab pos="1031875" algn="l"/>
              </a:tabLst>
              <a:defRPr/>
            </a:pPr>
            <a:endParaRPr lang="en-US" sz="140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i="1">
                <a:solidFill>
                  <a:schemeClr val="tx1"/>
                </a:solidFill>
                <a:latin typeface="Times New Roman"/>
                <a:cs typeface="Times New Roman"/>
              </a:rPr>
              <a:t>Data preprocessing</a:t>
            </a: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838200"/>
            <a:ext cx="7467600" cy="5635752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endParaRPr lang="en-US" sz="1800" i="1">
              <a:latin typeface="Times New Roman"/>
              <a:cs typeface="Times New Roman"/>
            </a:endParaRPr>
          </a:p>
          <a:p>
            <a:pPr>
              <a:buFont typeface="Wingdings"/>
              <a:buChar char="Ø"/>
              <a:defRPr/>
            </a:pPr>
            <a:endParaRPr lang="en-US" sz="1800" i="1">
              <a:latin typeface="Times New Roman"/>
              <a:cs typeface="Times New Roman"/>
            </a:endParaRPr>
          </a:p>
          <a:p>
            <a:pPr>
              <a:buFont typeface="Wingdings"/>
              <a:buChar char="Ø"/>
              <a:defRPr/>
            </a:pPr>
            <a:r>
              <a:rPr lang="en-US" sz="1800" i="1">
                <a:latin typeface="Times New Roman"/>
                <a:cs typeface="Times New Roman"/>
              </a:rPr>
              <a:t>Sentence </a:t>
            </a:r>
            <a:r>
              <a:rPr lang="en-US" sz="1800" i="1">
                <a:latin typeface="Times New Roman"/>
                <a:cs typeface="Times New Roman"/>
              </a:rPr>
              <a:t>Segmentation 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 i="1">
                <a:latin typeface="Times New Roman"/>
                <a:cs typeface="Times New Roman"/>
              </a:rPr>
              <a:t>Weighted </a:t>
            </a:r>
            <a:r>
              <a:rPr lang="en-US" sz="1800" i="1">
                <a:latin typeface="Times New Roman"/>
                <a:cs typeface="Times New Roman"/>
              </a:rPr>
              <a:t>word vectors generation:</a:t>
            </a:r>
            <a:endParaRPr/>
          </a:p>
          <a:p>
            <a:pPr lvl="0">
              <a:buFont typeface="Wingdings"/>
              <a:buChar char="Ø"/>
              <a:defRPr/>
            </a:pPr>
            <a:endParaRPr lang="en-US" sz="18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914400" y="2514600"/>
            <a:ext cx="670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Data preprocessing (count.)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5595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800" i="1">
                <a:latin typeface="Times New Roman"/>
                <a:cs typeface="Times New Roman"/>
              </a:rPr>
              <a:t>Feature extraction</a:t>
            </a:r>
            <a:endParaRPr lang="en-US" sz="1800">
              <a:latin typeface="Times New Roman"/>
              <a:cs typeface="Times New Roman"/>
            </a:endParaRPr>
          </a:p>
          <a:p>
            <a:pPr marL="858838" lvl="0" indent="-273050">
              <a:buFont typeface="Wingdings"/>
              <a:buChar char="q"/>
              <a:defRPr/>
            </a:pPr>
            <a:r>
              <a:rPr lang="en-US" sz="1600" i="1">
                <a:latin typeface="Times New Roman"/>
                <a:cs typeface="Times New Roman"/>
              </a:rPr>
              <a:t>Linguistic features:</a:t>
            </a:r>
            <a:endParaRPr/>
          </a:p>
          <a:p>
            <a:pPr marL="1420813" lvl="0" indent="-273050">
              <a:buFont typeface="Wingdings"/>
              <a:buChar char="v"/>
              <a:defRPr/>
            </a:pPr>
            <a:r>
              <a:rPr lang="en-US" sz="1600" i="1">
                <a:latin typeface="Times New Roman"/>
                <a:cs typeface="Times New Roman"/>
              </a:rPr>
              <a:t>Noun Phrase and Verb Phrase:</a:t>
            </a:r>
            <a:endParaRPr/>
          </a:p>
          <a:p>
            <a:pPr marL="1420813" lvl="0" indent="-273050">
              <a:buFont typeface="Wingdings"/>
              <a:buChar char="v"/>
              <a:defRPr/>
            </a:pPr>
            <a:endParaRPr lang="en-US" sz="1600" i="1">
              <a:latin typeface="Times New Roman"/>
              <a:cs typeface="Times New Roman"/>
            </a:endParaRPr>
          </a:p>
          <a:p>
            <a:pPr marL="1420813" lvl="0" indent="-273050">
              <a:buFont typeface="Wingdings"/>
              <a:buChar char="v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420813" indent="-273050">
              <a:buNone/>
              <a:defRPr/>
            </a:pPr>
            <a:r>
              <a:rPr lang="en-US" sz="1600">
                <a:latin typeface="Times New Roman"/>
                <a:cs typeface="Times New Roman"/>
              </a:rPr>
              <a:t>     |s| represents the number of words in a sentence after preprocessing and #(x) represents the number of item x.</a:t>
            </a:r>
            <a:endParaRPr/>
          </a:p>
          <a:p>
            <a:pPr marL="1420813" lvl="0" indent="-273050">
              <a:buFont typeface="Wingdings"/>
              <a:buChar char="v"/>
              <a:defRPr/>
            </a:pPr>
            <a:r>
              <a:rPr lang="en-US" sz="1600" i="1">
                <a:latin typeface="Times New Roman"/>
                <a:cs typeface="Times New Roman"/>
              </a:rPr>
              <a:t>Proper Noun</a:t>
            </a:r>
            <a:endParaRPr lang="en-US" sz="1600">
              <a:latin typeface="Times New Roman"/>
              <a:cs typeface="Times New Roman"/>
            </a:endParaRPr>
          </a:p>
          <a:p>
            <a:pPr marL="1420813" lvl="0" indent="-273050">
              <a:buFont typeface="Wingdings"/>
              <a:buChar char="v"/>
              <a:defRPr/>
            </a:pPr>
            <a:r>
              <a:rPr lang="en-US" sz="1600" i="1">
                <a:latin typeface="Times New Roman"/>
                <a:cs typeface="Times New Roman"/>
              </a:rPr>
              <a:t>Cue Phrases</a:t>
            </a:r>
            <a:endParaRPr lang="en-US" sz="1600">
              <a:latin typeface="Times New Roman"/>
              <a:cs typeface="Times New Roman"/>
            </a:endParaRPr>
          </a:p>
          <a:p>
            <a:pPr marL="8588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858838" lvl="0" indent="-273050">
              <a:buFont typeface="Wingdings"/>
              <a:buChar char="q"/>
              <a:defRPr/>
            </a:pPr>
            <a:r>
              <a:rPr lang="en-US" sz="1600" i="1">
                <a:latin typeface="Times New Roman"/>
                <a:cs typeface="Times New Roman"/>
              </a:rPr>
              <a:t>Statistical features</a:t>
            </a:r>
            <a:endParaRPr/>
          </a:p>
          <a:p>
            <a:pPr marL="1368425" lvl="0" indent="-273050">
              <a:buFont typeface="Wingdings"/>
              <a:buChar char="v"/>
              <a:defRPr/>
            </a:pPr>
            <a:r>
              <a:rPr lang="en-US" sz="1600" i="1">
                <a:latin typeface="Times New Roman"/>
                <a:cs typeface="Times New Roman"/>
              </a:rPr>
              <a:t>Sentence Length: </a:t>
            </a:r>
            <a:r>
              <a:rPr lang="en-US" sz="1600">
                <a:latin typeface="Times New Roman"/>
                <a:cs typeface="Times New Roman"/>
              </a:rPr>
              <a:t>The number of words in a sentence  after pre-processing is taken as the length of a sentence and denoted by |s|.</a:t>
            </a:r>
            <a:endParaRPr/>
          </a:p>
          <a:p>
            <a:pPr marL="1368425" lvl="0" indent="-273050">
              <a:buFont typeface="Wingdings"/>
              <a:buChar char="v"/>
              <a:defRPr/>
            </a:pPr>
            <a:r>
              <a:rPr lang="en-US" sz="1600" i="1">
                <a:latin typeface="Times New Roman"/>
                <a:cs typeface="Times New Roman"/>
              </a:rPr>
              <a:t>Sentence Position: </a:t>
            </a:r>
            <a:r>
              <a:rPr lang="en-US" sz="1600">
                <a:latin typeface="Times New Roman"/>
                <a:cs typeface="Times New Roman"/>
              </a:rPr>
              <a:t>Sentences exist in the beginning and at the end of the text document are more informative.</a:t>
            </a:r>
            <a:endParaRPr/>
          </a:p>
          <a:p>
            <a:pPr marL="8588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981200" y="1981200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>
            <a:off x="1905000" y="5562600"/>
            <a:ext cx="5791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Data preprocessing (count.)</a:t>
            </a:r>
            <a:endParaRPr lang="en-US" sz="20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715000"/>
          </a:xfrm>
        </p:spPr>
        <p:txBody>
          <a:bodyPr>
            <a:normAutofit/>
          </a:bodyPr>
          <a:lstStyle/>
          <a:p>
            <a:pPr marL="1316038" lvl="0" indent="-273050">
              <a:buFont typeface="Wingdings"/>
              <a:buChar char="q"/>
              <a:defRPr/>
            </a:pPr>
            <a:r>
              <a:rPr lang="en-US" sz="1600" i="1">
                <a:latin typeface="Times New Roman"/>
                <a:cs typeface="Times New Roman"/>
              </a:rPr>
              <a:t>Term- Frequency-Inverse-Sentence-Frequency (TF-ISF): </a:t>
            </a:r>
            <a:r>
              <a:rPr lang="en-US" sz="1600">
                <a:latin typeface="Times New Roman"/>
                <a:cs typeface="Times New Roman"/>
              </a:rPr>
              <a:t>TF is the frequency of a word in the hole document. ISF is the number of sentences that carry the word.</a:t>
            </a:r>
            <a:endParaRPr/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indent="-273050">
              <a:buFont typeface="Wingdings"/>
              <a:buChar char="q"/>
              <a:defRPr/>
            </a:pPr>
            <a:r>
              <a:rPr lang="en-US" sz="1600" i="1">
                <a:latin typeface="Times New Roman"/>
                <a:cs typeface="Times New Roman"/>
              </a:rPr>
              <a:t>Cosine Similarity: </a:t>
            </a:r>
            <a:r>
              <a:rPr lang="en-US" sz="1600">
                <a:latin typeface="Times New Roman"/>
                <a:cs typeface="Times New Roman"/>
              </a:rPr>
              <a:t>The cosine similarity method is used to measure the similarity between two text units.</a:t>
            </a:r>
            <a:endParaRPr/>
          </a:p>
          <a:p>
            <a:pPr marL="1316038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284163" lvl="0" indent="-273050">
              <a:buFont typeface="Wingdings"/>
              <a:buChar char="Ø"/>
              <a:defRPr/>
            </a:pPr>
            <a:r>
              <a:rPr lang="en-US" sz="1600" i="1"/>
              <a:t>Partitioning sentences using sentence embedding :</a:t>
            </a:r>
            <a:endParaRPr/>
          </a:p>
          <a:p>
            <a:pPr marL="911225" lvl="0" indent="-273050">
              <a:buFont typeface="Wingdings"/>
              <a:buChar char="q"/>
              <a:defRPr/>
            </a:pPr>
            <a:r>
              <a:rPr lang="en-US" sz="1500">
                <a:latin typeface="Times New Roman"/>
                <a:cs typeface="Times New Roman"/>
              </a:rPr>
              <a:t>we apply the K-means text clustering algorithm to partition semantically closer sentences into </a:t>
            </a:r>
            <a:r>
              <a:rPr lang="en-US" sz="1500">
                <a:latin typeface="Times New Roman"/>
                <a:cs typeface="Times New Roman"/>
              </a:rPr>
              <a:t>the same </a:t>
            </a:r>
            <a:r>
              <a:rPr lang="en-US" sz="1500">
                <a:latin typeface="Times New Roman"/>
                <a:cs typeface="Times New Roman"/>
              </a:rPr>
              <a:t>cluster.</a:t>
            </a:r>
            <a:endParaRPr/>
          </a:p>
          <a:p>
            <a:pPr marL="911225" lvl="0" indent="-273050">
              <a:buFont typeface="Wingdings"/>
              <a:buChar char="q"/>
              <a:defRPr/>
            </a:pPr>
            <a:r>
              <a:rPr lang="en-US" sz="1500">
                <a:latin typeface="Times New Roman"/>
                <a:cs typeface="Times New Roman"/>
              </a:rPr>
              <a:t>K-means algorithm </a:t>
            </a:r>
            <a:r>
              <a:rPr lang="en-US" sz="1500">
                <a:latin typeface="Times New Roman"/>
                <a:cs typeface="Times New Roman"/>
              </a:rPr>
              <a:t>, we </a:t>
            </a:r>
            <a:r>
              <a:rPr lang="en-US" sz="1500">
                <a:latin typeface="Times New Roman"/>
                <a:cs typeface="Times New Roman"/>
              </a:rPr>
              <a:t>feed average sentence embedding </a:t>
            </a:r>
            <a:r>
              <a:rPr lang="en-US" sz="1500">
                <a:latin typeface="Times New Roman"/>
                <a:cs typeface="Times New Roman"/>
              </a:rPr>
              <a:t>to the </a:t>
            </a:r>
            <a:r>
              <a:rPr lang="en-US" sz="1500">
                <a:latin typeface="Times New Roman"/>
                <a:cs typeface="Times New Roman"/>
              </a:rPr>
              <a:t>algorithm.</a:t>
            </a:r>
            <a:endParaRPr/>
          </a:p>
          <a:p>
            <a:pPr marL="911225" lvl="0" indent="-273050">
              <a:buFont typeface="Wingdings"/>
              <a:buChar char="q"/>
              <a:defRPr/>
            </a:pPr>
            <a:r>
              <a:rPr lang="en-US" sz="1500">
                <a:latin typeface="Times New Roman"/>
                <a:cs typeface="Times New Roman"/>
              </a:rPr>
              <a:t>The main advantage of using average sentence embedding is that it captures the semantic dissimilarity between sentences.</a:t>
            </a:r>
            <a:endParaRPr/>
          </a:p>
          <a:p>
            <a:pPr marL="284163" lvl="0" indent="-273050">
              <a:buFont typeface="Wingdings"/>
              <a:buChar char="Ø"/>
              <a:defRPr/>
            </a:pPr>
            <a:endParaRPr lang="en-US" sz="1600"/>
          </a:p>
          <a:p>
            <a:pPr marL="1316038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1316038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>
              <a:buFont typeface="Wingdings"/>
              <a:buChar char="q"/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828800" y="1752599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>
            <a:off x="1981200" y="3276600"/>
            <a:ext cx="548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Data preprocessing (count.)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14400"/>
            <a:ext cx="7467600" cy="55595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600" i="1"/>
              <a:t>Sentence weighting and ranking algorithm (SWRA): </a:t>
            </a:r>
            <a:endParaRPr lang="en-US" sz="1600"/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calculates the sentence weight for each sentence in the text document.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normalizes the sentence weight using its length.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sorts all sentences in decreasing order of their weights and selects the top ’t’ sentences from each cluster</a:t>
            </a:r>
            <a:r>
              <a:rPr lang="en-US" sz="1600">
                <a:latin typeface="Times New Roman"/>
                <a:cs typeface="Times New Roman"/>
              </a:rPr>
              <a:t>.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US" sz="1600" i="1">
                <a:latin typeface="Times New Roman"/>
                <a:cs typeface="Times New Roman"/>
              </a:rPr>
              <a:t>Summary generation Algorithm(SGA):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r>
              <a:rPr lang="en-US" sz="1600" i="1">
                <a:latin typeface="Times New Roman"/>
                <a:cs typeface="Times New Roman"/>
              </a:rPr>
              <a:t>Redundancy Removal (</a:t>
            </a:r>
            <a:r>
              <a:rPr lang="en-US" sz="1600" i="1">
                <a:latin typeface="Times New Roman"/>
                <a:cs typeface="Times New Roman"/>
              </a:rPr>
              <a:t>RedR</a:t>
            </a:r>
            <a:r>
              <a:rPr lang="en-US" sz="1600" i="1">
                <a:latin typeface="Times New Roman"/>
                <a:cs typeface="Times New Roman"/>
              </a:rPr>
              <a:t>)</a:t>
            </a:r>
            <a:endParaRPr/>
          </a:p>
          <a:p>
            <a:pPr marL="1028700" lvl="0" indent="-273050">
              <a:buFont typeface="Wingdings"/>
              <a:buChar char="q"/>
              <a:defRPr/>
            </a:pPr>
            <a:endParaRPr lang="en-US" sz="1600" i="1">
              <a:latin typeface="Times New Roman"/>
              <a:cs typeface="Times New Roman"/>
            </a:endParaRPr>
          </a:p>
          <a:p>
            <a:pPr marL="1028700" indent="-273050">
              <a:buFont typeface="Wingdings"/>
              <a:buChar char="q"/>
              <a:defRPr/>
            </a:pPr>
            <a:r>
              <a:rPr lang="en-US" sz="1600" i="1"/>
              <a:t>Diversity:</a:t>
            </a:r>
            <a:r>
              <a:rPr lang="en-US" sz="1600"/>
              <a:t> </a:t>
            </a:r>
            <a:r>
              <a:rPr lang="en-US" sz="1600"/>
              <a:t>the </a:t>
            </a:r>
            <a:r>
              <a:rPr lang="en-US" sz="1600"/>
              <a:t>summary should include one sentence from the two sentences providing the same information but written in different forms.</a:t>
            </a:r>
            <a:endParaRPr/>
          </a:p>
          <a:p>
            <a:pPr marL="1028700" indent="-273050">
              <a:buFont typeface="Wingdings"/>
              <a:buChar char="q"/>
              <a:defRPr/>
            </a:pPr>
            <a:r>
              <a:rPr lang="en-US" sz="1600" i="1"/>
              <a:t>Compression Ratio (CR)</a:t>
            </a:r>
            <a:endParaRPr lang="en-US" sz="1600"/>
          </a:p>
          <a:p>
            <a:pPr marL="1028700" lvl="0" indent="-273050">
              <a:buFont typeface="Wingdings"/>
              <a:buChar char="q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600200" y="5181600"/>
            <a:ext cx="5334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f.jp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57600" y="2362199"/>
            <a:ext cx="4724399" cy="438149"/>
          </a:xfrm>
          <a:prstGeom prst="rect">
            <a:avLst/>
          </a:prstGeom>
        </p:spPr>
      </p:pic>
      <p:pic>
        <p:nvPicPr>
          <p:cNvPr id="7" name="Picture 6" descr="sdfb.jp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410200" y="3048000"/>
            <a:ext cx="1714500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85801" y="914400"/>
            <a:ext cx="570578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Algorithm (count.)</a:t>
            </a:r>
            <a:endParaRPr lang="en-US" sz="240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533401" y="1295400"/>
            <a:ext cx="54863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Baselines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90600"/>
            <a:ext cx="7467600" cy="5483352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600" i="1">
                <a:latin typeface="Times New Roman"/>
                <a:cs typeface="Times New Roman"/>
              </a:rPr>
              <a:t>Dataset :</a:t>
            </a:r>
            <a:r>
              <a:rPr lang="en-US" sz="1600">
                <a:latin typeface="Times New Roman"/>
                <a:cs typeface="Times New Roman"/>
              </a:rPr>
              <a:t> we use a benchmark dataset named the main task from Document Understanding Conference3 (DUC 2007) collected from the ACQUAINT corpus (National Institute of Standards and Technology (NIST)).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600" i="1">
                <a:latin typeface="Times New Roman"/>
                <a:cs typeface="Times New Roman"/>
              </a:rPr>
              <a:t>Mudasir’s</a:t>
            </a:r>
            <a:r>
              <a:rPr lang="en-US" sz="1600" i="1">
                <a:latin typeface="Times New Roman"/>
                <a:cs typeface="Times New Roman"/>
              </a:rPr>
              <a:t> model</a:t>
            </a:r>
            <a:endParaRPr lang="en-US" sz="1600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r>
              <a:rPr lang="en-US" sz="1600" i="1">
                <a:latin typeface="Times New Roman"/>
                <a:cs typeface="Times New Roman"/>
              </a:rPr>
              <a:t>TextRank</a:t>
            </a:r>
            <a:endParaRPr lang="en-US" sz="1600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r>
              <a:rPr lang="en-US" sz="1600" i="1">
                <a:latin typeface="Times New Roman"/>
                <a:cs typeface="Times New Roman"/>
              </a:rPr>
              <a:t>LSA</a:t>
            </a:r>
            <a:endParaRPr lang="en-US" sz="1600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r>
              <a:rPr lang="en-US" sz="1600" i="1">
                <a:latin typeface="Times New Roman"/>
                <a:cs typeface="Times New Roman"/>
              </a:rPr>
              <a:t>LexRank</a:t>
            </a:r>
            <a:endParaRPr lang="en-US" sz="1600" i="1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lvl="0">
              <a:buFont typeface="Wingdings"/>
              <a:buChar char="Ø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762000" y="3352800"/>
            <a:ext cx="6629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838200" y="1066800"/>
            <a:ext cx="70103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685800" y="1066800"/>
            <a:ext cx="7086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381000" y="9144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>
            <a:off x="457200" y="3505199"/>
            <a:ext cx="769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Key words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/>
              <a:t>Word Embedding</a:t>
            </a:r>
            <a:endParaRPr/>
          </a:p>
          <a:p>
            <a:pPr>
              <a:buNone/>
              <a:defRPr/>
            </a:pPr>
            <a:r>
              <a:rPr lang="en-US"/>
              <a:t>        (word2vec)</a:t>
            </a:r>
            <a:endParaRPr/>
          </a:p>
          <a:p>
            <a:pPr>
              <a:buFont typeface="Wingdings"/>
              <a:buChar char="Ø"/>
              <a:defRPr/>
            </a:pPr>
            <a:endParaRPr lang="en-US"/>
          </a:p>
          <a:p>
            <a:pPr>
              <a:buFont typeface="Wingdings"/>
              <a:buChar char="Ø"/>
              <a:defRPr/>
            </a:pPr>
            <a:endParaRPr lang="en-US"/>
          </a:p>
          <a:p>
            <a:pPr>
              <a:buFont typeface="Wingdings"/>
              <a:buChar char="Ø"/>
              <a:defRPr/>
            </a:pPr>
            <a:endParaRPr lang="en-US"/>
          </a:p>
          <a:p>
            <a:pPr>
              <a:buFont typeface="Wingdings"/>
              <a:buChar char="Ø"/>
              <a:defRPr/>
            </a:pPr>
            <a:r>
              <a:rPr lang="en-US" i="1"/>
              <a:t>K-</a:t>
            </a:r>
            <a:r>
              <a:rPr lang="en-US"/>
              <a:t>means clustering</a:t>
            </a:r>
            <a:endParaRPr/>
          </a:p>
          <a:p>
            <a:pPr>
              <a:buFont typeface="Wingdings"/>
              <a:buChar char="Ø"/>
              <a:defRPr/>
            </a:pPr>
            <a:endParaRPr lang="en-US"/>
          </a:p>
          <a:p>
            <a:pPr>
              <a:buFont typeface="Wingdings"/>
              <a:buChar char="Ø"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descr="WMEFig1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10000" y="1524000"/>
            <a:ext cx="4495800" cy="2423048"/>
          </a:xfrm>
          <a:prstGeom prst="rect">
            <a:avLst/>
          </a:prstGeom>
        </p:spPr>
      </p:pic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38600" y="4267200"/>
            <a:ext cx="36195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result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 noGrp="1"/>
          </p:cNvPicPr>
          <p:nvPr>
            <p:ph sz="quarter" idx="1"/>
          </p:nvPr>
        </p:nvPicPr>
        <p:blipFill>
          <a:blip r:embed="rId3"/>
          <a:stretch/>
        </p:blipFill>
        <p:spPr bwMode="auto">
          <a:xfrm>
            <a:off x="457200" y="1371600"/>
            <a:ext cx="76962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295400"/>
            <a:ext cx="7467600" cy="5178552"/>
          </a:xfrm>
        </p:spPr>
        <p:txBody>
          <a:bodyPr/>
          <a:lstStyle/>
          <a:p>
            <a:pPr algn="ctr">
              <a:buNone/>
              <a:defRPr/>
            </a:pPr>
            <a:endParaRPr lang="en-US"/>
          </a:p>
          <a:p>
            <a:pPr algn="ctr">
              <a:buNone/>
              <a:defRPr/>
            </a:pPr>
            <a:endParaRPr lang="en-US"/>
          </a:p>
          <a:p>
            <a:pPr algn="ctr">
              <a:buNone/>
              <a:defRPr/>
            </a:pPr>
            <a:endParaRPr lang="en-US"/>
          </a:p>
          <a:p>
            <a:pPr algn="ctr">
              <a:buNone/>
              <a:defRPr/>
            </a:pPr>
            <a:endParaRPr lang="en-US"/>
          </a:p>
          <a:p>
            <a:pPr algn="ctr">
              <a:buNone/>
              <a:defRPr/>
            </a:pPr>
            <a:endParaRPr lang="en-US"/>
          </a:p>
          <a:p>
            <a:pPr algn="ctr">
              <a:buNone/>
              <a:defRPr/>
            </a:pPr>
            <a:r>
              <a:rPr lang="en-US" i="1"/>
              <a:t>Thank</a:t>
            </a:r>
            <a:r>
              <a:rPr lang="fa-IR" i="1"/>
              <a:t> </a:t>
            </a:r>
            <a:r>
              <a:rPr lang="en-US" i="1"/>
              <a:t> you for your attention.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Key words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US" sz="1800"/>
              <a:t>ROUGE (Recall-Oriented Understudy for </a:t>
            </a:r>
            <a:r>
              <a:rPr lang="en-US" sz="1800"/>
              <a:t>Gisting</a:t>
            </a:r>
            <a:r>
              <a:rPr lang="en-US" sz="1800"/>
              <a:t> Evaluation)</a:t>
            </a:r>
            <a:endParaRPr/>
          </a:p>
          <a:p>
            <a:pPr marL="1081088" indent="-273050">
              <a:buFont typeface="Wingdings"/>
              <a:buChar char="q"/>
              <a:defRPr/>
            </a:pPr>
            <a:r>
              <a:rPr lang="en-US" sz="1600"/>
              <a:t>is a set of metrics and a software package used for evaluating automatic summarization and machine translation software in natural language processing.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/>
              <a:t>Cosine similarity</a:t>
            </a:r>
            <a:endParaRPr/>
          </a:p>
          <a:p>
            <a:pPr marL="1081088" indent="-273050">
              <a:buFont typeface="Wingdings"/>
              <a:buChar char="q"/>
              <a:defRPr/>
            </a:pPr>
            <a:r>
              <a:rPr lang="en-US" sz="1600"/>
              <a:t>is a measure of similarity between two sequences of numbers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1800"/>
              <a:t>Big Vector Generation</a:t>
            </a:r>
            <a:endParaRPr/>
          </a:p>
          <a:p>
            <a:pPr marL="1081088" indent="-273050">
              <a:buFont typeface="Wingdings"/>
              <a:buChar char="q"/>
              <a:defRPr/>
            </a:pPr>
            <a:r>
              <a:rPr lang="en-US" sz="1600"/>
              <a:t>concatenating respective top </a:t>
            </a:r>
            <a:r>
              <a:rPr lang="en-US" sz="1600" i="1"/>
              <a:t>m</a:t>
            </a:r>
            <a:r>
              <a:rPr lang="ko-KR" sz="1600" i="1"/>
              <a:t> </a:t>
            </a:r>
            <a:r>
              <a:rPr lang="en-US" sz="1600"/>
              <a:t>similar words for each word </a:t>
            </a:r>
            <a:endParaRPr/>
          </a:p>
          <a:p>
            <a:pPr marL="285750" indent="-27305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TF-IDF </a:t>
            </a:r>
            <a:r>
              <a:rPr lang="en-US" sz="1600">
                <a:latin typeface="Times New Roman"/>
                <a:cs typeface="Times New Roman"/>
              </a:rPr>
              <a:t>(</a:t>
            </a:r>
            <a:r>
              <a:rPr lang="en-US" sz="1600" i="1">
                <a:latin typeface="Times New Roman"/>
                <a:cs typeface="Times New Roman"/>
              </a:rPr>
              <a:t>T</a:t>
            </a:r>
            <a:r>
              <a:rPr lang="en-US" sz="1600" i="1"/>
              <a:t>erm Frequency-Inverse Document Frequency</a:t>
            </a:r>
            <a:r>
              <a:rPr lang="en-US" sz="1600">
                <a:latin typeface="Times New Roman"/>
                <a:cs typeface="Times New Roman"/>
              </a:rPr>
              <a:t>):</a:t>
            </a:r>
            <a:endParaRPr/>
          </a:p>
          <a:p>
            <a:pPr marL="1081088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Identify the most important words in a textual document and thus the sentences.</a:t>
            </a:r>
            <a:endParaRPr/>
          </a:p>
          <a:p>
            <a:pPr marL="285750" indent="-273050">
              <a:buFont typeface="Wingdings"/>
              <a:buChar char="Ø"/>
              <a:defRPr/>
            </a:pPr>
            <a:endParaRPr lang="en-US" sz="1600">
              <a:latin typeface="Times New Roman"/>
              <a:cs typeface="Times New Roman"/>
            </a:endParaRPr>
          </a:p>
          <a:p>
            <a:pPr marL="285750" indent="-273050">
              <a:buNone/>
              <a:defRPr/>
            </a:pPr>
            <a:br>
              <a:rPr lang="en-US" sz="1600"/>
            </a:br>
            <a:endParaRPr lang="en-US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33400" y="152400"/>
            <a:ext cx="7467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The Need For Text Summarization</a:t>
            </a:r>
            <a:b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447800"/>
            <a:ext cx="7467600" cy="4876800"/>
          </a:xfrm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Text summarization shortens reading time.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Automatic summarization improves the effectiveness of searching.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The text summarization technique boosts the volume of data stored in a particular space.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Human summarizers are more biased and inaccurate than automatic summarizing techniques.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summaries are pivotal to the question-answering systems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summaries make selection of articles easier during researching</a:t>
            </a:r>
            <a:endParaRPr lang="en-US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Preprocessing</a:t>
            </a:r>
            <a:b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 lvl="0">
              <a:defRPr/>
            </a:pPr>
            <a:endParaRPr lang="en-US" b="1"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Removing URL’s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Lower Case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Stop-word Removal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Tokenization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>
                <a:latin typeface="Times New Roman"/>
                <a:cs typeface="Times New Roman"/>
              </a:rPr>
              <a:t>Lemmatization</a:t>
            </a:r>
            <a:endParaRPr lang="en-US"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b="1">
                <a:solidFill>
                  <a:schemeClr val="tx1"/>
                </a:solidFill>
              </a:rPr>
              <a:t>Capturing Semantics 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US" sz="2000"/>
              <a:t>Big-Vector Generation </a:t>
            </a:r>
            <a:endParaRPr/>
          </a:p>
          <a:p>
            <a:pPr marL="1144588" indent="-273050">
              <a:buFont typeface="Wingdings"/>
              <a:buChar char="q"/>
              <a:defRPr/>
            </a:pPr>
            <a:r>
              <a:rPr lang="en-US" sz="1800"/>
              <a:t>Big-vector of a sentence is created by concatenating the similar words obtained from pre-trained Word2Vec model.</a:t>
            </a:r>
            <a:endParaRPr/>
          </a:p>
          <a:p>
            <a:pPr marL="1144588" indent="-273050">
              <a:buFont typeface="Wingdings"/>
              <a:buChar char="q"/>
              <a:defRPr/>
            </a:pPr>
            <a:endParaRPr lang="en-US" sz="180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1447800" y="2971800"/>
            <a:ext cx="5715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Clustering</a:t>
            </a:r>
            <a:r>
              <a:rPr lang="en-US" sz="2400">
                <a:solidFill>
                  <a:schemeClr val="tx1"/>
                </a:solidFill>
              </a:rPr>
              <a:t> 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endParaRPr lang="en-US" sz="2000" i="1"/>
          </a:p>
          <a:p>
            <a:pPr>
              <a:buFont typeface="Wingdings"/>
              <a:buChar char="Ø"/>
              <a:defRPr/>
            </a:pPr>
            <a:r>
              <a:rPr lang="en-US" sz="2000"/>
              <a:t>pass these vectorized big-vectors as an input to the k-means clustering algorithm </a:t>
            </a:r>
            <a:endParaRPr/>
          </a:p>
          <a:p>
            <a:pPr>
              <a:buFont typeface="Wingdings"/>
              <a:buChar char="Ø"/>
              <a:defRPr/>
            </a:pPr>
            <a:endParaRPr lang="en-US" sz="2000"/>
          </a:p>
          <a:p>
            <a:pPr>
              <a:buFont typeface="Wingdings"/>
              <a:buChar char="Ø"/>
              <a:defRPr/>
            </a:pPr>
            <a:r>
              <a:rPr lang="en-US" sz="2000"/>
              <a:t>Result: </a:t>
            </a:r>
            <a:endParaRPr/>
          </a:p>
          <a:p>
            <a:pPr marL="1368425" indent="-273050">
              <a:buFont typeface="Wingdings"/>
              <a:buChar char="q"/>
              <a:defRPr/>
            </a:pPr>
            <a:r>
              <a:rPr lang="en-US" sz="2000"/>
              <a:t>clusters are formed based on the semantic similarity </a:t>
            </a:r>
            <a:br>
              <a:rPr lang="en-US"/>
            </a:br>
            <a:br>
              <a:rPr lang="ko-KR"/>
            </a:b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>
                <a:solidFill>
                  <a:schemeClr val="tx1"/>
                </a:solidFill>
              </a:rPr>
              <a:t>Ranking Algorithm</a:t>
            </a:r>
            <a:r>
              <a:rPr lang="en-US" sz="2400">
                <a:solidFill>
                  <a:schemeClr val="tx1"/>
                </a:solidFill>
              </a:rPr>
              <a:t> 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Sentence Length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Sentence Position </a:t>
            </a:r>
            <a:endParaRPr/>
          </a:p>
          <a:p>
            <a:pPr lvl="0">
              <a:defRPr/>
            </a:pPr>
            <a:endParaRPr lang="en-US" sz="1800" b="1"/>
          </a:p>
          <a:p>
            <a:pPr lvl="0">
              <a:defRPr/>
            </a:pPr>
            <a:endParaRPr lang="en-US" sz="1800" b="1"/>
          </a:p>
          <a:p>
            <a:pPr lvl="0">
              <a:defRPr/>
            </a:pPr>
            <a:endParaRPr lang="en-US" sz="1800" b="1"/>
          </a:p>
          <a:p>
            <a:pPr lvl="0">
              <a:defRPr/>
            </a:pPr>
            <a:endParaRPr lang="en-US" sz="1800" b="1"/>
          </a:p>
          <a:p>
            <a:pPr lvl="0">
              <a:buFont typeface="Wingdings"/>
              <a:buChar char="Ø"/>
              <a:defRPr/>
            </a:pPr>
            <a:r>
              <a:rPr lang="en-US" sz="1800">
                <a:latin typeface="Times New Roman"/>
                <a:cs typeface="Times New Roman"/>
              </a:rPr>
              <a:t>Frequency (TF-IDF)</a:t>
            </a:r>
            <a:endParaRPr/>
          </a:p>
          <a:p>
            <a:pPr marL="125095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Identify the most important words in a textual document and thus the sentences.</a:t>
            </a:r>
            <a:endParaRPr/>
          </a:p>
          <a:p>
            <a:pPr marL="1250950" lvl="0" indent="-273050">
              <a:buFont typeface="Wingdings"/>
              <a:buChar char="q"/>
              <a:defRPr/>
            </a:pPr>
            <a:r>
              <a:rPr lang="en-US" sz="1600">
                <a:latin typeface="Times New Roman"/>
                <a:cs typeface="Times New Roman"/>
              </a:rPr>
              <a:t>The TF-IDF of the individual words and then uses the score of individual words to calculate the TF-IDF</a:t>
            </a:r>
            <a:r>
              <a:rPr lang="en-US" sz="1600" i="1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score of the sentences.</a:t>
            </a:r>
            <a:endParaRPr/>
          </a:p>
          <a:p>
            <a:pPr lvl="0">
              <a:defRPr/>
            </a:pPr>
            <a:endParaRPr lang="en-US" sz="1800" b="1"/>
          </a:p>
          <a:p>
            <a:pPr lvl="0">
              <a:defRPr/>
            </a:pPr>
            <a:endParaRPr lang="en-US" sz="1800"/>
          </a:p>
          <a:p>
            <a:pPr>
              <a:buFont typeface="Wingdings"/>
              <a:buChar char="Ø"/>
              <a:defRPr/>
            </a:pPr>
            <a:endParaRPr lang="en-US" sz="180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3352800" y="2057400"/>
            <a:ext cx="1514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>
            <a:off x="914400" y="25908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 bwMode="auto">
          <a:xfrm>
            <a:off x="914400" y="52578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Oriel">
      <a:fillStyleLst>
        <a:solidFill>
          <a:schemeClr val="phClr"/>
        </a:solidFill>
        <a:gradFill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Oriel">
      <a:fillStyleLst>
        <a:solidFill>
          <a:schemeClr val="phClr"/>
        </a:solidFill>
        <a:gradFill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0</Words>
  <Application>ONLYOFFICE/7.5.0.127</Application>
  <DocSecurity>0</DocSecurity>
  <PresentationFormat>On-screen Show (4:3)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ارائه مقالات :    Text Document Summarization using Word Embedding  A weighted word embedding based approach for extractive text summarization   </dc:title>
  <dc:subject/>
  <dc:creator>King oljaito</dc:creator>
  <cp:keywords/>
  <dc:description/>
  <dc:identifier/>
  <dc:language/>
  <cp:lastModifiedBy/>
  <cp:revision>109</cp:revision>
  <dcterms:created xsi:type="dcterms:W3CDTF">2006-08-16T00:00:00Z</dcterms:created>
  <dcterms:modified xsi:type="dcterms:W3CDTF">2024-02-21T12:22:15Z</dcterms:modified>
  <cp:category/>
  <cp:contentStatus/>
  <cp:version/>
</cp:coreProperties>
</file>