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0" d="100"/>
          <a:sy n="60" d="100"/>
        </p:scale>
        <p:origin x="-1560" y="-156"/>
      </p:cViewPr>
      <p:guideLst>
        <p:guide pos="2160" orient="horz"/>
        <p:guide pos="288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1CF4DD-E86E-4DD5-8BF1-9C40E3D24F8C}" type="datetimeFigureOut">
              <a:rPr lang="en-US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0B79D77-9762-48B1-A721-E4671C94261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136F07-E990-623B-2D6B-DC04E2B8536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E6D3A1-C086-BAB3-A494-3FEA90FECB3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F8B879-B0E3-E700-2215-964FE826FE4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489E22-7B91-4068-8B1A-DE05307E65C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7AC2FB-04EB-033C-F0A2-C1FCFEF14DE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29D310-8DA3-E7D4-FFC1-D358405DBEFD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BBBAC9-619E-42A1-4A4E-9F884194AAF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6BBACE-1AD0-CC9B-8F32-CAA28ED0B91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B509BE-D226-415B-ACE2-9C80BC9DBF9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4E5B95-D417-B5E9-C4B0-2196D21C67E4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DE5251-F40F-0098-7EF1-7519A0E9140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B79D77-9762-48B1-A721-E4671C94261D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4C423E-A3A1-AD8E-E3E7-0FF67F744AB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BBA580-409D-2373-72DC-4362903B97A9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344E99-A80E-C70C-DDD4-F6F240D380F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2AE901-1635-FF71-7097-E80064133F49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DC9F5-87A1-5DB9-300C-ADF9323939AB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8EBEEB-60B5-A39C-A116-F15A9C2FD2B8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976BD5-50AF-6134-1B78-839E9B54CC28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3B1865-9789-8A1C-25C6-84EC9914F4ED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57A580-1101-063B-766A-978AB4F524B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77ACDC-0BBC-F606-03FA-B0FA6D5B16D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E21146-D089-FCDD-D916-554E7264F9D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77F387-CA82-0D07-B198-E823C9EFA31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6970ED-11E2-13D8-9664-D4DD35ADE1B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40ABCE-EE97-96E5-8C39-0625407AF54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4524FA-556B-B9AC-CE3C-CD57E236587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91D7CB-02E6-6FD2-C780-4D3206A200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 bwMode="auto"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0D79E3BA-32D5-45C8-8FB6-E9914934A3B7}" type="datetime1">
              <a:rPr lang="en-US"/>
              <a:t>12/4/2023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3999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A8533DE-7DF8-4FF5-9D0D-BC1AB49CE719}" type="datetime1">
              <a:rPr lang="en-US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1676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0C8AF90-7363-40D3-A9B3-1CDFB1F240DF}" type="datetime1">
              <a:rPr lang="en-US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7467600" cy="487375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 bwMode="auto"/>
        <p:txBody>
          <a:bodyPr rtlCol="0"/>
          <a:lstStyle/>
          <a:p>
            <a:pPr>
              <a:defRPr/>
            </a:pPr>
            <a:fld id="{6F987FF2-53AB-4038-959D-1043EB8B0F61}" type="datetime1">
              <a:rPr lang="en-US"/>
              <a:t>12/4/2023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5010149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5" y="1170432"/>
            <a:ext cx="2286000" cy="381000"/>
          </a:xfrm>
        </p:spPr>
        <p:txBody>
          <a:bodyPr/>
          <a:lstStyle/>
          <a:p>
            <a:pPr>
              <a:defRPr/>
            </a:pPr>
            <a:fld id="{6845630A-7607-421E-A6D9-E77FF087C614}" type="datetime1">
              <a:rPr lang="en-US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3999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1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2D2DEE-D7F9-4A50-9BFD-65102DEA8141}" type="datetime1">
              <a:rPr lang="en-US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 bwMode="auto">
          <a:xfrm>
            <a:off x="457200" y="1600200"/>
            <a:ext cx="36576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270248" y="1600200"/>
            <a:ext cx="36576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58FC06-74A0-4014-B420-7B0338AD4753}" type="datetime1">
              <a:rPr lang="en-US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57200" y="2362199"/>
            <a:ext cx="36576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 bwMode="auto">
          <a:xfrm>
            <a:off x="4371975" y="2362199"/>
            <a:ext cx="36576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 bwMode="auto"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 bwMode="auto"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37BF840-B595-4D36-B2B6-C4C25FB06325}" type="datetime1">
              <a:rPr lang="en-US"/>
              <a:t>12/4/2023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F3B883-B490-43C5-BE2A-B58EE1C1D795}" type="datetime1">
              <a:rPr lang="en-US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 bwMode="auto"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 bwMode="auto">
          <a:xfrm>
            <a:off x="304800" y="274320"/>
            <a:ext cx="5638800" cy="632764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 bwMode="auto"/>
        <p:txBody>
          <a:bodyPr rtlCol="0"/>
          <a:lstStyle/>
          <a:p>
            <a:pPr>
              <a:defRPr/>
            </a:pPr>
            <a:fld id="{1D42BC67-399B-4AD8-A50D-F678C67E6992}" type="datetime1">
              <a:rPr lang="en-US"/>
              <a:t>12/4/2023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0" y="0"/>
            <a:ext cx="6172200" cy="6858000"/>
          </a:xfrm>
          <a:prstGeom prst="rect">
            <a:avLst/>
          </a:prstGeo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>
              <a:buFontTx/>
              <a:buNone/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BC3F783-E3E0-41BF-B218-FD94079DB122}" type="datetime1">
              <a:rPr lang="en-US"/>
              <a:t>12/4/2023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 bwMode="auto"/>
        <p:txBody>
          <a:bodyPr rtlCol="0"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 bwMode="auto"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6D80B5-37AF-4C65-B475-7E3EA7BDEAD0}" type="datetime1">
              <a:rPr lang="en-US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>
        <a:spcBef>
          <a:spcPts val="0"/>
        </a:spcBef>
        <a:buNone/>
        <a:defRPr sz="3000" b="0" cap="sm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>
        <a:spcBef>
          <a:spcPts val="0"/>
        </a:spcBef>
        <a:buClr>
          <a:schemeClr val="accent1"/>
        </a:buClr>
        <a:buSzPct val="80000"/>
        <a:buFont typeface="Wingdings 2"/>
        <a:buChar char="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>
        <a:spcBef>
          <a:spcPts val="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>
        <a:spcBef>
          <a:spcPts val="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>
        <a:spcBef>
          <a:spcPts val="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>
        <a:spcBef>
          <a:spcPts val="0"/>
        </a:spcBef>
        <a:buClr>
          <a:schemeClr val="accent1"/>
        </a:buClr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>
        <a:spcBef>
          <a:spcPts val="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>
        <a:spcBef>
          <a:spcPts val="0"/>
        </a:spcBef>
        <a:buClr>
          <a:schemeClr val="accent2"/>
        </a:buClr>
        <a:buChar char="•"/>
        <a:defRPr sz="1400" cap="small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>
        <a:spcBef>
          <a:spcPts val="0"/>
        </a:spcBef>
        <a:buClr>
          <a:schemeClr val="accent1">
            <a:shade val="75000"/>
          </a:schemeClr>
        </a:buClr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1"/>
            <a:ext cx="7772400" cy="1904999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62000" y="1905000"/>
            <a:ext cx="7924800" cy="46482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Times New Roman"/>
              <a:cs typeface="B Nazanin"/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  <a:latin typeface="Times New Roman"/>
              <a:cs typeface="B Nazanin"/>
            </a:endParaRPr>
          </a:p>
          <a:p>
            <a:pPr algn="ctr">
              <a:defRPr/>
            </a:pPr>
            <a:r>
              <a:rPr lang="en-US" sz="4100" b="1" i="1">
                <a:solidFill>
                  <a:schemeClr val="tx1"/>
                </a:solidFill>
                <a:latin typeface="Times New Roman"/>
                <a:cs typeface="B Nazanin"/>
              </a:rPr>
              <a:t>Transformers</a:t>
            </a:r>
            <a:endParaRPr lang="en-US" sz="4100" b="1" i="1">
              <a:solidFill>
                <a:schemeClr val="tx1"/>
              </a:solidFill>
              <a:latin typeface="Times New Roman"/>
              <a:cs typeface="B Nazanin"/>
            </a:endParaRPr>
          </a:p>
          <a:p>
            <a:pPr algn="ctr">
              <a:defRPr/>
            </a:pPr>
            <a:r>
              <a:rPr lang="en-US" sz="2600" i="1">
                <a:solidFill>
                  <a:schemeClr val="tx1"/>
                </a:solidFill>
                <a:latin typeface="Times New Roman"/>
                <a:cs typeface="B Nazanin"/>
              </a:rPr>
              <a:t>(Computational Intelligence)</a:t>
            </a:r>
            <a:endParaRPr lang="en-US" sz="2600" i="1">
              <a:solidFill>
                <a:schemeClr val="tx1"/>
              </a:solidFill>
              <a:latin typeface="Times New Roman"/>
              <a:cs typeface="B Nazanin"/>
            </a:endParaRPr>
          </a:p>
          <a:p>
            <a:pPr algn="ctr">
              <a:defRPr/>
            </a:pPr>
            <a:endParaRPr lang="fa-IR" sz="2600" b="1">
              <a:solidFill>
                <a:schemeClr val="tx1"/>
              </a:solidFill>
              <a:latin typeface="Times New Roman"/>
              <a:cs typeface="B Nazanin"/>
            </a:endParaRPr>
          </a:p>
          <a:p>
            <a:pPr algn="ctr">
              <a:defRPr/>
            </a:pPr>
            <a:endParaRPr lang="en-US">
              <a:cs typeface="B Nazanin"/>
            </a:endParaRPr>
          </a:p>
        </p:txBody>
      </p:sp>
      <p:pic>
        <p:nvPicPr>
          <p:cNvPr id="4" name="Picture 3" descr="dd9bea7ba81c4986b0df9f324f8d15d4.png"/>
          <p:cNvPicPr/>
          <p:nvPr/>
        </p:nvPicPr>
        <p:blipFill>
          <a:blip r:embed="rId3"/>
          <a:stretch/>
        </p:blipFill>
        <p:spPr bwMode="auto">
          <a:xfrm>
            <a:off x="3886200" y="533400"/>
            <a:ext cx="1343025" cy="12580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Intro. </a:t>
            </a:r>
            <a:r>
              <a:rPr lang="en-US" sz="2400">
                <a:solidFill>
                  <a:schemeClr val="tx1"/>
                </a:solidFill>
              </a:rPr>
              <a:t>Of </a:t>
            </a:r>
            <a:r>
              <a:rPr lang="en-US">
                <a:solidFill>
                  <a:schemeClr val="tx1"/>
                </a:solidFill>
              </a:rPr>
              <a:t>Transformer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10</a:t>
            </a:fld>
            <a:endParaRPr lang="en-US"/>
          </a:p>
        </p:txBody>
      </p:sp>
      <p:pic>
        <p:nvPicPr>
          <p:cNvPr id="5" name="Picture 4" descr="The_transformer_encoder_decoder_stack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" y="1524000"/>
            <a:ext cx="7315200" cy="488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Encoder all identical structures but with </a:t>
            </a:r>
            <a:r>
              <a:rPr lang="en-US"/>
              <a:t>different </a:t>
            </a:r>
            <a:r>
              <a:rPr lang="en-US"/>
              <a:t>weights</a:t>
            </a:r>
            <a:endParaRPr/>
          </a:p>
          <a:p>
            <a:pPr marL="919163" indent="-273050">
              <a:buFont typeface="Wingdings"/>
              <a:buChar char="§"/>
              <a:defRPr/>
            </a:pPr>
            <a:r>
              <a:rPr lang="en-US"/>
              <a:t>Self attention : Looks at a relevant part of the words</a:t>
            </a:r>
            <a:endParaRPr/>
          </a:p>
          <a:p>
            <a:pPr marL="919163" indent="-273050">
              <a:buFont typeface="Wingdings"/>
              <a:buChar char="§"/>
              <a:defRPr/>
            </a:pPr>
            <a:r>
              <a:rPr lang="en-US"/>
              <a:t>Feed forward: </a:t>
            </a:r>
            <a:r>
              <a:rPr lang="en-US"/>
              <a:t>Apply independently to each position.</a:t>
            </a:r>
            <a:endParaRPr lang="en-US"/>
          </a:p>
          <a:p>
            <a:pPr marL="288924" indent="-273050">
              <a:buFont typeface="Wingdings"/>
              <a:buChar char="q"/>
              <a:defRPr/>
            </a:pPr>
            <a:r>
              <a:rPr lang="en-US"/>
              <a:t>Decoder:  contain self attention layer, feed forward layer and Encoder/Decoder attention  layer helps Decoder focus on relevant part of input sentences  </a:t>
            </a:r>
            <a:endParaRPr/>
          </a:p>
          <a:p>
            <a:pPr marL="919163" indent="-273050">
              <a:buFont typeface="Wingdings"/>
              <a:buChar char="§"/>
              <a:defRPr/>
            </a:pPr>
            <a:endParaRPr lang="en-US"/>
          </a:p>
          <a:p>
            <a:pPr marL="919163" indent="-273050">
              <a:buFont typeface="Wingdings"/>
              <a:buChar char="§"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90600" y="1371600"/>
            <a:ext cx="6781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Transformer-self attention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14400" y="1371600"/>
            <a:ext cx="69342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Transformer-self attention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066800"/>
            <a:ext cx="7467600" cy="5407152"/>
          </a:xfrm>
        </p:spPr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62000" y="1524000"/>
            <a:ext cx="7162801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Transformer-self attention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219200"/>
            <a:ext cx="7467600" cy="5254751"/>
          </a:xfrm>
        </p:spPr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4800" y="1447800"/>
            <a:ext cx="7696201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Transformer-self attention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90600" y="2362199"/>
            <a:ext cx="6999287" cy="279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Transformer-self attention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81000" y="1295400"/>
            <a:ext cx="7772400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Transformer-self attention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219200"/>
            <a:ext cx="7467600" cy="5254751"/>
          </a:xfrm>
        </p:spPr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18</a:t>
            </a:fld>
            <a:endParaRPr lang="en-US"/>
          </a:p>
        </p:txBody>
      </p:sp>
      <p:pic>
        <p:nvPicPr>
          <p:cNvPr id="5" name="Picture 4" descr="transformer_attention_heads_z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7200" y="1447800"/>
            <a:ext cx="7848600" cy="3998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Transformer-self attention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19</a:t>
            </a:fld>
            <a:endParaRPr lang="en-US"/>
          </a:p>
        </p:txBody>
      </p:sp>
      <p:pic>
        <p:nvPicPr>
          <p:cNvPr id="5" name="Picture 4" descr="transformer_attention_heads_weight_matrix_o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" y="1143000"/>
            <a:ext cx="7467600" cy="4815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>
                <a:solidFill>
                  <a:schemeClr val="tx1"/>
                </a:solidFill>
              </a:rPr>
              <a:t>Original paper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838200"/>
            <a:ext cx="7467600" cy="5635752"/>
          </a:xfrm>
        </p:spPr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81000" y="1066800"/>
            <a:ext cx="78581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57200" y="3733800"/>
            <a:ext cx="396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4572000" y="3810000"/>
            <a:ext cx="4076699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457200" y="2362199"/>
            <a:ext cx="76771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Transformer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20</a:t>
            </a:fld>
            <a:endParaRPr lang="en-US"/>
          </a:p>
        </p:txBody>
      </p:sp>
      <p:pic>
        <p:nvPicPr>
          <p:cNvPr id="5" name="Picture 4" descr="transformer_multi-headed_self-attention-recap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3400" y="1219200"/>
            <a:ext cx="7620000" cy="4998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Practical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990600"/>
            <a:ext cx="7467600" cy="54833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BERT Model (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idirectional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ncoder </a:t>
            </a:r>
            <a:r>
              <a:rPr lang="en-US">
                <a:solidFill>
                  <a:srgbClr val="FF0000"/>
                </a:solidFill>
              </a:rPr>
              <a:t>R</a:t>
            </a:r>
            <a:r>
              <a:rPr lang="en-US"/>
              <a:t>epresentation from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ransformer)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4800" y="2590800"/>
            <a:ext cx="8077201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Bert Model Overview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447800"/>
            <a:ext cx="7467600" cy="50261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Trained in two variations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Able to handle long input context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Trained on entire Wikipedia and book corpus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Targeted at multi-task objective 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Trained on TPU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Works at both sentence-level and token-level task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Be fine-tuned for many different tasks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Bert versions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219200"/>
            <a:ext cx="7467600" cy="5254751"/>
          </a:xfrm>
        </p:spPr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143000" y="1981200"/>
            <a:ext cx="63246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The way that Bert 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066800"/>
            <a:ext cx="7467600" cy="54071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 Masked Language Modeling(MLM)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4800" y="1600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Bert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447800"/>
            <a:ext cx="7467600" cy="50261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 Next Sequence Predictions(NSP)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4800" y="21336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source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676400"/>
            <a:ext cx="7467600" cy="4797552"/>
          </a:xfrm>
        </p:spPr>
        <p:txBody>
          <a:bodyPr/>
          <a:lstStyle/>
          <a:p>
            <a:pPr>
              <a:buNone/>
              <a:defRPr/>
            </a:pPr>
            <a:r>
              <a:rPr lang="en-US" i="1">
                <a:latin typeface="Times New Roman"/>
                <a:cs typeface="Times New Roman"/>
              </a:rPr>
              <a:t>[1] : </a:t>
            </a:r>
            <a:r>
              <a:rPr lang="en-US" i="1">
                <a:latin typeface="Times New Roman"/>
                <a:cs typeface="Times New Roman"/>
              </a:rPr>
              <a:t>Ashish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>
                <a:latin typeface="Times New Roman"/>
                <a:cs typeface="Times New Roman"/>
              </a:rPr>
              <a:t>Vaswani</a:t>
            </a:r>
            <a:r>
              <a:rPr lang="en-US" i="1">
                <a:latin typeface="Times New Roman"/>
                <a:cs typeface="Times New Roman"/>
              </a:rPr>
              <a:t>, Noam </a:t>
            </a:r>
            <a:r>
              <a:rPr lang="en-US" i="1">
                <a:latin typeface="Times New Roman"/>
                <a:cs typeface="Times New Roman"/>
              </a:rPr>
              <a:t>Shazeer</a:t>
            </a:r>
            <a:r>
              <a:rPr lang="en-US" i="1">
                <a:latin typeface="Times New Roman"/>
                <a:cs typeface="Times New Roman"/>
              </a:rPr>
              <a:t>, </a:t>
            </a:r>
            <a:r>
              <a:rPr lang="en-US" i="1">
                <a:latin typeface="Times New Roman"/>
                <a:cs typeface="Times New Roman"/>
              </a:rPr>
              <a:t>Niki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>
                <a:latin typeface="Times New Roman"/>
                <a:cs typeface="Times New Roman"/>
              </a:rPr>
              <a:t>Parmar</a:t>
            </a:r>
            <a:r>
              <a:rPr lang="en-US" i="1">
                <a:latin typeface="Times New Roman"/>
                <a:cs typeface="Times New Roman"/>
              </a:rPr>
              <a:t>, </a:t>
            </a:r>
            <a:r>
              <a:rPr lang="en-US" i="1">
                <a:latin typeface="Times New Roman"/>
                <a:cs typeface="Times New Roman"/>
              </a:rPr>
              <a:t>Jakob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>
                <a:latin typeface="Times New Roman"/>
                <a:cs typeface="Times New Roman"/>
              </a:rPr>
              <a:t>Uszkoreit</a:t>
            </a:r>
            <a:r>
              <a:rPr lang="en-US" i="1">
                <a:latin typeface="Times New Roman"/>
                <a:cs typeface="Times New Roman"/>
              </a:rPr>
              <a:t>, </a:t>
            </a:r>
            <a:r>
              <a:rPr lang="en-US" i="1">
                <a:latin typeface="Times New Roman"/>
                <a:cs typeface="Times New Roman"/>
              </a:rPr>
              <a:t>Llion</a:t>
            </a:r>
            <a:r>
              <a:rPr lang="en-US" i="1">
                <a:latin typeface="Times New Roman"/>
                <a:cs typeface="Times New Roman"/>
              </a:rPr>
              <a:t> Jones, Aidan N. Gomez, </a:t>
            </a:r>
            <a:r>
              <a:rPr lang="en-US" i="1">
                <a:latin typeface="Times New Roman"/>
                <a:cs typeface="Times New Roman"/>
              </a:rPr>
              <a:t>Łukasz</a:t>
            </a:r>
            <a:r>
              <a:rPr lang="en-US" i="1">
                <a:latin typeface="Times New Roman"/>
                <a:cs typeface="Times New Roman"/>
              </a:rPr>
              <a:t> Kaiser, </a:t>
            </a:r>
            <a:r>
              <a:rPr lang="en-US" i="1">
                <a:latin typeface="Times New Roman"/>
                <a:cs typeface="Times New Roman"/>
              </a:rPr>
              <a:t>Illia</a:t>
            </a:r>
            <a:r>
              <a:rPr lang="en-US" i="1">
                <a:latin typeface="Times New Roman"/>
                <a:cs typeface="Times New Roman"/>
              </a:rPr>
              <a:t> </a:t>
            </a:r>
            <a:r>
              <a:rPr lang="en-US" i="1">
                <a:latin typeface="Times New Roman"/>
                <a:cs typeface="Times New Roman"/>
              </a:rPr>
              <a:t>Polosukhin</a:t>
            </a:r>
            <a:r>
              <a:rPr lang="en-US" i="1">
                <a:latin typeface="Times New Roman"/>
                <a:cs typeface="Times New Roman"/>
              </a:rPr>
              <a:t>, “Attention </a:t>
            </a:r>
            <a:r>
              <a:rPr lang="en-US" i="1">
                <a:latin typeface="Times New Roman"/>
                <a:cs typeface="Times New Roman"/>
              </a:rPr>
              <a:t>is All you </a:t>
            </a:r>
            <a:r>
              <a:rPr lang="en-US" i="1">
                <a:latin typeface="Times New Roman"/>
                <a:cs typeface="Times New Roman"/>
              </a:rPr>
              <a:t>Need”, </a:t>
            </a:r>
            <a:r>
              <a:rPr lang="en-US" i="1">
                <a:latin typeface="Times New Roman"/>
                <a:cs typeface="Times New Roman"/>
              </a:rPr>
              <a:t>31st Conference on Neural Information Processing </a:t>
            </a:r>
            <a:r>
              <a:rPr lang="en-US" i="1">
                <a:latin typeface="Times New Roman"/>
                <a:cs typeface="Times New Roman"/>
              </a:rPr>
              <a:t>Systems, 2017.</a:t>
            </a:r>
            <a:endParaRPr/>
          </a:p>
          <a:p>
            <a:pPr>
              <a:buNone/>
              <a:defRPr/>
            </a:pPr>
            <a:r>
              <a:rPr lang="en-US" i="1">
                <a:latin typeface="Times New Roman"/>
                <a:cs typeface="Times New Roman"/>
              </a:rPr>
              <a:t>[2] : J Devlin, MW Chang, K Lee, K </a:t>
            </a:r>
            <a:r>
              <a:rPr lang="en-US" i="1">
                <a:latin typeface="Times New Roman"/>
                <a:cs typeface="Times New Roman"/>
              </a:rPr>
              <a:t>Toutanova</a:t>
            </a:r>
            <a:r>
              <a:rPr lang="en-US" i="1">
                <a:latin typeface="Times New Roman"/>
                <a:cs typeface="Times New Roman"/>
              </a:rPr>
              <a:t>, “</a:t>
            </a:r>
            <a:r>
              <a:rPr lang="en-US" i="1">
                <a:latin typeface="Times New Roman"/>
                <a:cs typeface="Times New Roman"/>
              </a:rPr>
              <a:t>BERT: Pre-training of Deep Bidirectional Transformers for Language </a:t>
            </a:r>
            <a:r>
              <a:rPr lang="en-US" i="1">
                <a:latin typeface="Times New Roman"/>
                <a:cs typeface="Times New Roman"/>
              </a:rPr>
              <a:t>Understanding” , </a:t>
            </a:r>
            <a:r>
              <a:rPr lang="en-US" i="1">
                <a:latin typeface="Times New Roman"/>
                <a:cs typeface="Times New Roman"/>
              </a:rPr>
              <a:t>arXiv</a:t>
            </a:r>
            <a:r>
              <a:rPr lang="en-US" i="1">
                <a:latin typeface="Times New Roman"/>
                <a:cs typeface="Times New Roman"/>
              </a:rPr>
              <a:t>, 2018.</a:t>
            </a:r>
            <a:br>
              <a:rPr lang="en-US"/>
            </a:br>
            <a:endParaRPr lang="en-US"/>
          </a:p>
          <a:p>
            <a:pPr>
              <a:buNone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838200"/>
            <a:ext cx="7467600" cy="4873752"/>
          </a:xfrm>
        </p:spPr>
        <p:txBody>
          <a:bodyPr>
            <a:normAutofit fontScale="55000" lnSpcReduction="20000"/>
          </a:bodyPr>
          <a:lstStyle/>
          <a:p>
            <a:pPr>
              <a:buNone/>
              <a:defRPr/>
            </a:pPr>
            <a:r>
              <a:rPr lang="en-US"/>
              <a:t> </a:t>
            </a:r>
            <a:endParaRPr/>
          </a:p>
          <a:p>
            <a:pPr>
              <a:buNone/>
              <a:defRPr/>
            </a:pPr>
            <a:endParaRPr lang="en-US"/>
          </a:p>
          <a:p>
            <a:pPr>
              <a:buNone/>
              <a:defRPr/>
            </a:pPr>
            <a:endParaRPr lang="en-US"/>
          </a:p>
          <a:p>
            <a:pPr>
              <a:buNone/>
              <a:defRPr/>
            </a:pPr>
            <a:endParaRPr lang="en-US"/>
          </a:p>
          <a:p>
            <a:pPr>
              <a:buNone/>
              <a:defRPr/>
            </a:pPr>
            <a:endParaRPr lang="en-US"/>
          </a:p>
          <a:p>
            <a:pPr>
              <a:buNone/>
              <a:defRPr/>
            </a:pPr>
            <a:r>
              <a:rPr lang="en-US" sz="49200"/>
              <a:t> </a:t>
            </a:r>
            <a:r>
              <a:rPr lang="en-US" sz="49200"/>
              <a:t>   </a:t>
            </a:r>
            <a:r>
              <a:rPr lang="en-US" sz="28500"/>
              <a:t>? </a:t>
            </a:r>
            <a:endParaRPr lang="en-US" sz="49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2438400"/>
            <a:ext cx="7467600" cy="4035552"/>
          </a:xfrm>
        </p:spPr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en-US" sz="3200" b="1"/>
              <a:t>Thank you for your </a:t>
            </a:r>
            <a:endParaRPr/>
          </a:p>
          <a:p>
            <a:pPr algn="ctr">
              <a:buNone/>
              <a:defRPr/>
            </a:pPr>
            <a:r>
              <a:rPr lang="en-US" sz="4800" b="1"/>
              <a:t>Attention</a:t>
            </a:r>
            <a:r>
              <a:rPr lang="en-US" sz="3200" b="1"/>
              <a:t>!</a:t>
            </a:r>
            <a:endParaRPr lang="en-US" sz="32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Presentation Include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524000"/>
            <a:ext cx="7467600" cy="50261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Language </a:t>
            </a:r>
            <a:r>
              <a:rPr lang="en-US"/>
              <a:t>model </a:t>
            </a:r>
            <a:r>
              <a:rPr lang="en-US"/>
              <a:t>history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Why </a:t>
            </a:r>
            <a:r>
              <a:rPr lang="en-US"/>
              <a:t>transformer</a:t>
            </a:r>
            <a:r>
              <a:rPr lang="en-US"/>
              <a:t>?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Advantage </a:t>
            </a:r>
            <a:r>
              <a:rPr lang="en-US"/>
              <a:t>vs</a:t>
            </a:r>
            <a:r>
              <a:rPr lang="en-US"/>
              <a:t> previous models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Problem of text </a:t>
            </a:r>
            <a:r>
              <a:rPr lang="en-US"/>
              <a:t>presentation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Intro. </a:t>
            </a:r>
            <a:r>
              <a:rPr lang="en-US" sz="1800"/>
              <a:t>Of </a:t>
            </a:r>
            <a:r>
              <a:rPr lang="en-US"/>
              <a:t>Transformer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Transformer-self attention</a:t>
            </a:r>
            <a:endParaRPr lang="en-US"/>
          </a:p>
          <a:p>
            <a:pPr>
              <a:buFont typeface="Wingdings"/>
              <a:buChar char="q"/>
              <a:defRPr/>
            </a:pPr>
            <a:r>
              <a:rPr lang="en-US"/>
              <a:t>Practical </a:t>
            </a:r>
            <a:r>
              <a:rPr lang="en-US"/>
              <a:t>model</a:t>
            </a:r>
            <a:endParaRPr/>
          </a:p>
          <a:p>
            <a:pPr marL="919163" indent="-273050">
              <a:buFont typeface="Wingdings"/>
              <a:buChar char="§"/>
              <a:defRPr/>
            </a:pPr>
            <a:r>
              <a:rPr lang="en-US"/>
              <a:t>BERT</a:t>
            </a:r>
            <a:endParaRPr/>
          </a:p>
          <a:p>
            <a:pPr>
              <a:buFont typeface="Wingdings"/>
              <a:buChar char="q"/>
              <a:defRPr/>
            </a:pPr>
            <a:endParaRPr lang="en-US"/>
          </a:p>
          <a:p>
            <a:pPr>
              <a:buFont typeface="Wingdings"/>
              <a:buChar char="q"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language model history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/>
        <p:txBody>
          <a:bodyPr/>
          <a:lstStyle/>
          <a:p>
            <a:pPr>
              <a:buNone/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28600" y="1871663"/>
            <a:ext cx="83058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why </a:t>
            </a:r>
            <a:r>
              <a:rPr lang="en-US">
                <a:solidFill>
                  <a:schemeClr val="tx1"/>
                </a:solidFill>
              </a:rPr>
              <a:t>transformer?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676400"/>
            <a:ext cx="7543800" cy="47975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Capturing Contextual </a:t>
            </a:r>
            <a:r>
              <a:rPr lang="en-US"/>
              <a:t>Information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Handling Long-Range </a:t>
            </a:r>
            <a:r>
              <a:rPr lang="en-US"/>
              <a:t>Dependencies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Language </a:t>
            </a:r>
            <a:r>
              <a:rPr lang="en-US"/>
              <a:t>Generation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Multilingual </a:t>
            </a:r>
            <a:r>
              <a:rPr lang="en-US"/>
              <a:t>Support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State-of-the-Art </a:t>
            </a:r>
            <a:r>
              <a:rPr lang="en-US"/>
              <a:t>Performance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Pre-training and </a:t>
            </a:r>
            <a:r>
              <a:rPr lang="en-US"/>
              <a:t>Fine-tuning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….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Advantage </a:t>
            </a:r>
            <a:r>
              <a:rPr lang="en-US">
                <a:solidFill>
                  <a:schemeClr val="tx1"/>
                </a:solidFill>
              </a:rPr>
              <a:t>to previous models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752599"/>
            <a:ext cx="7467600" cy="47213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Ability to handle long-range </a:t>
            </a:r>
            <a:r>
              <a:rPr lang="en-US"/>
              <a:t>dependencies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Parallel </a:t>
            </a:r>
            <a:r>
              <a:rPr lang="en-US"/>
              <a:t>processing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Reduced vanishing gradient </a:t>
            </a:r>
            <a:r>
              <a:rPr lang="en-US"/>
              <a:t>problem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Attention </a:t>
            </a:r>
            <a:r>
              <a:rPr lang="en-US"/>
              <a:t>mechanism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Multilingual </a:t>
            </a:r>
            <a:r>
              <a:rPr lang="en-US"/>
              <a:t>support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Memory </a:t>
            </a:r>
            <a:r>
              <a:rPr lang="en-US"/>
              <a:t>efficiency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Superior performance on NLP </a:t>
            </a:r>
            <a:r>
              <a:rPr lang="en-US"/>
              <a:t>benchmarks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Problem of text presentation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219200"/>
            <a:ext cx="7467600" cy="5254751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Example:</a:t>
            </a:r>
            <a:endParaRPr/>
          </a:p>
          <a:p>
            <a:pPr marL="852488" indent="-273050">
              <a:buFont typeface="Wingdings"/>
              <a:buChar char="§"/>
              <a:defRPr/>
            </a:pPr>
            <a:r>
              <a:rPr lang="en-US"/>
              <a:t>b</a:t>
            </a:r>
            <a:r>
              <a:rPr lang="en-US"/>
              <a:t>ank in </a:t>
            </a:r>
            <a:r>
              <a:rPr lang="en-US"/>
              <a:t>river </a:t>
            </a:r>
            <a:r>
              <a:rPr lang="en-US"/>
              <a:t>bank or bank in bank rubber</a:t>
            </a:r>
            <a:endParaRPr/>
          </a:p>
          <a:p>
            <a:pPr>
              <a:buFont typeface="Wingdings"/>
              <a:buChar char="§"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209800" y="2895600"/>
            <a:ext cx="3048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Intro. </a:t>
            </a:r>
            <a:r>
              <a:rPr lang="en-US" sz="2400">
                <a:solidFill>
                  <a:schemeClr val="tx1"/>
                </a:solidFill>
              </a:rPr>
              <a:t>Of </a:t>
            </a:r>
            <a:r>
              <a:rPr lang="en-US">
                <a:solidFill>
                  <a:schemeClr val="tx1"/>
                </a:solidFill>
              </a:rPr>
              <a:t>Transformer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Encoder/Decoder mechanism</a:t>
            </a:r>
            <a:endParaRPr lang="en-US"/>
          </a:p>
          <a:p>
            <a:pPr>
              <a:buFont typeface="Wingdings"/>
              <a:buChar char="q"/>
              <a:defRPr/>
            </a:pPr>
            <a:r>
              <a:rPr lang="en-US"/>
              <a:t>Use attention model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Advantage :</a:t>
            </a:r>
            <a:endParaRPr/>
          </a:p>
          <a:p>
            <a:pPr marL="973138" indent="-273050">
              <a:buFont typeface="Wingdings"/>
              <a:buChar char="§"/>
              <a:defRPr/>
            </a:pPr>
            <a:r>
              <a:rPr lang="en-US"/>
              <a:t>Parallelism</a:t>
            </a:r>
            <a:endParaRPr/>
          </a:p>
          <a:p>
            <a:pPr marL="973138" indent="-273050">
              <a:buFont typeface="Wingdings"/>
              <a:buChar char="§"/>
              <a:defRPr/>
            </a:pPr>
            <a:r>
              <a:rPr lang="en-US"/>
              <a:t>Use large amount of data</a:t>
            </a:r>
            <a:endParaRPr/>
          </a:p>
          <a:p>
            <a:pPr marL="973138" indent="-273050">
              <a:buFont typeface="Wingdings"/>
              <a:buChar char="§"/>
              <a:defRPr/>
            </a:pPr>
            <a:r>
              <a:rPr lang="en-US"/>
              <a:t>All that because of Model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8</a:t>
            </a:fld>
            <a:endParaRPr lang="en-US"/>
          </a:p>
        </p:txBody>
      </p:sp>
      <p:pic>
        <p:nvPicPr>
          <p:cNvPr id="6" name="Picture 5" descr="The_transformer_encoders_decoders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00200" y="3962400"/>
            <a:ext cx="4800600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Intro. </a:t>
            </a:r>
            <a:r>
              <a:rPr lang="en-US" sz="2400">
                <a:solidFill>
                  <a:schemeClr val="tx1"/>
                </a:solidFill>
              </a:rPr>
              <a:t>Of </a:t>
            </a:r>
            <a:r>
              <a:rPr lang="en-US">
                <a:solidFill>
                  <a:schemeClr val="tx1"/>
                </a:solidFill>
              </a:rPr>
              <a:t>Transformer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57200" y="1143000"/>
            <a:ext cx="7467600" cy="5330952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US"/>
              <a:t>Attention mechanism help improve machine translation applications performance 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Transformer model use attention mechanism at the core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Consist of encoder/decoder</a:t>
            </a:r>
            <a:endParaRPr/>
          </a:p>
          <a:p>
            <a:pPr marL="1030288" indent="-273050">
              <a:buFont typeface="Wingdings"/>
              <a:buChar char="§"/>
              <a:defRPr/>
            </a:pPr>
            <a:r>
              <a:rPr lang="en-US"/>
              <a:t>Encoder: Encode the input sequence passed to the decoder.</a:t>
            </a:r>
            <a:endParaRPr/>
          </a:p>
          <a:p>
            <a:pPr marL="1030288" indent="-273050">
              <a:buFont typeface="Wingdings"/>
              <a:buChar char="§"/>
              <a:defRPr/>
            </a:pPr>
            <a:r>
              <a:rPr lang="en-US"/>
              <a:t>Decoder: decode the representation for a relevant task.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Arial"/>
        <a:cs typeface="Arial"/>
      </a:majorFont>
      <a:minorFont>
        <a:latin typeface="Century Schoolbook"/>
        <a:ea typeface="Arial"/>
        <a:cs typeface="Arial"/>
      </a:minorFont>
    </a:fontScheme>
    <a:fmtScheme name="Oriel">
      <a:fillStyleLst>
        <a:solidFill>
          <a:schemeClr val="phClr"/>
        </a:solidFill>
        <a:gradFill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0</Words>
  <Application>ONLYOFFICE/7.5.0.127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oljaito</dc:creator>
  <cp:keywords/>
  <dc:description/>
  <dc:identifier/>
  <dc:language/>
  <cp:lastModifiedBy/>
  <cp:revision>67</cp:revision>
  <dcterms:created xsi:type="dcterms:W3CDTF">2006-08-16T00:00:00Z</dcterms:created>
  <dcterms:modified xsi:type="dcterms:W3CDTF">2024-02-21T12:56:28Z</dcterms:modified>
  <cp:category/>
  <cp:contentStatus/>
  <cp:version/>
</cp:coreProperties>
</file>