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5" r:id="rId2"/>
    <p:sldId id="453" r:id="rId3"/>
    <p:sldId id="455" r:id="rId4"/>
    <p:sldId id="456" r:id="rId5"/>
    <p:sldId id="580" r:id="rId6"/>
    <p:sldId id="458" r:id="rId7"/>
    <p:sldId id="457" r:id="rId8"/>
    <p:sldId id="581" r:id="rId9"/>
    <p:sldId id="547" r:id="rId10"/>
    <p:sldId id="548" r:id="rId11"/>
    <p:sldId id="579" r:id="rId12"/>
    <p:sldId id="459" r:id="rId13"/>
    <p:sldId id="582" r:id="rId14"/>
    <p:sldId id="590" r:id="rId15"/>
    <p:sldId id="591" r:id="rId16"/>
    <p:sldId id="578" r:id="rId17"/>
  </p:sldIdLst>
  <p:sldSz cx="9144000" cy="6858000" type="screen4x3"/>
  <p:notesSz cx="6858000" cy="9144000"/>
  <p:custDataLst>
    <p:tags r:id="rId19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qoritm" id="{6EA6A160-FC88-402A-96A5-21E718CE6DDF}">
          <p14:sldIdLst/>
        </p14:section>
        <p14:section name="giriş" id="{9244DBDE-E859-4AAE-A7B1-5C323EB44BF4}">
          <p14:sldIdLst/>
        </p14:section>
        <p14:section name="dəyişənlər" id="{124A77CB-1CD5-4C1C-B235-61FCED5FB11C}">
          <p14:sldIdLst/>
        </p14:section>
        <p14:section name="sadə proqramlar, nümunələr" id="{171984FF-AF8C-4620-AB1E-543AFC78D65A}">
          <p14:sldIdLst/>
        </p14:section>
        <p14:section name="Hesablamalar" id="{0D414DF5-0366-4843-8DFF-CD0FD68073B3}">
          <p14:sldIdLst/>
        </p14:section>
        <p14:section name="Budaqlanma" id="{057CF94E-84FE-4962-8BA8-6C66A3881F69}">
          <p14:sldIdLst>
            <p14:sldId id="415"/>
            <p14:sldId id="453"/>
            <p14:sldId id="455"/>
            <p14:sldId id="456"/>
            <p14:sldId id="580"/>
            <p14:sldId id="458"/>
            <p14:sldId id="457"/>
            <p14:sldId id="581"/>
            <p14:sldId id="547"/>
            <p14:sldId id="548"/>
            <p14:sldId id="579"/>
            <p14:sldId id="459"/>
            <p14:sldId id="582"/>
            <p14:sldId id="590"/>
            <p14:sldId id="591"/>
            <p14:sldId id="5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E47"/>
    <a:srgbClr val="0095FF"/>
    <a:srgbClr val="333399"/>
    <a:srgbClr val="66FFFF"/>
    <a:srgbClr val="0000FF"/>
    <a:srgbClr val="008000"/>
    <a:srgbClr val="FFFF99"/>
    <a:srgbClr val="E6E6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3" autoAdjust="0"/>
    <p:restoredTop sz="95005" autoAdjust="0"/>
  </p:normalViewPr>
  <p:slideViewPr>
    <p:cSldViewPr snapToGrid="0">
      <p:cViewPr varScale="1">
        <p:scale>
          <a:sx n="79" d="100"/>
          <a:sy n="79" d="100"/>
        </p:scale>
        <p:origin x="170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9" d="100"/>
        <a:sy n="179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tags" Target="tags/tag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onsola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onsola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onsola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onsolas" charset="0"/>
              </a:defRPr>
            </a:lvl1pPr>
          </a:lstStyle>
          <a:p>
            <a:fld id="{C6E7E1F6-12EC-E942-BE8C-7C7D9FB2F62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3588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799" y="1690168"/>
            <a:ext cx="7772400" cy="147002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94344"/>
            <a:ext cx="6168684" cy="60172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62A17-3F4D-4412-B61F-94AC625D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02" b="23334"/>
          <a:stretch/>
        </p:blipFill>
        <p:spPr>
          <a:xfrm>
            <a:off x="0" y="-23375"/>
            <a:ext cx="9144000" cy="1212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21C3B-82DF-4921-8617-96F539C4D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2" b="28621"/>
          <a:stretch/>
        </p:blipFill>
        <p:spPr>
          <a:xfrm>
            <a:off x="-1" y="5064369"/>
            <a:ext cx="9144001" cy="1801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A0284-89DE-42B8-B6EC-61335E959F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109"/>
            <a:ext cx="3066757" cy="8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4000" b="1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8129" y="3613717"/>
            <a:ext cx="7427742" cy="592523"/>
          </a:xfrm>
        </p:spPr>
        <p:txBody>
          <a:bodyPr/>
          <a:lstStyle>
            <a:lvl1pPr marL="0" indent="0" algn="ctr">
              <a:buNone/>
              <a:defRPr sz="2400" b="1">
                <a:latin typeface="Consolas" charset="0"/>
                <a:ea typeface="Consolas" charset="0"/>
                <a:cs typeface="Consolas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62A17-3F4D-4412-B61F-94AC625D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02" b="23334"/>
          <a:stretch/>
        </p:blipFill>
        <p:spPr>
          <a:xfrm>
            <a:off x="0" y="-23375"/>
            <a:ext cx="9144000" cy="1212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A0284-89DE-42B8-B6EC-61335E959F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109"/>
            <a:ext cx="3066757" cy="887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21C3B-82DF-4921-8617-96F539C4D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2" b="28621"/>
          <a:stretch/>
        </p:blipFill>
        <p:spPr>
          <a:xfrm>
            <a:off x="-1" y="5205046"/>
            <a:ext cx="9144001" cy="16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2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83959" y="774670"/>
            <a:ext cx="8376082" cy="471086"/>
          </a:xfrm>
        </p:spPr>
        <p:txBody>
          <a:bodyPr/>
          <a:lstStyle>
            <a:lvl1pPr algn="l">
              <a:defRPr sz="3000" b="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892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microsoft.com/office/2007/relationships/hdphoto" Target="../media/hdphoto1.wdp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.png" /><Relationship Id="rId5" Type="http://schemas.openxmlformats.org/officeDocument/2006/relationships/image" Target="../media/image1.jpg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0308" y="53437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0308" y="1992923"/>
            <a:ext cx="8229600" cy="346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текста</a:t>
            </a:r>
          </a:p>
          <a:p>
            <a:pPr lvl="1"/>
            <a:r>
              <a:rPr lang="ru-RU" altLang="ru-RU" dirty="0"/>
              <a:t>Второй уровень</a:t>
            </a:r>
          </a:p>
          <a:p>
            <a:pPr lvl="2"/>
            <a:r>
              <a:rPr lang="ru-RU" altLang="ru-RU" dirty="0"/>
              <a:t>Третий уровень</a:t>
            </a:r>
          </a:p>
          <a:p>
            <a:pPr lvl="3"/>
            <a:r>
              <a:rPr lang="ru-RU" altLang="ru-RU" dirty="0"/>
              <a:t>Четвертый уровень</a:t>
            </a:r>
          </a:p>
          <a:p>
            <a:pPr lvl="4"/>
            <a:r>
              <a:rPr lang="ru-RU" altLang="ru-RU" dirty="0"/>
              <a:t>Пятый уровень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3063F4-48E5-463E-8297-F67061FF2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02" b="2494"/>
          <a:stretch/>
        </p:blipFill>
        <p:spPr>
          <a:xfrm>
            <a:off x="0" y="0"/>
            <a:ext cx="9144000" cy="33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3063F4-48E5-463E-8297-F67061FF2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02" b="2494"/>
          <a:stretch/>
        </p:blipFill>
        <p:spPr>
          <a:xfrm>
            <a:off x="0" y="6521669"/>
            <a:ext cx="9144000" cy="33633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778712" y="5904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Consolas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62C83-9CB6-49F6-A61F-21EAFB961E7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241" y="5720875"/>
            <a:ext cx="657334" cy="6573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>
              <a:lumMod val="50000"/>
            </a:schemeClr>
          </a:solidFill>
          <a:latin typeface="Consolas" charset="0"/>
          <a:ea typeface="Consolas" charset="0"/>
          <a:cs typeface="Consola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1">
              <a:lumMod val="50000"/>
            </a:schemeClr>
          </a:solidFill>
          <a:latin typeface="Consolas" charset="0"/>
          <a:ea typeface="Consolas" charset="0"/>
          <a:cs typeface="Consolas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4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3" Type="http://schemas.openxmlformats.org/officeDocument/2006/relationships/image" Target="../media/image18.png" /><Relationship Id="rId7" Type="http://schemas.openxmlformats.org/officeDocument/2006/relationships/image" Target="../media/image22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21.png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 /><Relationship Id="rId3" Type="http://schemas.openxmlformats.org/officeDocument/2006/relationships/image" Target="../media/image25.png" /><Relationship Id="rId7" Type="http://schemas.openxmlformats.org/officeDocument/2006/relationships/image" Target="../media/image29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28.png" /><Relationship Id="rId5" Type="http://schemas.openxmlformats.org/officeDocument/2006/relationships/image" Target="../media/image27.png" /><Relationship Id="rId4" Type="http://schemas.openxmlformats.org/officeDocument/2006/relationships/image" Target="../media/image26.png" /><Relationship Id="rId9" Type="http://schemas.openxmlformats.org/officeDocument/2006/relationships/image" Target="../media/image31.pn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Python </a:t>
            </a:r>
            <a:r>
              <a:rPr lang="en-US" err="1"/>
              <a:t>dilində</a:t>
            </a:r>
            <a:r>
              <a:rPr lang="en-US"/>
              <a:t> </a:t>
            </a:r>
            <a:r>
              <a:rPr lang="en-US" err="1"/>
              <a:t>proqramlaşdırma</a:t>
            </a:r>
            <a:endParaRPr lang="ru-RU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40719" y="3248025"/>
            <a:ext cx="53721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az-Latn-AZ">
                <a:solidFill>
                  <a:srgbClr val="000000"/>
                </a:solidFill>
              </a:rPr>
              <a:t>Mövzu 4</a:t>
            </a:r>
            <a:r>
              <a:rPr lang="en-US">
                <a:solidFill>
                  <a:srgbClr val="000000"/>
                </a:solidFill>
              </a:rPr>
              <a:t>.</a:t>
            </a:r>
            <a:r>
              <a:rPr lang="ru-RU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Budaqlanma</a:t>
            </a:r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Ardıcıl budaqlanma</a:t>
            </a:r>
            <a:endParaRPr lang="ru-RU" altLang="ru-RU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485775" y="971550"/>
            <a:ext cx="5343525" cy="34163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marL="179388" indent="-90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cost =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1500 </a:t>
            </a:r>
            <a:endParaRPr lang="en-US" altLang="en-US" sz="2400">
              <a:solidFill>
                <a:srgbClr val="00B0F0"/>
              </a:solidFill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>
                <a:solidFill>
                  <a:srgbClr val="0000CC"/>
                </a:solidFill>
                <a:latin typeface="+mj-lt"/>
                <a:ea typeface="Times New Roman" charset="0"/>
                <a:cs typeface="Courier New" charset="0"/>
              </a:rPr>
              <a:t>if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cost &lt;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1000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: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print ( 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“</a:t>
            </a:r>
            <a:r>
              <a:rPr lang="en-US" altLang="en-US" sz="2400" err="1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Endirim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 err="1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yoxdur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.”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)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 err="1">
                <a:solidFill>
                  <a:srgbClr val="0000CC"/>
                </a:solidFill>
                <a:latin typeface="+mj-lt"/>
                <a:ea typeface="Times New Roman" charset="0"/>
                <a:cs typeface="Courier New" charset="0"/>
              </a:rPr>
              <a:t>elif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cost &lt;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2000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:  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print ( 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“</a:t>
            </a:r>
            <a:r>
              <a:rPr lang="az-Latn-AZ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2% e</a:t>
            </a:r>
            <a:r>
              <a:rPr lang="en-US" altLang="en-US" sz="2400" err="1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ndirim</a:t>
            </a:r>
            <a:r>
              <a:rPr lang="az-Latn-AZ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 var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.”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)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 err="1">
                <a:solidFill>
                  <a:srgbClr val="0000CC"/>
                </a:solidFill>
                <a:latin typeface="+mj-lt"/>
                <a:ea typeface="Times New Roman" charset="0"/>
                <a:cs typeface="Courier New" charset="0"/>
              </a:rPr>
              <a:t>elif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cost &lt;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5000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:  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print ( 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“</a:t>
            </a:r>
            <a:r>
              <a:rPr lang="az-Latn-AZ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5% e</a:t>
            </a:r>
            <a:r>
              <a:rPr lang="en-US" altLang="en-US" sz="2400" err="1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ndirim</a:t>
            </a:r>
            <a:r>
              <a:rPr lang="az-Latn-AZ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 var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.”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)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>
                <a:solidFill>
                  <a:srgbClr val="0000CC"/>
                </a:solidFill>
                <a:latin typeface="+mj-lt"/>
                <a:ea typeface="Times New Roman" charset="0"/>
                <a:cs typeface="Courier New" charset="0"/>
              </a:rPr>
              <a:t>else</a:t>
            </a:r>
            <a:r>
              <a:rPr lang="ru-RU" altLang="en-US" sz="2400">
                <a:solidFill>
                  <a:srgbClr val="0000CC"/>
                </a:solidFill>
                <a:latin typeface="+mj-lt"/>
                <a:ea typeface="Times New Roman" charset="0"/>
                <a:cs typeface="Courier New" charset="0"/>
              </a:rPr>
              <a:t>: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print 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( </a:t>
            </a:r>
            <a:r>
              <a:rPr lang="ru-RU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“</a:t>
            </a:r>
            <a:r>
              <a:rPr lang="az-Latn-AZ" altLang="en-US" sz="2400">
                <a:solidFill>
                  <a:srgbClr val="C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10% e</a:t>
            </a:r>
            <a:r>
              <a:rPr lang="en-US" altLang="en-US" sz="2400" err="1">
                <a:solidFill>
                  <a:srgbClr val="C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ndirim</a:t>
            </a:r>
            <a:r>
              <a:rPr lang="az-Latn-AZ" altLang="en-US" sz="2400">
                <a:solidFill>
                  <a:srgbClr val="C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 var.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”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)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85775" y="4837112"/>
            <a:ext cx="4042639" cy="770621"/>
            <a:chOff x="523" y="3639"/>
            <a:chExt cx="1779" cy="823"/>
          </a:xfrm>
        </p:grpSpPr>
        <p:sp>
          <p:nvSpPr>
            <p:cNvPr id="9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575" cy="49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az-Latn-AZ" altLang="en-US" sz="2400">
                  <a:latin typeface="Consolas" charset="0"/>
                </a:rPr>
                <a:t> Nəyi xaric edəcək</a:t>
              </a:r>
              <a:r>
                <a:rPr lang="en-US" altLang="en-US" sz="2400"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59401" name="Oval 57"/>
            <p:cNvSpPr>
              <a:spLocks noChangeArrowheads="1"/>
            </p:cNvSpPr>
            <p:nvPr/>
          </p:nvSpPr>
          <p:spPr bwMode="auto">
            <a:xfrm>
              <a:off x="523" y="3639"/>
              <a:ext cx="283" cy="68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11" name="AutoShape 53"/>
          <p:cNvSpPr>
            <a:spLocks noChangeArrowheads="1"/>
          </p:cNvSpPr>
          <p:nvPr/>
        </p:nvSpPr>
        <p:spPr bwMode="auto">
          <a:xfrm>
            <a:off x="5634038" y="2115061"/>
            <a:ext cx="3235642" cy="844550"/>
          </a:xfrm>
          <a:prstGeom prst="wedgeRoundRectCallout">
            <a:avLst>
              <a:gd name="adj1" fmla="val -93046"/>
              <a:gd name="adj2" fmla="val -2137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az-Latn-AZ" sz="2400">
                <a:latin typeface="Consolas" charset="0"/>
              </a:rPr>
              <a:t>Birinci işləyən şərt</a:t>
            </a:r>
            <a:endParaRPr lang="ru-RU" sz="2400">
              <a:latin typeface="Consolas" charset="0"/>
            </a:endParaRPr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5118100" y="5146109"/>
            <a:ext cx="2733441" cy="46166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2%</a:t>
            </a:r>
            <a:r>
              <a:rPr lang="az-Latn-AZ" altLang="en-US" sz="240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 endirim var</a:t>
            </a:r>
            <a:r>
              <a:rPr lang="en-US" altLang="en-US" sz="240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.</a:t>
            </a:r>
            <a:endParaRPr lang="ru-RU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749E38-583B-413C-A8C8-3EB3DDA9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7" y="1665348"/>
            <a:ext cx="3506796" cy="3527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927871-C2F6-4200-94D7-C4B9EA0DE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14" y="2265222"/>
            <a:ext cx="2038893" cy="2327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3BB37C-3993-46A8-B251-41BCFF173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970" y="3039801"/>
            <a:ext cx="2475918" cy="778397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3745565-FA62-4925-BE42-EE06299BA92C}"/>
              </a:ext>
            </a:extLst>
          </p:cNvPr>
          <p:cNvSpPr txBox="1">
            <a:spLocks/>
          </p:cNvSpPr>
          <p:nvPr/>
        </p:nvSpPr>
        <p:spPr bwMode="auto"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az-Latn-AZ" altLang="ru-RU" kern="0"/>
              <a:t>Ardıcıl budaqlanma</a:t>
            </a:r>
            <a:endParaRPr lang="ru-RU" altLang="ru-RU" kern="0" dirty="0"/>
          </a:p>
        </p:txBody>
      </p:sp>
    </p:spTree>
    <p:extLst>
      <p:ext uri="{BB962C8B-B14F-4D97-AF65-F5344CB8AC3E}">
        <p14:creationId xmlns:p14="http://schemas.microsoft.com/office/powerpoint/2010/main" val="259870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Mürəkkəb şərtlər</a:t>
            </a:r>
            <a:endParaRPr lang="ru-RU" altLang="ru-RU"/>
          </a:p>
        </p:txBody>
      </p:sp>
      <p:sp>
        <p:nvSpPr>
          <p:cNvPr id="62468" name="Прямоугольник 3"/>
          <p:cNvSpPr>
            <a:spLocks noChangeArrowheads="1"/>
          </p:cNvSpPr>
          <p:nvPr/>
        </p:nvSpPr>
        <p:spPr bwMode="auto">
          <a:xfrm>
            <a:off x="387350" y="809625"/>
            <a:ext cx="8423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 i="1">
                <a:latin typeface="Consolas" charset="0"/>
              </a:rPr>
              <a:t>Məsələ</a:t>
            </a:r>
            <a:r>
              <a:rPr lang="ru-RU" altLang="ru-RU" sz="2400">
                <a:latin typeface="Consolas" charset="0"/>
              </a:rPr>
              <a:t>: </a:t>
            </a:r>
            <a:r>
              <a:rPr lang="ru-RU" altLang="ru-RU" sz="2400" b="1">
                <a:solidFill>
                  <a:srgbClr val="333399"/>
                </a:solidFill>
                <a:latin typeface="Consolas" charset="0"/>
              </a:rPr>
              <a:t>25-40 </a:t>
            </a:r>
            <a:r>
              <a:rPr lang="az-Latn-AZ" altLang="ru-RU" sz="2400" b="1">
                <a:solidFill>
                  <a:srgbClr val="333399"/>
                </a:solidFill>
                <a:latin typeface="Consolas" charset="0"/>
              </a:rPr>
              <a:t>yaş </a:t>
            </a:r>
            <a:r>
              <a:rPr lang="az-Latn-AZ" altLang="ru-RU" sz="2400">
                <a:solidFill>
                  <a:srgbClr val="000000"/>
                </a:solidFill>
                <a:latin typeface="Consolas" charset="0"/>
              </a:rPr>
              <a:t>(daxil olmaqla)</a:t>
            </a:r>
            <a:r>
              <a:rPr lang="az-Latn-AZ" altLang="ru-RU" sz="2400" b="1">
                <a:solidFill>
                  <a:srgbClr val="333399"/>
                </a:solidFill>
                <a:latin typeface="Consolas" charset="0"/>
              </a:rPr>
              <a:t> </a:t>
            </a:r>
            <a:r>
              <a:rPr lang="az-Latn-AZ" altLang="ru-RU" sz="2400">
                <a:solidFill>
                  <a:schemeClr val="accent4"/>
                </a:solidFill>
                <a:latin typeface="Consolas" charset="0"/>
              </a:rPr>
              <a:t>arası </a:t>
            </a:r>
            <a:r>
              <a:rPr lang="az-Latn-AZ" altLang="ru-RU" sz="2400">
                <a:latin typeface="Consolas" charset="0"/>
              </a:rPr>
              <a:t>işçilərin işə qəbulu</a:t>
            </a:r>
            <a:r>
              <a:rPr lang="ru-RU" altLang="ru-RU" sz="2400">
                <a:latin typeface="Consolas" charset="0"/>
              </a:rPr>
              <a:t>.</a:t>
            </a: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654844" y="2332315"/>
            <a:ext cx="5384800" cy="156966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Courier New" charset="0"/>
              </a:rPr>
              <a:t>if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                    :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</a:t>
            </a:r>
            <a:r>
              <a:rPr lang="ru-RU" altLang="en-US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print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“u</a:t>
            </a:r>
            <a:r>
              <a:rPr lang="az-Latn-AZ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yğundur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”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)</a:t>
            </a:r>
            <a:endParaRPr lang="en-US" altLang="en-US" sz="2400">
              <a:solidFill>
                <a:srgbClr val="3333FF"/>
              </a:solidFill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Courier New" charset="0"/>
              </a:rPr>
              <a:t>else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: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pPr eaLnBrk="1" hangingPunct="1"/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</a:t>
            </a:r>
            <a:r>
              <a:rPr lang="ru-RU" altLang="en-US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print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ru-RU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“</a:t>
            </a:r>
            <a:r>
              <a:rPr lang="en-US" altLang="en-US" sz="2400" err="1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uy</a:t>
            </a:r>
            <a:r>
              <a:rPr lang="az-Latn-AZ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ğun deyil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”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)</a:t>
            </a: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6384925" y="1857375"/>
            <a:ext cx="776175" cy="52322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+mj-lt"/>
              </a:rPr>
              <a:t>and</a:t>
            </a:r>
            <a:endParaRPr lang="ru-RU" altLang="en-US">
              <a:latin typeface="+mj-lt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6492875" y="2600325"/>
            <a:ext cx="579005" cy="52322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+mj-lt"/>
              </a:rPr>
              <a:t>or</a:t>
            </a:r>
            <a:endParaRPr lang="ru-RU" altLang="en-US">
              <a:latin typeface="+mj-lt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6384925" y="3343275"/>
            <a:ext cx="776175" cy="52322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+mj-lt"/>
              </a:rPr>
              <a:t>not</a:t>
            </a:r>
            <a:endParaRPr lang="ru-RU" altLang="en-US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7350" y="4008248"/>
            <a:ext cx="6824663" cy="230832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err="1">
                <a:solidFill>
                  <a:srgbClr val="333399"/>
                </a:solidFill>
                <a:latin typeface="Consolas" charset="0"/>
              </a:rPr>
              <a:t>Şərtlərin</a:t>
            </a:r>
            <a:r>
              <a:rPr lang="en-US" altLang="en-US" sz="2400" b="1">
                <a:solidFill>
                  <a:srgbClr val="333399"/>
                </a:solidFill>
                <a:latin typeface="Consolas" charset="0"/>
              </a:rPr>
              <a:t> </a:t>
            </a:r>
            <a:r>
              <a:rPr lang="en-US" altLang="en-US" sz="2400" b="1" err="1">
                <a:solidFill>
                  <a:srgbClr val="333399"/>
                </a:solidFill>
                <a:latin typeface="Consolas" charset="0"/>
              </a:rPr>
              <a:t>yerinə</a:t>
            </a:r>
            <a:r>
              <a:rPr lang="en-US" altLang="en-US" sz="2400" b="1">
                <a:solidFill>
                  <a:srgbClr val="333399"/>
                </a:solidFill>
                <a:latin typeface="Consolas" charset="0"/>
              </a:rPr>
              <a:t> </a:t>
            </a:r>
            <a:r>
              <a:rPr lang="en-US" altLang="en-US" sz="2400" b="1" err="1">
                <a:solidFill>
                  <a:srgbClr val="333399"/>
                </a:solidFill>
                <a:latin typeface="Consolas" charset="0"/>
              </a:rPr>
              <a:t>yetirilmə</a:t>
            </a:r>
            <a:r>
              <a:rPr lang="en-US" altLang="en-US" sz="2400" b="1">
                <a:solidFill>
                  <a:srgbClr val="333399"/>
                </a:solidFill>
                <a:latin typeface="Consolas" charset="0"/>
              </a:rPr>
              <a:t> </a:t>
            </a:r>
            <a:r>
              <a:rPr lang="en-US" altLang="en-US" sz="2400" b="1" err="1">
                <a:solidFill>
                  <a:srgbClr val="333399"/>
                </a:solidFill>
                <a:latin typeface="Consolas" charset="0"/>
              </a:rPr>
              <a:t>ardıcıllığı</a:t>
            </a:r>
            <a:r>
              <a:rPr lang="ru-RU" altLang="en-US" sz="2400" b="1">
                <a:solidFill>
                  <a:srgbClr val="333399"/>
                </a:solidFill>
                <a:latin typeface="Consolas" charset="0"/>
              </a:rPr>
              <a:t>:</a:t>
            </a:r>
            <a:endParaRPr lang="az-Latn-AZ" altLang="en-US" sz="2400" b="1">
              <a:solidFill>
                <a:srgbClr val="333399"/>
              </a:solidFill>
              <a:latin typeface="Consolas" charset="0"/>
            </a:endParaRPr>
          </a:p>
          <a:p>
            <a:pPr eaLnBrk="1" hangingPunct="1"/>
            <a:endParaRPr lang="az-Latn-AZ" altLang="en-US" sz="2400" b="1">
              <a:solidFill>
                <a:srgbClr val="333399"/>
              </a:solidFill>
              <a:latin typeface="Consolas" charset="0"/>
            </a:endParaRPr>
          </a:p>
          <a:p>
            <a:pPr eaLnBrk="1" hangingPunct="1">
              <a:buClr>
                <a:schemeClr val="tx1"/>
              </a:buClr>
              <a:buFont typeface="Arial" charset="0"/>
              <a:buAutoNum type="arabicParenR"/>
            </a:pPr>
            <a:r>
              <a:rPr lang="az-Latn-AZ" altLang="en-US" sz="2400">
                <a:latin typeface="+mj-lt"/>
              </a:rPr>
              <a:t> münasibətlər </a:t>
            </a:r>
            <a:r>
              <a:rPr lang="ru-RU" altLang="en-US" sz="2400">
                <a:latin typeface="+mj-lt"/>
              </a:rPr>
              <a:t>(</a:t>
            </a:r>
            <a:r>
              <a:rPr lang="en-US" altLang="en-US" sz="2400" b="1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&lt;</a:t>
            </a:r>
            <a:r>
              <a:rPr lang="en-US" altLang="en-US" sz="2400">
                <a:latin typeface="+mj-lt"/>
              </a:rPr>
              <a:t>, </a:t>
            </a:r>
            <a:r>
              <a:rPr lang="en-US" altLang="en-US" sz="2400" b="1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&gt;</a:t>
            </a:r>
            <a:r>
              <a:rPr lang="en-US" altLang="en-US" sz="2400">
                <a:latin typeface="+mj-lt"/>
              </a:rPr>
              <a:t>, </a:t>
            </a:r>
            <a:r>
              <a:rPr lang="en-US" altLang="en-US" sz="2400" b="1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&lt;=</a:t>
            </a:r>
            <a:r>
              <a:rPr lang="en-US" altLang="en-US" sz="2400">
                <a:latin typeface="+mj-lt"/>
              </a:rPr>
              <a:t>, </a:t>
            </a:r>
            <a:r>
              <a:rPr lang="en-US" altLang="en-US" sz="2400" b="1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&gt;=</a:t>
            </a:r>
            <a:r>
              <a:rPr lang="en-US" altLang="en-US" sz="2400">
                <a:latin typeface="+mj-lt"/>
              </a:rPr>
              <a:t>, </a:t>
            </a:r>
            <a:r>
              <a:rPr lang="en-US" altLang="en-US" sz="2400" b="1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==</a:t>
            </a:r>
            <a:r>
              <a:rPr lang="en-US" altLang="en-US" sz="2400">
                <a:latin typeface="+mj-lt"/>
              </a:rPr>
              <a:t>, </a:t>
            </a:r>
            <a:r>
              <a:rPr lang="en-US" altLang="en-US" sz="2400" b="1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!=</a:t>
            </a:r>
            <a:r>
              <a:rPr lang="ru-RU" altLang="en-US" sz="2400">
                <a:latin typeface="+mj-lt"/>
              </a:rPr>
              <a:t>)</a:t>
            </a:r>
          </a:p>
          <a:p>
            <a:pPr eaLnBrk="1" hangingPunct="1">
              <a:buClr>
                <a:schemeClr val="tx1"/>
              </a:buClr>
              <a:buFont typeface="Arial" charset="0"/>
              <a:buAutoNum type="arabicParenR"/>
            </a:pPr>
            <a:r>
              <a:rPr lang="az-Latn-AZ" altLang="en-US" sz="2400" b="1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not</a:t>
            </a:r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 («</a:t>
            </a:r>
            <a:r>
              <a:rPr lang="az-Latn-AZ" altLang="en-US" sz="2400">
                <a:latin typeface="+mj-lt"/>
                <a:ea typeface="Courier New" charset="0"/>
                <a:cs typeface="Courier New" charset="0"/>
              </a:rPr>
              <a:t>inkar</a:t>
            </a:r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»)</a:t>
            </a:r>
          </a:p>
          <a:p>
            <a:pPr eaLnBrk="1" hangingPunct="1">
              <a:buClr>
                <a:schemeClr val="tx1"/>
              </a:buClr>
              <a:buFont typeface="Arial" charset="0"/>
              <a:buAutoNum type="arabicParenR"/>
            </a:pPr>
            <a:r>
              <a:rPr lang="az-Latn-AZ" altLang="en-US" sz="2400" b="1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and</a:t>
            </a:r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 («</a:t>
            </a:r>
            <a:r>
              <a:rPr lang="az-Latn-AZ" altLang="en-US" sz="2400">
                <a:latin typeface="+mj-lt"/>
                <a:ea typeface="Courier New" charset="0"/>
                <a:cs typeface="Courier New" charset="0"/>
              </a:rPr>
              <a:t>və</a:t>
            </a:r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»)</a:t>
            </a:r>
            <a:endParaRPr lang="ru-RU" altLang="en-US" sz="2400" b="1">
              <a:solidFill>
                <a:srgbClr val="0000FF"/>
              </a:solidFill>
              <a:latin typeface="+mj-lt"/>
              <a:ea typeface="Courier New" charset="0"/>
              <a:cs typeface="Courier New" charset="0"/>
            </a:endParaRPr>
          </a:p>
          <a:p>
            <a:pPr eaLnBrk="1" hangingPunct="1">
              <a:buClr>
                <a:schemeClr val="tx1"/>
              </a:buClr>
              <a:buFont typeface="Arial" charset="0"/>
              <a:buAutoNum type="arabicParenR"/>
            </a:pPr>
            <a:r>
              <a:rPr lang="az-Latn-AZ" altLang="en-US" sz="2400" b="1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or</a:t>
            </a:r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 («</a:t>
            </a:r>
            <a:r>
              <a:rPr lang="az-Latn-AZ" altLang="en-US" sz="2400">
                <a:latin typeface="+mj-lt"/>
                <a:ea typeface="Courier New" charset="0"/>
                <a:cs typeface="Courier New" charset="0"/>
              </a:rPr>
              <a:t>və ya</a:t>
            </a:r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»)</a:t>
            </a:r>
            <a:endParaRPr lang="ru-RU" altLang="en-US" sz="2400" b="1">
              <a:solidFill>
                <a:srgbClr val="0000FF"/>
              </a:solidFill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195732" y="2351955"/>
            <a:ext cx="3527423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>
                <a:latin typeface="+mj-lt"/>
                <a:ea typeface="Times New Roman" charset="0"/>
                <a:cs typeface="Courier New" charset="0"/>
              </a:rPr>
              <a:t>v &gt;= 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25</a:t>
            </a:r>
            <a:r>
              <a:rPr lang="en-US" altLang="ru-RU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ru-RU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and</a:t>
            </a:r>
            <a:r>
              <a:rPr lang="en-US" altLang="ru-RU" sz="2400">
                <a:latin typeface="+mj-lt"/>
                <a:ea typeface="Times New Roman" charset="0"/>
                <a:cs typeface="Courier New" charset="0"/>
              </a:rPr>
              <a:t> v &lt;= 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40</a:t>
            </a:r>
            <a:endParaRPr lang="ru-RU" altLang="ru-RU"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11" name="AutoShape 53"/>
          <p:cNvSpPr>
            <a:spLocks noChangeArrowheads="1"/>
          </p:cNvSpPr>
          <p:nvPr/>
        </p:nvSpPr>
        <p:spPr bwMode="auto">
          <a:xfrm>
            <a:off x="2830512" y="1648951"/>
            <a:ext cx="1768475" cy="615950"/>
          </a:xfrm>
          <a:prstGeom prst="wedgeRoundRectCallout">
            <a:avLst>
              <a:gd name="adj1" fmla="val -34347"/>
              <a:gd name="adj2" fmla="val 7617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az-Latn-AZ" sz="2400">
                <a:latin typeface="Consolas" charset="0"/>
              </a:rPr>
              <a:t>mürəkkəb şərt</a:t>
            </a:r>
            <a:endParaRPr lang="ru-RU" sz="2400">
              <a:latin typeface="Consolas" charset="0"/>
            </a:endParaRPr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7212013" y="1889125"/>
            <a:ext cx="864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«</a:t>
            </a:r>
            <a:r>
              <a:rPr lang="az-Latn-AZ" altLang="ru-RU" sz="2400">
                <a:solidFill>
                  <a:srgbClr val="000000"/>
                </a:solidFill>
                <a:latin typeface="Consolas" charset="0"/>
              </a:rPr>
              <a:t>və</a:t>
            </a:r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»</a:t>
            </a:r>
            <a:endParaRPr lang="ru-RU" altLang="ru-RU">
              <a:latin typeface="Consolas" charset="0"/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7212013" y="2620963"/>
            <a:ext cx="13740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«</a:t>
            </a:r>
            <a:r>
              <a:rPr lang="az-Latn-AZ" altLang="ru-RU" sz="2400">
                <a:solidFill>
                  <a:srgbClr val="000000"/>
                </a:solidFill>
                <a:latin typeface="Consolas" charset="0"/>
              </a:rPr>
              <a:t>və ya</a:t>
            </a:r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»</a:t>
            </a:r>
            <a:endParaRPr lang="ru-RU" altLang="ru-RU">
              <a:latin typeface="Consolas" charset="0"/>
            </a:endParaRP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7212013" y="3362325"/>
            <a:ext cx="13740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«</a:t>
            </a:r>
            <a:r>
              <a:rPr lang="az-Latn-AZ" altLang="ru-RU" sz="2400">
                <a:solidFill>
                  <a:srgbClr val="000000"/>
                </a:solidFill>
                <a:latin typeface="Consolas" charset="0"/>
              </a:rPr>
              <a:t>inkar</a:t>
            </a:r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»</a:t>
            </a:r>
            <a:endParaRPr lang="ru-RU" altLang="ru-RU"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6" grpId="0" animBg="1"/>
      <p:bldP spid="7" grpId="0" animBg="1"/>
      <p:bldP spid="8" grpId="0" animBg="1"/>
      <p:bldP spid="9" grpId="0" build="p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3C6D-0C5E-40AB-85AA-626EE27C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83" y="600166"/>
            <a:ext cx="3873934" cy="471086"/>
          </a:xfrm>
        </p:spPr>
        <p:txBody>
          <a:bodyPr/>
          <a:lstStyle/>
          <a:p>
            <a:r>
              <a:rPr lang="en-GB" dirty="0"/>
              <a:t>Pass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28309F-D589-460A-B2CA-DEB914EC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26" y="1779615"/>
            <a:ext cx="74826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statements cannot be empty, but if you for some reason have an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with no content, put in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to avoid getting an error.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8FC4C-92CB-47E6-9715-352C68BA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26" y="2949644"/>
            <a:ext cx="3619576" cy="2443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C33D0F-F2E4-4E50-886F-9A1B4F99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172" y="3778009"/>
            <a:ext cx="3745982" cy="11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ACB8-00CB-4796-F9D8-6D6BD5E2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59" y="786245"/>
            <a:ext cx="4653405" cy="471086"/>
          </a:xfrm>
        </p:spPr>
        <p:txBody>
          <a:bodyPr/>
          <a:lstStyle/>
          <a:p>
            <a:r>
              <a:rPr lang="en-GB" dirty="0" err="1"/>
              <a:t>Strixlenmish</a:t>
            </a:r>
            <a:r>
              <a:rPr lang="en-GB" dirty="0"/>
              <a:t> oblast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53C31-B49D-E8E8-8CC0-77F91D65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1" y="2325943"/>
            <a:ext cx="2432446" cy="18662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5F042-49BE-0970-7C93-69198C2C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59" y="4242817"/>
            <a:ext cx="2442178" cy="19061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D1460-398E-9CFE-2F92-79D28AA92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515" y="2366663"/>
            <a:ext cx="2316969" cy="18254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F8ED23-5F79-69C1-92EE-DA13AA319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515" y="4251960"/>
            <a:ext cx="2423510" cy="18970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A0A063-F631-9408-0A76-66659E027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056" y="2325944"/>
            <a:ext cx="2353280" cy="18662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9CE1B1-13D9-9F64-B751-23B8F8D5E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057" y="4242817"/>
            <a:ext cx="2353279" cy="19061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54F4E3-0722-3C61-E47E-40BDAA143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4245" y="389537"/>
            <a:ext cx="2366902" cy="18662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86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ACB8-00CB-4796-F9D8-6D6BD5E2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59" y="786244"/>
            <a:ext cx="3828813" cy="1518695"/>
          </a:xfrm>
        </p:spPr>
        <p:txBody>
          <a:bodyPr/>
          <a:lstStyle/>
          <a:p>
            <a:r>
              <a:rPr lang="en-GB" dirty="0" err="1"/>
              <a:t>Strixlenmish</a:t>
            </a:r>
            <a:br>
              <a:rPr lang="en-GB" dirty="0"/>
            </a:br>
            <a:r>
              <a:rPr lang="en-GB" dirty="0"/>
              <a:t>oblast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39C4D-4CF6-9559-FD9D-765F98E3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52" y="2675941"/>
            <a:ext cx="2278318" cy="17899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071A1E-2F20-71B2-9691-A151A681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006" y="2675941"/>
            <a:ext cx="2294708" cy="17899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33A681-9F26-FAF8-52BE-00D601E80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748" y="2673946"/>
            <a:ext cx="2258123" cy="17681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A4841C-FCD7-F305-E575-CF5FCA938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60" y="4526752"/>
            <a:ext cx="2275760" cy="17899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F9D00E-B615-0DA9-D1EC-35A44BC99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814" y="4553060"/>
            <a:ext cx="2294708" cy="18234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2D38DE-525A-39F0-A8B3-5A9E721A65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757" y="4553060"/>
            <a:ext cx="2322114" cy="18234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3C528-5E8A-B63E-1753-A7340ABF09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6006" y="885318"/>
            <a:ext cx="2414844" cy="16648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3849-3F1D-D6DA-8664-5146BF9713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9355" y="885318"/>
            <a:ext cx="2322114" cy="16776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569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F29DCFFF-E530-44DC-8A4F-BF0E26FD9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6" b="47191"/>
          <a:stretch/>
        </p:blipFill>
        <p:spPr>
          <a:xfrm>
            <a:off x="293166" y="1722000"/>
            <a:ext cx="8584398" cy="2926782"/>
          </a:xfrm>
          <a:prstGeom prst="rect">
            <a:avLst/>
          </a:prstGeom>
        </p:spPr>
      </p:pic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6CC06B75-851C-4B0F-99C4-87F17B0C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 dirty="0"/>
              <a:t>Ştrixlənmiş oblast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64A8C-D78F-2780-850E-C08674EA0185}"/>
              </a:ext>
            </a:extLst>
          </p:cNvPr>
          <p:cNvSpPr txBox="1"/>
          <p:nvPr/>
        </p:nvSpPr>
        <p:spPr>
          <a:xfrm>
            <a:off x="8147958" y="4000501"/>
            <a:ext cx="72960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rgbClr val="BDDE47"/>
                </a:solidFill>
              </a:rPr>
              <a:t>y&lt;=x^2</a:t>
            </a:r>
          </a:p>
        </p:txBody>
      </p:sp>
    </p:spTree>
    <p:extLst>
      <p:ext uri="{BB962C8B-B14F-4D97-AF65-F5344CB8AC3E}">
        <p14:creationId xmlns:p14="http://schemas.microsoft.com/office/powerpoint/2010/main" val="75909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4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Şərti operator</a:t>
            </a:r>
            <a:endParaRPr lang="ru-RU" altLang="ru-RU"/>
          </a:p>
        </p:txBody>
      </p:sp>
      <p:sp>
        <p:nvSpPr>
          <p:cNvPr id="6" name="Прямоугольник 6"/>
          <p:cNvSpPr>
            <a:spLocks noChangeArrowheads="1"/>
          </p:cNvSpPr>
          <p:nvPr/>
        </p:nvSpPr>
        <p:spPr bwMode="auto">
          <a:xfrm>
            <a:off x="199130" y="748629"/>
            <a:ext cx="87547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>
                <a:latin typeface="Consolas" charset="0"/>
              </a:rPr>
              <a:t>Problem</a:t>
            </a:r>
            <a:r>
              <a:rPr lang="ru-RU" altLang="ru-RU" sz="2400">
                <a:latin typeface="Consolas" charset="0"/>
              </a:rPr>
              <a:t>:</a:t>
            </a:r>
            <a:r>
              <a:rPr lang="az-Latn-AZ" altLang="ru-RU" sz="2400">
                <a:latin typeface="Consolas" charset="0"/>
              </a:rPr>
              <a:t> Hər hansı bir şərtin yerinə yetirilməsinə görə </a:t>
            </a:r>
            <a:r>
              <a:rPr lang="az-Latn-AZ" altLang="ru-RU" sz="2400">
                <a:solidFill>
                  <a:srgbClr val="333399"/>
                </a:solidFill>
                <a:latin typeface="Consolas" charset="0"/>
              </a:rPr>
              <a:t>əməliyyatların ardıcıllığını dəyişdirmək</a:t>
            </a:r>
            <a:endParaRPr lang="ru-RU" altLang="ru-RU" sz="2400">
              <a:solidFill>
                <a:srgbClr val="333399"/>
              </a:solidFill>
              <a:latin typeface="Consolas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54557" y="1844278"/>
            <a:ext cx="5324475" cy="3594100"/>
            <a:chOff x="471" y="1261"/>
            <a:chExt cx="3354" cy="22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71" y="2075"/>
              <a:ext cx="998" cy="370"/>
            </a:xfrm>
            <a:prstGeom prst="rect">
              <a:avLst/>
            </a:prstGeom>
            <a:solidFill>
              <a:srgbClr val="E6E6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+mj-lt"/>
                </a:rPr>
                <a:t>M = a</a:t>
              </a:r>
              <a:endParaRPr lang="ru-RU" altLang="en-US" sz="2200">
                <a:latin typeface="+mj-lt"/>
              </a:endParaRPr>
            </a:p>
          </p:txBody>
        </p:sp>
        <p:sp>
          <p:nvSpPr>
            <p:cNvPr id="12" name="AutoShape 16"/>
            <p:cNvSpPr>
              <a:spLocks noChangeArrowheads="1"/>
            </p:cNvSpPr>
            <p:nvPr/>
          </p:nvSpPr>
          <p:spPr bwMode="auto">
            <a:xfrm>
              <a:off x="1576" y="1460"/>
              <a:ext cx="1112" cy="530"/>
            </a:xfrm>
            <a:prstGeom prst="flowChartDecision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+mj-lt"/>
                </a:rPr>
                <a:t>a &gt; b?</a:t>
              </a:r>
              <a:endParaRPr lang="ru-RU" altLang="en-US" sz="2200">
                <a:latin typeface="+mj-lt"/>
              </a:endParaRPr>
            </a:p>
          </p:txBody>
        </p:sp>
        <p:sp>
          <p:nvSpPr>
            <p:cNvPr id="53268" name="Line 17"/>
            <p:cNvSpPr>
              <a:spLocks noChangeShapeType="1"/>
            </p:cNvSpPr>
            <p:nvPr/>
          </p:nvSpPr>
          <p:spPr bwMode="auto">
            <a:xfrm>
              <a:off x="2132" y="12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827" y="2083"/>
              <a:ext cx="998" cy="370"/>
            </a:xfrm>
            <a:prstGeom prst="rect">
              <a:avLst/>
            </a:prstGeom>
            <a:solidFill>
              <a:srgbClr val="E6E6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+mj-lt"/>
                </a:rPr>
                <a:t>M = b</a:t>
              </a:r>
              <a:endParaRPr lang="ru-RU" altLang="en-US" sz="2200">
                <a:latin typeface="+mj-lt"/>
              </a:endParaRPr>
            </a:p>
          </p:txBody>
        </p:sp>
        <p:sp>
          <p:nvSpPr>
            <p:cNvPr id="53270" name="Line 20"/>
            <p:cNvSpPr>
              <a:spLocks noChangeShapeType="1"/>
            </p:cNvSpPr>
            <p:nvPr/>
          </p:nvSpPr>
          <p:spPr bwMode="auto">
            <a:xfrm>
              <a:off x="2126" y="3323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3271" name="Freeform 21"/>
            <p:cNvSpPr>
              <a:spLocks/>
            </p:cNvSpPr>
            <p:nvPr/>
          </p:nvSpPr>
          <p:spPr bwMode="auto">
            <a:xfrm>
              <a:off x="2682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3272" name="Freeform 22"/>
            <p:cNvSpPr>
              <a:spLocks/>
            </p:cNvSpPr>
            <p:nvPr/>
          </p:nvSpPr>
          <p:spPr bwMode="auto">
            <a:xfrm flipH="1">
              <a:off x="954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3273" name="Freeform 23"/>
            <p:cNvSpPr>
              <a:spLocks/>
            </p:cNvSpPr>
            <p:nvPr/>
          </p:nvSpPr>
          <p:spPr bwMode="auto">
            <a:xfrm>
              <a:off x="960" y="2444"/>
              <a:ext cx="2361" cy="343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343 h 343"/>
                <a:gd name="T4" fmla="*/ 285 w 2409"/>
                <a:gd name="T5" fmla="*/ 343 h 343"/>
                <a:gd name="T6" fmla="*/ 285 w 2409"/>
                <a:gd name="T7" fmla="*/ 5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3274" name="Line 24"/>
            <p:cNvSpPr>
              <a:spLocks noChangeShapeType="1"/>
            </p:cNvSpPr>
            <p:nvPr/>
          </p:nvSpPr>
          <p:spPr bwMode="auto">
            <a:xfrm>
              <a:off x="959" y="25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3275" name="Line 25"/>
            <p:cNvSpPr>
              <a:spLocks noChangeShapeType="1"/>
            </p:cNvSpPr>
            <p:nvPr/>
          </p:nvSpPr>
          <p:spPr bwMode="auto">
            <a:xfrm>
              <a:off x="3320" y="257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3276" name="Line 26"/>
            <p:cNvSpPr>
              <a:spLocks noChangeShapeType="1"/>
            </p:cNvSpPr>
            <p:nvPr/>
          </p:nvSpPr>
          <p:spPr bwMode="auto">
            <a:xfrm>
              <a:off x="2114" y="279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3277" name="Oval 27"/>
            <p:cNvSpPr>
              <a:spLocks noChangeArrowheads="1"/>
            </p:cNvSpPr>
            <p:nvPr/>
          </p:nvSpPr>
          <p:spPr bwMode="auto">
            <a:xfrm>
              <a:off x="2097" y="2772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latin typeface="Consolas" charset="0"/>
              </a:endParaRPr>
            </a:p>
          </p:txBody>
        </p:sp>
        <p:sp>
          <p:nvSpPr>
            <p:cNvPr id="53278" name="Text Box 28"/>
            <p:cNvSpPr txBox="1">
              <a:spLocks noChangeArrowheads="1"/>
            </p:cNvSpPr>
            <p:nvPr/>
          </p:nvSpPr>
          <p:spPr bwMode="auto">
            <a:xfrm>
              <a:off x="960" y="1443"/>
              <a:ext cx="43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az-Latn-AZ" altLang="ru-RU">
                  <a:latin typeface="Consolas" charset="0"/>
                </a:rPr>
                <a:t>hə</a:t>
              </a:r>
              <a:endParaRPr lang="ru-RU" altLang="ru-RU">
                <a:latin typeface="Consolas" charset="0"/>
              </a:endParaRPr>
            </a:p>
          </p:txBody>
        </p:sp>
        <p:sp>
          <p:nvSpPr>
            <p:cNvPr id="53279" name="Text Box 29"/>
            <p:cNvSpPr txBox="1">
              <a:spLocks noChangeArrowheads="1"/>
            </p:cNvSpPr>
            <p:nvPr/>
          </p:nvSpPr>
          <p:spPr bwMode="auto">
            <a:xfrm>
              <a:off x="2880" y="1455"/>
              <a:ext cx="43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az-Latn-AZ" altLang="ru-RU">
                  <a:latin typeface="Consolas" charset="0"/>
                </a:rPr>
                <a:t>yox</a:t>
              </a:r>
              <a:endParaRPr lang="ru-RU" altLang="ru-RU">
                <a:latin typeface="Consolas" charset="0"/>
              </a:endParaRPr>
            </a:p>
          </p:txBody>
        </p:sp>
        <p:sp>
          <p:nvSpPr>
            <p:cNvPr id="26" name="AutoShape 9"/>
            <p:cNvSpPr>
              <a:spLocks noChangeArrowheads="1"/>
            </p:cNvSpPr>
            <p:nvPr/>
          </p:nvSpPr>
          <p:spPr bwMode="auto">
            <a:xfrm>
              <a:off x="1086" y="2981"/>
              <a:ext cx="2081" cy="336"/>
            </a:xfrm>
            <a:prstGeom prst="flowChartInputOutput">
              <a:avLst/>
            </a:prstGeom>
            <a:solidFill>
              <a:srgbClr val="E6E6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algn="ctr" eaLnBrk="1" hangingPunct="1"/>
              <a:r>
                <a:rPr lang="az-Latn-AZ" altLang="en-US" sz="2200">
                  <a:solidFill>
                    <a:srgbClr val="000000"/>
                  </a:solidFill>
                  <a:latin typeface="Consolas" panose="020B0609020204030204"/>
                  <a:ea typeface="Courier New" charset="0"/>
                  <a:cs typeface="Courier New" charset="0"/>
                </a:rPr>
                <a:t>M çap edilir</a:t>
              </a:r>
              <a:endParaRPr lang="ru-RU" altLang="en-US" sz="2200">
                <a:solidFill>
                  <a:srgbClr val="000000"/>
                </a:solidFill>
                <a:latin typeface="Consolas" panose="020B0609020204030204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404813" y="2101850"/>
            <a:ext cx="5597525" cy="24018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>
              <a:latin typeface="Consolas" charset="0"/>
            </a:endParaRPr>
          </a:p>
        </p:txBody>
      </p:sp>
      <p:sp>
        <p:nvSpPr>
          <p:cNvPr id="28" name="AutoShape 53"/>
          <p:cNvSpPr>
            <a:spLocks noChangeArrowheads="1"/>
          </p:cNvSpPr>
          <p:nvPr/>
        </p:nvSpPr>
        <p:spPr bwMode="auto">
          <a:xfrm>
            <a:off x="6400268" y="2008529"/>
            <a:ext cx="2562935" cy="1033891"/>
          </a:xfrm>
          <a:prstGeom prst="wedgeRoundRectCallout">
            <a:avLst>
              <a:gd name="adj1" fmla="val -89917"/>
              <a:gd name="adj2" fmla="val 16949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err="1">
                <a:latin typeface="Consolas" charset="0"/>
              </a:rPr>
              <a:t>Budaqlanman</a:t>
            </a:r>
            <a:r>
              <a:rPr lang="az-Latn-AZ" altLang="en-US" sz="2400">
                <a:latin typeface="Consolas" charset="0"/>
              </a:rPr>
              <a:t>ın tam forması</a:t>
            </a:r>
            <a:endParaRPr lang="ru-RU" altLang="en-US" sz="2400">
              <a:latin typeface="Consolas" charset="0"/>
            </a:endParaRP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132513" y="3028846"/>
            <a:ext cx="2889960" cy="593843"/>
            <a:chOff x="527" y="3851"/>
            <a:chExt cx="1534" cy="528"/>
          </a:xfrm>
        </p:grpSpPr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334" cy="410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</a:t>
              </a:r>
              <a:r>
                <a:rPr lang="az-Latn-AZ" altLang="en-US" sz="2400">
                  <a:latin typeface="Consolas" charset="0"/>
                </a:rPr>
                <a:t>Əgər </a:t>
              </a:r>
              <a:r>
                <a:rPr lang="en-US" altLang="en-US" sz="2400">
                  <a:latin typeface="Consolas" charset="0"/>
                </a:rPr>
                <a:t>a = b?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53265" name="Oval 57"/>
            <p:cNvSpPr>
              <a:spLocks noChangeArrowheads="1"/>
            </p:cNvSpPr>
            <p:nvPr/>
          </p:nvSpPr>
          <p:spPr bwMode="auto">
            <a:xfrm>
              <a:off x="527" y="3851"/>
              <a:ext cx="315" cy="469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29" name="Прямоугольник 28"/>
          <p:cNvSpPr>
            <a:spLocks noChangeArrowheads="1"/>
          </p:cNvSpPr>
          <p:nvPr/>
        </p:nvSpPr>
        <p:spPr bwMode="auto">
          <a:xfrm>
            <a:off x="6296025" y="4267200"/>
            <a:ext cx="2347913" cy="200977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80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en-US" sz="2800">
                <a:latin typeface="+mj-lt"/>
              </a:rPr>
              <a:t> a &gt; b: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800">
                <a:latin typeface="+mj-lt"/>
              </a:rPr>
              <a:t>  M = a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800">
                <a:solidFill>
                  <a:srgbClr val="0000FF"/>
                </a:solidFill>
                <a:latin typeface="+mj-lt"/>
              </a:rPr>
              <a:t>else</a:t>
            </a:r>
            <a:r>
              <a:rPr lang="en-US" altLang="en-US" sz="2800">
                <a:latin typeface="+mj-lt"/>
              </a:rPr>
              <a:t>: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800">
                <a:latin typeface="+mj-lt"/>
              </a:rPr>
              <a:t>  M = b</a:t>
            </a:r>
            <a:endParaRPr lang="ru-RU" altLang="en-US" sz="2800">
              <a:latin typeface="+mj-lt"/>
            </a:endParaRPr>
          </a:p>
        </p:txBody>
      </p:sp>
      <p:grpSp>
        <p:nvGrpSpPr>
          <p:cNvPr id="4" name="Группа 35"/>
          <p:cNvGrpSpPr>
            <a:grpSpLocks/>
          </p:cNvGrpSpPr>
          <p:nvPr/>
        </p:nvGrpSpPr>
        <p:grpSpPr bwMode="auto">
          <a:xfrm>
            <a:off x="4074045" y="4737894"/>
            <a:ext cx="2605586" cy="1566862"/>
            <a:chOff x="4142579" y="4735286"/>
            <a:chExt cx="2606564" cy="1567543"/>
          </a:xfrm>
        </p:grpSpPr>
        <p:sp>
          <p:nvSpPr>
            <p:cNvPr id="53259" name="Полилиния 29"/>
            <p:cNvSpPr>
              <a:spLocks noChangeArrowheads="1"/>
            </p:cNvSpPr>
            <p:nvPr/>
          </p:nvSpPr>
          <p:spPr bwMode="auto">
            <a:xfrm>
              <a:off x="6281057" y="4735286"/>
              <a:ext cx="468085" cy="576943"/>
            </a:xfrm>
            <a:custGeom>
              <a:avLst/>
              <a:gdLst>
                <a:gd name="T0" fmla="*/ 0 w 413657"/>
                <a:gd name="T1" fmla="*/ 0 h 544285"/>
                <a:gd name="T2" fmla="*/ 2572318 w 413657"/>
                <a:gd name="T3" fmla="*/ 0 h 544285"/>
                <a:gd name="T4" fmla="*/ 2641831 w 413657"/>
                <a:gd name="T5" fmla="*/ 1304438 h 544285"/>
                <a:gd name="T6" fmla="*/ 0 w 413657"/>
                <a:gd name="T7" fmla="*/ 1304438 h 544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657"/>
                <a:gd name="T13" fmla="*/ 0 h 544285"/>
                <a:gd name="T14" fmla="*/ 413657 w 413657"/>
                <a:gd name="T15" fmla="*/ 544285 h 544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657" h="544285">
                  <a:moveTo>
                    <a:pt x="0" y="0"/>
                  </a:moveTo>
                  <a:lnTo>
                    <a:pt x="402772" y="0"/>
                  </a:lnTo>
                  <a:lnTo>
                    <a:pt x="413657" y="544285"/>
                  </a:lnTo>
                  <a:lnTo>
                    <a:pt x="0" y="544285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3260" name="Полилиния 31"/>
            <p:cNvSpPr>
              <a:spLocks noChangeArrowheads="1"/>
            </p:cNvSpPr>
            <p:nvPr/>
          </p:nvSpPr>
          <p:spPr bwMode="auto">
            <a:xfrm>
              <a:off x="6281058" y="5725886"/>
              <a:ext cx="468085" cy="576943"/>
            </a:xfrm>
            <a:custGeom>
              <a:avLst/>
              <a:gdLst>
                <a:gd name="T0" fmla="*/ 0 w 413657"/>
                <a:gd name="T1" fmla="*/ 0 h 544285"/>
                <a:gd name="T2" fmla="*/ 2572318 w 413657"/>
                <a:gd name="T3" fmla="*/ 0 h 544285"/>
                <a:gd name="T4" fmla="*/ 2641831 w 413657"/>
                <a:gd name="T5" fmla="*/ 1304438 h 544285"/>
                <a:gd name="T6" fmla="*/ 0 w 413657"/>
                <a:gd name="T7" fmla="*/ 1304438 h 544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657"/>
                <a:gd name="T13" fmla="*/ 0 h 544285"/>
                <a:gd name="T14" fmla="*/ 413657 w 413657"/>
                <a:gd name="T15" fmla="*/ 544285 h 544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657" h="544285">
                  <a:moveTo>
                    <a:pt x="0" y="0"/>
                  </a:moveTo>
                  <a:lnTo>
                    <a:pt x="402772" y="0"/>
                  </a:lnTo>
                  <a:lnTo>
                    <a:pt x="413657" y="544285"/>
                  </a:lnTo>
                  <a:lnTo>
                    <a:pt x="0" y="544285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nsolas" charset="0"/>
              </a:endParaRPr>
            </a:p>
          </p:txBody>
        </p:sp>
        <p:grpSp>
          <p:nvGrpSpPr>
            <p:cNvPr id="53261" name="Группа 34"/>
            <p:cNvGrpSpPr>
              <a:grpSpLocks/>
            </p:cNvGrpSpPr>
            <p:nvPr/>
          </p:nvGrpSpPr>
          <p:grpSpPr bwMode="auto">
            <a:xfrm>
              <a:off x="4142579" y="5203801"/>
              <a:ext cx="2201598" cy="848093"/>
              <a:chOff x="4142579" y="5203801"/>
              <a:chExt cx="2201598" cy="848093"/>
            </a:xfrm>
          </p:grpSpPr>
          <p:sp>
            <p:nvSpPr>
              <p:cNvPr id="33" name="AutoShape 53"/>
              <p:cNvSpPr>
                <a:spLocks noChangeArrowheads="1"/>
              </p:cNvSpPr>
              <p:nvPr/>
            </p:nvSpPr>
            <p:spPr bwMode="auto">
              <a:xfrm>
                <a:off x="4142579" y="5203801"/>
                <a:ext cx="1866510" cy="668628"/>
              </a:xfrm>
              <a:prstGeom prst="wedgeRoundRectCallout">
                <a:avLst>
                  <a:gd name="adj1" fmla="val 74139"/>
                  <a:gd name="adj2" fmla="val -72481"/>
                  <a:gd name="adj3" fmla="val 16667"/>
                </a:avLst>
              </a:prstGeom>
              <a:solidFill>
                <a:srgbClr val="E6E6FF"/>
              </a:solidFill>
              <a:ln>
                <a:noFill/>
              </a:ln>
              <a:effectLst>
                <a:outerShdw blurRad="63500" dist="38100" dir="2700000" algn="tl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az-Latn-AZ" altLang="en-US" sz="2400">
                    <a:latin typeface="Consolas" charset="0"/>
                  </a:rPr>
                  <a:t>Indentlər</a:t>
                </a:r>
                <a:endParaRPr lang="ru-RU" altLang="en-US" sz="2400">
                  <a:latin typeface="Consolas" charset="0"/>
                </a:endParaRPr>
              </a:p>
            </p:txBody>
          </p:sp>
          <p:sp>
            <p:nvSpPr>
              <p:cNvPr id="34" name="Полилиния 33"/>
              <p:cNvSpPr>
                <a:spLocks/>
              </p:cNvSpPr>
              <p:nvPr/>
            </p:nvSpPr>
            <p:spPr bwMode="auto">
              <a:xfrm>
                <a:off x="6007501" y="5626259"/>
                <a:ext cx="336676" cy="425635"/>
              </a:xfrm>
              <a:custGeom>
                <a:avLst/>
                <a:gdLst>
                  <a:gd name="T0" fmla="*/ 0 w 336550"/>
                  <a:gd name="T1" fmla="*/ 142937 h 425450"/>
                  <a:gd name="T2" fmla="*/ 336676 w 336550"/>
                  <a:gd name="T3" fmla="*/ 425635 h 425450"/>
                  <a:gd name="T4" fmla="*/ 0 w 336550"/>
                  <a:gd name="T5" fmla="*/ 0 h 425450"/>
                  <a:gd name="T6" fmla="*/ 0 w 336550"/>
                  <a:gd name="T7" fmla="*/ 142937 h 4254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36550" h="425450">
                    <a:moveTo>
                      <a:pt x="0" y="142875"/>
                    </a:moveTo>
                    <a:lnTo>
                      <a:pt x="336550" y="425450"/>
                    </a:lnTo>
                    <a:lnTo>
                      <a:pt x="0" y="0"/>
                    </a:lnTo>
                    <a:cubicBezTo>
                      <a:pt x="1058" y="47625"/>
                      <a:pt x="2117" y="95250"/>
                      <a:pt x="0" y="142875"/>
                    </a:cubicBez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ffectLst>
                <a:outerShdw blurRad="63500" dist="38100" dir="2700000" algn="tl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 anchor="ctr"/>
              <a:lstStyle/>
              <a:p>
                <a:endParaRPr lang="en-US">
                  <a:latin typeface="Consolas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Şərti operator</a:t>
            </a:r>
            <a:r>
              <a:rPr lang="ru-RU" altLang="ru-RU"/>
              <a:t>: </a:t>
            </a:r>
            <a:r>
              <a:rPr lang="az-Latn-AZ" altLang="ru-RU"/>
              <a:t>natamam forması</a:t>
            </a:r>
            <a:endParaRPr lang="ru-RU" altLang="ru-RU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34988" y="896938"/>
            <a:ext cx="4406900" cy="4500562"/>
            <a:chOff x="471" y="690"/>
            <a:chExt cx="2776" cy="2835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471" y="2075"/>
              <a:ext cx="998" cy="370"/>
            </a:xfrm>
            <a:prstGeom prst="rect">
              <a:avLst/>
            </a:prstGeom>
            <a:solidFill>
              <a:srgbClr val="E6E6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+mj-lt"/>
                </a:rPr>
                <a:t>M = b</a:t>
              </a:r>
              <a:endParaRPr lang="ru-RU" altLang="en-US" sz="2200">
                <a:latin typeface="+mj-lt"/>
              </a:endParaRPr>
            </a:p>
          </p:txBody>
        </p: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1576" y="1460"/>
              <a:ext cx="1112" cy="530"/>
            </a:xfrm>
            <a:prstGeom prst="flowChartDecision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+mj-lt"/>
                </a:rPr>
                <a:t>b &gt; a?</a:t>
              </a:r>
              <a:endParaRPr lang="ru-RU" altLang="en-US" sz="2200">
                <a:latin typeface="+mj-lt"/>
              </a:endParaRPr>
            </a:p>
          </p:txBody>
        </p:sp>
        <p:sp>
          <p:nvSpPr>
            <p:cNvPr id="54285" name="Line 17"/>
            <p:cNvSpPr>
              <a:spLocks noChangeShapeType="1"/>
            </p:cNvSpPr>
            <p:nvPr/>
          </p:nvSpPr>
          <p:spPr bwMode="auto">
            <a:xfrm>
              <a:off x="2138" y="12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4286" name="Line 20"/>
            <p:cNvSpPr>
              <a:spLocks noChangeShapeType="1"/>
            </p:cNvSpPr>
            <p:nvPr/>
          </p:nvSpPr>
          <p:spPr bwMode="auto">
            <a:xfrm>
              <a:off x="2126" y="3323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4287" name="Freeform 21"/>
            <p:cNvSpPr>
              <a:spLocks/>
            </p:cNvSpPr>
            <p:nvPr/>
          </p:nvSpPr>
          <p:spPr bwMode="auto">
            <a:xfrm>
              <a:off x="2682" y="1722"/>
              <a:ext cx="389" cy="942"/>
            </a:xfrm>
            <a:custGeom>
              <a:avLst/>
              <a:gdLst>
                <a:gd name="T0" fmla="*/ 0 w 623"/>
                <a:gd name="T1" fmla="*/ 0 h 524"/>
                <a:gd name="T2" fmla="*/ 0 w 623"/>
                <a:gd name="T3" fmla="*/ 0 h 524"/>
                <a:gd name="T4" fmla="*/ 0 w 623"/>
                <a:gd name="T5" fmla="*/ 1583548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4288" name="Freeform 22"/>
            <p:cNvSpPr>
              <a:spLocks/>
            </p:cNvSpPr>
            <p:nvPr/>
          </p:nvSpPr>
          <p:spPr bwMode="auto">
            <a:xfrm flipH="1">
              <a:off x="954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4289" name="Freeform 23"/>
            <p:cNvSpPr>
              <a:spLocks/>
            </p:cNvSpPr>
            <p:nvPr/>
          </p:nvSpPr>
          <p:spPr bwMode="auto">
            <a:xfrm>
              <a:off x="960" y="2444"/>
              <a:ext cx="2111" cy="343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343 h 343"/>
                <a:gd name="T4" fmla="*/ 4 w 2409"/>
                <a:gd name="T5" fmla="*/ 343 h 343"/>
                <a:gd name="T6" fmla="*/ 4 w 2409"/>
                <a:gd name="T7" fmla="*/ 5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4290" name="Line 24"/>
            <p:cNvSpPr>
              <a:spLocks noChangeShapeType="1"/>
            </p:cNvSpPr>
            <p:nvPr/>
          </p:nvSpPr>
          <p:spPr bwMode="auto">
            <a:xfrm>
              <a:off x="959" y="25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4291" name="Line 26"/>
            <p:cNvSpPr>
              <a:spLocks noChangeShapeType="1"/>
            </p:cNvSpPr>
            <p:nvPr/>
          </p:nvSpPr>
          <p:spPr bwMode="auto">
            <a:xfrm>
              <a:off x="2114" y="279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  <p:sp>
          <p:nvSpPr>
            <p:cNvPr id="54292" name="Oval 27"/>
            <p:cNvSpPr>
              <a:spLocks noChangeArrowheads="1"/>
            </p:cNvSpPr>
            <p:nvPr/>
          </p:nvSpPr>
          <p:spPr bwMode="auto">
            <a:xfrm>
              <a:off x="2097" y="2772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latin typeface="Consolas" charset="0"/>
              </a:endParaRPr>
            </a:p>
          </p:txBody>
        </p:sp>
        <p:sp>
          <p:nvSpPr>
            <p:cNvPr id="54293" name="Text Box 28"/>
            <p:cNvSpPr txBox="1">
              <a:spLocks noChangeArrowheads="1"/>
            </p:cNvSpPr>
            <p:nvPr/>
          </p:nvSpPr>
          <p:spPr bwMode="auto">
            <a:xfrm>
              <a:off x="960" y="1443"/>
              <a:ext cx="43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az-Latn-AZ" altLang="ru-RU">
                  <a:latin typeface="Consolas" charset="0"/>
                </a:rPr>
                <a:t>hə</a:t>
              </a:r>
              <a:endParaRPr lang="ru-RU" altLang="ru-RU">
                <a:latin typeface="Consolas" charset="0"/>
              </a:endParaRPr>
            </a:p>
          </p:txBody>
        </p:sp>
        <p:sp>
          <p:nvSpPr>
            <p:cNvPr id="54294" name="Text Box 29"/>
            <p:cNvSpPr txBox="1">
              <a:spLocks noChangeArrowheads="1"/>
            </p:cNvSpPr>
            <p:nvPr/>
          </p:nvSpPr>
          <p:spPr bwMode="auto">
            <a:xfrm>
              <a:off x="2640" y="1455"/>
              <a:ext cx="43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az-Latn-AZ" altLang="ru-RU">
                  <a:latin typeface="Consolas" charset="0"/>
                </a:rPr>
                <a:t>yox</a:t>
              </a:r>
              <a:endParaRPr lang="ru-RU" altLang="ru-RU">
                <a:latin typeface="Consolas" charset="0"/>
              </a:endParaRPr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970" y="2982"/>
              <a:ext cx="2277" cy="336"/>
            </a:xfrm>
            <a:prstGeom prst="flowChartInputOutput">
              <a:avLst/>
            </a:prstGeom>
            <a:solidFill>
              <a:srgbClr val="E6E6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az-Latn-AZ" altLang="en-US" sz="2200">
                  <a:latin typeface="+mj-lt"/>
                  <a:ea typeface="Courier New" charset="0"/>
                  <a:cs typeface="Courier New" charset="0"/>
                </a:rPr>
                <a:t>M çap edilir</a:t>
              </a:r>
              <a:endParaRPr lang="ru-RU" altLang="en-US" sz="2200">
                <a:latin typeface="+mj-lt"/>
                <a:ea typeface="Courier New" charset="0"/>
                <a:cs typeface="Courier New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639" y="889"/>
              <a:ext cx="998" cy="370"/>
            </a:xfrm>
            <a:prstGeom prst="rect">
              <a:avLst/>
            </a:prstGeom>
            <a:solidFill>
              <a:srgbClr val="E6E6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+mj-lt"/>
                </a:rPr>
                <a:t>M = a</a:t>
              </a:r>
              <a:endParaRPr lang="ru-RU" altLang="en-US" sz="2200">
                <a:latin typeface="+mj-lt"/>
              </a:endParaRPr>
            </a:p>
          </p:txBody>
        </p:sp>
        <p:sp>
          <p:nvSpPr>
            <p:cNvPr id="54297" name="Line 17"/>
            <p:cNvSpPr>
              <a:spLocks noChangeShapeType="1"/>
            </p:cNvSpPr>
            <p:nvPr/>
          </p:nvSpPr>
          <p:spPr bwMode="auto">
            <a:xfrm>
              <a:off x="2138" y="690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>
                <a:latin typeface="Consolas" charset="0"/>
              </a:endParaRPr>
            </a:p>
          </p:txBody>
        </p:sp>
      </p:grp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404813" y="1978025"/>
            <a:ext cx="4616450" cy="24018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>
              <a:latin typeface="Consolas" charset="0"/>
            </a:endParaRPr>
          </a:p>
        </p:txBody>
      </p:sp>
      <p:sp>
        <p:nvSpPr>
          <p:cNvPr id="21" name="AutoShape 53"/>
          <p:cNvSpPr>
            <a:spLocks noChangeArrowheads="1"/>
          </p:cNvSpPr>
          <p:nvPr/>
        </p:nvSpPr>
        <p:spPr bwMode="auto">
          <a:xfrm>
            <a:off x="5678234" y="2614612"/>
            <a:ext cx="2738726" cy="1358900"/>
          </a:xfrm>
          <a:prstGeom prst="wedgeRoundRectCallout">
            <a:avLst>
              <a:gd name="adj1" fmla="val -89917"/>
              <a:gd name="adj2" fmla="val 1694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az-Latn-AZ" sz="2400">
                <a:latin typeface="Consolas" charset="0"/>
              </a:rPr>
              <a:t>Budaqlanmanın natamam forması</a:t>
            </a:r>
            <a:endParaRPr lang="ru-RU" sz="2400">
              <a:latin typeface="Consolas" charset="0"/>
            </a:endParaRPr>
          </a:p>
        </p:txBody>
      </p: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5424488" y="1038225"/>
            <a:ext cx="2720975" cy="131127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400">
                <a:latin typeface="+mj-lt"/>
              </a:rPr>
              <a:t>M = a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40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en-US" sz="2400">
                <a:latin typeface="+mj-lt"/>
              </a:rPr>
              <a:t> b &gt; a: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400">
                <a:latin typeface="+mj-lt"/>
              </a:rPr>
              <a:t>  M = b</a:t>
            </a:r>
            <a:endParaRPr lang="ru-RU" altLang="en-US" sz="2400">
              <a:latin typeface="+mj-lt"/>
            </a:endParaRPr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145479" y="5841702"/>
            <a:ext cx="3079750" cy="52387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r>
              <a:rPr lang="en-US" altLang="en-US" sz="2800">
                <a:latin typeface="+mj-lt"/>
              </a:rPr>
              <a:t>M = </a:t>
            </a:r>
            <a:r>
              <a:rPr lang="en-US" altLang="en-US" sz="2800">
                <a:solidFill>
                  <a:srgbClr val="0070C0"/>
                </a:solidFill>
                <a:latin typeface="+mj-lt"/>
              </a:rPr>
              <a:t>max</a:t>
            </a:r>
            <a:r>
              <a:rPr lang="en-US" altLang="en-US" sz="2800">
                <a:latin typeface="+mj-lt"/>
              </a:rPr>
              <a:t>(a, b)</a:t>
            </a:r>
            <a:endParaRPr lang="ru-RU" altLang="en-US" sz="2800">
              <a:latin typeface="+mj-lt"/>
            </a:endParaRP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333375" y="5359400"/>
            <a:ext cx="4092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333399"/>
                </a:solidFill>
                <a:latin typeface="Consolas" charset="0"/>
              </a:rPr>
              <a:t>Python</a:t>
            </a:r>
            <a:r>
              <a:rPr lang="az-Latn-AZ" altLang="ru-RU" sz="2400" b="1">
                <a:solidFill>
                  <a:srgbClr val="333399"/>
                </a:solidFill>
                <a:latin typeface="Consolas" charset="0"/>
              </a:rPr>
              <a:t> üslubunda həlli</a:t>
            </a:r>
            <a:r>
              <a:rPr lang="en-US" altLang="ru-RU" sz="2400" b="1">
                <a:solidFill>
                  <a:srgbClr val="333399"/>
                </a:solidFill>
                <a:latin typeface="Consolas" charset="0"/>
              </a:rPr>
              <a:t>:</a:t>
            </a:r>
            <a:endParaRPr lang="ru-RU" altLang="ru-RU" b="1">
              <a:solidFill>
                <a:srgbClr val="333399"/>
              </a:solidFill>
              <a:latin typeface="Consolas" charset="0"/>
            </a:endParaRPr>
          </a:p>
        </p:txBody>
      </p:sp>
      <p:sp>
        <p:nvSpPr>
          <p:cNvPr id="26" name="Прямоугольник 25"/>
          <p:cNvSpPr>
            <a:spLocks noChangeArrowheads="1"/>
          </p:cNvSpPr>
          <p:nvPr/>
        </p:nvSpPr>
        <p:spPr bwMode="auto">
          <a:xfrm>
            <a:off x="3365899" y="5849639"/>
            <a:ext cx="4624670" cy="52387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88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800">
                <a:latin typeface="+mj-lt"/>
                <a:ea typeface="Times New Roman" charset="0"/>
                <a:cs typeface="Times New Roman" charset="0"/>
              </a:rPr>
              <a:t>M = a </a:t>
            </a:r>
            <a:r>
              <a:rPr lang="en-US" altLang="en-US" sz="2800">
                <a:solidFill>
                  <a:srgbClr val="0000CC"/>
                </a:solidFill>
                <a:latin typeface="+mj-lt"/>
                <a:ea typeface="Times New Roman" charset="0"/>
                <a:cs typeface="Times New Roman" charset="0"/>
              </a:rPr>
              <a:t>if</a:t>
            </a:r>
            <a:r>
              <a:rPr lang="en-US" altLang="en-US" sz="2800">
                <a:latin typeface="+mj-lt"/>
                <a:ea typeface="Times New Roman" charset="0"/>
                <a:cs typeface="Times New Roman" charset="0"/>
              </a:rPr>
              <a:t> a &gt; b </a:t>
            </a:r>
            <a:r>
              <a:rPr lang="en-US" altLang="en-US" sz="2800">
                <a:solidFill>
                  <a:srgbClr val="0000CC"/>
                </a:solidFill>
                <a:latin typeface="+mj-lt"/>
                <a:ea typeface="Times New Roman" charset="0"/>
                <a:cs typeface="Times New Roman" charset="0"/>
              </a:rPr>
              <a:t>else</a:t>
            </a:r>
            <a:r>
              <a:rPr lang="en-US" altLang="en-US" sz="2800">
                <a:latin typeface="+mj-lt"/>
                <a:ea typeface="Times New Roman" charset="0"/>
                <a:cs typeface="Times New Roman" charset="0"/>
              </a:rPr>
              <a:t> b</a:t>
            </a:r>
            <a:endParaRPr lang="ru-RU" altLang="en-US" sz="2800">
              <a:latin typeface="+mj-lt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8" grpId="0" animBg="1"/>
      <p:bldP spid="23" grpId="0" animBg="1"/>
      <p:bldP spid="24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>
          <a:xfrm>
            <a:off x="311150" y="280684"/>
            <a:ext cx="8375650" cy="471488"/>
          </a:xfrm>
        </p:spPr>
        <p:txBody>
          <a:bodyPr/>
          <a:lstStyle/>
          <a:p>
            <a:r>
              <a:rPr lang="az-Latn-AZ" altLang="ru-RU"/>
              <a:t>Şərti operator</a:t>
            </a:r>
            <a:endParaRPr lang="ru-RU" altLang="ru-RU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488950" y="971550"/>
            <a:ext cx="3368675" cy="200977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80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en-US" sz="2800">
                <a:latin typeface="+mj-lt"/>
              </a:rPr>
              <a:t> a &lt; b: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800">
                <a:latin typeface="+mj-lt"/>
              </a:rPr>
              <a:t>  </a:t>
            </a:r>
            <a:r>
              <a:rPr lang="ru-RU" altLang="en-US" sz="2800">
                <a:latin typeface="+mj-lt"/>
              </a:rPr>
              <a:t>с</a:t>
            </a:r>
            <a:r>
              <a:rPr lang="en-US" altLang="en-US" sz="2800">
                <a:latin typeface="+mj-lt"/>
              </a:rPr>
              <a:t> = a   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en-US" sz="2800">
                <a:latin typeface="+mj-lt"/>
              </a:rPr>
              <a:t>  </a:t>
            </a:r>
            <a:r>
              <a:rPr lang="en-US" altLang="en-US" sz="2800">
                <a:latin typeface="+mj-lt"/>
              </a:rPr>
              <a:t>a = b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800">
                <a:latin typeface="+mj-lt"/>
              </a:rPr>
              <a:t>  b = c </a:t>
            </a:r>
            <a:endParaRPr lang="ru-RU" altLang="en-US" sz="2800">
              <a:latin typeface="+mj-lt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159250" y="998538"/>
            <a:ext cx="2711450" cy="663575"/>
            <a:chOff x="433" y="3902"/>
            <a:chExt cx="1708" cy="418"/>
          </a:xfrm>
        </p:grpSpPr>
        <p:sp>
          <p:nvSpPr>
            <p:cNvPr id="6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414" cy="291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</a:t>
              </a:r>
              <a:r>
                <a:rPr lang="az-Latn-AZ" altLang="en-US" sz="2400">
                  <a:latin typeface="Consolas" charset="0"/>
                </a:rPr>
                <a:t>Nə edir</a:t>
              </a:r>
              <a:r>
                <a:rPr lang="en-US" altLang="en-US" sz="2400"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55320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4373563" y="2484438"/>
            <a:ext cx="860425" cy="577850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800" b="1">
                <a:solidFill>
                  <a:schemeClr val="bg1"/>
                </a:solidFill>
                <a:latin typeface="Consolas" charset="0"/>
              </a:rPr>
              <a:t>4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6726238" y="2471738"/>
            <a:ext cx="860425" cy="57785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800" b="1">
                <a:solidFill>
                  <a:schemeClr val="bg1"/>
                </a:solidFill>
                <a:latin typeface="Consolas" charset="0"/>
              </a:rPr>
              <a:t>6</a:t>
            </a: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5716588" y="4059238"/>
            <a:ext cx="860425" cy="5778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/>
                </a:solidFill>
                <a:latin typeface="Consolas" charset="0"/>
              </a:rPr>
              <a:t>?</a:t>
            </a:r>
            <a:endParaRPr lang="ru-RU" sz="2800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5716588" y="4059238"/>
            <a:ext cx="860425" cy="577850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/>
                </a:solidFill>
                <a:latin typeface="Consolas" charset="0"/>
              </a:rPr>
              <a:t>4</a:t>
            </a:r>
            <a:endParaRPr lang="ru-RU" sz="2800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373563" y="2484438"/>
            <a:ext cx="860425" cy="57785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/>
                </a:solidFill>
                <a:latin typeface="Consolas" charset="0"/>
              </a:rPr>
              <a:t>6</a:t>
            </a:r>
            <a:endParaRPr lang="ru-RU" sz="2800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6726238" y="2471738"/>
            <a:ext cx="860425" cy="577850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/>
                </a:solidFill>
                <a:latin typeface="Consolas" charset="0"/>
              </a:rPr>
              <a:t>4</a:t>
            </a:r>
            <a:endParaRPr lang="ru-RU" sz="2800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4518025" y="1949450"/>
            <a:ext cx="4794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800">
                <a:latin typeface="+mj-lt"/>
                <a:ea typeface="Courier New" charset="0"/>
                <a:cs typeface="Courier New" charset="0"/>
              </a:rPr>
              <a:t>a</a:t>
            </a:r>
            <a:endParaRPr lang="ru-RU" altLang="ru-RU" sz="2800"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6949054" y="1963730"/>
            <a:ext cx="4794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800">
                <a:latin typeface="+mj-lt"/>
                <a:ea typeface="Courier New" charset="0"/>
                <a:cs typeface="Courier New" charset="0"/>
              </a:rPr>
              <a:t>b</a:t>
            </a:r>
            <a:endParaRPr lang="ru-RU" altLang="ru-RU" sz="2800"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16" name="AutoShape 39"/>
          <p:cNvSpPr>
            <a:spLocks noChangeArrowheads="1"/>
          </p:cNvSpPr>
          <p:nvPr/>
        </p:nvSpPr>
        <p:spPr bwMode="auto">
          <a:xfrm rot="7473148" flipH="1">
            <a:off x="6370638" y="3232150"/>
            <a:ext cx="979488" cy="668337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000">
                <a:latin typeface="Consolas" charset="0"/>
              </a:rPr>
              <a:t>3</a:t>
            </a:r>
          </a:p>
        </p:txBody>
      </p:sp>
      <p:sp>
        <p:nvSpPr>
          <p:cNvPr id="17" name="AutoShape 40"/>
          <p:cNvSpPr>
            <a:spLocks noChangeArrowheads="1"/>
          </p:cNvSpPr>
          <p:nvPr/>
        </p:nvSpPr>
        <p:spPr bwMode="auto">
          <a:xfrm rot="10800000">
            <a:off x="5500688" y="2444750"/>
            <a:ext cx="979487" cy="668338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000">
                <a:latin typeface="Consolas" charset="0"/>
              </a:rPr>
              <a:t>2</a:t>
            </a:r>
          </a:p>
        </p:txBody>
      </p:sp>
      <p:sp>
        <p:nvSpPr>
          <p:cNvPr id="18" name="AutoShape 41"/>
          <p:cNvSpPr>
            <a:spLocks noChangeArrowheads="1"/>
          </p:cNvSpPr>
          <p:nvPr/>
        </p:nvSpPr>
        <p:spPr bwMode="auto">
          <a:xfrm rot="13718115" flipH="1">
            <a:off x="4876800" y="3313113"/>
            <a:ext cx="979487" cy="668338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000">
                <a:latin typeface="Consolas" charset="0"/>
              </a:rPr>
              <a:t>1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53243" y="3303652"/>
            <a:ext cx="3084513" cy="1447801"/>
            <a:chOff x="377" y="3755"/>
            <a:chExt cx="1943" cy="912"/>
          </a:xfrm>
        </p:grpSpPr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608" y="3911"/>
              <a:ext cx="1712" cy="756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</a:t>
              </a:r>
              <a:r>
                <a:rPr lang="az-Latn-AZ" altLang="en-US" sz="2400" b="1">
                  <a:latin typeface="Consolas" charset="0"/>
                </a:rPr>
                <a:t>c</a:t>
              </a:r>
              <a:r>
                <a:rPr lang="az-Latn-AZ" altLang="en-US" sz="2400">
                  <a:latin typeface="Consolas" charset="0"/>
                </a:rPr>
                <a:t> dəyişəni olmadan yazmaq olar?</a:t>
              </a:r>
              <a:endParaRPr lang="ru-RU" altLang="en-US" sz="2400">
                <a:latin typeface="+mj-lt"/>
              </a:endParaRPr>
            </a:p>
          </p:txBody>
        </p:sp>
        <p:sp>
          <p:nvSpPr>
            <p:cNvPr id="55318" name="Oval 44"/>
            <p:cNvSpPr>
              <a:spLocks noChangeArrowheads="1"/>
            </p:cNvSpPr>
            <p:nvPr/>
          </p:nvSpPr>
          <p:spPr bwMode="auto">
            <a:xfrm>
              <a:off x="377" y="3755"/>
              <a:ext cx="395" cy="36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5919788" y="4640263"/>
            <a:ext cx="4794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800">
                <a:latin typeface="+mj-lt"/>
                <a:ea typeface="Courier New" charset="0"/>
                <a:cs typeface="Courier New" charset="0"/>
              </a:rPr>
              <a:t>c</a:t>
            </a:r>
            <a:endParaRPr lang="ru-RU" altLang="ru-RU" sz="2800"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555202" y="5596068"/>
            <a:ext cx="3079750" cy="52387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r>
              <a:rPr lang="en-US" altLang="en-US" sz="2800">
                <a:latin typeface="+mj-lt"/>
              </a:rPr>
              <a:t>a</a:t>
            </a:r>
            <a:r>
              <a:rPr lang="ru-RU" altLang="en-US" sz="2800">
                <a:latin typeface="+mj-lt"/>
              </a:rPr>
              <a:t>, </a:t>
            </a:r>
            <a:r>
              <a:rPr lang="en-US" altLang="en-US" sz="2800">
                <a:latin typeface="+mj-lt"/>
              </a:rPr>
              <a:t>b = b, a</a:t>
            </a:r>
            <a:endParaRPr lang="ru-RU" altLang="en-US" sz="2800">
              <a:latin typeface="+mj-lt"/>
            </a:endParaRP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488950" y="5073780"/>
            <a:ext cx="4092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333399"/>
                </a:solidFill>
                <a:latin typeface="Consolas" charset="0"/>
              </a:rPr>
              <a:t>Python</a:t>
            </a:r>
            <a:r>
              <a:rPr lang="az-Latn-AZ" altLang="ru-RU" sz="2400" b="1">
                <a:solidFill>
                  <a:srgbClr val="333399"/>
                </a:solidFill>
                <a:latin typeface="Consolas" charset="0"/>
              </a:rPr>
              <a:t> üslubunda həlli</a:t>
            </a:r>
            <a:r>
              <a:rPr lang="en-US" altLang="ru-RU" sz="2400" b="1">
                <a:solidFill>
                  <a:srgbClr val="333399"/>
                </a:solidFill>
                <a:latin typeface="Consolas" charset="0"/>
              </a:rPr>
              <a:t>:</a:t>
            </a:r>
            <a:endParaRPr lang="ru-RU" altLang="ru-RU" sz="2400" b="1">
              <a:solidFill>
                <a:srgbClr val="333399"/>
              </a:solidFill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2" grpId="0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D2ABC19-8E16-49C9-98F9-F2217D09EDDF}"/>
              </a:ext>
            </a:extLst>
          </p:cNvPr>
          <p:cNvSpPr txBox="1">
            <a:spLocks/>
          </p:cNvSpPr>
          <p:nvPr/>
        </p:nvSpPr>
        <p:spPr bwMode="auto">
          <a:xfrm>
            <a:off x="311150" y="399183"/>
            <a:ext cx="83756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az-Latn-AZ" altLang="ru-RU" kern="0"/>
              <a:t>Şərti operator</a:t>
            </a:r>
            <a:endParaRPr lang="ru-RU" altLang="ru-RU" kern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31844C-05EA-4D5F-9742-2E4FCF3F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1" y="870671"/>
            <a:ext cx="3044833" cy="2724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F6C49-0B19-4475-B55F-32D74398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194" y="3982261"/>
            <a:ext cx="3200453" cy="2087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F8E42B-ACF6-4F0B-A832-998E16DC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255" y="4651966"/>
            <a:ext cx="2465109" cy="7484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A53781-72E4-482C-8C5A-54E83078B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564" y="1053614"/>
            <a:ext cx="2801737" cy="23834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D94170-EE94-49E4-AE27-7B7772CBD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625" y="2009588"/>
            <a:ext cx="2416948" cy="4714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CB9FD54-C449-4ACA-9EB7-11D3D2600CAF}"/>
              </a:ext>
            </a:extLst>
          </p:cNvPr>
          <p:cNvSpPr/>
          <p:nvPr/>
        </p:nvSpPr>
        <p:spPr bwMode="auto">
          <a:xfrm>
            <a:off x="109123" y="870671"/>
            <a:ext cx="8951527" cy="27440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CD279-6AFB-400A-9699-E04E64187749}"/>
              </a:ext>
            </a:extLst>
          </p:cNvPr>
          <p:cNvSpPr/>
          <p:nvPr/>
        </p:nvSpPr>
        <p:spPr bwMode="auto">
          <a:xfrm>
            <a:off x="116267" y="3708858"/>
            <a:ext cx="8951527" cy="26797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EBF3F0-0D6C-415B-90EA-26496185AD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16" r="3409"/>
          <a:stretch/>
        </p:blipFill>
        <p:spPr>
          <a:xfrm>
            <a:off x="116267" y="3807466"/>
            <a:ext cx="2876323" cy="25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 dirty="0"/>
              <a:t>Müqa</a:t>
            </a:r>
            <a:r>
              <a:rPr lang="en-GB" altLang="ru-RU" dirty="0"/>
              <a:t>y</a:t>
            </a:r>
            <a:r>
              <a:rPr lang="az-Latn-AZ" altLang="ru-RU" dirty="0"/>
              <a:t>isə işarələri</a:t>
            </a:r>
            <a:endParaRPr lang="ru-RU" altLang="ru-RU" dirty="0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971550" y="901700"/>
            <a:ext cx="381836" cy="52322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  <a:latin typeface="+mj-lt"/>
              </a:rPr>
              <a:t>&gt;</a:t>
            </a:r>
            <a:endParaRPr lang="ru-RU" altLang="en-US">
              <a:latin typeface="+mj-lt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82725" y="901700"/>
            <a:ext cx="381836" cy="52322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  <a:latin typeface="+mj-lt"/>
              </a:rPr>
              <a:t>&lt;</a:t>
            </a:r>
            <a:endParaRPr lang="ru-RU" altLang="en-US">
              <a:latin typeface="+mj-lt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266825" y="1644650"/>
            <a:ext cx="579005" cy="52322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  <a:latin typeface="+mj-lt"/>
              </a:rPr>
              <a:t>&gt;</a:t>
            </a:r>
            <a:r>
              <a:rPr lang="ru-RU" altLang="en-US" sz="2800">
                <a:solidFill>
                  <a:srgbClr val="000000"/>
                </a:solidFill>
                <a:latin typeface="+mj-lt"/>
              </a:rPr>
              <a:t>=</a:t>
            </a:r>
            <a:endParaRPr lang="ru-RU" altLang="en-US">
              <a:latin typeface="+mj-lt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266825" y="2387600"/>
            <a:ext cx="579005" cy="52322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  <a:latin typeface="+mj-lt"/>
              </a:rPr>
              <a:t>&lt;</a:t>
            </a:r>
            <a:r>
              <a:rPr lang="ru-RU" altLang="en-US" sz="2800">
                <a:solidFill>
                  <a:srgbClr val="000000"/>
                </a:solidFill>
                <a:latin typeface="+mj-lt"/>
              </a:rPr>
              <a:t>=</a:t>
            </a:r>
            <a:endParaRPr lang="ru-RU" altLang="en-US">
              <a:latin typeface="+mj-lt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266825" y="3130550"/>
            <a:ext cx="579005" cy="52322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  <a:latin typeface="+mj-lt"/>
              </a:rPr>
              <a:t>=</a:t>
            </a:r>
            <a:r>
              <a:rPr lang="ru-RU" altLang="en-US" sz="2800">
                <a:solidFill>
                  <a:srgbClr val="000000"/>
                </a:solidFill>
                <a:latin typeface="+mj-lt"/>
              </a:rPr>
              <a:t>=</a:t>
            </a:r>
            <a:endParaRPr lang="ru-RU" altLang="en-US">
              <a:latin typeface="+mj-lt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266825" y="3873500"/>
            <a:ext cx="579005" cy="52322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  <a:latin typeface="+mj-lt"/>
              </a:rPr>
              <a:t>!=</a:t>
            </a:r>
            <a:endParaRPr lang="ru-RU" altLang="en-US">
              <a:latin typeface="+mj-lt"/>
            </a:endParaRPr>
          </a:p>
        </p:txBody>
      </p:sp>
      <p:sp>
        <p:nvSpPr>
          <p:cNvPr id="56330" name="Прямоугольник 9"/>
          <p:cNvSpPr>
            <a:spLocks noChangeArrowheads="1"/>
          </p:cNvSpPr>
          <p:nvPr/>
        </p:nvSpPr>
        <p:spPr bwMode="auto">
          <a:xfrm>
            <a:off x="2073275" y="952500"/>
            <a:ext cx="2223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>
                <a:latin typeface="Consolas" charset="0"/>
              </a:rPr>
              <a:t>böyük</a:t>
            </a:r>
            <a:r>
              <a:rPr lang="ru-RU" altLang="ru-RU" sz="2400">
                <a:latin typeface="Consolas" charset="0"/>
              </a:rPr>
              <a:t>, </a:t>
            </a:r>
            <a:r>
              <a:rPr lang="az-Latn-AZ" altLang="ru-RU" sz="2400">
                <a:latin typeface="Consolas" charset="0"/>
              </a:rPr>
              <a:t>kiçik</a:t>
            </a:r>
            <a:endParaRPr lang="ru-RU" altLang="ru-RU" sz="2400">
              <a:latin typeface="Consolas" charset="0"/>
            </a:endParaRPr>
          </a:p>
        </p:txBody>
      </p:sp>
      <p:sp>
        <p:nvSpPr>
          <p:cNvPr id="56331" name="Прямоугольник 10"/>
          <p:cNvSpPr>
            <a:spLocks noChangeArrowheads="1"/>
          </p:cNvSpPr>
          <p:nvPr/>
        </p:nvSpPr>
        <p:spPr bwMode="auto">
          <a:xfrm>
            <a:off x="2073275" y="1685925"/>
            <a:ext cx="341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>
                <a:latin typeface="Consolas" charset="0"/>
              </a:rPr>
              <a:t>böyük və ya bərabər</a:t>
            </a:r>
            <a:endParaRPr lang="ru-RU" altLang="ru-RU" sz="2400">
              <a:latin typeface="Consolas" charset="0"/>
            </a:endParaRPr>
          </a:p>
        </p:txBody>
      </p:sp>
      <p:sp>
        <p:nvSpPr>
          <p:cNvPr id="56332" name="Прямоугольник 11"/>
          <p:cNvSpPr>
            <a:spLocks noChangeArrowheads="1"/>
          </p:cNvSpPr>
          <p:nvPr/>
        </p:nvSpPr>
        <p:spPr bwMode="auto">
          <a:xfrm>
            <a:off x="2073275" y="2428875"/>
            <a:ext cx="341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>
                <a:latin typeface="Consolas" charset="0"/>
              </a:rPr>
              <a:t>kiçik və ya bərabər</a:t>
            </a:r>
            <a:endParaRPr lang="ru-RU" altLang="ru-RU" sz="2400">
              <a:latin typeface="Consolas" charset="0"/>
            </a:endParaRPr>
          </a:p>
        </p:txBody>
      </p:sp>
      <p:sp>
        <p:nvSpPr>
          <p:cNvPr id="56333" name="Прямоугольник 12"/>
          <p:cNvSpPr>
            <a:spLocks noChangeArrowheads="1"/>
          </p:cNvSpPr>
          <p:nvPr/>
        </p:nvSpPr>
        <p:spPr bwMode="auto">
          <a:xfrm>
            <a:off x="2073275" y="3171825"/>
            <a:ext cx="13740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>
                <a:latin typeface="Consolas" charset="0"/>
              </a:rPr>
              <a:t>bərabər</a:t>
            </a:r>
            <a:endParaRPr lang="ru-RU" altLang="ru-RU" sz="2400">
              <a:latin typeface="Consolas" charset="0"/>
            </a:endParaRPr>
          </a:p>
        </p:txBody>
      </p:sp>
      <p:sp>
        <p:nvSpPr>
          <p:cNvPr id="56334" name="Прямоугольник 13"/>
          <p:cNvSpPr>
            <a:spLocks noChangeArrowheads="1"/>
          </p:cNvSpPr>
          <p:nvPr/>
        </p:nvSpPr>
        <p:spPr bwMode="auto">
          <a:xfrm>
            <a:off x="2073275" y="3933825"/>
            <a:ext cx="2393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>
                <a:latin typeface="Consolas" charset="0"/>
              </a:rPr>
              <a:t>bərabər deyil</a:t>
            </a:r>
            <a:endParaRPr lang="ru-RU" altLang="ru-RU" sz="2400">
              <a:latin typeface="Consola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F3240-2587-4624-80F8-AD533E869FA9}"/>
              </a:ext>
            </a:extLst>
          </p:cNvPr>
          <p:cNvSpPr txBox="1"/>
          <p:nvPr/>
        </p:nvSpPr>
        <p:spPr>
          <a:xfrm>
            <a:off x="1148855" y="4616450"/>
            <a:ext cx="4428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Equals: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==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 Equals: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!=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 or equal to: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 or equal to: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 dirty="0"/>
              <a:t>İç-içə şərti operatorlar</a:t>
            </a:r>
            <a:endParaRPr lang="ru-RU" altLang="ru-RU" dirty="0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485775" y="2115983"/>
            <a:ext cx="6499225" cy="2677656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if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 a</a:t>
            </a:r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&gt;</a:t>
            </a:r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b:</a:t>
            </a:r>
          </a:p>
          <a:p>
            <a:pPr eaLnBrk="1" hangingPunct="1"/>
            <a:r>
              <a:rPr lang="ru-RU" altLang="en-US" sz="2400">
                <a:solidFill>
                  <a:srgbClr val="000000"/>
                </a:solidFill>
                <a:latin typeface="Consolas" panose="020B0609020204030204"/>
                <a:ea typeface="Courier New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70C0"/>
                </a:solidFill>
                <a:latin typeface="Consolas" panose="020B0609020204030204"/>
                <a:ea typeface="Courier New" charset="0"/>
                <a:cs typeface="Courier New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/>
                <a:ea typeface="Courier New" charset="0"/>
                <a:cs typeface="Courier New" charset="0"/>
              </a:rPr>
              <a:t>(</a:t>
            </a:r>
            <a:r>
              <a:rPr lang="en-US" altLang="en-US" sz="2400">
                <a:solidFill>
                  <a:srgbClr val="C00000"/>
                </a:solidFill>
                <a:latin typeface="Consolas" panose="020B0609020204030204"/>
                <a:ea typeface="Courier New" charset="0"/>
                <a:cs typeface="Courier New" charset="0"/>
              </a:rPr>
              <a:t>“</a:t>
            </a:r>
            <a:r>
              <a:rPr lang="az-Latn-AZ" altLang="en-US" sz="2400">
                <a:solidFill>
                  <a:srgbClr val="C00000"/>
                </a:solidFill>
                <a:latin typeface="Consolas" panose="020B0609020204030204"/>
                <a:ea typeface="Courier New" charset="0"/>
                <a:cs typeface="Courier New" charset="0"/>
              </a:rPr>
              <a:t>Asif yaşça böyükdür</a:t>
            </a:r>
            <a:r>
              <a:rPr lang="en-US" altLang="en-US" sz="2400">
                <a:solidFill>
                  <a:srgbClr val="C00000"/>
                </a:solidFill>
                <a:latin typeface="Consolas" panose="020B0609020204030204"/>
                <a:ea typeface="Courier New" charset="0"/>
                <a:cs typeface="Courier New" charset="0"/>
              </a:rPr>
              <a:t>”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/>
                <a:ea typeface="Courier New" charset="0"/>
                <a:cs typeface="Courier New" charset="0"/>
              </a:rPr>
              <a:t>)</a:t>
            </a:r>
            <a:r>
              <a:rPr lang="ru-RU" altLang="en-US" sz="2400">
                <a:solidFill>
                  <a:srgbClr val="00B0F0"/>
                </a:solidFill>
                <a:latin typeface="Consolas" panose="020B0609020204030204"/>
                <a:ea typeface="Courier New" charset="0"/>
                <a:cs typeface="Courier New" charset="0"/>
              </a:rPr>
              <a:t> </a:t>
            </a:r>
            <a:endParaRPr lang="az-Latn-AZ" altLang="en-US" sz="2400">
              <a:solidFill>
                <a:srgbClr val="00B0F0"/>
              </a:solidFill>
              <a:latin typeface="Consolas" panose="020B0609020204030204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en-US" sz="2400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else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:</a:t>
            </a:r>
            <a:endParaRPr lang="en-US" altLang="en-US" sz="2400">
              <a:solidFill>
                <a:srgbClr val="0000FF"/>
              </a:solidFill>
              <a:latin typeface="+mj-lt"/>
              <a:ea typeface="Courier New" charset="0"/>
              <a:cs typeface="Courier New" charset="0"/>
            </a:endParaRPr>
          </a:p>
          <a:p>
            <a:pPr eaLnBrk="1" hangingPunct="1"/>
            <a:r>
              <a:rPr lang="ru-RU" altLang="en-US" sz="2400" b="1">
                <a:latin typeface="Courier New" charset="0"/>
                <a:ea typeface="Courier New" charset="0"/>
                <a:cs typeface="Courier New" charset="0"/>
              </a:rPr>
              <a:t>  </a:t>
            </a:r>
            <a:endParaRPr lang="en-US" altLang="en-US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en-US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en-US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en-US" sz="24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0181" name="Прямоугольник 4"/>
          <p:cNvSpPr>
            <a:spLocks noChangeArrowheads="1"/>
          </p:cNvSpPr>
          <p:nvPr/>
        </p:nvSpPr>
        <p:spPr bwMode="auto">
          <a:xfrm>
            <a:off x="852487" y="3259600"/>
            <a:ext cx="5765800" cy="156966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if</a:t>
            </a:r>
            <a:r>
              <a:rPr lang="en-US" altLang="ru-RU" sz="2400">
                <a:latin typeface="+mj-lt"/>
                <a:ea typeface="Courier New" charset="0"/>
                <a:cs typeface="Courier New" charset="0"/>
              </a:rPr>
              <a:t> a</a:t>
            </a:r>
            <a:r>
              <a:rPr lang="ru-RU" altLang="ru-RU" sz="240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ru-RU" sz="2400">
                <a:latin typeface="+mj-lt"/>
                <a:ea typeface="Courier New" charset="0"/>
                <a:cs typeface="Courier New" charset="0"/>
              </a:rPr>
              <a:t>==</a:t>
            </a:r>
            <a:r>
              <a:rPr lang="ru-RU" altLang="ru-RU" sz="240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ru-RU" sz="2400">
                <a:latin typeface="+mj-lt"/>
                <a:ea typeface="Courier New" charset="0"/>
                <a:cs typeface="Courier New" charset="0"/>
              </a:rPr>
              <a:t>b:</a:t>
            </a:r>
          </a:p>
          <a:p>
            <a:pPr eaLnBrk="1" hangingPunct="1"/>
            <a:r>
              <a:rPr lang="ru-RU" altLang="en-US" sz="2400">
                <a:solidFill>
                  <a:srgbClr val="000000"/>
                </a:solidFill>
                <a:latin typeface="Consolas" panose="020B0609020204030204"/>
                <a:ea typeface="Courier New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70C0"/>
                </a:solidFill>
                <a:latin typeface="Consolas" panose="020B0609020204030204"/>
                <a:ea typeface="Courier New" charset="0"/>
                <a:cs typeface="Courier New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/>
                <a:ea typeface="Courier New" charset="0"/>
                <a:cs typeface="Courier New" charset="0"/>
              </a:rPr>
              <a:t>(</a:t>
            </a:r>
            <a:r>
              <a:rPr lang="en-US" altLang="en-US" sz="2400">
                <a:solidFill>
                  <a:srgbClr val="C00000"/>
                </a:solidFill>
                <a:latin typeface="Consolas" panose="020B0609020204030204"/>
                <a:ea typeface="Courier New" charset="0"/>
                <a:cs typeface="Courier New" charset="0"/>
              </a:rPr>
              <a:t>“</a:t>
            </a:r>
            <a:r>
              <a:rPr lang="en-US" altLang="en-US" sz="2400" err="1">
                <a:solidFill>
                  <a:srgbClr val="C00000"/>
                </a:solidFill>
                <a:latin typeface="Consolas" panose="020B0609020204030204"/>
                <a:ea typeface="Courier New" charset="0"/>
                <a:cs typeface="Courier New" charset="0"/>
              </a:rPr>
              <a:t>Eyni</a:t>
            </a:r>
            <a:r>
              <a:rPr lang="en-US" altLang="en-US" sz="2400">
                <a:solidFill>
                  <a:srgbClr val="C00000"/>
                </a:solidFill>
                <a:latin typeface="Consolas" panose="020B0609020204030204"/>
                <a:ea typeface="Courier New" charset="0"/>
                <a:cs typeface="Courier New" charset="0"/>
              </a:rPr>
              <a:t> </a:t>
            </a:r>
            <a:r>
              <a:rPr lang="en-US" altLang="en-US" sz="2400" err="1">
                <a:solidFill>
                  <a:srgbClr val="C00000"/>
                </a:solidFill>
                <a:latin typeface="Consolas" panose="020B0609020204030204"/>
                <a:ea typeface="Courier New" charset="0"/>
                <a:cs typeface="Courier New" charset="0"/>
              </a:rPr>
              <a:t>ya</a:t>
            </a:r>
            <a:r>
              <a:rPr lang="az-Latn-AZ" altLang="en-US" sz="2400">
                <a:solidFill>
                  <a:srgbClr val="C00000"/>
                </a:solidFill>
                <a:latin typeface="Consolas" panose="020B0609020204030204"/>
                <a:ea typeface="Courier New" charset="0"/>
                <a:cs typeface="Courier New" charset="0"/>
              </a:rPr>
              <a:t>şındadır</a:t>
            </a:r>
            <a:r>
              <a:rPr lang="en-US" altLang="en-US" sz="2400" err="1">
                <a:solidFill>
                  <a:srgbClr val="C00000"/>
                </a:solidFill>
                <a:latin typeface="Consolas" panose="020B0609020204030204"/>
                <a:ea typeface="Courier New" charset="0"/>
                <a:cs typeface="Courier New" charset="0"/>
              </a:rPr>
              <a:t>lar</a:t>
            </a:r>
            <a:r>
              <a:rPr lang="en-US" altLang="en-US" sz="2400">
                <a:solidFill>
                  <a:srgbClr val="C00000"/>
                </a:solidFill>
                <a:latin typeface="Consolas" panose="020B0609020204030204"/>
                <a:ea typeface="Courier New" charset="0"/>
                <a:cs typeface="Courier New" charset="0"/>
              </a:rPr>
              <a:t>”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/>
                <a:ea typeface="Courier New" charset="0"/>
                <a:cs typeface="Courier New" charset="0"/>
              </a:rPr>
              <a:t>)</a:t>
            </a:r>
            <a:endParaRPr lang="az-Latn-AZ" altLang="en-US" sz="2400">
              <a:solidFill>
                <a:srgbClr val="000000"/>
              </a:solidFill>
              <a:latin typeface="Consolas" panose="020B0609020204030204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ru-RU" sz="2400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else</a:t>
            </a:r>
            <a:r>
              <a:rPr lang="en-US" altLang="ru-RU" sz="2400">
                <a:latin typeface="+mj-lt"/>
                <a:ea typeface="Courier New" charset="0"/>
                <a:cs typeface="Courier New" charset="0"/>
              </a:rPr>
              <a:t>:</a:t>
            </a:r>
            <a:endParaRPr lang="en-US" altLang="ru-RU" sz="2400">
              <a:solidFill>
                <a:srgbClr val="0000FF"/>
              </a:solidFill>
              <a:latin typeface="+mj-lt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Consolas" panose="020B0609020204030204"/>
                <a:ea typeface="Courier New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70C0"/>
                </a:solidFill>
                <a:latin typeface="Consolas" panose="020B0609020204030204"/>
                <a:ea typeface="Courier New" charset="0"/>
                <a:cs typeface="Courier New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/>
                <a:ea typeface="Courier New" charset="0"/>
                <a:cs typeface="Courier New" charset="0"/>
              </a:rPr>
              <a:t>(</a:t>
            </a:r>
            <a:r>
              <a:rPr lang="en-US" altLang="en-US" sz="2400">
                <a:solidFill>
                  <a:srgbClr val="C00000"/>
                </a:solidFill>
                <a:latin typeface="Consolas" panose="020B0609020204030204"/>
                <a:ea typeface="Courier New" charset="0"/>
                <a:cs typeface="Courier New" charset="0"/>
              </a:rPr>
              <a:t>“</a:t>
            </a:r>
            <a:r>
              <a:rPr lang="az-Latn-AZ" altLang="en-US" sz="2400">
                <a:solidFill>
                  <a:srgbClr val="C00000"/>
                </a:solidFill>
                <a:latin typeface="Consolas" panose="020B0609020204030204"/>
                <a:ea typeface="Courier New" charset="0"/>
                <a:cs typeface="Courier New" charset="0"/>
              </a:rPr>
              <a:t>Bəxtiyar yaşça böyükdü</a:t>
            </a:r>
            <a:r>
              <a:rPr lang="en-US" altLang="en-US" sz="2400">
                <a:solidFill>
                  <a:srgbClr val="C00000"/>
                </a:solidFill>
                <a:latin typeface="Consolas" panose="020B0609020204030204"/>
                <a:ea typeface="Courier New" charset="0"/>
                <a:cs typeface="Courier New" charset="0"/>
              </a:rPr>
              <a:t>r”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/>
                <a:ea typeface="Courier New" charset="0"/>
                <a:cs typeface="Courier New" charset="0"/>
              </a:rPr>
              <a:t>)</a:t>
            </a:r>
            <a:endParaRPr lang="ru-RU" altLang="ru-RU" sz="2400">
              <a:solidFill>
                <a:srgbClr val="00B0F0"/>
              </a:solidFill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6" name="AutoShape 53"/>
          <p:cNvSpPr>
            <a:spLocks noChangeArrowheads="1"/>
          </p:cNvSpPr>
          <p:nvPr/>
        </p:nvSpPr>
        <p:spPr bwMode="auto">
          <a:xfrm>
            <a:off x="5343065" y="5119534"/>
            <a:ext cx="2759868" cy="863600"/>
          </a:xfrm>
          <a:prstGeom prst="wedgeRoundRectCallout">
            <a:avLst>
              <a:gd name="adj1" fmla="val -45583"/>
              <a:gd name="adj2" fmla="val -9343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az-Latn-AZ" sz="2400">
                <a:latin typeface="Consolas" charset="0"/>
              </a:rPr>
              <a:t>iç-içə şərti operator</a:t>
            </a:r>
            <a:endParaRPr lang="ru-RU" sz="2400">
              <a:latin typeface="Consolas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85775" y="5107503"/>
            <a:ext cx="3686175" cy="714270"/>
            <a:chOff x="443" y="4408"/>
            <a:chExt cx="1193" cy="552"/>
          </a:xfrm>
        </p:grpSpPr>
        <p:sp>
          <p:nvSpPr>
            <p:cNvPr id="8" name="Text Box 56"/>
            <p:cNvSpPr txBox="1">
              <a:spLocks noChangeArrowheads="1"/>
            </p:cNvSpPr>
            <p:nvPr/>
          </p:nvSpPr>
          <p:spPr bwMode="auto">
            <a:xfrm>
              <a:off x="556" y="4542"/>
              <a:ext cx="1080" cy="418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</a:t>
              </a:r>
              <a:r>
                <a:rPr lang="en-US" altLang="en-US" sz="2400" err="1">
                  <a:latin typeface="Consolas" charset="0"/>
                </a:rPr>
                <a:t>Niy</a:t>
              </a:r>
              <a:r>
                <a:rPr lang="az-Latn-AZ" altLang="en-US" sz="2400">
                  <a:latin typeface="Consolas" charset="0"/>
                </a:rPr>
                <a:t>ə lazımdır</a:t>
              </a:r>
              <a:r>
                <a:rPr lang="en-US" altLang="en-US" sz="2400"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57357" name="Oval 57"/>
            <p:cNvSpPr>
              <a:spLocks noChangeArrowheads="1"/>
            </p:cNvSpPr>
            <p:nvPr/>
          </p:nvSpPr>
          <p:spPr bwMode="auto">
            <a:xfrm>
              <a:off x="443" y="4408"/>
              <a:ext cx="222" cy="46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57352" name="Прямоугольник 6"/>
          <p:cNvSpPr>
            <a:spLocks noChangeArrowheads="1"/>
          </p:cNvSpPr>
          <p:nvPr/>
        </p:nvSpPr>
        <p:spPr bwMode="auto">
          <a:xfrm>
            <a:off x="382588" y="806450"/>
            <a:ext cx="84566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 i="1">
                <a:latin typeface="+mj-lt"/>
              </a:rPr>
              <a:t>Məsələ</a:t>
            </a:r>
            <a:r>
              <a:rPr lang="ru-RU" altLang="ru-RU" sz="2400">
                <a:latin typeface="+mj-lt"/>
              </a:rPr>
              <a:t>: </a:t>
            </a:r>
            <a:r>
              <a:rPr lang="az-Latn-AZ" altLang="ru-RU" sz="2400">
                <a:latin typeface="+mj-lt"/>
              </a:rPr>
              <a:t>a və b dəyişənlərinə Asif və Bəxtiyarın yaşları yazılıb</a:t>
            </a:r>
            <a:r>
              <a:rPr lang="ru-RU" altLang="ru-RU" sz="2400">
                <a:latin typeface="+mj-lt"/>
              </a:rPr>
              <a:t>. </a:t>
            </a:r>
            <a:r>
              <a:rPr lang="az-Latn-AZ" altLang="ru-RU" sz="2400">
                <a:latin typeface="+mj-lt"/>
              </a:rPr>
              <a:t>Onlardan kim yaşca daha böyükdür</a:t>
            </a:r>
            <a:r>
              <a:rPr lang="ru-RU" altLang="ru-RU" sz="2400">
                <a:latin typeface="+mj-lt"/>
              </a:rPr>
              <a:t>?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421436" y="1614488"/>
            <a:ext cx="2722530" cy="931863"/>
            <a:chOff x="442" y="3905"/>
            <a:chExt cx="2573" cy="587"/>
          </a:xfrm>
        </p:grpSpPr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288" cy="5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9388" indent="-1793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solidFill>
                    <a:srgbClr val="FF0000"/>
                  </a:solidFill>
                  <a:latin typeface="Consolas" charset="0"/>
                </a:rPr>
                <a:t>  </a:t>
              </a:r>
              <a:r>
                <a:rPr lang="az-Latn-AZ" altLang="en-US" sz="2400">
                  <a:solidFill>
                    <a:srgbClr val="FF0000"/>
                  </a:solidFill>
                  <a:latin typeface="Consolas" charset="0"/>
                </a:rPr>
                <a:t>Neçə dənə variant var</a:t>
              </a:r>
              <a:r>
                <a:rPr lang="en-US" altLang="en-US" sz="2400">
                  <a:solidFill>
                    <a:srgbClr val="FF0000"/>
                  </a:solidFill>
                  <a:latin typeface="Consolas" charset="0"/>
                </a:rPr>
                <a:t>?</a:t>
              </a:r>
              <a:endParaRPr lang="ru-RU" altLang="en-US" sz="2400">
                <a:solidFill>
                  <a:srgbClr val="FF0000"/>
                </a:solidFill>
                <a:latin typeface="Consolas" charset="0"/>
              </a:endParaRPr>
            </a:p>
          </p:txBody>
        </p:sp>
        <p:sp>
          <p:nvSpPr>
            <p:cNvPr id="57355" name="Oval 57"/>
            <p:cNvSpPr>
              <a:spLocks noChangeArrowheads="1"/>
            </p:cNvSpPr>
            <p:nvPr/>
          </p:nvSpPr>
          <p:spPr bwMode="auto">
            <a:xfrm>
              <a:off x="442" y="3905"/>
              <a:ext cx="570" cy="32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0181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14AC66-B16D-4ECA-AB21-23DCDCB3C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6"/>
          <a:stretch/>
        </p:blipFill>
        <p:spPr>
          <a:xfrm>
            <a:off x="383959" y="1613180"/>
            <a:ext cx="4105705" cy="3943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637824-6FD0-4721-AAD8-23C507EA5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7"/>
          <a:stretch/>
        </p:blipFill>
        <p:spPr>
          <a:xfrm>
            <a:off x="4654338" y="3052309"/>
            <a:ext cx="4127216" cy="1064764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D98F83B-F3A3-4EAC-8B6E-95A692FB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 dirty="0"/>
              <a:t>İç-içə şərti operatorlar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78091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 dirty="0"/>
              <a:t>Ardıcıl budaqlanma</a:t>
            </a:r>
            <a:endParaRPr lang="ru-RU" altLang="ru-RU" dirty="0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485775" y="971550"/>
            <a:ext cx="6400800" cy="230832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if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 a</a:t>
            </a:r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&gt;</a:t>
            </a:r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b:</a:t>
            </a:r>
          </a:p>
          <a:p>
            <a:pPr eaLnBrk="1" hangingPunct="1"/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 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Courier New" charset="0"/>
                <a:cs typeface="Courier New" charset="0"/>
              </a:rPr>
              <a:t>print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(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Courier New" charset="0"/>
                <a:cs typeface="Courier New" charset="0"/>
              </a:rPr>
              <a:t>“</a:t>
            </a:r>
            <a:r>
              <a:rPr lang="az-Latn-AZ" altLang="en-US" sz="2400">
                <a:solidFill>
                  <a:srgbClr val="C00000"/>
                </a:solidFill>
                <a:latin typeface="+mj-lt"/>
                <a:ea typeface="Courier New" charset="0"/>
                <a:cs typeface="Courier New" charset="0"/>
              </a:rPr>
              <a:t>Asif yaşça böyükdür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Courier New" charset="0"/>
                <a:cs typeface="Courier New" charset="0"/>
              </a:rPr>
              <a:t>”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)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eaLnBrk="1" hangingPunct="1"/>
            <a:r>
              <a:rPr lang="en-US" altLang="en-US" sz="2400" err="1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elif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 a</a:t>
            </a:r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==</a:t>
            </a:r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b:</a:t>
            </a:r>
          </a:p>
          <a:p>
            <a:pPr eaLnBrk="1" hangingPunct="1"/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Courier New" charset="0"/>
                <a:cs typeface="Courier New" charset="0"/>
              </a:rPr>
              <a:t>print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(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Courier New" charset="0"/>
                <a:cs typeface="Courier New" charset="0"/>
              </a:rPr>
              <a:t>“</a:t>
            </a:r>
            <a:r>
              <a:rPr lang="en-US" altLang="en-US" sz="2400" err="1">
                <a:solidFill>
                  <a:srgbClr val="C00000"/>
                </a:solidFill>
                <a:latin typeface="+mj-lt"/>
                <a:ea typeface="Courier New" charset="0"/>
                <a:cs typeface="Courier New" charset="0"/>
              </a:rPr>
              <a:t>Eyni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en-US" sz="2400" err="1">
                <a:solidFill>
                  <a:srgbClr val="C00000"/>
                </a:solidFill>
                <a:latin typeface="+mj-lt"/>
                <a:ea typeface="Courier New" charset="0"/>
                <a:cs typeface="Courier New" charset="0"/>
              </a:rPr>
              <a:t>ya</a:t>
            </a:r>
            <a:r>
              <a:rPr lang="az-Latn-AZ" altLang="en-US" sz="2400">
                <a:solidFill>
                  <a:srgbClr val="C00000"/>
                </a:solidFill>
                <a:latin typeface="+mj-lt"/>
                <a:ea typeface="Courier New" charset="0"/>
                <a:cs typeface="Courier New" charset="0"/>
              </a:rPr>
              <a:t>şındadır</a:t>
            </a:r>
            <a:r>
              <a:rPr lang="en-US" altLang="en-US" sz="2400" err="1">
                <a:solidFill>
                  <a:srgbClr val="C00000"/>
                </a:solidFill>
                <a:latin typeface="+mj-lt"/>
                <a:ea typeface="Courier New" charset="0"/>
                <a:cs typeface="Courier New" charset="0"/>
              </a:rPr>
              <a:t>lar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Courier New" charset="0"/>
                <a:cs typeface="Courier New" charset="0"/>
              </a:rPr>
              <a:t>”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)</a:t>
            </a:r>
            <a:endParaRPr lang="ru-RU" altLang="en-US" sz="2400">
              <a:latin typeface="+mj-lt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en-US" sz="2400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rPr>
              <a:t>else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:</a:t>
            </a:r>
            <a:endParaRPr lang="en-US" altLang="en-US" sz="2400">
              <a:solidFill>
                <a:srgbClr val="0000FF"/>
              </a:solidFill>
              <a:latin typeface="+mj-lt"/>
              <a:ea typeface="Courier New" charset="0"/>
              <a:cs typeface="Courier New" charset="0"/>
            </a:endParaRPr>
          </a:p>
          <a:p>
            <a:pPr eaLnBrk="1" hangingPunct="1"/>
            <a:r>
              <a:rPr lang="ru-RU" altLang="en-US" sz="240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Courier New" charset="0"/>
                <a:cs typeface="Courier New" charset="0"/>
              </a:rPr>
              <a:t>print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(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Courier New" charset="0"/>
                <a:cs typeface="Courier New" charset="0"/>
              </a:rPr>
              <a:t>“</a:t>
            </a:r>
            <a:r>
              <a:rPr lang="az-Latn-AZ" altLang="en-US" sz="2400">
                <a:solidFill>
                  <a:srgbClr val="C00000"/>
                </a:solidFill>
                <a:latin typeface="+mj-lt"/>
                <a:ea typeface="Courier New" charset="0"/>
                <a:cs typeface="Courier New" charset="0"/>
              </a:rPr>
              <a:t>Bəxtiyar yaşça böyükdü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Courier New" charset="0"/>
                <a:cs typeface="Courier New" charset="0"/>
              </a:rPr>
              <a:t>r”</a:t>
            </a:r>
            <a:r>
              <a:rPr lang="en-US" altLang="en-US" sz="2400">
                <a:latin typeface="+mj-lt"/>
                <a:ea typeface="Courier New" charset="0"/>
                <a:cs typeface="Courier New" charset="0"/>
              </a:rPr>
              <a:t>)</a:t>
            </a:r>
            <a:endParaRPr lang="ru-RU" altLang="en-US" sz="2400">
              <a:solidFill>
                <a:srgbClr val="00B0F0"/>
              </a:solidFill>
              <a:latin typeface="+mj-lt"/>
              <a:ea typeface="Courier New" charset="0"/>
              <a:cs typeface="Courier New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700304" y="3478237"/>
            <a:ext cx="3485934" cy="665614"/>
            <a:chOff x="492" y="3757"/>
            <a:chExt cx="1989" cy="691"/>
          </a:xfrm>
        </p:grpSpPr>
        <p:sp>
          <p:nvSpPr>
            <p:cNvPr id="18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754" cy="479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+mj-lt"/>
                </a:rPr>
                <a:t>  </a:t>
              </a:r>
              <a:r>
                <a:rPr lang="en-US" altLang="en-US" sz="2400" err="1">
                  <a:solidFill>
                    <a:srgbClr val="0000FF"/>
                  </a:solidFill>
                  <a:latin typeface="+mj-lt"/>
                  <a:ea typeface="Courier New" charset="0"/>
                  <a:cs typeface="Courier New" charset="0"/>
                </a:rPr>
                <a:t>elif</a:t>
              </a:r>
              <a:r>
                <a:rPr lang="en-US" altLang="en-US" sz="2400">
                  <a:latin typeface="+mj-lt"/>
                  <a:ea typeface="Courier New" charset="0"/>
                  <a:cs typeface="Courier New" charset="0"/>
                </a:rPr>
                <a:t> = </a:t>
              </a:r>
              <a:r>
                <a:rPr lang="en-US" altLang="en-US" sz="2400">
                  <a:solidFill>
                    <a:srgbClr val="0000FF"/>
                  </a:solidFill>
                  <a:latin typeface="+mj-lt"/>
                  <a:ea typeface="Courier New" charset="0"/>
                  <a:cs typeface="Courier New" charset="0"/>
                </a:rPr>
                <a:t>else if</a:t>
              </a:r>
              <a:endParaRPr lang="ru-RU" altLang="en-US" sz="2400">
                <a:solidFill>
                  <a:srgbClr val="0000FF"/>
                </a:solidFill>
                <a:latin typeface="+mj-lt"/>
                <a:ea typeface="Courier New" charset="0"/>
                <a:cs typeface="Courier New" charset="0"/>
              </a:endParaRPr>
            </a:p>
          </p:txBody>
        </p:sp>
        <p:sp>
          <p:nvSpPr>
            <p:cNvPr id="58375" name="Oval 57"/>
            <p:cNvSpPr>
              <a:spLocks noChangeArrowheads="1"/>
            </p:cNvSpPr>
            <p:nvPr/>
          </p:nvSpPr>
          <p:spPr bwMode="auto">
            <a:xfrm>
              <a:off x="492" y="3757"/>
              <a:ext cx="350" cy="563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3206ace942e2cae142f212d8ecae277f9ab5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12654</TotalTime>
  <Words>577</Words>
  <Application>Microsoft Office PowerPoint</Application>
  <PresentationFormat>On-screen Show (4:3)</PresentationFormat>
  <Paragraphs>141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Оформление по умолчанию</vt:lpstr>
      <vt:lpstr>Python dilində proqramlaşdırma</vt:lpstr>
      <vt:lpstr>Şərti operator</vt:lpstr>
      <vt:lpstr>Şərti operator: natamam forması</vt:lpstr>
      <vt:lpstr>Şərti operator</vt:lpstr>
      <vt:lpstr>PowerPoint Presentation</vt:lpstr>
      <vt:lpstr>Müqayisə işarələri</vt:lpstr>
      <vt:lpstr>İç-içə şərti operatorlar</vt:lpstr>
      <vt:lpstr>İç-içə şərti operatorlar</vt:lpstr>
      <vt:lpstr>Ardıcıl budaqlanma</vt:lpstr>
      <vt:lpstr>Ardıcıl budaqlanma</vt:lpstr>
      <vt:lpstr>PowerPoint Presentation</vt:lpstr>
      <vt:lpstr>Mürəkkəb şərtlər</vt:lpstr>
      <vt:lpstr>Pass</vt:lpstr>
      <vt:lpstr>Strixlenmish oblast</vt:lpstr>
      <vt:lpstr>Strixlenmish oblast</vt:lpstr>
      <vt:lpstr>Ştrixlənmiş oblast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Microsoft Office User</dc:creator>
  <cp:lastModifiedBy>Aygul Musayeva</cp:lastModifiedBy>
  <cp:revision>492</cp:revision>
  <dcterms:created xsi:type="dcterms:W3CDTF">2018-06-12T05:59:57Z</dcterms:created>
  <dcterms:modified xsi:type="dcterms:W3CDTF">2024-02-22T14:27:02Z</dcterms:modified>
</cp:coreProperties>
</file>