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16" r:id="rId2"/>
    <p:sldId id="463" r:id="rId3"/>
    <p:sldId id="466" r:id="rId4"/>
    <p:sldId id="468" r:id="rId5"/>
    <p:sldId id="464" r:id="rId6"/>
    <p:sldId id="473" r:id="rId7"/>
    <p:sldId id="550" r:id="rId8"/>
    <p:sldId id="474" r:id="rId9"/>
    <p:sldId id="475" r:id="rId10"/>
    <p:sldId id="588" r:id="rId11"/>
    <p:sldId id="589" r:id="rId12"/>
    <p:sldId id="480" r:id="rId13"/>
    <p:sldId id="555" r:id="rId14"/>
    <p:sldId id="477" r:id="rId15"/>
    <p:sldId id="478" r:id="rId16"/>
  </p:sldIdLst>
  <p:sldSz cx="9144000" cy="6858000" type="screen4x3"/>
  <p:notesSz cx="6858000" cy="9144000"/>
  <p:custDataLst>
    <p:tags r:id="rId18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5FF"/>
    <a:srgbClr val="333399"/>
    <a:srgbClr val="66FFFF"/>
    <a:srgbClr val="0000FF"/>
    <a:srgbClr val="008000"/>
    <a:srgbClr val="FFFF99"/>
    <a:srgbClr val="E6E6FF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81" autoAdjust="0"/>
    <p:restoredTop sz="95005" autoAdjust="0"/>
  </p:normalViewPr>
  <p:slideViewPr>
    <p:cSldViewPr snapToGrid="0">
      <p:cViewPr varScale="1">
        <p:scale>
          <a:sx n="79" d="100"/>
          <a:sy n="79" d="100"/>
        </p:scale>
        <p:origin x="170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9" d="100"/>
        <a:sy n="179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352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charset="0"/>
              </a:defRPr>
            </a:lvl1pPr>
          </a:lstStyle>
          <a:p>
            <a:fld id="{C6E7E1F6-12EC-E942-BE8C-7C7D9FB2F62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035887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F1C7-60CF-9F78-7D68-82348E9D1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608188-AA49-D679-97E4-FDD58302C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B4A2E6-9CA7-2E52-1971-F2A6659FFC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59D89-3D06-568B-2FB1-C507EA7B8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E7E1F6-12EC-E942-BE8C-7C7D9FB2F62E}" type="slidenum">
              <a:rPr lang="ru-RU" altLang="ru-RU" smtClean="0"/>
              <a:pPr/>
              <a:t>11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6354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799" y="1690168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594344"/>
            <a:ext cx="6168684" cy="601724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62A17-3F4D-4412-B61F-94AC625D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/>
        </p:blipFill>
        <p:spPr>
          <a:xfrm>
            <a:off x="0" y="-23375"/>
            <a:ext cx="9144000" cy="1212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421C3B-82DF-4921-8617-96F539C4D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2" b="28621"/>
          <a:stretch/>
        </p:blipFill>
        <p:spPr>
          <a:xfrm>
            <a:off x="-1" y="5064369"/>
            <a:ext cx="9144001" cy="18013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8A0284-89DE-42B8-B6EC-61335E959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109"/>
            <a:ext cx="3066757" cy="88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1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4000" b="1">
                <a:solidFill>
                  <a:schemeClr val="accent1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58129" y="3613717"/>
            <a:ext cx="7427742" cy="592523"/>
          </a:xfrm>
        </p:spPr>
        <p:txBody>
          <a:bodyPr/>
          <a:lstStyle>
            <a:lvl1pPr marL="0" indent="0" algn="ctr">
              <a:buNone/>
              <a:defRPr sz="2400" b="1">
                <a:latin typeface="Consolas" charset="0"/>
                <a:ea typeface="Consolas" charset="0"/>
                <a:cs typeface="Consolas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C62A17-3F4D-4412-B61F-94AC625D2B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/>
        </p:blipFill>
        <p:spPr>
          <a:xfrm>
            <a:off x="0" y="-23375"/>
            <a:ext cx="9144000" cy="12126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A0284-89DE-42B8-B6EC-61335E959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9109"/>
            <a:ext cx="3066757" cy="8870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421C3B-82DF-4921-8617-96F539C4DE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2" b="28621"/>
          <a:stretch/>
        </p:blipFill>
        <p:spPr>
          <a:xfrm>
            <a:off x="-1" y="5205046"/>
            <a:ext cx="9144001" cy="166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2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83959" y="774670"/>
            <a:ext cx="8376082" cy="471086"/>
          </a:xfrm>
        </p:spPr>
        <p:txBody>
          <a:bodyPr/>
          <a:lstStyle>
            <a:lvl1pPr algn="l">
              <a:defRPr sz="3000" b="0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8929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10308" y="53437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заголовка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0308" y="1992923"/>
            <a:ext cx="8229600" cy="34653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dirty="0"/>
              <a:t>Образец текста</a:t>
            </a:r>
          </a:p>
          <a:p>
            <a:pPr lvl="1"/>
            <a:r>
              <a:rPr lang="ru-RU" altLang="ru-RU" dirty="0"/>
              <a:t>Второй уровень</a:t>
            </a:r>
          </a:p>
          <a:p>
            <a:pPr lvl="2"/>
            <a:r>
              <a:rPr lang="ru-RU" altLang="ru-RU" dirty="0"/>
              <a:t>Третий уровень</a:t>
            </a:r>
          </a:p>
          <a:p>
            <a:pPr lvl="3"/>
            <a:r>
              <a:rPr lang="ru-RU" altLang="ru-RU" dirty="0"/>
              <a:t>Четвертый уровень</a:t>
            </a:r>
          </a:p>
          <a:p>
            <a:pPr lvl="4"/>
            <a:r>
              <a:rPr lang="ru-RU" altLang="ru-RU" dirty="0"/>
              <a:t>Пятый уровень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3063F4-48E5-463E-8297-F67061FF2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2" b="2494"/>
          <a:stretch/>
        </p:blipFill>
        <p:spPr>
          <a:xfrm>
            <a:off x="0" y="0"/>
            <a:ext cx="9144000" cy="3363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D3063F4-48E5-463E-8297-F67061FF2F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2" b="2494"/>
          <a:stretch/>
        </p:blipFill>
        <p:spPr>
          <a:xfrm>
            <a:off x="0" y="6521669"/>
            <a:ext cx="9144000" cy="336331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778712" y="59048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Consolas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62C83-9CB6-49F6-A61F-21EAFB961E7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241" y="5720875"/>
            <a:ext cx="657334" cy="6573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84" r:id="rId1"/>
    <p:sldLayoutId id="2147484185" r:id="rId2"/>
    <p:sldLayoutId id="2147484186" r:id="rId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1">
              <a:lumMod val="50000"/>
            </a:schemeClr>
          </a:solidFill>
          <a:latin typeface="Consolas" charset="0"/>
          <a:ea typeface="Consolas" charset="0"/>
          <a:cs typeface="Consola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1">
              <a:lumMod val="50000"/>
            </a:schemeClr>
          </a:solidFill>
          <a:latin typeface="Consolas" charset="0"/>
          <a:ea typeface="Consolas" charset="0"/>
          <a:cs typeface="Consolas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onsolas" charset="0"/>
          <a:ea typeface="Consolas" charset="0"/>
          <a:cs typeface="Consolas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Consolas" charset="0"/>
          <a:ea typeface="Consolas" charset="0"/>
          <a:cs typeface="Consolas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Consolas" charset="0"/>
          <a:ea typeface="Consolas" charset="0"/>
          <a:cs typeface="Consolas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Consolas" charset="0"/>
          <a:ea typeface="Consolas" charset="0"/>
          <a:cs typeface="Consolas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Python </a:t>
            </a:r>
            <a:r>
              <a:rPr lang="en-US" err="1"/>
              <a:t>dilində</a:t>
            </a:r>
            <a:r>
              <a:rPr lang="en-US"/>
              <a:t> </a:t>
            </a:r>
            <a:r>
              <a:rPr lang="en-US" err="1"/>
              <a:t>proqramlaşdırma</a:t>
            </a:r>
            <a:endParaRPr lang="ru-RU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93247" y="3329966"/>
            <a:ext cx="6726626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</a:rPr>
              <a:t>Round 3 Control Statements For Loop</a:t>
            </a:r>
            <a:endParaRPr lang="en-GB" dirty="0">
              <a:solidFill>
                <a:srgbClr val="C00000"/>
              </a:solidFill>
            </a:endParaRPr>
          </a:p>
          <a:p>
            <a:pPr marL="1257300" indent="-1257300" eaLnBrk="1" hangingPunct="1">
              <a:lnSpc>
                <a:spcPct val="90000"/>
              </a:lnSpc>
              <a:defRPr/>
            </a:pPr>
            <a:r>
              <a:rPr lang="az-Latn-AZ" dirty="0">
                <a:solidFill>
                  <a:schemeClr val="tx1"/>
                </a:solidFill>
              </a:rPr>
              <a:t>Mövzu 5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az-Latn-AZ" dirty="0">
                <a:solidFill>
                  <a:schemeClr val="tx1"/>
                </a:solidFill>
              </a:rPr>
              <a:t>Dövrü alqoritmlər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EEC95-CCD0-A639-2BD5-E5EDA55C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FDC9-2059-D94E-7DCE-3691755D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19" y="272965"/>
            <a:ext cx="8376082" cy="471086"/>
          </a:xfrm>
        </p:spPr>
        <p:txBody>
          <a:bodyPr/>
          <a:lstStyle/>
          <a:p>
            <a:r>
              <a:rPr lang="en-GB" dirty="0"/>
              <a:t>for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9ED25F-22D1-2B5B-2D12-49CA429D1F7F}"/>
              </a:ext>
            </a:extLst>
          </p:cNvPr>
          <p:cNvSpPr txBox="1"/>
          <p:nvPr/>
        </p:nvSpPr>
        <p:spPr>
          <a:xfrm>
            <a:off x="222119" y="792603"/>
            <a:ext cx="5656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loop through a set of code a specified number of times, we can use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function.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returns a sequence of numbers, starting from 0 by default, and increments by 1 (by default), and ends at a specified number.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05814-659A-9D11-2F1F-00D2185D0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89"/>
          <a:stretch/>
        </p:blipFill>
        <p:spPr>
          <a:xfrm>
            <a:off x="5948268" y="664143"/>
            <a:ext cx="2973613" cy="990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480D8-0A42-F1BA-4AFF-341555DCFB05}"/>
              </a:ext>
            </a:extLst>
          </p:cNvPr>
          <p:cNvSpPr txBox="1"/>
          <p:nvPr/>
        </p:nvSpPr>
        <p:spPr>
          <a:xfrm>
            <a:off x="3362197" y="2259181"/>
            <a:ext cx="5450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defaults to 0 as a starting value, however it is possible to specify the starting value by adding a parameter: </a:t>
            </a:r>
            <a:b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range(2, 6)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which means values from 2 to 6 (but not including 6):</a:t>
            </a:r>
            <a:endParaRPr lang="en-GB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0449F0-BC80-271E-5971-75349E1E34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29"/>
          <a:stretch/>
        </p:blipFill>
        <p:spPr>
          <a:xfrm>
            <a:off x="331405" y="2259180"/>
            <a:ext cx="2973613" cy="7225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3D4C881-8EAD-D1CB-5051-F1194EA2D8FB}"/>
              </a:ext>
            </a:extLst>
          </p:cNvPr>
          <p:cNvSpPr txBox="1"/>
          <p:nvPr/>
        </p:nvSpPr>
        <p:spPr>
          <a:xfrm>
            <a:off x="222119" y="3399855"/>
            <a:ext cx="54503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defaults to increment the sequence by 1, however it is possible to specify the increment value by adding a third parameter: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range(2, 30, </a:t>
            </a:r>
            <a:r>
              <a:rPr lang="en-US" sz="1200" b="1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  <a:endParaRPr lang="en-GB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3FF88E-A4C0-186F-5FCE-93EE5474A8C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934"/>
          <a:stretch/>
        </p:blipFill>
        <p:spPr>
          <a:xfrm>
            <a:off x="5879074" y="3399854"/>
            <a:ext cx="2973613" cy="899407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E2A9AE9A-BE07-583B-4D4D-4682EED94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197" y="4596013"/>
            <a:ext cx="54503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keyword in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specifies a block of code to be executed when the loop is finished: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70CC3CC-16D6-B6B4-3CEB-E75F48D632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7785"/>
          <a:stretch/>
        </p:blipFill>
        <p:spPr>
          <a:xfrm>
            <a:off x="331405" y="4464318"/>
            <a:ext cx="2973613" cy="881996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BBB89767-D967-13A5-48D7-B5BE0CFEC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94" y="5623399"/>
            <a:ext cx="53530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block will NOT be executed if the loop is stopped by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5FF7701-8A6F-7DDA-DDDD-430DB5323C1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0933"/>
          <a:stretch/>
        </p:blipFill>
        <p:spPr>
          <a:xfrm>
            <a:off x="5879074" y="5607505"/>
            <a:ext cx="2852490" cy="775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E319B-E40B-36EF-A476-60591B9E6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0C6A401-DC2E-9956-4D4E-2DBCB1CBE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19" y="272965"/>
            <a:ext cx="8376082" cy="471086"/>
          </a:xfrm>
        </p:spPr>
        <p:txBody>
          <a:bodyPr/>
          <a:lstStyle/>
          <a:p>
            <a:pPr algn="ctr"/>
            <a:r>
              <a:rPr lang="en-GB" dirty="0"/>
              <a:t>For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2F066-B67D-270C-E6D3-8443ED40223A}"/>
              </a:ext>
            </a:extLst>
          </p:cNvPr>
          <p:cNvSpPr txBox="1"/>
          <p:nvPr/>
        </p:nvSpPr>
        <p:spPr>
          <a:xfrm>
            <a:off x="225150" y="830679"/>
            <a:ext cx="45393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is used for iterating over a sequence (that is either a list, a tuple, a dictionary, a set, or a string).</a:t>
            </a:r>
          </a:p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we can execute a set of statements, once for each item in a list, tuple, set etc.</a:t>
            </a:r>
            <a:endParaRPr lang="en-GB" sz="1200" dirty="0"/>
          </a:p>
          <a:p>
            <a:pPr algn="just"/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89553-E90E-D4CA-F2A9-2BD01972A084}"/>
              </a:ext>
            </a:extLst>
          </p:cNvPr>
          <p:cNvSpPr txBox="1"/>
          <p:nvPr/>
        </p:nvSpPr>
        <p:spPr>
          <a:xfrm>
            <a:off x="4749053" y="2117610"/>
            <a:ext cx="3904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Even strings are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iterable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objects, they contain a sequence of characters:</a:t>
            </a:r>
            <a:endParaRPr lang="en-GB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C7897-3AEB-0B03-139B-FACB05B4F1E8}"/>
              </a:ext>
            </a:extLst>
          </p:cNvPr>
          <p:cNvSpPr txBox="1"/>
          <p:nvPr/>
        </p:nvSpPr>
        <p:spPr>
          <a:xfrm>
            <a:off x="222119" y="3000306"/>
            <a:ext cx="41728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loop before it has looped through all the items:</a:t>
            </a: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96AFE3-B36C-0A20-A7E0-F9FA4FE53909}"/>
              </a:ext>
            </a:extLst>
          </p:cNvPr>
          <p:cNvSpPr txBox="1"/>
          <p:nvPr/>
        </p:nvSpPr>
        <p:spPr>
          <a:xfrm>
            <a:off x="222472" y="4759107"/>
            <a:ext cx="43495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lang="en-US" sz="1200" b="0" i="0" dirty="0"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we can stop the current iteration of the loop, and continue with the next:</a:t>
            </a:r>
            <a:endParaRPr lang="en-GB" sz="1200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CFECE74-3790-9396-2430-75579DD78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442" y="5630136"/>
            <a:ext cx="379242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loops cannot be empty, but if you for some reason have a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loop with no content, put in the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pass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statement to avoid getting an error.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A71012-CD6B-8094-F414-DA11018F0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6" y="1977142"/>
            <a:ext cx="3228342" cy="80004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DBBA33-9088-0F7D-412E-D2D168FCB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14" y="3733238"/>
            <a:ext cx="4068034" cy="74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B53E061-8873-4052-5E13-A3F4FD1F2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124" y="2885347"/>
            <a:ext cx="3995334" cy="70667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2C86823-3F8E-123A-5491-8BC8B9BD12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3096" y="866982"/>
            <a:ext cx="3945645" cy="6256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65E361A-5FC0-0BCB-3B8F-30B4CF4EC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1535" y="4627327"/>
            <a:ext cx="4059993" cy="714774"/>
          </a:xfrm>
          <a:prstGeom prst="rect">
            <a:avLst/>
          </a:prstGeom>
        </p:spPr>
      </p:pic>
      <p:sp>
        <p:nvSpPr>
          <p:cNvPr id="30" name="Rectangle 3">
            <a:extLst>
              <a:ext uri="{FF2B5EF4-FFF2-40B4-BE49-F238E27FC236}">
                <a16:creationId xmlns:a16="http://schemas.microsoft.com/office/drawing/2014/main" id="{DA6FD4BA-0039-83AC-DF48-C32BBFAC1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9054" y="3905583"/>
            <a:ext cx="40824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Exit the loop when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is "banana", but this time the break comes before the print: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36E9E84-C09C-F477-C35C-B6394ED68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2176" y="5727308"/>
            <a:ext cx="3960150" cy="47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406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16B0C-9670-3138-ADED-151CFEF46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Заголовок 1">
            <a:extLst>
              <a:ext uri="{FF2B5EF4-FFF2-40B4-BE49-F238E27FC236}">
                <a16:creationId xmlns:a16="http://schemas.microsoft.com/office/drawing/2014/main" id="{32B6B8A3-5BE1-49B1-37E1-D1F4C99B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İç-içə dövrlər</a:t>
            </a:r>
            <a:endParaRPr lang="ru-RU" altLang="ru-RU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8A9EB449-9BCF-E033-0673-3CBB6E09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328" y="955675"/>
            <a:ext cx="4257992" cy="12001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Courier New" charset="0"/>
              </a:rPr>
              <a:t>for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 err="1">
                <a:latin typeface="+mj-lt"/>
                <a:ea typeface="Times New Roman" charset="0"/>
                <a:cs typeface="Courier New" charset="0"/>
              </a:rPr>
              <a:t>i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range(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4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 err="1">
                <a:solidFill>
                  <a:srgbClr val="3333FF"/>
                </a:solidFill>
                <a:latin typeface="+mj-lt"/>
                <a:ea typeface="Times New Roman" charset="0"/>
                <a:cs typeface="Courier New" charset="0"/>
              </a:rPr>
              <a:t>for</a:t>
            </a:r>
            <a:r>
              <a:rPr lang="en-US" altLang="en-US" sz="2400" err="1">
                <a:latin typeface="+mj-lt"/>
                <a:ea typeface="Times New Roman" charset="0"/>
                <a:cs typeface="Courier New" charset="0"/>
              </a:rPr>
              <a:t> k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range(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4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):</a:t>
            </a: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 </a:t>
            </a:r>
            <a:r>
              <a:rPr lang="en-US" altLang="en-US" sz="2400" err="1">
                <a:latin typeface="+mj-lt"/>
                <a:ea typeface="Times New Roman" charset="0"/>
                <a:cs typeface="Courier New" charset="0"/>
              </a:rPr>
              <a:t>i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, k 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grpSp>
        <p:nvGrpSpPr>
          <p:cNvPr id="91141" name="Group 7">
            <a:extLst>
              <a:ext uri="{FF2B5EF4-FFF2-40B4-BE49-F238E27FC236}">
                <a16:creationId xmlns:a16="http://schemas.microsoft.com/office/drawing/2014/main" id="{5FF6211F-85F5-01E7-2279-CE76F245FEAE}"/>
              </a:ext>
            </a:extLst>
          </p:cNvPr>
          <p:cNvGrpSpPr>
            <a:grpSpLocks/>
          </p:cNvGrpSpPr>
          <p:nvPr/>
        </p:nvGrpSpPr>
        <p:grpSpPr bwMode="auto">
          <a:xfrm>
            <a:off x="389558" y="2518035"/>
            <a:ext cx="4901770" cy="787513"/>
            <a:chOff x="901" y="2259"/>
            <a:chExt cx="3025" cy="750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634A624B-8DED-85E1-826F-D8F104C8A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86"/>
              <a:ext cx="2836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Dəyişənlər necə dəyişir</a:t>
              </a:r>
              <a:r>
                <a:rPr lang="ru-RU" altLang="en-US" sz="2400">
                  <a:latin typeface="Consolas" charset="0"/>
                </a:rPr>
                <a:t>?</a:t>
              </a:r>
            </a:p>
          </p:txBody>
        </p:sp>
        <p:sp>
          <p:nvSpPr>
            <p:cNvPr id="91147" name="Oval 9">
              <a:extLst>
                <a:ext uri="{FF2B5EF4-FFF2-40B4-BE49-F238E27FC236}">
                  <a16:creationId xmlns:a16="http://schemas.microsoft.com/office/drawing/2014/main" id="{7AF89C03-21B9-8D39-AC91-107982E15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" y="2259"/>
              <a:ext cx="364" cy="52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D6EBAAE-AEF9-25D1-2B5F-670D74AC1333}"/>
              </a:ext>
            </a:extLst>
          </p:cNvPr>
          <p:cNvSpPr/>
          <p:nvPr/>
        </p:nvSpPr>
        <p:spPr>
          <a:xfrm>
            <a:off x="6519863" y="955675"/>
            <a:ext cx="738187" cy="3416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eaLnBrk="1" hangingPunct="1">
              <a:defRPr/>
            </a:pPr>
            <a:r>
              <a:rPr lang="en-US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defRPr/>
            </a:pP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4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  <a:endParaRPr lang="ru-RU" sz="2400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defRPr/>
            </a:pP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84CB10E7-A0B9-7CDE-0A50-812253F31B4A}"/>
              </a:ext>
            </a:extLst>
          </p:cNvPr>
          <p:cNvGrpSpPr>
            <a:grpSpLocks/>
          </p:cNvGrpSpPr>
          <p:nvPr/>
        </p:nvGrpSpPr>
        <p:grpSpPr bwMode="auto">
          <a:xfrm>
            <a:off x="408328" y="3540958"/>
            <a:ext cx="4968344" cy="1065117"/>
            <a:chOff x="819" y="2516"/>
            <a:chExt cx="3019" cy="969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273FF7CE-6811-57BC-91F5-F3BE597FD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2" y="2729"/>
              <a:ext cx="2836" cy="756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az-Latn-AZ" altLang="en-US" sz="2400">
                  <a:latin typeface="Consolas" charset="0"/>
                </a:rPr>
                <a:t>  İçərdəki dövrün dəyişəni daha tez dəyişir!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91145" name="Oval 9">
              <a:extLst>
                <a:ext uri="{FF2B5EF4-FFF2-40B4-BE49-F238E27FC236}">
                  <a16:creationId xmlns:a16="http://schemas.microsoft.com/office/drawing/2014/main" id="{D12D73FD-5003-8978-AA7F-91A94D734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" y="2516"/>
              <a:ext cx="346" cy="510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700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F5343-7239-B78E-95C2-84AA8CEC1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Заголовок 1">
            <a:extLst>
              <a:ext uri="{FF2B5EF4-FFF2-40B4-BE49-F238E27FC236}">
                <a16:creationId xmlns:a16="http://schemas.microsoft.com/office/drawing/2014/main" id="{E012C26B-DFD2-B2BF-54A2-C6ED31E13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İç-içə dövrlər</a:t>
            </a:r>
            <a:endParaRPr lang="ru-RU" altLang="ru-RU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4A584DCF-7667-9C79-1096-791D52170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955675"/>
            <a:ext cx="4303713" cy="12001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Courier New" charset="0"/>
              </a:rPr>
              <a:t>for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 err="1">
                <a:latin typeface="+mj-lt"/>
                <a:ea typeface="Times New Roman" charset="0"/>
                <a:cs typeface="Courier New" charset="0"/>
              </a:rPr>
              <a:t>i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range(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5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 err="1">
                <a:solidFill>
                  <a:srgbClr val="3333FF"/>
                </a:solidFill>
                <a:latin typeface="+mj-lt"/>
                <a:ea typeface="Times New Roman" charset="0"/>
                <a:cs typeface="Courier New" charset="0"/>
              </a:rPr>
              <a:t>for</a:t>
            </a:r>
            <a:r>
              <a:rPr lang="en-US" altLang="en-US" sz="2400" err="1">
                <a:latin typeface="+mj-lt"/>
                <a:ea typeface="Times New Roman" charset="0"/>
                <a:cs typeface="Courier New" charset="0"/>
              </a:rPr>
              <a:t> k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range(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,i+1):</a:t>
            </a:r>
          </a:p>
          <a:p>
            <a:pPr algn="just" eaLnBrk="1" hangingPunct="1"/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 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 </a:t>
            </a:r>
            <a:r>
              <a:rPr lang="en-US" altLang="en-US" sz="2400" err="1">
                <a:latin typeface="+mj-lt"/>
                <a:ea typeface="Times New Roman" charset="0"/>
                <a:cs typeface="Courier New" charset="0"/>
              </a:rPr>
              <a:t>i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, k 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5DE88730-BB0C-B145-8414-27B25ABF2964}"/>
              </a:ext>
            </a:extLst>
          </p:cNvPr>
          <p:cNvGrpSpPr>
            <a:grpSpLocks/>
          </p:cNvGrpSpPr>
          <p:nvPr/>
        </p:nvGrpSpPr>
        <p:grpSpPr bwMode="auto">
          <a:xfrm>
            <a:off x="311150" y="2378107"/>
            <a:ext cx="4868863" cy="820738"/>
            <a:chOff x="675" y="2294"/>
            <a:chExt cx="3067" cy="517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01B39832-133D-DD54-3143-35F1A0B44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" y="2520"/>
              <a:ext cx="2836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solidFill>
                    <a:srgbClr val="000000"/>
                  </a:solidFill>
                  <a:latin typeface="Consolas" charset="0"/>
                </a:rPr>
                <a:t> </a:t>
              </a:r>
              <a:r>
                <a:rPr lang="az-Latn-AZ" altLang="en-US" sz="2400">
                  <a:solidFill>
                    <a:srgbClr val="000000"/>
                  </a:solidFill>
                  <a:latin typeface="Consolas" charset="0"/>
                </a:rPr>
                <a:t>Dəyişənlər necə dəyişir</a:t>
              </a:r>
              <a:r>
                <a:rPr lang="ru-RU" altLang="en-US" sz="2400">
                  <a:solidFill>
                    <a:srgbClr val="000000"/>
                  </a:solidFill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92171" name="Oval 9">
              <a:extLst>
                <a:ext uri="{FF2B5EF4-FFF2-40B4-BE49-F238E27FC236}">
                  <a16:creationId xmlns:a16="http://schemas.microsoft.com/office/drawing/2014/main" id="{E7C2AAA9-ACB3-5226-DC66-48B8CCD0F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" y="2294"/>
              <a:ext cx="353" cy="35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61CFFB-8650-43E9-5015-4887880EB47B}"/>
              </a:ext>
            </a:extLst>
          </p:cNvPr>
          <p:cNvSpPr/>
          <p:nvPr/>
        </p:nvSpPr>
        <p:spPr>
          <a:xfrm>
            <a:off x="6519863" y="955675"/>
            <a:ext cx="922337" cy="37861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eaLnBrk="1" hangingPunct="1">
              <a:defRPr/>
            </a:pP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defRPr/>
            </a:pPr>
            <a:r>
              <a:rPr lang="ru-RU" sz="24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defRPr/>
            </a:pPr>
            <a:r>
              <a:rPr lang="ru-RU" sz="2400" b="1">
                <a:solidFill>
                  <a:schemeClr val="bg1">
                    <a:lumMod val="65000"/>
                  </a:schemeClr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ru-RU" sz="2400" b="1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AD52E091-2ECA-95E9-4CE3-DB223F4DD26B}"/>
              </a:ext>
            </a:extLst>
          </p:cNvPr>
          <p:cNvGrpSpPr>
            <a:grpSpLocks/>
          </p:cNvGrpSpPr>
          <p:nvPr/>
        </p:nvGrpSpPr>
        <p:grpSpPr bwMode="auto">
          <a:xfrm>
            <a:off x="311151" y="3425829"/>
            <a:ext cx="4868863" cy="1082676"/>
            <a:chOff x="677" y="2403"/>
            <a:chExt cx="3067" cy="682"/>
          </a:xfrm>
        </p:grpSpPr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E9B0EC36-5C9C-E09A-02CF-CBBE89411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8" y="2562"/>
              <a:ext cx="2836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>
                <a:spcBef>
                  <a:spcPct val="50000"/>
                </a:spcBef>
              </a:pPr>
              <a:r>
                <a:rPr lang="az-Latn-AZ" altLang="en-US" sz="2400">
                  <a:solidFill>
                    <a:srgbClr val="000000"/>
                  </a:solidFill>
                  <a:latin typeface="Consolas" charset="0"/>
                </a:rPr>
                <a:t> İçərdəki dövrün dəyişəni daha tez dəyişir!</a:t>
              </a:r>
              <a:endParaRPr lang="ru-RU" altLang="en-US" sz="2400">
                <a:solidFill>
                  <a:srgbClr val="000000"/>
                </a:solidFill>
                <a:latin typeface="Consolas" charset="0"/>
              </a:endParaRPr>
            </a:p>
          </p:txBody>
        </p:sp>
        <p:sp>
          <p:nvSpPr>
            <p:cNvPr id="92169" name="Oval 9">
              <a:extLst>
                <a:ext uri="{FF2B5EF4-FFF2-40B4-BE49-F238E27FC236}">
                  <a16:creationId xmlns:a16="http://schemas.microsoft.com/office/drawing/2014/main" id="{AC06F6C6-1373-0F3D-1C50-3B03B29DC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" y="2403"/>
              <a:ext cx="353" cy="349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96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4A0F7-FCCA-7C5E-D0C9-1B951899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Заголовок 1">
            <a:extLst>
              <a:ext uri="{FF2B5EF4-FFF2-40B4-BE49-F238E27FC236}">
                <a16:creationId xmlns:a16="http://schemas.microsoft.com/office/drawing/2014/main" id="{2C7EE5B7-E682-0127-938B-EC7560352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İç-içə dövrlər</a:t>
            </a:r>
            <a:endParaRPr lang="ru-RU" altLang="ru-RU"/>
          </a:p>
        </p:txBody>
      </p:sp>
      <p:sp>
        <p:nvSpPr>
          <p:cNvPr id="89092" name="Прямоугольник 3">
            <a:extLst>
              <a:ext uri="{FF2B5EF4-FFF2-40B4-BE49-F238E27FC236}">
                <a16:creationId xmlns:a16="http://schemas.microsoft.com/office/drawing/2014/main" id="{56D8E88F-31A2-6621-C049-D6BE20F9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75" y="803275"/>
            <a:ext cx="8478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>
                <a:latin typeface="Consolas" charset="0"/>
              </a:rPr>
              <a:t>Məsələ</a:t>
            </a:r>
            <a:r>
              <a:rPr lang="ru-RU" altLang="ru-RU" sz="2400">
                <a:latin typeface="Consolas" charset="0"/>
              </a:rPr>
              <a:t>. </a:t>
            </a:r>
            <a:r>
              <a:rPr lang="en-US" altLang="ru-RU" sz="2400">
                <a:latin typeface="Consolas" charset="0"/>
              </a:rPr>
              <a:t>[</a:t>
            </a:r>
            <a:r>
              <a:rPr lang="az-Latn-AZ" altLang="ru-RU" sz="2400">
                <a:latin typeface="Consolas" charset="0"/>
              </a:rPr>
              <a:t>2</a:t>
            </a:r>
            <a:r>
              <a:rPr lang="en-US" altLang="ru-RU" sz="2400">
                <a:latin typeface="Consolas" charset="0"/>
              </a:rPr>
              <a:t>, </a:t>
            </a:r>
            <a:r>
              <a:rPr lang="az-Latn-AZ" altLang="ru-RU" sz="2400">
                <a:latin typeface="Consolas" charset="0"/>
              </a:rPr>
              <a:t>1000</a:t>
            </a:r>
            <a:r>
              <a:rPr lang="en-US" altLang="ru-RU" sz="2400">
                <a:latin typeface="Consolas" charset="0"/>
              </a:rPr>
              <a:t>] </a:t>
            </a:r>
            <a:r>
              <a:rPr lang="az-Latn-AZ" altLang="ru-RU" sz="2400">
                <a:latin typeface="Consolas" charset="0"/>
              </a:rPr>
              <a:t>parçasında olan bütün sadə ədədləri tapın</a:t>
            </a:r>
            <a:endParaRPr lang="ru-RU" altLang="ru-RU" sz="2400">
              <a:latin typeface="Consolas" charset="0"/>
            </a:endParaRPr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1A86B49A-11D4-2A58-0A9E-5742AC22A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1664434"/>
            <a:ext cx="8143875" cy="1200329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2</a:t>
            </a:r>
            <a:r>
              <a:rPr lang="az-Latn-AZ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-dən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1000</a:t>
            </a:r>
            <a:r>
              <a:rPr lang="az-Latn-AZ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-ə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qədər n-üçün yerinə yetirin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əgər                   onda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  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n-i çap edin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70662" name="Прямоугольник 5">
            <a:extLst>
              <a:ext uri="{FF2B5EF4-FFF2-40B4-BE49-F238E27FC236}">
                <a16:creationId xmlns:a16="http://schemas.microsoft.com/office/drawing/2014/main" id="{34003FCC-F8FE-8AD2-BEF9-9FB53ADD6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266" y="2053611"/>
            <a:ext cx="2903359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n sadə ədəddirsə</a:t>
            </a:r>
            <a:endParaRPr lang="ru-RU" altLang="ru-RU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7" name="Скругленная прямоугольная выноска 6">
            <a:extLst>
              <a:ext uri="{FF2B5EF4-FFF2-40B4-BE49-F238E27FC236}">
                <a16:creationId xmlns:a16="http://schemas.microsoft.com/office/drawing/2014/main" id="{F56C0341-FB16-3A8B-F539-64F252CCA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1963" y="3017312"/>
            <a:ext cx="4729162" cy="890516"/>
          </a:xfrm>
          <a:prstGeom prst="wedgeRoundRectCallout">
            <a:avLst>
              <a:gd name="adj1" fmla="val -45777"/>
              <a:gd name="adj2" fmla="val -116560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en-US" sz="2400">
                <a:latin typeface="+mj-lt"/>
              </a:rPr>
              <a:t>[</a:t>
            </a:r>
            <a:r>
              <a:rPr lang="ru-RU" altLang="en-US" sz="2400">
                <a:latin typeface="+mj-lt"/>
              </a:rPr>
              <a:t>2</a:t>
            </a:r>
            <a:r>
              <a:rPr lang="en-US" altLang="en-US" sz="2400">
                <a:latin typeface="+mj-lt"/>
              </a:rPr>
              <a:t>..</a:t>
            </a:r>
            <a:r>
              <a:rPr lang="ru-RU" altLang="en-US" sz="2400">
                <a:latin typeface="+mj-lt"/>
              </a:rPr>
              <a:t> </a:t>
            </a:r>
            <a:r>
              <a:rPr lang="en-US" altLang="en-US" sz="2400" b="1">
                <a:latin typeface="+mj-lt"/>
                <a:ea typeface="Courier New" charset="0"/>
                <a:cs typeface="Courier New" charset="0"/>
              </a:rPr>
              <a:t>n</a:t>
            </a:r>
            <a:r>
              <a:rPr lang="ru-RU" altLang="en-US" sz="2400" b="1">
                <a:latin typeface="+mj-lt"/>
                <a:ea typeface="Courier New" charset="0"/>
                <a:cs typeface="Courier New" charset="0"/>
              </a:rPr>
              <a:t>-1</a:t>
            </a:r>
            <a:r>
              <a:rPr lang="en-US" altLang="en-US" sz="2400">
                <a:latin typeface="+mj-lt"/>
              </a:rPr>
              <a:t>]</a:t>
            </a:r>
            <a:r>
              <a:rPr lang="az-Latn-AZ" altLang="en-US" sz="2400">
                <a:latin typeface="+mj-lt"/>
              </a:rPr>
              <a:t> bölənləri yoxdur</a:t>
            </a:r>
            <a:r>
              <a:rPr lang="ru-RU" altLang="en-US" sz="2400">
                <a:latin typeface="+mj-lt"/>
              </a:rPr>
              <a:t>:</a:t>
            </a:r>
            <a:r>
              <a:rPr lang="en-US" altLang="en-US" sz="2400">
                <a:latin typeface="+mj-lt"/>
              </a:rPr>
              <a:t> </a:t>
            </a:r>
            <a:r>
              <a:rPr lang="az-Latn-AZ" altLang="en-US" sz="2400">
                <a:latin typeface="+mj-lt"/>
              </a:rPr>
              <a:t>dövrdə yoxlanılır</a:t>
            </a:r>
            <a:r>
              <a:rPr lang="ru-RU" altLang="en-US" sz="2400">
                <a:latin typeface="+mj-lt"/>
              </a:rPr>
              <a:t>!</a:t>
            </a:r>
            <a:endParaRPr lang="ru-RU" altLang="en-US" sz="2400" b="1">
              <a:latin typeface="+mj-lt"/>
              <a:ea typeface="Courier New" charset="0"/>
              <a:cs typeface="Courier New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267A1B6C-73F7-79AD-B270-0D51895E8DC4}"/>
              </a:ext>
            </a:extLst>
          </p:cNvPr>
          <p:cNvGrpSpPr>
            <a:grpSpLocks/>
          </p:cNvGrpSpPr>
          <p:nvPr/>
        </p:nvGrpSpPr>
        <p:grpSpPr bwMode="auto">
          <a:xfrm>
            <a:off x="543224" y="3710524"/>
            <a:ext cx="3955751" cy="778843"/>
            <a:chOff x="780" y="2112"/>
            <a:chExt cx="3284" cy="714"/>
          </a:xfrm>
        </p:grpSpPr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1B832B27-643E-9833-40BB-E7B2AE5AD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2974" cy="4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«</a:t>
              </a:r>
              <a:r>
                <a:rPr lang="en-US" altLang="en-US" sz="2400">
                  <a:latin typeface="Consolas" charset="0"/>
                </a:rPr>
                <a:t>sad</a:t>
              </a:r>
              <a:r>
                <a:rPr lang="az-Latn-AZ" altLang="en-US" sz="2400">
                  <a:latin typeface="Consolas" charset="0"/>
                </a:rPr>
                <a:t>ə ədəd</a:t>
              </a:r>
              <a:r>
                <a:rPr lang="ru-RU" altLang="en-US" sz="2400">
                  <a:latin typeface="Consolas" charset="0"/>
                </a:rPr>
                <a:t>»</a:t>
              </a:r>
              <a:r>
                <a:rPr lang="az-Latn-AZ" altLang="en-US" sz="2400">
                  <a:latin typeface="Consolas" charset="0"/>
                </a:rPr>
                <a:t> nədir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89099" name="Oval 9">
              <a:extLst>
                <a:ext uri="{FF2B5EF4-FFF2-40B4-BE49-F238E27FC236}">
                  <a16:creationId xmlns:a16="http://schemas.microsoft.com/office/drawing/2014/main" id="{2643F8B9-BEFC-EB88-6E88-49CC61030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2112"/>
              <a:ext cx="513" cy="53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1939CF7F-5FA3-665E-D4FF-2CE7E8498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" y="4838700"/>
            <a:ext cx="5803900" cy="12001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for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n</a:t>
            </a:r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 in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ru-RU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2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, </a:t>
            </a:r>
            <a:r>
              <a:rPr lang="ru-RU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100</a:t>
            </a:r>
            <a:r>
              <a:rPr lang="en-US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):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if </a:t>
            </a:r>
            <a:r>
              <a:rPr lang="az-Latn-AZ" altLang="en-US" sz="2400">
                <a:solidFill>
                  <a:srgbClr val="008000"/>
                </a:solidFill>
                <a:latin typeface="+mj-lt"/>
                <a:ea typeface="Times New Roman" charset="0"/>
                <a:cs typeface="Courier New" charset="0"/>
              </a:rPr>
              <a:t>ədəd </a:t>
            </a:r>
            <a:r>
              <a:rPr lang="en-US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n</a:t>
            </a:r>
            <a:r>
              <a:rPr lang="ru-RU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solidFill>
                  <a:srgbClr val="008000"/>
                </a:solidFill>
                <a:latin typeface="+mj-lt"/>
                <a:ea typeface="Times New Roman" charset="0"/>
                <a:cs typeface="Courier New" charset="0"/>
              </a:rPr>
              <a:t>sadədir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  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 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n 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3" grpId="0" animBg="1"/>
      <p:bldP spid="70662" grpId="0" animBg="1"/>
      <p:bldP spid="7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6C2B3-3B4D-CBC6-52D5-05E48ED0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Заголовок 1">
            <a:extLst>
              <a:ext uri="{FF2B5EF4-FFF2-40B4-BE49-F238E27FC236}">
                <a16:creationId xmlns:a16="http://schemas.microsoft.com/office/drawing/2014/main" id="{3D5F66D8-17EA-FB90-6AC8-8133A3AD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İç-içə dövrlər</a:t>
            </a:r>
            <a:endParaRPr lang="ru-RU" altLang="ru-RU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69FB47-C57C-9DF4-42C7-E4080A833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3" y="987425"/>
            <a:ext cx="5802312" cy="28003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Times New Roman" charset="0"/>
              </a:rPr>
              <a:t>for 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n </a:t>
            </a:r>
            <a:r>
              <a:rPr lang="en-US" altLang="en-US" sz="2400">
                <a:solidFill>
                  <a:srgbClr val="0000FF"/>
                </a:solidFill>
                <a:latin typeface="+mj-lt"/>
                <a:ea typeface="Times New Roman" charset="0"/>
                <a:cs typeface="Times New Roman" charset="0"/>
              </a:rPr>
              <a:t>in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 range(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2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,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100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)</a:t>
            </a:r>
            <a:r>
              <a:rPr lang="en-US" altLang="en-US" sz="2400">
                <a:latin typeface="+mj-lt"/>
                <a:ea typeface="Times New Roman" charset="0"/>
                <a:cs typeface="Times New Roman" charset="0"/>
              </a:rPr>
              <a:t>:</a:t>
            </a:r>
            <a:r>
              <a:rPr lang="ru-RU" altLang="en-US" sz="2400">
                <a:latin typeface="+mj-lt"/>
                <a:ea typeface="Times New Roman" charset="0"/>
                <a:cs typeface="Times New Roman" charset="0"/>
              </a:rPr>
              <a:t> </a:t>
            </a:r>
          </a:p>
          <a:p>
            <a:pPr algn="just" eaLnBrk="1" hangingPunct="1"/>
            <a:r>
              <a:rPr lang="en-US" altLang="en-US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 count = </a:t>
            </a:r>
            <a:r>
              <a:rPr lang="en-US" altLang="en-US" sz="2400">
                <a:solidFill>
                  <a:srgbClr val="0095FF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</a:p>
          <a:p>
            <a:endParaRPr lang="en-US" altLang="en-US" sz="2400" b="1">
              <a:latin typeface="+mj-lt"/>
              <a:ea typeface="Times New Roman" charset="0"/>
              <a:cs typeface="Courier New" charset="0"/>
            </a:endParaRPr>
          </a:p>
          <a:p>
            <a:endParaRPr lang="en-US" altLang="en-US" sz="2400" b="1">
              <a:latin typeface="+mj-lt"/>
              <a:ea typeface="Times New Roman" charset="0"/>
              <a:cs typeface="Courier New" charset="0"/>
            </a:endParaRPr>
          </a:p>
          <a:p>
            <a:endParaRPr lang="en-US" altLang="en-US" sz="3200" b="1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en-US" altLang="en-US" sz="2400">
                <a:solidFill>
                  <a:srgbClr val="3333FF"/>
                </a:solidFill>
                <a:latin typeface="+mj-lt"/>
                <a:ea typeface="Times New Roman" charset="0"/>
                <a:cs typeface="Courier New" charset="0"/>
              </a:rPr>
              <a:t>  if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count ==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pPr algn="just" eaLnBrk="1" hangingPunct="1"/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 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 n 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4B6EA35-542F-818D-5664-AA20E41E6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56" y="1786731"/>
            <a:ext cx="5368925" cy="120173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179388" indent="-920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altLang="ru-RU" sz="2400">
                <a:solidFill>
                  <a:srgbClr val="0000FF"/>
                </a:solidFill>
                <a:latin typeface="+mj-lt"/>
                <a:ea typeface="Times New Roman" charset="0"/>
                <a:cs typeface="Times New Roman" charset="0"/>
              </a:rPr>
              <a:t>for</a:t>
            </a:r>
            <a:r>
              <a:rPr lang="ru-RU" altLang="ru-RU" sz="2400">
                <a:latin typeface="+mj-lt"/>
                <a:ea typeface="Times New Roman" charset="0"/>
                <a:cs typeface="Times New Roman" charset="0"/>
              </a:rPr>
              <a:t> k </a:t>
            </a:r>
            <a:r>
              <a:rPr lang="ru-RU" altLang="ru-RU" sz="2400">
                <a:solidFill>
                  <a:srgbClr val="0000FF"/>
                </a:solidFill>
                <a:latin typeface="+mj-lt"/>
                <a:ea typeface="Times New Roman" charset="0"/>
                <a:cs typeface="Times New Roman" charset="0"/>
              </a:rPr>
              <a:t>in</a:t>
            </a:r>
            <a:r>
              <a:rPr lang="ru-RU" altLang="ru-RU" sz="2400">
                <a:latin typeface="+mj-lt"/>
                <a:ea typeface="Times New Roman" charset="0"/>
                <a:cs typeface="Times New Roman" charset="0"/>
              </a:rPr>
              <a:t> </a:t>
            </a:r>
            <a:r>
              <a:rPr lang="ru-RU" altLang="ru-RU" sz="2400">
                <a:solidFill>
                  <a:srgbClr val="0070C0"/>
                </a:solidFill>
                <a:latin typeface="+mj-lt"/>
                <a:ea typeface="Times New Roman" charset="0"/>
                <a:cs typeface="Times New Roman" charset="0"/>
              </a:rPr>
              <a:t>range</a:t>
            </a:r>
            <a:r>
              <a:rPr lang="ru-RU" altLang="ru-RU" sz="2400">
                <a:latin typeface="+mj-lt"/>
                <a:ea typeface="Times New Roman" charset="0"/>
                <a:cs typeface="Times New Roman" charset="0"/>
              </a:rPr>
              <a:t>(</a:t>
            </a:r>
            <a:r>
              <a:rPr lang="ru-RU" altLang="ru-RU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2</a:t>
            </a:r>
            <a:r>
              <a:rPr lang="ru-RU" altLang="ru-RU" sz="2400">
                <a:latin typeface="+mj-lt"/>
                <a:ea typeface="Times New Roman" charset="0"/>
                <a:cs typeface="Times New Roman" charset="0"/>
              </a:rPr>
              <a:t>,n):</a:t>
            </a:r>
          </a:p>
          <a:p>
            <a:pPr algn="just" eaLnBrk="1" hangingPunct="1"/>
            <a:r>
              <a:rPr lang="en-US" altLang="ru-RU" sz="2400">
                <a:latin typeface="+mj-lt"/>
                <a:ea typeface="Times New Roman" charset="0"/>
                <a:cs typeface="Times New Roman" charset="0"/>
              </a:rPr>
              <a:t> 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Times New Roman" charset="0"/>
              </a:rPr>
              <a:t>if</a:t>
            </a:r>
            <a:r>
              <a:rPr lang="en-US" altLang="ru-RU" sz="2400">
                <a:latin typeface="+mj-lt"/>
                <a:ea typeface="Times New Roman" charset="0"/>
                <a:cs typeface="Times New Roman" charset="0"/>
              </a:rPr>
              <a:t> n % k == 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0</a:t>
            </a:r>
            <a:r>
              <a:rPr lang="en-US" altLang="ru-RU" sz="2400">
                <a:latin typeface="+mj-lt"/>
                <a:ea typeface="Times New Roman" charset="0"/>
                <a:cs typeface="Times New Roman" charset="0"/>
              </a:rPr>
              <a:t>:</a:t>
            </a:r>
            <a:endParaRPr lang="ru-RU" altLang="ru-RU" sz="2400">
              <a:latin typeface="+mj-lt"/>
              <a:ea typeface="Times New Roman" charset="0"/>
              <a:cs typeface="Times New Roman" charset="0"/>
            </a:endParaRPr>
          </a:p>
          <a:p>
            <a:pPr algn="just" eaLnBrk="1" hangingPunct="1"/>
            <a:r>
              <a:rPr lang="en-US" altLang="ru-RU" sz="2400">
                <a:latin typeface="+mj-lt"/>
                <a:ea typeface="Times New Roman" charset="0"/>
                <a:cs typeface="Times New Roman" charset="0"/>
              </a:rPr>
              <a:t>    count += 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Times New Roman" charset="0"/>
              </a:rPr>
              <a:t>1</a:t>
            </a:r>
            <a:endParaRPr lang="ru-RU" altLang="ru-RU" sz="2400">
              <a:latin typeface="+mj-lt"/>
              <a:ea typeface="Times New Roman" charset="0"/>
              <a:cs typeface="Times New Roman" charset="0"/>
            </a:endParaRPr>
          </a:p>
        </p:txBody>
      </p:sp>
      <p:sp>
        <p:nvSpPr>
          <p:cNvPr id="6" name="Скругленная прямоугольная выноска 5">
            <a:extLst>
              <a:ext uri="{FF2B5EF4-FFF2-40B4-BE49-F238E27FC236}">
                <a16:creationId xmlns:a16="http://schemas.microsoft.com/office/drawing/2014/main" id="{1170B37E-F591-3B16-C8F0-0452800CF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0" y="3040063"/>
            <a:ext cx="2844800" cy="571500"/>
          </a:xfrm>
          <a:prstGeom prst="wedgeRoundRectCallout">
            <a:avLst>
              <a:gd name="adj1" fmla="val -63611"/>
              <a:gd name="adj2" fmla="val -115838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iç-içə dövr</a:t>
            </a:r>
            <a:endParaRPr lang="ru-RU" altLang="en-US" sz="2400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5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Заголовок 4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 nədir</a:t>
            </a:r>
            <a:r>
              <a:rPr lang="ru-RU" altLang="ru-RU"/>
              <a:t>?</a:t>
            </a:r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393700" y="836613"/>
            <a:ext cx="8442325" cy="830997"/>
          </a:xfrm>
          <a:prstGeom prst="rect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az-Latn-AZ" altLang="en-US" sz="2400" b="1">
                <a:solidFill>
                  <a:srgbClr val="333399"/>
                </a:solidFill>
                <a:latin typeface="Consolas" charset="0"/>
              </a:rPr>
              <a:t>Dövr </a:t>
            </a:r>
            <a:r>
              <a:rPr lang="ru-RU" altLang="en-US" sz="2400">
                <a:latin typeface="Consolas" charset="0"/>
              </a:rPr>
              <a:t>–</a:t>
            </a:r>
            <a:r>
              <a:rPr lang="az-Latn-AZ" altLang="en-US" sz="2400">
                <a:latin typeface="Consolas" charset="0"/>
              </a:rPr>
              <a:t> eyni əməliyyatların təkrar yerinə yetirilməsinə deyilir</a:t>
            </a:r>
            <a:r>
              <a:rPr lang="ru-RU" altLang="en-US" sz="2400">
                <a:latin typeface="Consolas" charset="0"/>
              </a:rPr>
              <a:t>.</a:t>
            </a:r>
          </a:p>
        </p:txBody>
      </p:sp>
      <p:sp>
        <p:nvSpPr>
          <p:cNvPr id="12" name="Прямоугольник 6"/>
          <p:cNvSpPr>
            <a:spLocks noChangeArrowheads="1"/>
          </p:cNvSpPr>
          <p:nvPr/>
        </p:nvSpPr>
        <p:spPr bwMode="auto">
          <a:xfrm>
            <a:off x="393700" y="1785938"/>
            <a:ext cx="8442325" cy="247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71463" lvl="1" indent="-268288" eaLnBrk="1" hangingPunct="1">
              <a:spcBef>
                <a:spcPct val="15000"/>
              </a:spcBef>
              <a:defRPr/>
            </a:pPr>
            <a:r>
              <a:rPr lang="az-Latn-AZ" sz="2400" b="1">
                <a:solidFill>
                  <a:srgbClr val="333399"/>
                </a:solidFill>
                <a:latin typeface="Consolas" charset="0"/>
              </a:rPr>
              <a:t>Dövrlərin iki növü var</a:t>
            </a:r>
            <a:r>
              <a:rPr lang="ru-RU" sz="2400">
                <a:latin typeface="Consolas" charset="0"/>
              </a:rPr>
              <a:t>:</a:t>
            </a:r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r>
              <a:rPr lang="az-Latn-AZ" sz="2400" b="1">
                <a:latin typeface="Consolas" charset="0"/>
              </a:rPr>
              <a:t>sonlu sayda </a:t>
            </a:r>
            <a:r>
              <a:rPr lang="az-Latn-AZ" sz="2400">
                <a:latin typeface="Consolas" charset="0"/>
              </a:rPr>
              <a:t>addımlara sahib olan dövr (10 dəfə təkrar et)</a:t>
            </a:r>
            <a:endParaRPr lang="ru-RU" sz="2400">
              <a:latin typeface="Consolas" charset="0"/>
            </a:endParaRPr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r>
              <a:rPr lang="az-Latn-AZ" sz="2400" b="1">
                <a:latin typeface="Consolas" charset="0"/>
              </a:rPr>
              <a:t>Bilinməyən sayda </a:t>
            </a:r>
            <a:r>
              <a:rPr lang="az-Latn-AZ" sz="2400">
                <a:latin typeface="Consolas" charset="0"/>
              </a:rPr>
              <a:t>addımlara sahib olan dövr (yorulana qədər təkrar et!)</a:t>
            </a:r>
          </a:p>
          <a:p>
            <a:pPr marL="628650" lvl="1" indent="-268288" eaLnBrk="1" hangingPunct="1">
              <a:spcBef>
                <a:spcPct val="15000"/>
              </a:spcBef>
              <a:buFontTx/>
              <a:buChar char="•"/>
              <a:defRPr/>
            </a:pPr>
            <a:endParaRPr lang="ru-RU" sz="2400">
              <a:latin typeface="Consolas" charset="0"/>
            </a:endParaRPr>
          </a:p>
        </p:txBody>
      </p:sp>
      <p:sp>
        <p:nvSpPr>
          <p:cNvPr id="13" name="Прямоугольник 7"/>
          <p:cNvSpPr>
            <a:spLocks noChangeArrowheads="1"/>
          </p:cNvSpPr>
          <p:nvPr/>
        </p:nvSpPr>
        <p:spPr bwMode="auto">
          <a:xfrm>
            <a:off x="393700" y="3798499"/>
            <a:ext cx="8351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az-Latn-AZ" altLang="ru-RU" sz="2400" i="1">
                <a:latin typeface="Consolas" charset="0"/>
              </a:rPr>
              <a:t>Məsələ</a:t>
            </a:r>
            <a:r>
              <a:rPr lang="ru-RU" altLang="ru-RU" sz="2400">
                <a:latin typeface="Consolas" charset="0"/>
              </a:rPr>
              <a:t>. </a:t>
            </a:r>
            <a:r>
              <a:rPr lang="az-Latn-AZ" altLang="ru-RU" sz="2400">
                <a:latin typeface="Consolas" charset="0"/>
              </a:rPr>
              <a:t>Ekrana </a:t>
            </a:r>
            <a:r>
              <a:rPr lang="ru-RU" altLang="ru-RU" sz="2400">
                <a:latin typeface="Consolas" charset="0"/>
              </a:rPr>
              <a:t>«</a:t>
            </a:r>
            <a:r>
              <a:rPr lang="az-Latn-AZ" altLang="ru-RU" sz="2400">
                <a:latin typeface="Consolas" charset="0"/>
              </a:rPr>
              <a:t>Salam</a:t>
            </a:r>
            <a:r>
              <a:rPr lang="ru-RU" altLang="ru-RU" sz="2400">
                <a:latin typeface="Consolas" charset="0"/>
              </a:rPr>
              <a:t>»</a:t>
            </a:r>
            <a:r>
              <a:rPr lang="az-Latn-AZ" altLang="ru-RU" sz="2400">
                <a:latin typeface="Consolas" charset="0"/>
              </a:rPr>
              <a:t> sözünü 10 dəfə</a:t>
            </a:r>
            <a:r>
              <a:rPr lang="ru-RU" altLang="ru-RU" sz="2400">
                <a:latin typeface="Consolas" charset="0"/>
              </a:rPr>
              <a:t> </a:t>
            </a:r>
            <a:r>
              <a:rPr lang="az-Latn-AZ" altLang="ru-RU" sz="2400">
                <a:latin typeface="Consolas" charset="0"/>
              </a:rPr>
              <a:t>çıxardın</a:t>
            </a:r>
            <a:r>
              <a:rPr lang="ru-RU" altLang="ru-RU" sz="2400">
                <a:latin typeface="Consolas" charset="0"/>
              </a:rPr>
              <a:t>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10443" y="4695190"/>
            <a:ext cx="6977063" cy="663575"/>
            <a:chOff x="796" y="2336"/>
            <a:chExt cx="4395" cy="418"/>
          </a:xfrm>
        </p:grpSpPr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az-Latn-AZ" altLang="en-US" sz="2400">
                  <a:latin typeface="Consolas" charset="0"/>
                </a:rPr>
                <a:t>  Məlum üsullarla həll etmək olarmı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69641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build="p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Proqramda təkrarlanma</a:t>
            </a:r>
            <a:endParaRPr lang="ru-RU" altLang="ru-RU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477838" y="949325"/>
            <a:ext cx="4592637" cy="200977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>
            <a:spAutoFit/>
          </a:bodyPr>
          <a:lstStyle>
            <a:lvl1pPr marL="176213" indent="-176213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70C0"/>
                </a:solidFill>
                <a:latin typeface="+mj-lt"/>
              </a:rPr>
              <a:t>print</a:t>
            </a:r>
            <a:r>
              <a:rPr lang="en-US" altLang="en-US" sz="2800">
                <a:latin typeface="+mj-lt"/>
              </a:rPr>
              <a:t>(</a:t>
            </a:r>
            <a:r>
              <a:rPr lang="en-US" altLang="en-US" sz="2800">
                <a:solidFill>
                  <a:srgbClr val="C00000"/>
                </a:solidFill>
                <a:latin typeface="+mj-lt"/>
              </a:rPr>
              <a:t>“Salam”</a:t>
            </a:r>
            <a:r>
              <a:rPr lang="en-US" altLang="en-US" sz="2800">
                <a:latin typeface="+mj-lt"/>
              </a:rPr>
              <a:t>)</a:t>
            </a:r>
            <a:endParaRPr lang="ru-RU" altLang="en-US" sz="2800">
              <a:latin typeface="+mj-lt"/>
            </a:endParaRP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70C0"/>
                </a:solidFill>
                <a:latin typeface="+mj-lt"/>
              </a:rPr>
              <a:t>print</a:t>
            </a:r>
            <a:r>
              <a:rPr lang="en-US" altLang="en-US" sz="2800">
                <a:latin typeface="+mj-lt"/>
              </a:rPr>
              <a:t>(</a:t>
            </a:r>
            <a:r>
              <a:rPr lang="en-US" altLang="en-US" sz="2800">
                <a:solidFill>
                  <a:srgbClr val="C00000"/>
                </a:solidFill>
                <a:latin typeface="+mj-lt"/>
              </a:rPr>
              <a:t>“Salam”</a:t>
            </a:r>
            <a:r>
              <a:rPr lang="en-US" altLang="en-US" sz="2800">
                <a:latin typeface="+mj-lt"/>
              </a:rPr>
              <a:t>)</a:t>
            </a:r>
            <a:endParaRPr lang="ru-RU" altLang="en-US" sz="2800">
              <a:latin typeface="+mj-lt"/>
            </a:endParaRPr>
          </a:p>
          <a:p>
            <a:pPr eaLnBrk="1" hangingPunct="1">
              <a:spcBef>
                <a:spcPct val="15000"/>
              </a:spcBef>
            </a:pPr>
            <a:r>
              <a:rPr lang="ru-RU" altLang="en-US" sz="2800">
                <a:latin typeface="+mj-lt"/>
              </a:rPr>
              <a:t>...</a:t>
            </a:r>
          </a:p>
          <a:p>
            <a:pPr eaLnBrk="1" hangingPunct="1">
              <a:spcBef>
                <a:spcPct val="15000"/>
              </a:spcBef>
            </a:pPr>
            <a:r>
              <a:rPr lang="en-US" altLang="en-US" sz="2800">
                <a:solidFill>
                  <a:srgbClr val="0070C0"/>
                </a:solidFill>
                <a:latin typeface="+mj-lt"/>
              </a:rPr>
              <a:t>print</a:t>
            </a:r>
            <a:r>
              <a:rPr lang="en-US" altLang="en-US" sz="2800">
                <a:latin typeface="+mj-lt"/>
              </a:rPr>
              <a:t>(</a:t>
            </a:r>
            <a:r>
              <a:rPr lang="en-US" altLang="en-US" sz="2800">
                <a:solidFill>
                  <a:srgbClr val="C00000"/>
                </a:solidFill>
                <a:latin typeface="+mj-lt"/>
              </a:rPr>
              <a:t>“Salam”</a:t>
            </a:r>
            <a:r>
              <a:rPr lang="en-US" altLang="en-US" sz="2800">
                <a:latin typeface="+mj-lt"/>
              </a:rPr>
              <a:t>)</a:t>
            </a:r>
            <a:endParaRPr lang="ru-RU" altLang="en-US" sz="2800">
              <a:latin typeface="+mj-lt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29612" y="3135039"/>
            <a:ext cx="4226605" cy="769145"/>
            <a:chOff x="928" y="2110"/>
            <a:chExt cx="1459" cy="734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1297" cy="44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Nəyi pisdir?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70663" name="Oval 9"/>
            <p:cNvSpPr>
              <a:spLocks noChangeArrowheads="1"/>
            </p:cNvSpPr>
            <p:nvPr/>
          </p:nvSpPr>
          <p:spPr bwMode="auto">
            <a:xfrm>
              <a:off x="928" y="2110"/>
              <a:ext cx="277" cy="6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Dövrün blok-sxemi</a:t>
            </a:r>
            <a:endParaRPr lang="ru-RU" altLang="ru-RU"/>
          </a:p>
        </p:txBody>
      </p:sp>
      <p:sp>
        <p:nvSpPr>
          <p:cNvPr id="71684" name="Блок-схема: процесс 3"/>
          <p:cNvSpPr>
            <a:spLocks noChangeArrowheads="1"/>
          </p:cNvSpPr>
          <p:nvPr/>
        </p:nvSpPr>
        <p:spPr bwMode="auto">
          <a:xfrm>
            <a:off x="2333625" y="3325813"/>
            <a:ext cx="3895725" cy="896937"/>
          </a:xfrm>
          <a:prstGeom prst="flowChartProcess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ru-RU" altLang="ru-RU">
              <a:latin typeface="Consolas" charset="0"/>
            </a:endParaRPr>
          </a:p>
        </p:txBody>
      </p:sp>
      <p:sp>
        <p:nvSpPr>
          <p:cNvPr id="5" name="Блок-схема: знак завершения 17"/>
          <p:cNvSpPr>
            <a:spLocks noChangeArrowheads="1"/>
          </p:cNvSpPr>
          <p:nvPr/>
        </p:nvSpPr>
        <p:spPr bwMode="auto">
          <a:xfrm>
            <a:off x="3624357" y="865235"/>
            <a:ext cx="1393825" cy="390525"/>
          </a:xfrm>
          <a:prstGeom prst="flowChartTerminator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lIns="0" tIns="0" r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>
                <a:latin typeface="Consolas" charset="0"/>
              </a:rPr>
              <a:t>START</a:t>
            </a:r>
            <a:endParaRPr lang="ru-RU" altLang="en-US">
              <a:latin typeface="Consolas" charset="0"/>
            </a:endParaRPr>
          </a:p>
        </p:txBody>
      </p:sp>
      <p:sp>
        <p:nvSpPr>
          <p:cNvPr id="6" name="Блок-схема: знак завершения 18"/>
          <p:cNvSpPr>
            <a:spLocks noChangeArrowheads="1"/>
          </p:cNvSpPr>
          <p:nvPr/>
        </p:nvSpPr>
        <p:spPr bwMode="auto">
          <a:xfrm>
            <a:off x="6697661" y="2320924"/>
            <a:ext cx="1393825" cy="390525"/>
          </a:xfrm>
          <a:prstGeom prst="flowChartTerminator">
            <a:avLst/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 lIns="0" tIns="0" rIns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>
                <a:latin typeface="Consolas" charset="0"/>
              </a:rPr>
              <a:t>END</a:t>
            </a:r>
            <a:endParaRPr lang="ru-RU" altLang="en-US">
              <a:latin typeface="Consolas" charset="0"/>
            </a:endParaRPr>
          </a:p>
        </p:txBody>
      </p:sp>
      <p:cxnSp>
        <p:nvCxnSpPr>
          <p:cNvPr id="71687" name="Прямая со стрелкой 28"/>
          <p:cNvCxnSpPr>
            <a:cxnSpLocks noChangeShapeType="1"/>
          </p:cNvCxnSpPr>
          <p:nvPr/>
        </p:nvCxnSpPr>
        <p:spPr bwMode="auto">
          <a:xfrm rot="5400000" flipH="1">
            <a:off x="2888457" y="2653506"/>
            <a:ext cx="1479550" cy="1296987"/>
          </a:xfrm>
          <a:prstGeom prst="bentConnector4">
            <a:avLst>
              <a:gd name="adj1" fmla="val -44398"/>
              <a:gd name="adj2" fmla="val 17038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8" name="Прямая со стрелкой 31"/>
          <p:cNvCxnSpPr>
            <a:cxnSpLocks noChangeShapeType="1"/>
            <a:stCxn id="5" idx="2"/>
          </p:cNvCxnSpPr>
          <p:nvPr/>
        </p:nvCxnSpPr>
        <p:spPr bwMode="auto">
          <a:xfrm rot="5400000">
            <a:off x="4087113" y="1489917"/>
            <a:ext cx="4683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89" name="Прямая со стрелкой 52"/>
          <p:cNvCxnSpPr>
            <a:cxnSpLocks noChangeShapeType="1"/>
            <a:endCxn id="6" idx="1"/>
          </p:cNvCxnSpPr>
          <p:nvPr/>
        </p:nvCxnSpPr>
        <p:spPr bwMode="auto">
          <a:xfrm>
            <a:off x="5794374" y="2516186"/>
            <a:ext cx="9032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690" name="Прямая со стрелкой 53"/>
          <p:cNvCxnSpPr>
            <a:cxnSpLocks noChangeShapeType="1"/>
          </p:cNvCxnSpPr>
          <p:nvPr/>
        </p:nvCxnSpPr>
        <p:spPr bwMode="auto">
          <a:xfrm rot="5400000">
            <a:off x="4021138" y="3248025"/>
            <a:ext cx="4683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691" name="Блок-схема: процесс 63"/>
          <p:cNvSpPr>
            <a:spLocks noChangeArrowheads="1"/>
          </p:cNvSpPr>
          <p:nvPr/>
        </p:nvSpPr>
        <p:spPr bwMode="auto">
          <a:xfrm>
            <a:off x="5922572" y="2081339"/>
            <a:ext cx="501650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ru-RU">
                <a:latin typeface="Consolas" charset="0"/>
              </a:rPr>
              <a:t>hə</a:t>
            </a:r>
            <a:endParaRPr lang="ru-RU" altLang="ru-RU">
              <a:latin typeface="Consolas" charset="0"/>
            </a:endParaRPr>
          </a:p>
        </p:txBody>
      </p:sp>
      <p:sp>
        <p:nvSpPr>
          <p:cNvPr id="71692" name="Блок-схема: процесс 64"/>
          <p:cNvSpPr>
            <a:spLocks noChangeArrowheads="1"/>
          </p:cNvSpPr>
          <p:nvPr/>
        </p:nvSpPr>
        <p:spPr bwMode="auto">
          <a:xfrm>
            <a:off x="3495676" y="2967614"/>
            <a:ext cx="623887" cy="406400"/>
          </a:xfrm>
          <a:prstGeom prst="flowChartProcess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ru-RU">
                <a:latin typeface="Consolas" charset="0"/>
              </a:rPr>
              <a:t>yox</a:t>
            </a:r>
            <a:endParaRPr lang="ru-RU" altLang="ru-RU">
              <a:latin typeface="Consolas" charset="0"/>
            </a:endParaRPr>
          </a:p>
        </p:txBody>
      </p:sp>
      <p:sp>
        <p:nvSpPr>
          <p:cNvPr id="14" name="Скругленная прямоугольная выноска 13"/>
          <p:cNvSpPr>
            <a:spLocks noChangeArrowheads="1"/>
          </p:cNvSpPr>
          <p:nvPr/>
        </p:nvSpPr>
        <p:spPr bwMode="auto">
          <a:xfrm>
            <a:off x="6035675" y="4649787"/>
            <a:ext cx="2349200" cy="974635"/>
          </a:xfrm>
          <a:prstGeom prst="wedgeRoundRectCallout">
            <a:avLst>
              <a:gd name="adj1" fmla="val -60750"/>
              <a:gd name="adj2" fmla="val -135755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az-Latn-AZ" altLang="en-US" sz="2400">
                <a:latin typeface="Consolas" charset="0"/>
              </a:rPr>
              <a:t>Dövrün gövdəsi</a:t>
            </a:r>
            <a:endParaRPr lang="ru-RU" altLang="en-US" sz="2400">
              <a:latin typeface="Consolas" charset="0"/>
            </a:endParaRPr>
          </a:p>
        </p:txBody>
      </p:sp>
      <p:grpSp>
        <p:nvGrpSpPr>
          <p:cNvPr id="2" name="Группа 29"/>
          <p:cNvGrpSpPr>
            <a:grpSpLocks/>
          </p:cNvGrpSpPr>
          <p:nvPr/>
        </p:nvGrpSpPr>
        <p:grpSpPr bwMode="auto">
          <a:xfrm>
            <a:off x="2861960" y="1766887"/>
            <a:ext cx="2918620" cy="1359163"/>
            <a:chOff x="3030306" y="1960507"/>
            <a:chExt cx="2552700" cy="9032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Блок-схема: решение 45"/>
            <p:cNvSpPr>
              <a:spLocks noChangeArrowheads="1"/>
            </p:cNvSpPr>
            <p:nvPr/>
          </p:nvSpPr>
          <p:spPr bwMode="auto">
            <a:xfrm>
              <a:off x="3030306" y="1960507"/>
              <a:ext cx="2552700" cy="903287"/>
            </a:xfrm>
            <a:prstGeom prst="flowChartDecision">
              <a:avLst/>
            </a:prstGeom>
            <a:solidFill>
              <a:schemeClr val="accent5"/>
            </a:solidFill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eaLnBrk="1" hangingPunct="1">
                <a:defRPr/>
              </a:pPr>
              <a:endParaRPr lang="ru-RU">
                <a:latin typeface="Consolas" charset="0"/>
              </a:endParaRPr>
            </a:p>
          </p:txBody>
        </p:sp>
        <p:sp>
          <p:nvSpPr>
            <p:cNvPr id="17" name="Прямоугольник 39"/>
            <p:cNvSpPr>
              <a:spLocks noChangeArrowheads="1"/>
            </p:cNvSpPr>
            <p:nvPr/>
          </p:nvSpPr>
          <p:spPr bwMode="auto">
            <a:xfrm>
              <a:off x="3205002" y="2257004"/>
              <a:ext cx="2331413" cy="401461"/>
            </a:xfrm>
            <a:prstGeom prst="rect">
              <a:avLst/>
            </a:prstGeom>
            <a:noFill/>
            <a:ln w="12700" algn="ctr">
              <a:noFill/>
              <a:round/>
              <a:headEnd/>
              <a:tailEnd type="triangle" w="lg" len="lg"/>
            </a:ln>
          </p:spPr>
          <p:txBody>
            <a:bodyPr/>
            <a:lstStyle/>
            <a:p>
              <a:pPr algn="ctr" eaLnBrk="1" hangingPunct="1">
                <a:defRPr/>
              </a:pPr>
              <a:r>
                <a:rPr lang="az-Latn-AZ">
                  <a:latin typeface="Consolas" charset="0"/>
                </a:rPr>
                <a:t>10 dəfə dövr yerinə yetirildi</a:t>
              </a:r>
              <a:r>
                <a:rPr lang="en-US">
                  <a:latin typeface="Consolas" charset="0"/>
                </a:rPr>
                <a:t>?</a:t>
              </a:r>
              <a:endParaRPr lang="ru-RU">
                <a:latin typeface="Consolas" charset="0"/>
              </a:endParaRPr>
            </a:p>
          </p:txBody>
        </p:sp>
      </p:grpSp>
      <p:grpSp>
        <p:nvGrpSpPr>
          <p:cNvPr id="3" name="Группа 39"/>
          <p:cNvGrpSpPr>
            <a:grpSpLocks/>
          </p:cNvGrpSpPr>
          <p:nvPr/>
        </p:nvGrpSpPr>
        <p:grpSpPr bwMode="auto">
          <a:xfrm>
            <a:off x="2587216" y="3479926"/>
            <a:ext cx="3379018" cy="561975"/>
            <a:chOff x="2806291" y="3533775"/>
            <a:chExt cx="3379018" cy="561975"/>
          </a:xfr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Блок-схема: данные 37"/>
            <p:cNvSpPr>
              <a:spLocks noChangeArrowheads="1"/>
            </p:cNvSpPr>
            <p:nvPr/>
          </p:nvSpPr>
          <p:spPr bwMode="auto">
            <a:xfrm>
              <a:off x="2806291" y="3533775"/>
              <a:ext cx="3379018" cy="561975"/>
            </a:xfrm>
            <a:prstGeom prst="flowChartInputOutput">
              <a:avLst/>
            </a:prstGeom>
            <a:grpFill/>
            <a:ln w="12700" algn="ctr">
              <a:noFill/>
              <a:round/>
              <a:headEnd/>
              <a:tailEnd type="triangle" w="lg" len="lg"/>
            </a:ln>
          </p:spPr>
          <p:txBody>
            <a:bodyPr wrap="none" lIns="90000" tIns="46800" rIns="90000" bIns="46800" anchor="ctr"/>
            <a:lstStyle/>
            <a:p>
              <a:pPr eaLnBrk="1" hangingPunct="1">
                <a:defRPr/>
              </a:pPr>
              <a:endParaRPr lang="ru-RU">
                <a:latin typeface="Consolas" charset="0"/>
              </a:endParaRPr>
            </a:p>
          </p:txBody>
        </p:sp>
        <p:sp>
          <p:nvSpPr>
            <p:cNvPr id="20" name="Прямоугольник 38"/>
            <p:cNvSpPr>
              <a:spLocks noChangeArrowheads="1"/>
            </p:cNvSpPr>
            <p:nvPr/>
          </p:nvSpPr>
          <p:spPr bwMode="auto">
            <a:xfrm>
              <a:off x="3081035" y="3615809"/>
              <a:ext cx="296734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sz="2000" b="1">
                  <a:solidFill>
                    <a:srgbClr val="0070C0"/>
                  </a:solidFill>
                  <a:latin typeface="+mj-lt"/>
                  <a:cs typeface="Courier New" pitchFamily="49" charset="0"/>
                </a:rPr>
                <a:t>print</a:t>
              </a:r>
              <a:r>
                <a:rPr lang="en-US" sz="2000" b="1">
                  <a:latin typeface="+mj-lt"/>
                  <a:cs typeface="Courier New" pitchFamily="49" charset="0"/>
                </a:rPr>
                <a:t>(</a:t>
              </a:r>
              <a:r>
                <a:rPr lang="en-US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“</a:t>
              </a:r>
              <a:r>
                <a:rPr lang="az-Latn-AZ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Salam</a:t>
              </a:r>
              <a:r>
                <a:rPr lang="ru-RU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!</a:t>
              </a:r>
              <a:r>
                <a:rPr lang="en-US" sz="2000" b="1">
                  <a:solidFill>
                    <a:srgbClr val="C00000"/>
                  </a:solidFill>
                  <a:latin typeface="+mj-lt"/>
                  <a:cs typeface="Courier New" pitchFamily="49" charset="0"/>
                </a:rPr>
                <a:t>”</a:t>
              </a:r>
              <a:r>
                <a:rPr lang="en-US" sz="2000" b="1">
                  <a:latin typeface="+mj-lt"/>
                  <a:cs typeface="Courier New" pitchFamily="49" charset="0"/>
                </a:rPr>
                <a:t>)</a:t>
              </a:r>
              <a:endParaRPr lang="ru-RU" sz="2000" b="1">
                <a:latin typeface="+mj-lt"/>
                <a:cs typeface="Courier New" pitchFamily="49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Dövrü necə təşkil etmək olar</a:t>
            </a:r>
            <a:r>
              <a:rPr lang="ru-RU" altLang="ru-RU"/>
              <a:t>?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1475" y="905064"/>
            <a:ext cx="5184775" cy="15696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sayğac 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=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</a:p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Nə qədər ki sayğac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&lt;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 </a:t>
            </a:r>
            <a:r>
              <a:rPr lang="en-US" altLang="en-US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Salam</a:t>
            </a:r>
            <a:r>
              <a:rPr lang="en-US" altLang="en-US" sz="2400">
                <a:solidFill>
                  <a:srgbClr val="C00000"/>
                </a:solidFill>
                <a:latin typeface="+mj-lt"/>
                <a:ea typeface="Times New Roman" charset="0"/>
                <a:cs typeface="Courier New" charset="0"/>
              </a:rPr>
              <a:t>”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 sayğacı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az-Latn-AZ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addım ilə artırın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1475" y="2851339"/>
            <a:ext cx="5184775" cy="156966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square" anchor="ctr">
            <a:spAutoFit/>
          </a:bodyPr>
          <a:lstStyle>
            <a:lvl1pPr indent="90488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Sayğac 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=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Nə qədər ki sayğac 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&gt;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r>
              <a:rPr lang="en-US" altLang="en-US" sz="2400">
                <a:latin typeface="+mj-lt"/>
                <a:ea typeface="Times New Roman" charset="0"/>
                <a:cs typeface="Courier New" charset="0"/>
              </a:rPr>
              <a:t>:</a:t>
            </a:r>
            <a:endParaRPr lang="ru-RU" altLang="en-US" sz="2400">
              <a:solidFill>
                <a:srgbClr val="00B0F0"/>
              </a:solidFill>
              <a:latin typeface="+mj-lt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solidFill>
                  <a:srgbClr val="0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 </a:t>
            </a:r>
            <a:r>
              <a:rPr lang="en-US" altLang="en-US" sz="2400">
                <a:solidFill>
                  <a:srgbClr val="0070C0"/>
                </a:solidFill>
                <a:latin typeface="Consolas" panose="020B0609020204030204"/>
                <a:ea typeface="Times New Roman" charset="0"/>
                <a:cs typeface="Courier New" charset="0"/>
              </a:rPr>
              <a:t>print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(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“</a:t>
            </a:r>
            <a:r>
              <a:rPr lang="az-Latn-AZ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Salam</a:t>
            </a:r>
            <a:r>
              <a:rPr lang="en-US" altLang="en-US" sz="2400">
                <a:solidFill>
                  <a:srgbClr val="C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”</a:t>
            </a:r>
            <a:r>
              <a:rPr lang="en-US" altLang="en-US" sz="2400">
                <a:solidFill>
                  <a:srgbClr val="000000"/>
                </a:solidFill>
                <a:latin typeface="Consolas" panose="020B0609020204030204"/>
                <a:ea typeface="Times New Roman" charset="0"/>
                <a:cs typeface="Courier New" charset="0"/>
              </a:rPr>
              <a:t>)</a:t>
            </a:r>
            <a:endParaRPr lang="az-Latn-AZ" altLang="en-US" sz="2400">
              <a:solidFill>
                <a:srgbClr val="000000"/>
              </a:solidFill>
              <a:latin typeface="Consolas" panose="020B0609020204030204"/>
              <a:ea typeface="Times New Roman" charset="0"/>
              <a:cs typeface="Courier New" charset="0"/>
            </a:endParaRPr>
          </a:p>
          <a:p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sayğacı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en-US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ru-RU" altLang="en-US" sz="2400"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az-Latn-AZ" altLang="en-US" sz="2400">
                <a:latin typeface="+mj-lt"/>
                <a:ea typeface="Times New Roman" charset="0"/>
                <a:cs typeface="Courier New" charset="0"/>
              </a:rPr>
              <a:t>addım ilə azaldın</a:t>
            </a:r>
            <a:endParaRPr lang="ru-RU" altLang="en-US" sz="2400">
              <a:latin typeface="+mj-lt"/>
              <a:ea typeface="Times New Roman" charset="0"/>
              <a:cs typeface="Courier New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44563" y="4772025"/>
            <a:ext cx="6977062" cy="936625"/>
            <a:chOff x="796" y="2336"/>
            <a:chExt cx="4395" cy="590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1090" y="2403"/>
              <a:ext cx="4101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az-Latn-AZ" altLang="en-US" sz="2400">
                  <a:latin typeface="Consolas" charset="0"/>
                </a:rPr>
                <a:t>  Prosessor üçün hansı metod daha uyğundur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72714" name="Oval 9"/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60423" name="Прямоугольник 8"/>
          <p:cNvSpPr>
            <a:spLocks noChangeArrowheads="1"/>
          </p:cNvSpPr>
          <p:nvPr/>
        </p:nvSpPr>
        <p:spPr bwMode="auto">
          <a:xfrm>
            <a:off x="5810250" y="2974787"/>
            <a:ext cx="1071563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8800" b="1">
                <a:solidFill>
                  <a:srgbClr val="008000"/>
                </a:solidFill>
                <a:latin typeface="Courier New" charset="0"/>
                <a:ea typeface="Times New Roman" charset="0"/>
                <a:cs typeface="Courier New" charset="0"/>
                <a:sym typeface="Wingdings" charset="2"/>
              </a:rPr>
              <a:t></a:t>
            </a:r>
            <a:endParaRPr lang="ru-RU" altLang="ru-RU" sz="7200">
              <a:solidFill>
                <a:srgbClr val="008000"/>
              </a:solidFill>
              <a:latin typeface="Consolas" charset="0"/>
              <a:ea typeface="Times New Roman" charset="0"/>
              <a:cs typeface="Courier New" charset="0"/>
            </a:endParaRPr>
          </a:p>
        </p:txBody>
      </p:sp>
      <p:sp>
        <p:nvSpPr>
          <p:cNvPr id="10" name="AutoShape 53"/>
          <p:cNvSpPr>
            <a:spLocks noChangeArrowheads="1"/>
          </p:cNvSpPr>
          <p:nvPr/>
        </p:nvSpPr>
        <p:spPr bwMode="auto">
          <a:xfrm>
            <a:off x="5695950" y="1180495"/>
            <a:ext cx="3333750" cy="1645255"/>
          </a:xfrm>
          <a:prstGeom prst="wedgeRoundRectCallout">
            <a:avLst>
              <a:gd name="adj1" fmla="val -30522"/>
              <a:gd name="adj2" fmla="val 75898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2400">
                <a:latin typeface="Consolas" charset="0"/>
              </a:rPr>
              <a:t>Əməliyyatın nəticəsi avtomatik sıfır ilə müqayisə olunur!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0423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333F2-2970-4F3D-1433-AC0903F3B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Заголовок 1">
            <a:extLst>
              <a:ext uri="{FF2B5EF4-FFF2-40B4-BE49-F238E27FC236}">
                <a16:creationId xmlns:a16="http://schemas.microsoft.com/office/drawing/2014/main" id="{41DA44AF-E768-E74A-DD16-2AF9197A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Dəyişənli Dövr</a:t>
            </a:r>
            <a:endParaRPr lang="ru-RU" altLang="ru-RU"/>
          </a:p>
        </p:txBody>
      </p:sp>
      <p:sp>
        <p:nvSpPr>
          <p:cNvPr id="82948" name="Прямоугольник 3">
            <a:extLst>
              <a:ext uri="{FF2B5EF4-FFF2-40B4-BE49-F238E27FC236}">
                <a16:creationId xmlns:a16="http://schemas.microsoft.com/office/drawing/2014/main" id="{BB59004D-D013-65D1-5E39-F032C3802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690136"/>
            <a:ext cx="81682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eaLnBrk="1" hangingPunct="1">
              <a:spcBef>
                <a:spcPct val="50000"/>
              </a:spcBef>
            </a:pPr>
            <a:r>
              <a:rPr lang="az-Latn-AZ" altLang="ru-RU" sz="2400" i="1">
                <a:solidFill>
                  <a:srgbClr val="000000"/>
                </a:solidFill>
                <a:latin typeface="Consolas" charset="0"/>
              </a:rPr>
              <a:t>Məsələ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. 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Ekrana 10 dəfə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 «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Salam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»</a:t>
            </a:r>
            <a:r>
              <a:rPr lang="az-Latn-AZ" altLang="ru-RU" sz="2400">
                <a:solidFill>
                  <a:srgbClr val="000000"/>
                </a:solidFill>
                <a:latin typeface="Consolas" charset="0"/>
              </a:rPr>
              <a:t> sözünü çıxardın</a:t>
            </a:r>
            <a:r>
              <a:rPr lang="ru-RU" altLang="ru-RU" sz="2400">
                <a:solidFill>
                  <a:srgbClr val="000000"/>
                </a:solidFill>
                <a:latin typeface="Consolas" charset="0"/>
              </a:rPr>
              <a:t>.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25368E75-4C6A-C772-56C7-FEF57AFB2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" y="2400808"/>
            <a:ext cx="4333875" cy="8318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>
                <a:solidFill>
                  <a:srgbClr val="0000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             :</a:t>
            </a:r>
          </a:p>
          <a:p>
            <a:pPr indent="90488">
              <a:defRPr/>
            </a:pP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>
                <a:solidFill>
                  <a:srgbClr val="C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“Salam</a:t>
            </a:r>
            <a:r>
              <a:rPr lang="ru-RU" sz="2400">
                <a:solidFill>
                  <a:srgbClr val="C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400">
                <a:solidFill>
                  <a:srgbClr val="C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”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)</a:t>
            </a:r>
          </a:p>
        </p:txBody>
      </p:sp>
      <p:sp>
        <p:nvSpPr>
          <p:cNvPr id="67595" name="Прямоугольник 16">
            <a:extLst>
              <a:ext uri="{FF2B5EF4-FFF2-40B4-BE49-F238E27FC236}">
                <a16:creationId xmlns:a16="http://schemas.microsoft.com/office/drawing/2014/main" id="{34AE0AB5-0E8B-DCA2-B081-6C13E019A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127" y="2429599"/>
            <a:ext cx="2563522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err="1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i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ru-RU" sz="2400">
              <a:solidFill>
                <a:srgbClr val="0095FF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7" name="Скругленная прямоугольная выноска 16">
            <a:extLst>
              <a:ext uri="{FF2B5EF4-FFF2-40B4-BE49-F238E27FC236}">
                <a16:creationId xmlns:a16="http://schemas.microsoft.com/office/drawing/2014/main" id="{8F0D1A55-90CE-8AC2-543E-9E28C9C45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3511" y="1940522"/>
            <a:ext cx="3182602" cy="485775"/>
          </a:xfrm>
          <a:prstGeom prst="wedgeRoundRectCallout">
            <a:avLst>
              <a:gd name="adj1" fmla="val -73470"/>
              <a:gd name="adj2" fmla="val 66796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>
                <a:latin typeface="Consolas" charset="0"/>
              </a:rPr>
              <a:t>[0,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10</a:t>
            </a:r>
            <a:r>
              <a:rPr lang="en-US" sz="2400">
                <a:latin typeface="Consolas" charset="0"/>
              </a:rPr>
              <a:t>) </a:t>
            </a:r>
            <a:r>
              <a:rPr lang="en-US" sz="2400" err="1">
                <a:latin typeface="Consolas" charset="0"/>
              </a:rPr>
              <a:t>aral</a:t>
            </a:r>
            <a:r>
              <a:rPr lang="az-Latn-AZ" sz="2400">
                <a:latin typeface="Consolas" charset="0"/>
              </a:rPr>
              <a:t>ığında</a:t>
            </a:r>
            <a:endParaRPr lang="en-US" sz="2400">
              <a:latin typeface="Consolas" charset="0"/>
            </a:endParaRPr>
          </a:p>
        </p:txBody>
      </p:sp>
      <p:sp>
        <p:nvSpPr>
          <p:cNvPr id="15" name="Прямоугольник 6">
            <a:extLst>
              <a:ext uri="{FF2B5EF4-FFF2-40B4-BE49-F238E27FC236}">
                <a16:creationId xmlns:a16="http://schemas.microsoft.com/office/drawing/2014/main" id="{055DD5D1-C92B-6F8E-9811-93D426BF4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1735645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Dəyişənli dövr</a:t>
            </a:r>
            <a:r>
              <a:rPr lang="ru-RU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b="1">
              <a:solidFill>
                <a:srgbClr val="333399"/>
              </a:solidFill>
              <a:latin typeface="Consolas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EB0282A7-0202-5560-0868-16E9CFB8B5A0}"/>
              </a:ext>
            </a:extLst>
          </p:cNvPr>
          <p:cNvGrpSpPr>
            <a:grpSpLocks/>
          </p:cNvGrpSpPr>
          <p:nvPr/>
        </p:nvGrpSpPr>
        <p:grpSpPr bwMode="auto">
          <a:xfrm>
            <a:off x="5218598" y="2845069"/>
            <a:ext cx="3467714" cy="654077"/>
            <a:chOff x="882" y="2210"/>
            <a:chExt cx="1992" cy="657"/>
          </a:xfrm>
        </p:grpSpPr>
        <p:sp>
          <p:nvSpPr>
            <p:cNvPr id="19" name="Text Box 8">
              <a:extLst>
                <a:ext uri="{FF2B5EF4-FFF2-40B4-BE49-F238E27FC236}">
                  <a16:creationId xmlns:a16="http://schemas.microsoft.com/office/drawing/2014/main" id="{6B121FF8-5944-BCB9-2E90-F405CFC19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784" cy="464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az-Latn-AZ" sz="2400" b="1">
                  <a:solidFill>
                    <a:srgbClr val="FF0000"/>
                  </a:solidFill>
                  <a:latin typeface="Consolas" charset="0"/>
                </a:rPr>
                <a:t>  10 </a:t>
              </a:r>
              <a:r>
                <a:rPr lang="az-Latn-AZ" sz="2400">
                  <a:latin typeface="Consolas" charset="0"/>
                </a:rPr>
                <a:t>daxil deyil</a:t>
              </a:r>
              <a:r>
                <a:rPr lang="ru-RU" sz="2400">
                  <a:latin typeface="Consolas" charset="0"/>
                </a:rPr>
                <a:t>!</a:t>
              </a:r>
            </a:p>
          </p:txBody>
        </p:sp>
        <p:sp>
          <p:nvSpPr>
            <p:cNvPr id="82961" name="Oval 9">
              <a:extLst>
                <a:ext uri="{FF2B5EF4-FFF2-40B4-BE49-F238E27FC236}">
                  <a16:creationId xmlns:a16="http://schemas.microsoft.com/office/drawing/2014/main" id="{122C3435-0EDB-B0D2-E67A-499466A06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2210"/>
              <a:ext cx="323" cy="544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DFE4C9-8A78-3BA5-B7B3-618C47926CC3}"/>
              </a:ext>
            </a:extLst>
          </p:cNvPr>
          <p:cNvSpPr/>
          <p:nvPr/>
        </p:nvSpPr>
        <p:spPr>
          <a:xfrm>
            <a:off x="557213" y="3702558"/>
            <a:ext cx="7116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400" b="1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range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400" b="1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10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) 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  <a:sym typeface="Symbol"/>
              </a:rPr>
              <a:t></a:t>
            </a:r>
            <a:r>
              <a:rPr lang="ru-RU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0</a:t>
            </a:r>
            <a:r>
              <a:rPr lang="en-US" sz="2400" b="1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, 1, 2, 3, 4, 5, 6, 7, 8, 9</a:t>
            </a:r>
            <a:endParaRPr lang="ru-RU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75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7595" grpId="0" animBg="1"/>
      <p:bldP spid="17" grpId="0" animBg="1"/>
      <p:bldP spid="15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0E663-5CC9-61BC-CE28-5F01B16D2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Заголовок 1">
            <a:extLst>
              <a:ext uri="{FF2B5EF4-FFF2-40B4-BE49-F238E27FC236}">
                <a16:creationId xmlns:a16="http://schemas.microsoft.com/office/drawing/2014/main" id="{CB25C03C-1948-6ADB-712B-701C2F21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>
                <a:solidFill>
                  <a:srgbClr val="BBE0E3">
                    <a:lumMod val="50000"/>
                  </a:srgbClr>
                </a:solidFill>
              </a:rPr>
              <a:t>Dəyişənli Dövr</a:t>
            </a:r>
            <a:endParaRPr lang="ru-RU" altLang="ru-RU"/>
          </a:p>
        </p:txBody>
      </p:sp>
      <p:sp>
        <p:nvSpPr>
          <p:cNvPr id="83972" name="Прямоугольник 3">
            <a:extLst>
              <a:ext uri="{FF2B5EF4-FFF2-40B4-BE49-F238E27FC236}">
                <a16:creationId xmlns:a16="http://schemas.microsoft.com/office/drawing/2014/main" id="{EBE24258-7ADD-1870-794C-973DB3F5C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728451"/>
            <a:ext cx="84788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i="1">
                <a:latin typeface="Consolas" charset="0"/>
              </a:rPr>
              <a:t>Məsələ</a:t>
            </a:r>
            <a:r>
              <a:rPr lang="ru-RU" altLang="ru-RU" sz="2400">
                <a:latin typeface="Consolas" charset="0"/>
              </a:rPr>
              <a:t>. 2</a:t>
            </a:r>
            <a:r>
              <a:rPr lang="ru-RU" altLang="ru-RU" sz="2400" baseline="30000">
                <a:latin typeface="Consolas" charset="0"/>
              </a:rPr>
              <a:t>1</a:t>
            </a:r>
            <a:r>
              <a:rPr lang="az-Latn-AZ" altLang="ru-RU" sz="2400">
                <a:latin typeface="Consolas" charset="0"/>
              </a:rPr>
              <a:t> –dən </a:t>
            </a:r>
            <a:r>
              <a:rPr lang="ru-RU" altLang="ru-RU" sz="2400">
                <a:latin typeface="Consolas" charset="0"/>
              </a:rPr>
              <a:t>2</a:t>
            </a:r>
            <a:r>
              <a:rPr lang="ru-RU" altLang="ru-RU" sz="2400" baseline="30000">
                <a:latin typeface="Consolas" charset="0"/>
              </a:rPr>
              <a:t>10</a:t>
            </a:r>
            <a:r>
              <a:rPr lang="az-Latn-AZ" altLang="ru-RU" sz="2400" baseline="30000">
                <a:latin typeface="Consolas" charset="0"/>
              </a:rPr>
              <a:t> </a:t>
            </a:r>
            <a:r>
              <a:rPr lang="az-Latn-AZ" altLang="ru-RU" sz="2400">
                <a:latin typeface="Consolas" charset="0"/>
              </a:rPr>
              <a:t> -na qədər ikinin bütün qüvvətlərini çıxardın.</a:t>
            </a:r>
            <a:endParaRPr lang="ru-RU" altLang="ru-RU" sz="2400">
              <a:latin typeface="Consolas" charset="0"/>
            </a:endParaRP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E65C6D66-0BFA-0D5F-621D-7085E4255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774460"/>
            <a:ext cx="4333875" cy="83185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>
                <a:solidFill>
                  <a:srgbClr val="0000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               :</a:t>
            </a:r>
          </a:p>
          <a:p>
            <a:pPr indent="90488">
              <a:defRPr/>
            </a:pP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( </a:t>
            </a:r>
            <a:r>
              <a:rPr lang="en-US" sz="2400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**k )</a:t>
            </a:r>
          </a:p>
        </p:txBody>
      </p:sp>
      <p:sp>
        <p:nvSpPr>
          <p:cNvPr id="22" name="Прямоугольник 16">
            <a:extLst>
              <a:ext uri="{FF2B5EF4-FFF2-40B4-BE49-F238E27FC236}">
                <a16:creationId xmlns:a16="http://schemas.microsoft.com/office/drawing/2014/main" id="{67CE249A-7865-BA6F-0E5C-630DC7AD2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508" y="2798109"/>
            <a:ext cx="2903359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k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11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ru-RU" sz="2400">
              <a:solidFill>
                <a:srgbClr val="0095FF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23" name="Скругленная прямоугольная выноска 22">
            <a:extLst>
              <a:ext uri="{FF2B5EF4-FFF2-40B4-BE49-F238E27FC236}">
                <a16:creationId xmlns:a16="http://schemas.microsoft.com/office/drawing/2014/main" id="{D2AF67B8-E41C-C398-BCAE-ED9E2986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944" y="2252966"/>
            <a:ext cx="2443163" cy="781050"/>
          </a:xfrm>
          <a:prstGeom prst="wedgeRoundRectCallout">
            <a:avLst>
              <a:gd name="adj1" fmla="val -71065"/>
              <a:gd name="adj2" fmla="val 43921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>
                <a:latin typeface="Consolas" charset="0"/>
              </a:rPr>
              <a:t>[</a:t>
            </a:r>
            <a:r>
              <a:rPr lang="ru-RU" sz="2400">
                <a:latin typeface="Consolas" charset="0"/>
              </a:rPr>
              <a:t>1</a:t>
            </a:r>
            <a:r>
              <a:rPr lang="en-US" sz="2400">
                <a:latin typeface="Consolas" charset="0"/>
              </a:rPr>
              <a:t>,</a:t>
            </a:r>
            <a:r>
              <a:rPr lang="en-US" sz="2400" b="1">
                <a:solidFill>
                  <a:srgbClr val="FF0000"/>
                </a:solidFill>
                <a:latin typeface="Consolas" charset="0"/>
              </a:rPr>
              <a:t>11</a:t>
            </a:r>
            <a:r>
              <a:rPr lang="en-US" sz="2400">
                <a:latin typeface="Consolas" charset="0"/>
              </a:rPr>
              <a:t>)</a:t>
            </a:r>
            <a:r>
              <a:rPr lang="az-Latn-AZ" sz="2400">
                <a:latin typeface="Consolas" charset="0"/>
              </a:rPr>
              <a:t> aralığında</a:t>
            </a:r>
            <a:endParaRPr lang="en-US" sz="2400">
              <a:latin typeface="Consolas" charset="0"/>
            </a:endParaRPr>
          </a:p>
        </p:txBody>
      </p:sp>
      <p:sp>
        <p:nvSpPr>
          <p:cNvPr id="24" name="Прямоугольник 6">
            <a:extLst>
              <a:ext uri="{FF2B5EF4-FFF2-40B4-BE49-F238E27FC236}">
                <a16:creationId xmlns:a16="http://schemas.microsoft.com/office/drawing/2014/main" id="{B3DB6CEF-1BC0-1D6A-8B97-BE483F7DE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183116"/>
            <a:ext cx="273344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az-Latn-AZ" altLang="ru-RU" sz="2400" b="1">
                <a:solidFill>
                  <a:srgbClr val="333399"/>
                </a:solidFill>
                <a:latin typeface="Consolas" charset="0"/>
              </a:rPr>
              <a:t>Dəyişənli dövr</a:t>
            </a:r>
            <a:r>
              <a:rPr lang="ru-RU" altLang="ru-RU" sz="2400" b="1">
                <a:solidFill>
                  <a:srgbClr val="333399"/>
                </a:solidFill>
                <a:latin typeface="Consolas" charset="0"/>
              </a:rPr>
              <a:t>:</a:t>
            </a:r>
            <a:endParaRPr lang="ru-RU" altLang="ru-RU" b="1">
              <a:solidFill>
                <a:srgbClr val="333399"/>
              </a:solidFill>
              <a:latin typeface="Consolas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E4402E9B-014D-E127-55B5-0580F814B109}"/>
              </a:ext>
            </a:extLst>
          </p:cNvPr>
          <p:cNvGrpSpPr>
            <a:grpSpLocks/>
          </p:cNvGrpSpPr>
          <p:nvPr/>
        </p:nvGrpSpPr>
        <p:grpSpPr bwMode="auto">
          <a:xfrm>
            <a:off x="5040654" y="3228324"/>
            <a:ext cx="3579090" cy="698822"/>
            <a:chOff x="883" y="2249"/>
            <a:chExt cx="1901" cy="677"/>
          </a:xfrm>
        </p:grpSpPr>
        <p:sp>
          <p:nvSpPr>
            <p:cNvPr id="26" name="Text Box 8">
              <a:extLst>
                <a:ext uri="{FF2B5EF4-FFF2-40B4-BE49-F238E27FC236}">
                  <a16:creationId xmlns:a16="http://schemas.microsoft.com/office/drawing/2014/main" id="{9CE42C48-607E-EA24-5693-7E218DE84E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1694" cy="523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ru-RU" sz="2400">
                  <a:latin typeface="Consolas" charset="0"/>
                </a:rPr>
                <a:t>  </a:t>
              </a:r>
              <a:r>
                <a:rPr lang="ru-RU" sz="2400" b="1">
                  <a:solidFill>
                    <a:srgbClr val="FF0000"/>
                  </a:solidFill>
                  <a:latin typeface="Consolas" charset="0"/>
                </a:rPr>
                <a:t>1</a:t>
              </a:r>
              <a:r>
                <a:rPr lang="az-Latn-AZ" sz="2400" b="1">
                  <a:solidFill>
                    <a:srgbClr val="FF0000"/>
                  </a:solidFill>
                  <a:latin typeface="Consolas" charset="0"/>
                </a:rPr>
                <a:t>1</a:t>
              </a:r>
              <a:r>
                <a:rPr lang="az-Latn-AZ" sz="2400">
                  <a:latin typeface="Consolas" charset="0"/>
                </a:rPr>
                <a:t> daxil deyil!</a:t>
              </a:r>
              <a:endParaRPr lang="ru-RU" sz="2400">
                <a:latin typeface="Consolas" charset="0"/>
              </a:endParaRPr>
            </a:p>
          </p:txBody>
        </p:sp>
        <p:sp>
          <p:nvSpPr>
            <p:cNvPr id="83985" name="Oval 9">
              <a:extLst>
                <a:ext uri="{FF2B5EF4-FFF2-40B4-BE49-F238E27FC236}">
                  <a16:creationId xmlns:a16="http://schemas.microsoft.com/office/drawing/2014/main" id="{72E84A5F-9BE6-8819-3FEE-58C2BE69F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249"/>
              <a:ext cx="322" cy="505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ru-RU" altLang="ru-RU" sz="4400">
                  <a:solidFill>
                    <a:schemeClr val="bg1"/>
                  </a:solidFill>
                  <a:latin typeface="Arial Black" charset="0"/>
                </a:rPr>
                <a:t>!</a:t>
              </a:r>
            </a:p>
          </p:txBody>
        </p:sp>
      </p:grp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DA402A6-FC38-F7A0-EC18-B83B3715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213" y="4150029"/>
            <a:ext cx="762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11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 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  <a:sym typeface="Symbol" charset="2"/>
              </a:rPr>
              <a:t></a:t>
            </a:r>
            <a:r>
              <a:rPr lang="ru-RU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1, 2, 3, 4, 5, 6, 7, 8, 9</a:t>
            </a:r>
            <a:r>
              <a:rPr lang="ru-RU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ru-RU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endParaRPr lang="ru-RU" altLang="ru-RU">
              <a:latin typeface="+mj-lt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09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AA11D-6AF2-FEB9-085A-C95D7A1B0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Заголовок 1">
            <a:extLst>
              <a:ext uri="{FF2B5EF4-FFF2-40B4-BE49-F238E27FC236}">
                <a16:creationId xmlns:a16="http://schemas.microsoft.com/office/drawing/2014/main" id="{09D8F870-331D-06D2-ECB7-7CBF20ED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Dəyişənli Dövr</a:t>
            </a:r>
            <a:r>
              <a:rPr lang="ru-RU" altLang="ru-RU"/>
              <a:t>: </a:t>
            </a:r>
            <a:r>
              <a:rPr lang="az-Latn-AZ" altLang="ru-RU"/>
              <a:t>fərqli addım ilə</a:t>
            </a:r>
            <a:endParaRPr lang="ru-RU" alt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D1E5161-3A2B-450F-E8B9-7E2821526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866791"/>
            <a:ext cx="73660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10</a:t>
            </a:r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0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81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64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36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16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4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1</a:t>
            </a:r>
            <a:endParaRPr lang="ru-RU" altLang="ru-RU">
              <a:solidFill>
                <a:srgbClr val="0000FF"/>
              </a:solidFill>
              <a:latin typeface="Consolas" charset="0"/>
              <a:ea typeface="Times New Roman" charset="0"/>
              <a:cs typeface="Courier New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F065860E-7DA0-14EA-08A7-6E6A29AF3303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813843"/>
            <a:ext cx="4054475" cy="663575"/>
            <a:chOff x="796" y="2336"/>
            <a:chExt cx="2554" cy="418"/>
          </a:xfrm>
        </p:grpSpPr>
        <p:sp>
          <p:nvSpPr>
            <p:cNvPr id="12" name="Text Box 8">
              <a:extLst>
                <a:ext uri="{FF2B5EF4-FFF2-40B4-BE49-F238E27FC236}">
                  <a16:creationId xmlns:a16="http://schemas.microsoft.com/office/drawing/2014/main" id="{BA636662-5A5E-5A41-F577-D59964F53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0" y="2403"/>
              <a:ext cx="2260" cy="291"/>
            </a:xfrm>
            <a:prstGeom prst="rect">
              <a:avLst/>
            </a:prstGeom>
            <a:solidFill>
              <a:srgbClr val="D1D1FF"/>
            </a:solidFill>
            <a:ln>
              <a:noFill/>
            </a:ln>
            <a:effectLst>
              <a:outerShdw blurRad="63500" dist="38100" dir="2700000" algn="tl" rotWithShape="0">
                <a:srgbClr val="000000">
                  <a:alpha val="39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ru-RU" altLang="en-US" sz="2400">
                  <a:latin typeface="Consolas" charset="0"/>
                </a:rPr>
                <a:t>  </a:t>
              </a:r>
              <a:r>
                <a:rPr lang="az-Latn-AZ" altLang="en-US" sz="2400">
                  <a:latin typeface="Consolas" charset="0"/>
                </a:rPr>
                <a:t>Nəticə nə olacaq</a:t>
              </a:r>
              <a:r>
                <a:rPr lang="en-US" altLang="en-US" sz="2400">
                  <a:latin typeface="Consolas" charset="0"/>
                </a:rPr>
                <a:t>?</a:t>
              </a:r>
              <a:endParaRPr lang="ru-RU" altLang="en-US" sz="2400">
                <a:latin typeface="Consolas" charset="0"/>
              </a:endParaRPr>
            </a:p>
          </p:txBody>
        </p:sp>
        <p:sp>
          <p:nvSpPr>
            <p:cNvPr id="85007" name="Oval 9">
              <a:extLst>
                <a:ext uri="{FF2B5EF4-FFF2-40B4-BE49-F238E27FC236}">
                  <a16:creationId xmlns:a16="http://schemas.microsoft.com/office/drawing/2014/main" id="{11BCC329-E9B6-DBC2-D03D-BA2758940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" y="2336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/>
              <a:r>
                <a:rPr lang="en-US" altLang="ru-RU" sz="4400">
                  <a:solidFill>
                    <a:schemeClr val="bg1"/>
                  </a:solidFill>
                  <a:latin typeface="Arial Black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charset="0"/>
              </a:endParaRPr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CB08F66-67D4-E8EE-717C-0631C8BD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904" y="4581524"/>
            <a:ext cx="55245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1</a:t>
            </a:r>
            <a:endParaRPr lang="en-US" altLang="ru-RU" sz="2400" b="1">
              <a:solidFill>
                <a:srgbClr val="0000FF"/>
              </a:solidFill>
              <a:latin typeface="Courier New" charset="0"/>
              <a:ea typeface="Times New Roman" charset="0"/>
              <a:cs typeface="Courier New" charset="0"/>
            </a:endParaRP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25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49</a:t>
            </a:r>
          </a:p>
          <a:p>
            <a:pPr eaLnBrk="1" hangingPunct="1"/>
            <a:r>
              <a:rPr lang="en-US" altLang="ru-RU" sz="2400" b="1">
                <a:solidFill>
                  <a:srgbClr val="0000FF"/>
                </a:solidFill>
                <a:latin typeface="Courier New" charset="0"/>
                <a:ea typeface="Times New Roman" charset="0"/>
                <a:cs typeface="Courier New" charset="0"/>
              </a:rPr>
              <a:t>81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A5860EF1-558D-5FA3-A357-22C7827A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720431"/>
            <a:ext cx="4930775" cy="830262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>
                <a:solidFill>
                  <a:srgbClr val="0000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13" name="Прямоугольник 16">
            <a:extLst>
              <a:ext uri="{FF2B5EF4-FFF2-40B4-BE49-F238E27FC236}">
                <a16:creationId xmlns:a16="http://schemas.microsoft.com/office/drawing/2014/main" id="{0FB982CF-A0E3-1984-ECD7-4A518AE9F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810" y="4750537"/>
            <a:ext cx="3243196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k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11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ru-RU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2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ru-RU" sz="2400">
              <a:solidFill>
                <a:srgbClr val="0095FF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8717E8CF-332D-7135-F94C-2CE70923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517650"/>
            <a:ext cx="4930775" cy="83026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anchor="ctr">
            <a:spAutoFit/>
          </a:bodyPr>
          <a:lstStyle/>
          <a:p>
            <a:pPr indent="90488">
              <a:defRPr/>
            </a:pPr>
            <a:r>
              <a:rPr lang="en-US" sz="2400">
                <a:solidFill>
                  <a:srgbClr val="0000FF"/>
                </a:solidFill>
                <a:latin typeface="+mj-lt"/>
                <a:ea typeface="Times New Roman" pitchFamily="18" charset="0"/>
                <a:cs typeface="Courier New" pitchFamily="49" charset="0"/>
              </a:rPr>
              <a:t>for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               </a:t>
            </a:r>
            <a:r>
              <a:rPr lang="ru-RU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az-Latn-AZ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indent="90488">
              <a:defRPr/>
            </a:pP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400">
                <a:solidFill>
                  <a:srgbClr val="0070C0"/>
                </a:solidFill>
                <a:latin typeface="+mj-lt"/>
                <a:ea typeface="Times New Roman" pitchFamily="18" charset="0"/>
                <a:cs typeface="Courier New" pitchFamily="49" charset="0"/>
              </a:rPr>
              <a:t>print</a:t>
            </a:r>
            <a:r>
              <a:rPr lang="en-US" sz="2400">
                <a:solidFill>
                  <a:srgbClr val="000000"/>
                </a:solidFill>
                <a:latin typeface="+mj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( k**</a:t>
            </a:r>
            <a:r>
              <a:rPr lang="en-US" sz="2400">
                <a:solidFill>
                  <a:srgbClr val="00B0F0"/>
                </a:solidFill>
                <a:latin typeface="+mj-lt"/>
                <a:ea typeface="Times New Roman" pitchFamily="18" charset="0"/>
                <a:cs typeface="Courier New" pitchFamily="49" charset="0"/>
              </a:rPr>
              <a:t>2</a:t>
            </a:r>
            <a:r>
              <a:rPr lang="en-US" sz="2400">
                <a:latin typeface="+mj-lt"/>
                <a:ea typeface="Times New Roman" pitchFamily="18" charset="0"/>
                <a:cs typeface="Courier New" pitchFamily="49" charset="0"/>
              </a:rPr>
              <a:t> )</a:t>
            </a:r>
          </a:p>
        </p:txBody>
      </p:sp>
      <p:sp>
        <p:nvSpPr>
          <p:cNvPr id="85002" name="Прямоугольник 16">
            <a:extLst>
              <a:ext uri="{FF2B5EF4-FFF2-40B4-BE49-F238E27FC236}">
                <a16:creationId xmlns:a16="http://schemas.microsoft.com/office/drawing/2014/main" id="{480A73B6-5124-ED57-419C-FD6F6AF9D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1522413"/>
            <a:ext cx="3437255" cy="415498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k </a:t>
            </a:r>
            <a:r>
              <a:rPr lang="en-US" altLang="ru-RU" sz="2400">
                <a:solidFill>
                  <a:srgbClr val="0000FF"/>
                </a:solidFill>
                <a:latin typeface="+mj-lt"/>
                <a:ea typeface="Times New Roman" charset="0"/>
                <a:cs typeface="Courier New" charset="0"/>
              </a:rPr>
              <a:t>in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 </a:t>
            </a:r>
            <a:r>
              <a:rPr lang="en-US" altLang="ru-RU" sz="2400">
                <a:solidFill>
                  <a:srgbClr val="0070C0"/>
                </a:solidFill>
                <a:latin typeface="+mj-lt"/>
                <a:ea typeface="Times New Roman" charset="0"/>
                <a:cs typeface="Courier New" charset="0"/>
              </a:rPr>
              <a:t>range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(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10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0</a:t>
            </a:r>
            <a:r>
              <a:rPr lang="en-US" altLang="ru-RU" sz="2400">
                <a:latin typeface="+mj-lt"/>
                <a:ea typeface="Times New Roman" charset="0"/>
                <a:cs typeface="Courier New" charset="0"/>
              </a:rPr>
              <a:t>,</a:t>
            </a:r>
            <a:r>
              <a:rPr lang="en-US" altLang="ru-RU" sz="2400">
                <a:solidFill>
                  <a:srgbClr val="00B0F0"/>
                </a:solidFill>
                <a:latin typeface="+mj-lt"/>
                <a:ea typeface="Times New Roman" charset="0"/>
                <a:cs typeface="Courier New" charset="0"/>
              </a:rPr>
              <a:t>-1</a:t>
            </a:r>
            <a:r>
              <a:rPr lang="en-US" altLang="ru-RU" sz="2400">
                <a:solidFill>
                  <a:srgbClr val="000000"/>
                </a:solidFill>
                <a:latin typeface="+mj-lt"/>
                <a:ea typeface="Times New Roman" charset="0"/>
                <a:cs typeface="Courier New" charset="0"/>
              </a:rPr>
              <a:t>)</a:t>
            </a:r>
            <a:endParaRPr lang="ru-RU" altLang="ru-RU" sz="2400">
              <a:solidFill>
                <a:srgbClr val="0095FF"/>
              </a:solidFill>
              <a:latin typeface="+mj-lt"/>
              <a:ea typeface="Times New Roman" charset="0"/>
              <a:cs typeface="Courier New" charset="0"/>
            </a:endParaRP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BE8D26A8-CE21-297A-47B8-7844A229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942975"/>
            <a:ext cx="1163638" cy="406400"/>
          </a:xfrm>
          <a:prstGeom prst="wedgeRoundRectCallout">
            <a:avLst>
              <a:gd name="adj1" fmla="val -57954"/>
              <a:gd name="adj2" fmla="val 110847"/>
              <a:gd name="adj3" fmla="val 16667"/>
            </a:avLst>
          </a:prstGeom>
          <a:solidFill>
            <a:srgbClr val="E6E6FF"/>
          </a:solidFill>
          <a:ln>
            <a:noFill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 type="triangle" w="lg" len="lg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az-Latn-AZ" altLang="en-US" sz="2400">
                <a:latin typeface="Consolas" charset="0"/>
              </a:rPr>
              <a:t>addım</a:t>
            </a:r>
            <a:endParaRPr lang="en-US" altLang="en-US" sz="2400">
              <a:latin typeface="Consolas" charset="0"/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24EFA52-F3C1-B45D-E091-A1FBCAD0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935038"/>
            <a:ext cx="3871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charset="0"/>
                <a:ea typeface="Times New Roman" charset="0"/>
                <a:cs typeface="Courier New" charset="0"/>
              </a:rPr>
              <a:t>10,</a:t>
            </a:r>
            <a:r>
              <a:rPr lang="ru-RU" altLang="ru-RU" sz="2400" b="1">
                <a:latin typeface="Courier New" charset="0"/>
                <a:ea typeface="Times New Roman" charset="0"/>
                <a:cs typeface="Courier New" charset="0"/>
              </a:rPr>
              <a:t>9</a:t>
            </a:r>
            <a:r>
              <a:rPr lang="en-US" altLang="ru-RU" sz="2400" b="1">
                <a:latin typeface="Courier New" charset="0"/>
                <a:ea typeface="Times New Roman" charset="0"/>
                <a:cs typeface="Courier New" charset="0"/>
              </a:rPr>
              <a:t>,8,7,6,5,4,3,2,1</a:t>
            </a:r>
            <a:endParaRPr lang="ru-RU" altLang="ru-RU">
              <a:latin typeface="Consolas" charset="0"/>
              <a:ea typeface="Times New Roman" charset="0"/>
              <a:cs typeface="Courier New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43117E0C-3F3C-224D-179B-2E62D897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4164807"/>
            <a:ext cx="1844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ru-RU" sz="2400" b="1">
                <a:latin typeface="Courier New" charset="0"/>
                <a:ea typeface="Times New Roman" charset="0"/>
                <a:cs typeface="Courier New" charset="0"/>
              </a:rPr>
              <a:t>1,3,5,7,9</a:t>
            </a:r>
            <a:endParaRPr lang="ru-RU" altLang="ru-RU">
              <a:latin typeface="Consolas" charset="0"/>
              <a:ea typeface="Times New Roman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0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1" grpId="0" animBg="1"/>
      <p:bldP spid="13" grpId="0" animBg="1"/>
      <p:bldP spid="19" grpId="0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5C237-0DDB-BCA4-1F94-4D6670740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Заголовок 1">
            <a:extLst>
              <a:ext uri="{FF2B5EF4-FFF2-40B4-BE49-F238E27FC236}">
                <a16:creationId xmlns:a16="http://schemas.microsoft.com/office/drawing/2014/main" id="{94FCB681-5FF7-012E-F14D-0E0BD407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/>
              <a:t>Dövr neçə dəfə yerinə yetiriləcəkdir</a:t>
            </a:r>
            <a:r>
              <a:rPr lang="ru-RU" altLang="ru-RU"/>
              <a:t>?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CCBBAB-3388-277C-8C1E-B88E4717D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950912"/>
            <a:ext cx="6513513" cy="1020922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da-DK" sz="2800">
                <a:latin typeface="+mj-lt"/>
              </a:rPr>
              <a:t>=</a:t>
            </a:r>
            <a:r>
              <a:rPr lang="en-US">
                <a:latin typeface="+mj-lt"/>
              </a:rPr>
              <a:t> </a:t>
            </a:r>
            <a:r>
              <a:rPr lang="da-DK" sz="2800">
                <a:solidFill>
                  <a:srgbClr val="0095FF"/>
                </a:solidFill>
                <a:latin typeface="+mj-lt"/>
              </a:rPr>
              <a:t>1</a:t>
            </a: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>
                <a:solidFill>
                  <a:srgbClr val="0000FF"/>
                </a:solidFill>
                <a:latin typeface="+mj-lt"/>
              </a:rPr>
              <a:t>for </a:t>
            </a:r>
            <a:r>
              <a:rPr lang="en-US" sz="2800" err="1">
                <a:latin typeface="+mj-lt"/>
              </a:rPr>
              <a:t>i</a:t>
            </a:r>
            <a:r>
              <a:rPr lang="en-US" sz="2800">
                <a:solidFill>
                  <a:srgbClr val="0000FF"/>
                </a:solidFill>
                <a:latin typeface="+mj-lt"/>
              </a:rPr>
              <a:t> in</a:t>
            </a: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rgbClr val="0070C0"/>
                </a:solidFill>
                <a:latin typeface="+mj-lt"/>
              </a:rPr>
              <a:t>range</a:t>
            </a:r>
            <a:r>
              <a:rPr lang="en-US" sz="2800">
                <a:latin typeface="+mj-lt"/>
              </a:rPr>
              <a:t>(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3</a:t>
            </a:r>
            <a:r>
              <a:rPr lang="en-US" sz="2800">
                <a:latin typeface="+mj-lt"/>
              </a:rPr>
              <a:t>): </a:t>
            </a:r>
            <a:r>
              <a:rPr lang="ru-RU" sz="2800" err="1">
                <a:latin typeface="+mj-lt"/>
              </a:rPr>
              <a:t>a</a:t>
            </a:r>
            <a:r>
              <a:rPr lang="en-US" sz="2800">
                <a:latin typeface="+mj-lt"/>
              </a:rPr>
              <a:t> += </a:t>
            </a:r>
            <a:r>
              <a:rPr lang="ru-RU" sz="2800">
                <a:solidFill>
                  <a:srgbClr val="0095FF"/>
                </a:solidFill>
                <a:latin typeface="+mj-lt"/>
              </a:rPr>
              <a:t>1</a:t>
            </a:r>
            <a:endParaRPr lang="ru-RU" sz="2800">
              <a:latin typeface="+mj-lt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1844BCCA-DFFE-15AB-B8E6-6A0B1DE57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139825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en-US" sz="2800">
                <a:latin typeface="+mj-lt"/>
              </a:rPr>
              <a:t>= 4</a:t>
            </a:r>
            <a:endParaRPr lang="ru-RU" sz="2800">
              <a:latin typeface="+mj-lt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557FB03-1338-782A-14E4-AD025472B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8" y="2341562"/>
            <a:ext cx="6513513" cy="1020922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da-DK" sz="2800">
                <a:latin typeface="+mj-lt"/>
              </a:rPr>
              <a:t>=</a:t>
            </a:r>
            <a:r>
              <a:rPr lang="en-US">
                <a:latin typeface="+mj-lt"/>
              </a:rPr>
              <a:t> </a:t>
            </a:r>
            <a:r>
              <a:rPr lang="da-DK" sz="2800">
                <a:solidFill>
                  <a:srgbClr val="0095FF"/>
                </a:solidFill>
                <a:latin typeface="+mj-lt"/>
              </a:rPr>
              <a:t>1</a:t>
            </a:r>
            <a:endParaRPr lang="da-DK" sz="2800"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>
                <a:solidFill>
                  <a:srgbClr val="0000FF"/>
                </a:solidFill>
                <a:latin typeface="+mj-lt"/>
              </a:rPr>
              <a:t>for </a:t>
            </a:r>
            <a:r>
              <a:rPr lang="en-US" sz="2800" err="1">
                <a:latin typeface="+mj-lt"/>
              </a:rPr>
              <a:t>i</a:t>
            </a:r>
            <a:r>
              <a:rPr lang="en-US" sz="2800">
                <a:solidFill>
                  <a:srgbClr val="0000FF"/>
                </a:solidFill>
                <a:latin typeface="+mj-lt"/>
              </a:rPr>
              <a:t> in</a:t>
            </a: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rgbClr val="0070C0"/>
                </a:solidFill>
                <a:latin typeface="+mj-lt"/>
              </a:rPr>
              <a:t>range</a:t>
            </a:r>
            <a:r>
              <a:rPr lang="en-US" sz="2800">
                <a:latin typeface="+mj-lt"/>
              </a:rPr>
              <a:t>(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3</a:t>
            </a:r>
            <a:r>
              <a:rPr lang="en-US" sz="2800">
                <a:latin typeface="+mj-lt"/>
              </a:rPr>
              <a:t>,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1</a:t>
            </a:r>
            <a:r>
              <a:rPr lang="en-US" sz="2800">
                <a:latin typeface="+mj-lt"/>
              </a:rPr>
              <a:t>): </a:t>
            </a:r>
            <a:r>
              <a:rPr lang="ru-RU" sz="2800" err="1">
                <a:latin typeface="+mj-lt"/>
              </a:rPr>
              <a:t>a</a:t>
            </a:r>
            <a:r>
              <a:rPr lang="en-US" sz="2800">
                <a:latin typeface="+mj-lt"/>
              </a:rPr>
              <a:t> += </a:t>
            </a:r>
            <a:r>
              <a:rPr lang="ru-RU" sz="2800">
                <a:solidFill>
                  <a:srgbClr val="0095FF"/>
                </a:solidFill>
                <a:latin typeface="+mj-lt"/>
              </a:rPr>
              <a:t>1</a:t>
            </a:r>
            <a:endParaRPr lang="ru-RU" sz="2800">
              <a:latin typeface="+mj-lt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9E915BF2-0FBD-460D-0E2C-432936F0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7" y="2583735"/>
            <a:ext cx="1309687" cy="536575"/>
          </a:xfrm>
          <a:prstGeom prst="wedgeRoundRectCallout">
            <a:avLst>
              <a:gd name="adj1" fmla="val -107454"/>
              <a:gd name="adj2" fmla="val -7694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en-US" sz="2800">
                <a:latin typeface="+mj-lt"/>
              </a:rPr>
              <a:t>= 1</a:t>
            </a:r>
            <a:endParaRPr lang="ru-RU" sz="2800">
              <a:latin typeface="+mj-lt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B000921B-00B9-94DF-EDFB-E21A515B7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9" y="3732212"/>
            <a:ext cx="6513512" cy="1020922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da-DK" sz="2800">
                <a:latin typeface="+mj-lt"/>
              </a:rPr>
              <a:t>=</a:t>
            </a:r>
            <a:r>
              <a:rPr lang="en-US">
                <a:latin typeface="+mj-lt"/>
              </a:rPr>
              <a:t> </a:t>
            </a:r>
            <a:r>
              <a:rPr lang="da-DK" sz="2800">
                <a:solidFill>
                  <a:srgbClr val="0095FF"/>
                </a:solidFill>
                <a:latin typeface="+mj-lt"/>
              </a:rPr>
              <a:t>1</a:t>
            </a:r>
            <a:endParaRPr lang="da-DK" sz="2800"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>
                <a:solidFill>
                  <a:srgbClr val="0000FF"/>
                </a:solidFill>
                <a:latin typeface="+mj-lt"/>
              </a:rPr>
              <a:t>for </a:t>
            </a:r>
            <a:r>
              <a:rPr lang="en-US" sz="2800" err="1">
                <a:latin typeface="+mj-lt"/>
              </a:rPr>
              <a:t>i</a:t>
            </a:r>
            <a:r>
              <a:rPr lang="en-US" sz="2800">
                <a:solidFill>
                  <a:srgbClr val="0000FF"/>
                </a:solidFill>
                <a:latin typeface="+mj-lt"/>
              </a:rPr>
              <a:t> in</a:t>
            </a: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rgbClr val="0070C0"/>
                </a:solidFill>
                <a:latin typeface="+mj-lt"/>
              </a:rPr>
              <a:t>range</a:t>
            </a:r>
            <a:r>
              <a:rPr lang="en-US" sz="2800">
                <a:latin typeface="+mj-lt"/>
              </a:rPr>
              <a:t>(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1</a:t>
            </a:r>
            <a:r>
              <a:rPr lang="en-US" sz="2800">
                <a:latin typeface="+mj-lt"/>
              </a:rPr>
              <a:t>,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3</a:t>
            </a:r>
            <a:r>
              <a:rPr lang="en-US" sz="2800">
                <a:latin typeface="+mj-lt"/>
              </a:rPr>
              <a:t>,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-1</a:t>
            </a:r>
            <a:r>
              <a:rPr lang="en-US" sz="2800">
                <a:latin typeface="+mj-lt"/>
              </a:rPr>
              <a:t>): </a:t>
            </a:r>
            <a:r>
              <a:rPr lang="ru-RU" sz="2800">
                <a:latin typeface="+mj-lt"/>
              </a:rPr>
              <a:t>a</a:t>
            </a:r>
            <a:r>
              <a:rPr lang="en-US" sz="2800">
                <a:latin typeface="+mj-lt"/>
              </a:rPr>
              <a:t> += </a:t>
            </a:r>
            <a:r>
              <a:rPr lang="ru-RU" sz="2800">
                <a:solidFill>
                  <a:srgbClr val="0095FF"/>
                </a:solidFill>
                <a:latin typeface="+mj-lt"/>
              </a:rPr>
              <a:t>1</a:t>
            </a:r>
            <a:endParaRPr lang="ru-RU" sz="2800">
              <a:latin typeface="+mj-lt"/>
            </a:endParaRPr>
          </a:p>
        </p:txBody>
      </p:sp>
      <p:sp>
        <p:nvSpPr>
          <p:cNvPr id="9" name="AutoShape 10">
            <a:extLst>
              <a:ext uri="{FF2B5EF4-FFF2-40B4-BE49-F238E27FC236}">
                <a16:creationId xmlns:a16="http://schemas.microsoft.com/office/drawing/2014/main" id="{DDF9DD57-A23A-0B6E-778B-B171ABCCE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6" y="3759357"/>
            <a:ext cx="1309687" cy="536575"/>
          </a:xfrm>
          <a:prstGeom prst="wedgeRoundRectCallout">
            <a:avLst>
              <a:gd name="adj1" fmla="val -84741"/>
              <a:gd name="adj2" fmla="val 744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en-US" sz="2800">
                <a:latin typeface="+mj-lt"/>
              </a:rPr>
              <a:t>= 1</a:t>
            </a:r>
            <a:endParaRPr lang="ru-RU" sz="2800">
              <a:latin typeface="+mj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76B1657D-FDAE-B057-EA0D-90EB5979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589" y="5096748"/>
            <a:ext cx="6513512" cy="1020922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spcBef>
                <a:spcPct val="15000"/>
              </a:spcBef>
              <a:defRPr/>
            </a:pPr>
            <a:r>
              <a:rPr lang="da-DK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da-DK" sz="2800">
                <a:latin typeface="+mj-lt"/>
              </a:rPr>
              <a:t>=</a:t>
            </a:r>
            <a:r>
              <a:rPr lang="en-US">
                <a:latin typeface="+mj-lt"/>
              </a:rPr>
              <a:t> </a:t>
            </a:r>
            <a:r>
              <a:rPr lang="da-DK" sz="2800">
                <a:solidFill>
                  <a:srgbClr val="0095FF"/>
                </a:solidFill>
                <a:latin typeface="+mj-lt"/>
              </a:rPr>
              <a:t>1</a:t>
            </a:r>
            <a:endParaRPr lang="da-DK" sz="2800">
              <a:latin typeface="+mj-lt"/>
            </a:endParaRPr>
          </a:p>
          <a:p>
            <a:pPr eaLnBrk="1" hangingPunct="1">
              <a:spcBef>
                <a:spcPct val="15000"/>
              </a:spcBef>
              <a:defRPr/>
            </a:pPr>
            <a:r>
              <a:rPr lang="en-US" sz="2800">
                <a:solidFill>
                  <a:srgbClr val="0000FF"/>
                </a:solidFill>
                <a:latin typeface="+mj-lt"/>
              </a:rPr>
              <a:t>for </a:t>
            </a:r>
            <a:r>
              <a:rPr lang="en-US" sz="2800" err="1">
                <a:latin typeface="+mj-lt"/>
              </a:rPr>
              <a:t>i</a:t>
            </a:r>
            <a:r>
              <a:rPr lang="en-US" sz="2800">
                <a:solidFill>
                  <a:srgbClr val="0000FF"/>
                </a:solidFill>
                <a:latin typeface="+mj-lt"/>
              </a:rPr>
              <a:t> in</a:t>
            </a:r>
            <a:r>
              <a:rPr lang="en-US" sz="2800">
                <a:latin typeface="+mj-lt"/>
              </a:rPr>
              <a:t> </a:t>
            </a:r>
            <a:r>
              <a:rPr lang="en-US" sz="2800">
                <a:solidFill>
                  <a:srgbClr val="0070C0"/>
                </a:solidFill>
                <a:latin typeface="+mj-lt"/>
              </a:rPr>
              <a:t>range</a:t>
            </a:r>
            <a:r>
              <a:rPr lang="en-US" sz="2800">
                <a:latin typeface="+mj-lt"/>
              </a:rPr>
              <a:t>(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3</a:t>
            </a:r>
            <a:r>
              <a:rPr lang="en-US" sz="2800">
                <a:latin typeface="+mj-lt"/>
              </a:rPr>
              <a:t>,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1</a:t>
            </a:r>
            <a:r>
              <a:rPr lang="en-US" sz="2800">
                <a:latin typeface="+mj-lt"/>
              </a:rPr>
              <a:t>,</a:t>
            </a:r>
            <a:r>
              <a:rPr lang="en-US" sz="2800">
                <a:solidFill>
                  <a:srgbClr val="0095FF"/>
                </a:solidFill>
                <a:latin typeface="+mj-lt"/>
              </a:rPr>
              <a:t>-1</a:t>
            </a:r>
            <a:r>
              <a:rPr lang="en-US" sz="2800">
                <a:latin typeface="+mj-lt"/>
              </a:rPr>
              <a:t>): </a:t>
            </a:r>
            <a:r>
              <a:rPr lang="ru-RU" sz="2800" err="1">
                <a:latin typeface="+mj-lt"/>
              </a:rPr>
              <a:t>a</a:t>
            </a:r>
            <a:r>
              <a:rPr lang="en-US" sz="2800">
                <a:latin typeface="+mj-lt"/>
              </a:rPr>
              <a:t> += </a:t>
            </a:r>
            <a:r>
              <a:rPr lang="ru-RU" sz="2800">
                <a:solidFill>
                  <a:srgbClr val="0095FF"/>
                </a:solidFill>
                <a:latin typeface="+mj-lt"/>
              </a:rPr>
              <a:t>1</a:t>
            </a:r>
            <a:endParaRPr lang="ru-RU" sz="2800">
              <a:latin typeface="+mj-lt"/>
            </a:endParaRP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8A38F1C8-178A-7A4C-81C4-C55509083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6" y="5096748"/>
            <a:ext cx="1309687" cy="536575"/>
          </a:xfrm>
          <a:prstGeom prst="wedgeRoundRectCallout">
            <a:avLst>
              <a:gd name="adj1" fmla="val -80537"/>
              <a:gd name="adj2" fmla="val 74435"/>
              <a:gd name="adj3" fmla="val 16667"/>
            </a:avLst>
          </a:prstGeom>
          <a:solidFill>
            <a:srgbClr val="E6E6FF"/>
          </a:solidFill>
          <a:ln w="12700">
            <a:noFill/>
            <a:miter lim="800000"/>
            <a:headEnd/>
            <a:tailEnd type="none" w="lg" len="lg"/>
          </a:ln>
          <a:effectLst>
            <a:outerShdw dist="35921" dir="2700000" algn="ctr" rotWithShape="0">
              <a:schemeClr val="tx1"/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defRPr/>
            </a:pPr>
            <a:r>
              <a:rPr lang="en-US" sz="2800">
                <a:latin typeface="+mj-lt"/>
              </a:rPr>
              <a:t>a</a:t>
            </a:r>
            <a:r>
              <a:rPr lang="en-US">
                <a:latin typeface="+mj-lt"/>
              </a:rPr>
              <a:t> </a:t>
            </a:r>
            <a:r>
              <a:rPr lang="en-US" sz="2800">
                <a:latin typeface="+mj-lt"/>
              </a:rPr>
              <a:t>= 3</a:t>
            </a:r>
            <a:endParaRPr lang="ru-RU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216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3206ace942e2cae142f212d8ecae277f9ab5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12747</TotalTime>
  <Words>1033</Words>
  <Application>Microsoft Office PowerPoint</Application>
  <PresentationFormat>On-screen Show (4:3)</PresentationFormat>
  <Paragraphs>173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Consolas</vt:lpstr>
      <vt:lpstr>Courier New</vt:lpstr>
      <vt:lpstr>Verdana</vt:lpstr>
      <vt:lpstr>Оформление по умолчанию</vt:lpstr>
      <vt:lpstr>Python dilində proqramlaşdırma</vt:lpstr>
      <vt:lpstr>Dövr nədir?</vt:lpstr>
      <vt:lpstr>Proqramda təkrarlanma</vt:lpstr>
      <vt:lpstr>Dövrün blok-sxemi</vt:lpstr>
      <vt:lpstr>Dövrü necə təşkil etmək olar?</vt:lpstr>
      <vt:lpstr>Dəyişənli Dövr</vt:lpstr>
      <vt:lpstr>Dəyişənli Dövr</vt:lpstr>
      <vt:lpstr>Dəyişənli Dövr: fərqli addım ilə</vt:lpstr>
      <vt:lpstr>Dövr neçə dəfə yerinə yetiriləcəkdir?</vt:lpstr>
      <vt:lpstr>for loop</vt:lpstr>
      <vt:lpstr>For loop</vt:lpstr>
      <vt:lpstr>İç-içə dövrlər</vt:lpstr>
      <vt:lpstr>İç-içə dövrlər</vt:lpstr>
      <vt:lpstr>İç-içə dövrlər</vt:lpstr>
      <vt:lpstr>İç-içə dövrlər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Python</dc:title>
  <dc:creator>Microsoft Office User</dc:creator>
  <cp:lastModifiedBy>Nazrin Dolxanova</cp:lastModifiedBy>
  <cp:revision>496</cp:revision>
  <dcterms:created xsi:type="dcterms:W3CDTF">2018-06-12T05:59:57Z</dcterms:created>
  <dcterms:modified xsi:type="dcterms:W3CDTF">2024-02-26T10:54:23Z</dcterms:modified>
</cp:coreProperties>
</file>