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16" r:id="rId2"/>
    <p:sldId id="463" r:id="rId3"/>
    <p:sldId id="466" r:id="rId4"/>
    <p:sldId id="468" r:id="rId5"/>
    <p:sldId id="464" r:id="rId6"/>
    <p:sldId id="473" r:id="rId7"/>
    <p:sldId id="471" r:id="rId8"/>
    <p:sldId id="550" r:id="rId9"/>
    <p:sldId id="587" r:id="rId10"/>
    <p:sldId id="469" r:id="rId11"/>
    <p:sldId id="470" r:id="rId12"/>
    <p:sldId id="479" r:id="rId13"/>
    <p:sldId id="476" r:id="rId14"/>
    <p:sldId id="549" r:id="rId15"/>
    <p:sldId id="588" r:id="rId16"/>
  </p:sldIdLst>
  <p:sldSz cx="9144000" cy="6858000" type="screen4x3"/>
  <p:notesSz cx="6858000" cy="9144000"/>
  <p:custDataLst>
    <p:tags r:id="rId18"/>
  </p:custDataLst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FF"/>
    <a:srgbClr val="333399"/>
    <a:srgbClr val="66FFFF"/>
    <a:srgbClr val="0000FF"/>
    <a:srgbClr val="008000"/>
    <a:srgbClr val="FFFF99"/>
    <a:srgbClr val="E6E6FF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1" autoAdjust="0"/>
    <p:restoredTop sz="95005" autoAdjust="0"/>
  </p:normalViewPr>
  <p:slideViewPr>
    <p:cSldViewPr snapToGrid="0">
      <p:cViewPr varScale="1">
        <p:scale>
          <a:sx n="66" d="100"/>
          <a:sy n="66" d="100"/>
        </p:scale>
        <p:origin x="38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9" d="100"/>
        <a:sy n="179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3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onsola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onsola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7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dirty="0"/>
              <a:t>Образец текста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onsola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onsolas" charset="0"/>
              </a:defRPr>
            </a:lvl1pPr>
          </a:lstStyle>
          <a:p>
            <a:fld id="{C6E7E1F6-12EC-E942-BE8C-7C7D9FB2F62E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03588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ola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ola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ola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ola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ola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799" y="1690168"/>
            <a:ext cx="7772400" cy="1470025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594344"/>
            <a:ext cx="6168684" cy="60172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dirty="0"/>
              <a:t>Образец подзаголовка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62A17-3F4D-4412-B61F-94AC625D2B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02" b="23334"/>
          <a:stretch/>
        </p:blipFill>
        <p:spPr>
          <a:xfrm>
            <a:off x="0" y="-23375"/>
            <a:ext cx="9144000" cy="12126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421C3B-82DF-4921-8617-96F539C4DE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62" b="28621"/>
          <a:stretch/>
        </p:blipFill>
        <p:spPr>
          <a:xfrm>
            <a:off x="-1" y="5064369"/>
            <a:ext cx="9144001" cy="1801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8A0284-89DE-42B8-B6EC-61335E959F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9109"/>
            <a:ext cx="3066757" cy="88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1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251" y="1760561"/>
            <a:ext cx="8652679" cy="1487606"/>
          </a:xfrm>
        </p:spPr>
        <p:txBody>
          <a:bodyPr/>
          <a:lstStyle>
            <a:lvl1pPr>
              <a:defRPr sz="4000" b="1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8129" y="3613717"/>
            <a:ext cx="7427742" cy="592523"/>
          </a:xfrm>
        </p:spPr>
        <p:txBody>
          <a:bodyPr/>
          <a:lstStyle>
            <a:lvl1pPr marL="0" indent="0" algn="ctr">
              <a:buNone/>
              <a:defRPr sz="2400" b="1">
                <a:latin typeface="Consolas" charset="0"/>
                <a:ea typeface="Consolas" charset="0"/>
                <a:cs typeface="Consolas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dirty="0"/>
              <a:t>Образец подзаголовка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62A17-3F4D-4412-B61F-94AC625D2B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02" b="23334"/>
          <a:stretch/>
        </p:blipFill>
        <p:spPr>
          <a:xfrm>
            <a:off x="0" y="-23375"/>
            <a:ext cx="9144000" cy="12126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A0284-89DE-42B8-B6EC-61335E959F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9109"/>
            <a:ext cx="3066757" cy="887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421C3B-82DF-4921-8617-96F539C4DE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62" b="28621"/>
          <a:stretch/>
        </p:blipFill>
        <p:spPr>
          <a:xfrm>
            <a:off x="-1" y="5205046"/>
            <a:ext cx="9144001" cy="16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2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83959" y="774670"/>
            <a:ext cx="8376082" cy="471086"/>
          </a:xfrm>
        </p:spPr>
        <p:txBody>
          <a:bodyPr/>
          <a:lstStyle>
            <a:lvl1pPr algn="l">
              <a:defRPr sz="3000" b="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892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0308" y="53437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dirty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0308" y="1992923"/>
            <a:ext cx="8229600" cy="346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dirty="0"/>
              <a:t>Образец текста</a:t>
            </a:r>
          </a:p>
          <a:p>
            <a:pPr lvl="1"/>
            <a:r>
              <a:rPr lang="ru-RU" altLang="ru-RU" dirty="0"/>
              <a:t>Второй уровень</a:t>
            </a:r>
          </a:p>
          <a:p>
            <a:pPr lvl="2"/>
            <a:r>
              <a:rPr lang="ru-RU" altLang="ru-RU" dirty="0"/>
              <a:t>Третий уровень</a:t>
            </a:r>
          </a:p>
          <a:p>
            <a:pPr lvl="3"/>
            <a:r>
              <a:rPr lang="ru-RU" altLang="ru-RU" dirty="0"/>
              <a:t>Четвертый уровень</a:t>
            </a:r>
          </a:p>
          <a:p>
            <a:pPr lvl="4"/>
            <a:r>
              <a:rPr lang="ru-RU" altLang="ru-RU" dirty="0"/>
              <a:t>Пятый уровень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3063F4-48E5-463E-8297-F67061FF2F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02" b="2494"/>
          <a:stretch/>
        </p:blipFill>
        <p:spPr>
          <a:xfrm>
            <a:off x="0" y="0"/>
            <a:ext cx="9144000" cy="336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3063F4-48E5-463E-8297-F67061FF2F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02" b="2494"/>
          <a:stretch/>
        </p:blipFill>
        <p:spPr>
          <a:xfrm>
            <a:off x="0" y="6521669"/>
            <a:ext cx="9144000" cy="33633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1778712" y="59048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latin typeface="Consolas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062C83-9CB6-49F6-A61F-21EAFB961E7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241" y="5720875"/>
            <a:ext cx="657334" cy="6573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>
              <a:lumMod val="50000"/>
            </a:schemeClr>
          </a:solidFill>
          <a:latin typeface="Consolas" charset="0"/>
          <a:ea typeface="Consolas" charset="0"/>
          <a:cs typeface="Consola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1">
              <a:lumMod val="50000"/>
            </a:schemeClr>
          </a:solidFill>
          <a:latin typeface="Consolas" charset="0"/>
          <a:ea typeface="Consolas" charset="0"/>
          <a:cs typeface="Consolas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onsolas" charset="0"/>
          <a:ea typeface="Consolas" charset="0"/>
          <a:cs typeface="Consolas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Consolas" charset="0"/>
          <a:ea typeface="Consolas" charset="0"/>
          <a:cs typeface="Consolas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Consolas" charset="0"/>
          <a:ea typeface="Consolas" charset="0"/>
          <a:cs typeface="Consolas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Python </a:t>
            </a:r>
            <a:r>
              <a:rPr lang="en-US" err="1"/>
              <a:t>dilində</a:t>
            </a:r>
            <a:r>
              <a:rPr lang="en-US"/>
              <a:t> </a:t>
            </a:r>
            <a:r>
              <a:rPr lang="en-US" err="1"/>
              <a:t>proqramlaşdırma</a:t>
            </a:r>
            <a:endParaRPr lang="ru-RU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93247" y="3329966"/>
            <a:ext cx="6726626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C00000"/>
                </a:solidFill>
              </a:rPr>
              <a:t>Round 4 Control Statements while Loops</a:t>
            </a:r>
          </a:p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az-Latn-AZ" dirty="0">
                <a:solidFill>
                  <a:schemeClr val="tx1"/>
                </a:solidFill>
              </a:rPr>
              <a:t>Mövzu 5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az-Latn-AZ" dirty="0">
                <a:solidFill>
                  <a:schemeClr val="tx1"/>
                </a:solidFill>
              </a:rPr>
              <a:t>Dövrü alqoritmlər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Заголовок 1"/>
          <p:cNvSpPr>
            <a:spLocks noGrp="1"/>
          </p:cNvSpPr>
          <p:nvPr>
            <p:ph type="title"/>
          </p:nvPr>
        </p:nvSpPr>
        <p:spPr>
          <a:xfrm>
            <a:off x="295275" y="379894"/>
            <a:ext cx="8375650" cy="471488"/>
          </a:xfrm>
        </p:spPr>
        <p:txBody>
          <a:bodyPr/>
          <a:lstStyle/>
          <a:p>
            <a:r>
              <a:rPr lang="az-Latn-AZ" altLang="ru-RU"/>
              <a:t>Şərtli dövr</a:t>
            </a:r>
            <a:endParaRPr lang="ru-RU" altLang="ru-RU"/>
          </a:p>
        </p:txBody>
      </p:sp>
      <p:sp>
        <p:nvSpPr>
          <p:cNvPr id="73732" name="Прямоугольник 3"/>
          <p:cNvSpPr>
            <a:spLocks noChangeArrowheads="1"/>
          </p:cNvSpPr>
          <p:nvPr/>
        </p:nvSpPr>
        <p:spPr bwMode="auto">
          <a:xfrm>
            <a:off x="365124" y="793706"/>
            <a:ext cx="86074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az-Latn-AZ" altLang="ru-RU" sz="2400" i="1">
                <a:latin typeface="Consolas" charset="0"/>
              </a:rPr>
              <a:t>Məsələ</a:t>
            </a:r>
            <a:r>
              <a:rPr lang="ru-RU" altLang="ru-RU" sz="2400">
                <a:latin typeface="Consolas" charset="0"/>
              </a:rPr>
              <a:t>. </a:t>
            </a:r>
            <a:r>
              <a:rPr lang="az-Latn-AZ" altLang="ru-RU" sz="2400" b="1">
                <a:latin typeface="Consolas" charset="0"/>
              </a:rPr>
              <a:t>n</a:t>
            </a:r>
            <a:r>
              <a:rPr lang="az-Latn-AZ" altLang="ru-RU" sz="2400">
                <a:latin typeface="Consolas" charset="0"/>
              </a:rPr>
              <a:t> dəyişəninə yazılmış müsbət tam ədədin </a:t>
            </a:r>
            <a:r>
              <a:rPr lang="az-Latn-AZ" altLang="ru-RU" sz="2400">
                <a:solidFill>
                  <a:srgbClr val="333399"/>
                </a:solidFill>
                <a:latin typeface="Consolas" charset="0"/>
              </a:rPr>
              <a:t>rəqəmlərinin sayını </a:t>
            </a:r>
            <a:r>
              <a:rPr lang="az-Latn-AZ" altLang="ru-RU" sz="2400">
                <a:latin typeface="Consolas" charset="0"/>
              </a:rPr>
              <a:t>tapın.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67640" y="1792924"/>
            <a:ext cx="5628951" cy="156966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az-Latn-AZ" altLang="en-US" sz="2400">
                <a:latin typeface="+mj-lt"/>
                <a:ea typeface="Times New Roman" charset="0"/>
                <a:cs typeface="Courier New" charset="0"/>
              </a:rPr>
              <a:t>sayğac </a:t>
            </a:r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=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ru-RU" altLang="en-US" sz="2400">
                <a:solidFill>
                  <a:srgbClr val="0095FF"/>
                </a:solidFill>
                <a:latin typeface="+mj-lt"/>
                <a:ea typeface="Times New Roman" charset="0"/>
                <a:cs typeface="Courier New" charset="0"/>
              </a:rPr>
              <a:t>0</a:t>
            </a:r>
          </a:p>
          <a:p>
            <a:r>
              <a:rPr lang="az-Latn-AZ" altLang="en-US" sz="2400">
                <a:latin typeface="+mj-lt"/>
                <a:ea typeface="Times New Roman" charset="0"/>
                <a:cs typeface="Courier New" charset="0"/>
              </a:rPr>
              <a:t>Nə qədər ki 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n </a:t>
            </a:r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&gt; </a:t>
            </a:r>
            <a:r>
              <a:rPr lang="ru-RU" altLang="en-US" sz="2400">
                <a:solidFill>
                  <a:srgbClr val="0095FF"/>
                </a:solidFill>
                <a:latin typeface="+mj-lt"/>
                <a:ea typeface="Times New Roman" charset="0"/>
                <a:cs typeface="Courier New" charset="0"/>
              </a:rPr>
              <a:t>0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:</a:t>
            </a:r>
            <a:endParaRPr lang="ru-RU" altLang="en-US" sz="2400">
              <a:solidFill>
                <a:srgbClr val="0095FF"/>
              </a:solidFill>
              <a:latin typeface="+mj-lt"/>
              <a:ea typeface="Times New Roman" charset="0"/>
              <a:cs typeface="Courier New" charset="0"/>
            </a:endParaRPr>
          </a:p>
          <a:p>
            <a:r>
              <a:rPr lang="az-Latn-AZ" altLang="en-US" sz="2400">
                <a:latin typeface="+mj-lt"/>
                <a:ea typeface="Times New Roman" charset="0"/>
                <a:cs typeface="Courier New" charset="0"/>
              </a:rPr>
              <a:t>   n-in axırıncı rəqəmini silmək</a:t>
            </a:r>
          </a:p>
          <a:p>
            <a:r>
              <a:rPr lang="az-Latn-AZ" altLang="en-US" sz="2400">
                <a:latin typeface="+mj-lt"/>
                <a:ea typeface="Times New Roman" charset="0"/>
                <a:cs typeface="Courier New" charset="0"/>
              </a:rPr>
              <a:t>   sayğacı </a:t>
            </a:r>
            <a:r>
              <a:rPr lang="az-Latn-AZ" altLang="en-US" sz="2400">
                <a:solidFill>
                  <a:srgbClr val="0095FF"/>
                </a:solidFill>
                <a:latin typeface="+mj-lt"/>
                <a:ea typeface="Times New Roman" charset="0"/>
                <a:cs typeface="Courier New" charset="0"/>
              </a:rPr>
              <a:t>1 </a:t>
            </a:r>
            <a:r>
              <a:rPr lang="az-Latn-AZ" altLang="en-US" sz="2400">
                <a:latin typeface="+mj-lt"/>
                <a:ea typeface="Times New Roman" charset="0"/>
                <a:cs typeface="Courier New" charset="0"/>
              </a:rPr>
              <a:t>vahid artırmaq</a:t>
            </a:r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 </a:t>
            </a: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76843"/>
              </p:ext>
            </p:extLst>
          </p:nvPr>
        </p:nvGraphicFramePr>
        <p:xfrm>
          <a:off x="5965825" y="1985963"/>
          <a:ext cx="2789238" cy="2743200"/>
        </p:xfrm>
        <a:graphic>
          <a:graphicData uri="http://schemas.openxmlformats.org/drawingml/2006/table">
            <a:tbl>
              <a:tblPr/>
              <a:tblGrid>
                <a:gridCol w="115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Courier New" charset="0"/>
                          <a:cs typeface="Courier New" charset="0"/>
                        </a:rPr>
                        <a:t>n</a:t>
                      </a:r>
                      <a:endParaRPr kumimoji="0" lang="ru-RU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Courier New" charset="0"/>
                        <a:cs typeface="Courier New" charset="0"/>
                      </a:endParaRPr>
                    </a:p>
                  </a:txBody>
                  <a:tcPr marL="91465" marR="9146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z-Latn-AZ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Courier New" charset="0"/>
                          <a:cs typeface="Courier New" charset="0"/>
                        </a:rPr>
                        <a:t>sayğac</a:t>
                      </a:r>
                      <a:endParaRPr kumimoji="0" lang="ru-R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Courier New" charset="0"/>
                        <a:cs typeface="Courier New" charset="0"/>
                      </a:endParaRPr>
                    </a:p>
                  </a:txBody>
                  <a:tcPr marL="91465" marR="9146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C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Courier New" charset="0"/>
                          <a:cs typeface="Courier New" charset="0"/>
                        </a:rPr>
                        <a:t>1234</a:t>
                      </a:r>
                    </a:p>
                  </a:txBody>
                  <a:tcPr marL="91465" marR="9146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Courier New" charset="0"/>
                          <a:cs typeface="Courier New" charset="0"/>
                        </a:rPr>
                        <a:t>0</a:t>
                      </a:r>
                    </a:p>
                  </a:txBody>
                  <a:tcPr marL="91465" marR="9146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123</a:t>
                      </a:r>
                    </a:p>
                  </a:txBody>
                  <a:tcPr marL="91465" marR="9146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</a:p>
                  </a:txBody>
                  <a:tcPr marL="91465" marR="9146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12</a:t>
                      </a:r>
                    </a:p>
                  </a:txBody>
                  <a:tcPr marL="91465" marR="9146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2</a:t>
                      </a:r>
                    </a:p>
                  </a:txBody>
                  <a:tcPr marL="91465" marR="9146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1</a:t>
                      </a:r>
                    </a:p>
                  </a:txBody>
                  <a:tcPr marL="91465" marR="9146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3</a:t>
                      </a:r>
                    </a:p>
                  </a:txBody>
                  <a:tcPr marL="91465" marR="9146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0</a:t>
                      </a:r>
                    </a:p>
                  </a:txBody>
                  <a:tcPr marL="91465" marR="9146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4</a:t>
                      </a:r>
                    </a:p>
                  </a:txBody>
                  <a:tcPr marL="91465" marR="9146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06413" y="3675548"/>
            <a:ext cx="5070475" cy="936625"/>
            <a:chOff x="796" y="2336"/>
            <a:chExt cx="3361" cy="590"/>
          </a:xfrm>
        </p:grpSpPr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3067" cy="523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en-US" sz="2400">
                  <a:latin typeface="Consolas" charset="0"/>
                </a:rPr>
                <a:t>  </a:t>
              </a:r>
              <a:r>
                <a:rPr lang="az-Latn-AZ" altLang="en-US" sz="2400">
                  <a:latin typeface="Consolas" charset="0"/>
                </a:rPr>
                <a:t>Axırıncı rəqəmi necə silmək olar</a:t>
              </a:r>
              <a:r>
                <a:rPr lang="en-US" altLang="en-US" sz="2400">
                  <a:latin typeface="Consolas" charset="0"/>
                </a:rPr>
                <a:t>?</a:t>
              </a:r>
              <a:endParaRPr lang="ru-RU" altLang="en-US" sz="2400">
                <a:latin typeface="Consolas" charset="0"/>
              </a:endParaRPr>
            </a:p>
          </p:txBody>
        </p:sp>
        <p:sp>
          <p:nvSpPr>
            <p:cNvPr id="73759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charset="0"/>
              </a:endParaRPr>
            </a:p>
          </p:txBody>
        </p:sp>
      </p:grp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949948" y="4756296"/>
            <a:ext cx="2053767" cy="46166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n = 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n // </a:t>
            </a:r>
            <a:r>
              <a:rPr lang="en-US" altLang="en-US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10</a:t>
            </a:r>
            <a:endParaRPr lang="en-US" altLang="en-US" sz="2400">
              <a:latin typeface="+mj-lt"/>
              <a:ea typeface="Times New Roman" charset="0"/>
              <a:cs typeface="Courier New" charset="0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88636" y="5108143"/>
            <a:ext cx="5290178" cy="1065213"/>
            <a:chOff x="796" y="2448"/>
            <a:chExt cx="3121" cy="671"/>
          </a:xfrm>
        </p:grpSpPr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1066" y="2596"/>
              <a:ext cx="2851" cy="523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en-US" sz="2400">
                  <a:latin typeface="Consolas" charset="0"/>
                </a:rPr>
                <a:t>  </a:t>
              </a:r>
              <a:r>
                <a:rPr lang="az-Latn-AZ" altLang="en-US" sz="2400">
                  <a:latin typeface="Consolas" charset="0"/>
                </a:rPr>
                <a:t>Sayğacı necə 1 vahid artırmaq olar</a:t>
              </a:r>
              <a:r>
                <a:rPr lang="en-US" altLang="en-US" sz="2400">
                  <a:latin typeface="Consolas" charset="0"/>
                </a:rPr>
                <a:t>?</a:t>
              </a:r>
              <a:endParaRPr lang="ru-RU" altLang="en-US" sz="2400">
                <a:latin typeface="Consolas" charset="0"/>
              </a:endParaRPr>
            </a:p>
          </p:txBody>
        </p:sp>
        <p:sp>
          <p:nvSpPr>
            <p:cNvPr id="73757" name="Oval 9"/>
            <p:cNvSpPr>
              <a:spLocks noChangeArrowheads="1"/>
            </p:cNvSpPr>
            <p:nvPr/>
          </p:nvSpPr>
          <p:spPr bwMode="auto">
            <a:xfrm>
              <a:off x="796" y="2448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charset="0"/>
              </a:endParaRPr>
            </a:p>
          </p:txBody>
        </p:sp>
      </p:grpSp>
      <p:sp>
        <p:nvSpPr>
          <p:cNvPr id="26" name="Прямоугольник 25"/>
          <p:cNvSpPr>
            <a:spLocks noChangeArrowheads="1"/>
          </p:cNvSpPr>
          <p:nvPr/>
        </p:nvSpPr>
        <p:spPr bwMode="auto">
          <a:xfrm>
            <a:off x="946293" y="6236539"/>
            <a:ext cx="4397375" cy="46196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az-Latn-AZ" altLang="en-US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sayğac </a:t>
            </a:r>
            <a:r>
              <a:rPr lang="en-US" altLang="en-US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= </a:t>
            </a:r>
            <a:r>
              <a:rPr lang="az-Latn-AZ" altLang="en-US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sayğac </a:t>
            </a:r>
            <a:r>
              <a:rPr lang="en-US" altLang="en-US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+ </a:t>
            </a:r>
            <a:r>
              <a:rPr lang="en-US" altLang="en-US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1</a:t>
            </a:r>
            <a:endParaRPr lang="en-US" altLang="en-US" sz="2400">
              <a:latin typeface="+mj-lt"/>
              <a:ea typeface="Times New Roman" charset="0"/>
              <a:cs typeface="Courier New" charset="0"/>
            </a:endParaRPr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5951538" y="5797550"/>
            <a:ext cx="2049462" cy="46196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az-Latn-AZ" sz="24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sayğac </a:t>
            </a:r>
            <a:r>
              <a:rPr lang="ru-RU" sz="24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 </a:t>
            </a:r>
            <a:r>
              <a:rPr lang="en-US" sz="2400">
                <a:solidFill>
                  <a:srgbClr val="00B0F0"/>
                </a:solidFill>
                <a:latin typeface="+mj-lt"/>
                <a:ea typeface="Times New Roman" pitchFamily="18" charset="0"/>
                <a:cs typeface="Courier New" pitchFamily="49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6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>
                <a:solidFill>
                  <a:srgbClr val="BBE0E3">
                    <a:lumMod val="50000"/>
                  </a:srgbClr>
                </a:solidFill>
              </a:rPr>
              <a:t>Şərtli dövr</a:t>
            </a:r>
            <a:endParaRPr lang="ru-RU" alt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71738" y="1955800"/>
            <a:ext cx="4200525" cy="169227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count</a:t>
            </a:r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= </a:t>
            </a:r>
            <a:r>
              <a:rPr lang="en-US" altLang="en-US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0</a:t>
            </a:r>
            <a:endParaRPr lang="en-US" altLang="en-US" sz="2400">
              <a:latin typeface="+mj-lt"/>
              <a:ea typeface="Times New Roman" charset="0"/>
              <a:cs typeface="Courier New" charset="0"/>
            </a:endParaRPr>
          </a:p>
          <a:p>
            <a:r>
              <a:rPr lang="en-US" altLang="en-US" sz="2400">
                <a:solidFill>
                  <a:srgbClr val="0000FF"/>
                </a:solidFill>
                <a:latin typeface="+mj-lt"/>
                <a:ea typeface="Times New Roman" charset="0"/>
                <a:cs typeface="Courier New" charset="0"/>
              </a:rPr>
              <a:t>while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      :      </a:t>
            </a:r>
          </a:p>
          <a:p>
            <a:endParaRPr lang="ru-RU" altLang="en-US" sz="1600">
              <a:latin typeface="+mj-lt"/>
              <a:ea typeface="Times New Roman" charset="0"/>
              <a:cs typeface="Courier New" charset="0"/>
            </a:endParaRPr>
          </a:p>
          <a:p>
            <a:endParaRPr lang="ru-RU" altLang="en-US" sz="2000">
              <a:latin typeface="+mj-lt"/>
              <a:ea typeface="Times New Roman" charset="0"/>
              <a:cs typeface="Courier New" charset="0"/>
            </a:endParaRPr>
          </a:p>
          <a:p>
            <a:endParaRPr lang="en-US" altLang="en-US" sz="2000">
              <a:latin typeface="+mj-lt"/>
              <a:ea typeface="Times New Roman" charset="0"/>
              <a:cs typeface="Courier New" charset="0"/>
            </a:endParaRPr>
          </a:p>
        </p:txBody>
      </p:sp>
      <p:sp>
        <p:nvSpPr>
          <p:cNvPr id="63493" name="Блок-схема: процесс 4"/>
          <p:cNvSpPr>
            <a:spLocks noChangeArrowheads="1"/>
          </p:cNvSpPr>
          <p:nvPr/>
        </p:nvSpPr>
        <p:spPr bwMode="auto">
          <a:xfrm>
            <a:off x="2822574" y="2815153"/>
            <a:ext cx="2330450" cy="755650"/>
          </a:xfrm>
          <a:prstGeom prst="flowChartProcess">
            <a:avLst/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n = </a:t>
            </a:r>
            <a:r>
              <a:rPr lang="en-US" altLang="ru-RU" sz="2400">
                <a:latin typeface="+mj-lt"/>
                <a:ea typeface="Times New Roman" charset="0"/>
                <a:cs typeface="Courier New" charset="0"/>
              </a:rPr>
              <a:t>n // </a:t>
            </a:r>
            <a:r>
              <a:rPr lang="en-US" altLang="ru-RU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10</a:t>
            </a:r>
            <a:endParaRPr lang="en-US" altLang="ru-RU" sz="2400">
              <a:latin typeface="+mj-lt"/>
              <a:ea typeface="Times New Roman" charset="0"/>
              <a:cs typeface="Courier New" charset="0"/>
            </a:endParaRPr>
          </a:p>
          <a:p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count += 1</a:t>
            </a:r>
            <a:endParaRPr lang="en-US" altLang="ru-RU" sz="2400">
              <a:solidFill>
                <a:srgbClr val="00B0F0"/>
              </a:solidFill>
              <a:latin typeface="+mj-lt"/>
              <a:ea typeface="Times New Roman" charset="0"/>
              <a:cs typeface="Courier New" charset="0"/>
            </a:endParaRPr>
          </a:p>
          <a:p>
            <a:pPr eaLnBrk="1" hangingPunct="1"/>
            <a:endParaRPr lang="ru-RU" altLang="ru-RU">
              <a:latin typeface="Consolas" charset="0"/>
              <a:ea typeface="Times New Roman" charset="0"/>
              <a:cs typeface="Courier New" charset="0"/>
            </a:endParaRPr>
          </a:p>
        </p:txBody>
      </p:sp>
      <p:sp>
        <p:nvSpPr>
          <p:cNvPr id="6" name="Скругленная прямоугольная выноска 5"/>
          <p:cNvSpPr>
            <a:spLocks noChangeArrowheads="1"/>
          </p:cNvSpPr>
          <p:nvPr/>
        </p:nvSpPr>
        <p:spPr bwMode="auto">
          <a:xfrm>
            <a:off x="5403055" y="2821305"/>
            <a:ext cx="3161507" cy="531495"/>
          </a:xfrm>
          <a:prstGeom prst="wedgeRoundRectCallout">
            <a:avLst>
              <a:gd name="adj1" fmla="val -58938"/>
              <a:gd name="adj2" fmla="val 11334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az-Latn-AZ" altLang="en-US" sz="2400">
                <a:latin typeface="Consolas" charset="0"/>
              </a:rPr>
              <a:t>dövrün gövdəsi</a:t>
            </a:r>
            <a:endParaRPr lang="ru-RU" altLang="en-US" sz="2400">
              <a:latin typeface="Consolas" charset="0"/>
            </a:endParaRPr>
          </a:p>
        </p:txBody>
      </p:sp>
      <p:sp>
        <p:nvSpPr>
          <p:cNvPr id="7" name="Скругленная прямоугольная выноска 6"/>
          <p:cNvSpPr>
            <a:spLocks noChangeArrowheads="1"/>
          </p:cNvSpPr>
          <p:nvPr/>
        </p:nvSpPr>
        <p:spPr bwMode="auto">
          <a:xfrm>
            <a:off x="649288" y="1055688"/>
            <a:ext cx="3171825" cy="709612"/>
          </a:xfrm>
          <a:prstGeom prst="wedgeRoundRectCallout">
            <a:avLst>
              <a:gd name="adj1" fmla="val 32875"/>
              <a:gd name="adj2" fmla="val 97681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az-Latn-AZ" altLang="en-US" sz="2400">
                <a:latin typeface="Consolas" charset="0"/>
              </a:rPr>
              <a:t>Dövr dəyişənin başlanğıc qiyməti</a:t>
            </a:r>
            <a:endParaRPr lang="ru-RU" altLang="en-US" sz="2400">
              <a:latin typeface="Consolas" charset="0"/>
            </a:endParaRPr>
          </a:p>
        </p:txBody>
      </p:sp>
      <p:sp>
        <p:nvSpPr>
          <p:cNvPr id="63496" name="Прямоугольник 7"/>
          <p:cNvSpPr>
            <a:spLocks noChangeArrowheads="1"/>
          </p:cNvSpPr>
          <p:nvPr/>
        </p:nvSpPr>
        <p:spPr bwMode="auto">
          <a:xfrm>
            <a:off x="3470671" y="2352715"/>
            <a:ext cx="1034257" cy="36933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n &gt; </a:t>
            </a:r>
            <a:r>
              <a:rPr lang="en-US" altLang="ru-RU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0</a:t>
            </a:r>
            <a:endParaRPr lang="ru-RU" altLang="ru-RU">
              <a:latin typeface="+mj-lt"/>
              <a:ea typeface="Times New Roman" charset="0"/>
              <a:cs typeface="Courier New" charset="0"/>
            </a:endParaRPr>
          </a:p>
        </p:txBody>
      </p:sp>
      <p:sp>
        <p:nvSpPr>
          <p:cNvPr id="9" name="Скругленная прямоугольная выноска 8"/>
          <p:cNvSpPr>
            <a:spLocks noChangeArrowheads="1"/>
          </p:cNvSpPr>
          <p:nvPr/>
        </p:nvSpPr>
        <p:spPr bwMode="auto">
          <a:xfrm>
            <a:off x="4142581" y="1134827"/>
            <a:ext cx="2833052" cy="727867"/>
          </a:xfrm>
          <a:prstGeom prst="wedgeRoundRectCallout">
            <a:avLst>
              <a:gd name="adj1" fmla="val -38564"/>
              <a:gd name="adj2" fmla="val 104443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az-Latn-AZ" altLang="en-US" sz="2400">
                <a:latin typeface="Consolas" charset="0"/>
              </a:rPr>
              <a:t>Dövrün davametmə şərti</a:t>
            </a:r>
            <a:endParaRPr lang="ru-RU" altLang="en-US" sz="2400">
              <a:latin typeface="Consolas" charset="0"/>
            </a:endParaRPr>
          </a:p>
        </p:txBody>
      </p:sp>
      <p:sp>
        <p:nvSpPr>
          <p:cNvPr id="10" name="Скругленная прямоугольная выноска 9"/>
          <p:cNvSpPr>
            <a:spLocks noChangeArrowheads="1"/>
          </p:cNvSpPr>
          <p:nvPr/>
        </p:nvSpPr>
        <p:spPr bwMode="auto">
          <a:xfrm>
            <a:off x="182881" y="2114550"/>
            <a:ext cx="1990408" cy="769938"/>
          </a:xfrm>
          <a:prstGeom prst="wedgeRoundRectCallout">
            <a:avLst>
              <a:gd name="adj1" fmla="val 69023"/>
              <a:gd name="adj2" fmla="val 12361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az-Latn-AZ" altLang="en-US" sz="2400">
                <a:latin typeface="Consolas" charset="0"/>
              </a:rPr>
              <a:t>dövrün başlanğıcı</a:t>
            </a:r>
            <a:endParaRPr lang="ru-RU" altLang="en-US" sz="2400">
              <a:latin typeface="Consolas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12763" y="3876675"/>
            <a:ext cx="8051800" cy="936625"/>
            <a:chOff x="796" y="2336"/>
            <a:chExt cx="5072" cy="590"/>
          </a:xfrm>
        </p:grpSpPr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4778" cy="523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en-US" sz="2400">
                  <a:latin typeface="Consolas" charset="0"/>
                </a:rPr>
                <a:t>  </a:t>
              </a:r>
              <a:r>
                <a:rPr lang="az-Latn-AZ" altLang="en-US" sz="2400">
                  <a:latin typeface="Consolas" charset="0"/>
                </a:rPr>
                <a:t>Şərtli dövr </a:t>
              </a:r>
              <a:r>
                <a:rPr lang="ru-RU" altLang="en-US" sz="2400">
                  <a:latin typeface="Consolas" charset="0"/>
                </a:rPr>
                <a:t>– </a:t>
              </a:r>
              <a:r>
                <a:rPr lang="az-Latn-AZ" altLang="en-US" sz="2400">
                  <a:latin typeface="Consolas" charset="0"/>
                </a:rPr>
                <a:t>şərt dövrün girişində yoxlanılır</a:t>
              </a:r>
              <a:r>
                <a:rPr lang="ru-RU" altLang="en-US" sz="2400">
                  <a:latin typeface="Consolas" charset="0"/>
                </a:rPr>
                <a:t>!</a:t>
              </a:r>
            </a:p>
          </p:txBody>
        </p:sp>
        <p:sp>
          <p:nvSpPr>
            <p:cNvPr id="74765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charset="0"/>
                </a:rPr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3493" grpId="0" animBg="1"/>
      <p:bldP spid="6" grpId="0" animBg="1"/>
      <p:bldP spid="7" grpId="0" animBg="1"/>
      <p:bldP spid="63496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EDFBB-B162-A414-23CD-6753C2471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Заголовок 1">
            <a:extLst>
              <a:ext uri="{FF2B5EF4-FFF2-40B4-BE49-F238E27FC236}">
                <a16:creationId xmlns:a16="http://schemas.microsoft.com/office/drawing/2014/main" id="{9D2500CA-DD7C-F6BC-5133-EF7F987F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516153"/>
            <a:ext cx="8832850" cy="471488"/>
          </a:xfrm>
        </p:spPr>
        <p:txBody>
          <a:bodyPr/>
          <a:lstStyle/>
          <a:p>
            <a:r>
              <a:rPr lang="az-Latn-AZ" altLang="ru-RU"/>
              <a:t>Sadə ədədlərin axtarışı </a:t>
            </a:r>
            <a:r>
              <a:rPr lang="ru-RU" altLang="ru-RU"/>
              <a:t>– </a:t>
            </a:r>
            <a:r>
              <a:rPr lang="az-Latn-AZ" altLang="ru-RU"/>
              <a:t>necə yaxşılaşdırmaq olar</a:t>
            </a:r>
            <a:r>
              <a:rPr lang="ru-RU" altLang="ru-RU"/>
              <a:t>? </a:t>
            </a:r>
          </a:p>
        </p:txBody>
      </p:sp>
      <p:sp>
        <p:nvSpPr>
          <p:cNvPr id="83969" name="Rectangle 1">
            <a:extLst>
              <a:ext uri="{FF2B5EF4-FFF2-40B4-BE49-F238E27FC236}">
                <a16:creationId xmlns:a16="http://schemas.microsoft.com/office/drawing/2014/main" id="{4E84A6DF-D294-6BD2-2854-4CD833537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73" y="1820547"/>
            <a:ext cx="5232400" cy="230822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spAutoFit/>
          </a:bodyPr>
          <a:lstStyle>
            <a:lvl1pPr marL="179388" indent="-1793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count = </a:t>
            </a:r>
            <a:r>
              <a:rPr lang="en-US" altLang="en-US" sz="2400">
                <a:solidFill>
                  <a:srgbClr val="00B0F0"/>
                </a:solidFill>
                <a:latin typeface="+mj-lt"/>
                <a:ea typeface="Times New Roman" charset="0"/>
                <a:cs typeface="Times New Roman" charset="0"/>
              </a:rPr>
              <a:t>0</a:t>
            </a:r>
            <a:endParaRPr lang="ru-RU" altLang="en-US" sz="2400">
              <a:latin typeface="+mj-lt"/>
              <a:ea typeface="Times New Roman" charset="0"/>
              <a:cs typeface="Times New Roman" charset="0"/>
            </a:endParaRPr>
          </a:p>
          <a:p>
            <a:pPr algn="just" eaLnBrk="1" hangingPunct="1"/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k = </a:t>
            </a:r>
            <a:r>
              <a:rPr lang="en-US" altLang="en-US" sz="2400">
                <a:solidFill>
                  <a:srgbClr val="00B0F0"/>
                </a:solidFill>
                <a:latin typeface="+mj-lt"/>
                <a:ea typeface="Times New Roman" charset="0"/>
                <a:cs typeface="Times New Roman" charset="0"/>
              </a:rPr>
              <a:t>2</a:t>
            </a:r>
            <a:endParaRPr lang="ru-RU" altLang="en-US" sz="2400">
              <a:latin typeface="+mj-lt"/>
              <a:ea typeface="Times New Roman" charset="0"/>
              <a:cs typeface="Times New Roman" charset="0"/>
            </a:endParaRPr>
          </a:p>
          <a:p>
            <a:pPr algn="just" eaLnBrk="1" hangingPunct="1"/>
            <a:r>
              <a:rPr lang="en-US" altLang="en-US" sz="2400">
                <a:solidFill>
                  <a:srgbClr val="3333FF"/>
                </a:solidFill>
                <a:latin typeface="+mj-lt"/>
                <a:ea typeface="Times New Roman" charset="0"/>
                <a:cs typeface="Times New Roman" charset="0"/>
              </a:rPr>
              <a:t>while</a:t>
            </a:r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          : </a:t>
            </a:r>
            <a:endParaRPr lang="ru-RU" altLang="en-US" sz="2400">
              <a:latin typeface="+mj-lt"/>
              <a:ea typeface="Times New Roman" charset="0"/>
              <a:cs typeface="Times New Roman" charset="0"/>
            </a:endParaRPr>
          </a:p>
          <a:p>
            <a:pPr algn="just" eaLnBrk="1" hangingPunct="1"/>
            <a:r>
              <a:rPr lang="en-US" altLang="en-US" sz="2400">
                <a:solidFill>
                  <a:srgbClr val="3333FF"/>
                </a:solidFill>
                <a:latin typeface="+mj-lt"/>
                <a:ea typeface="Times New Roman" charset="0"/>
                <a:cs typeface="Times New Roman" charset="0"/>
              </a:rPr>
              <a:t>  if</a:t>
            </a:r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  n % k == </a:t>
            </a:r>
            <a:r>
              <a:rPr lang="en-US" altLang="en-US" sz="2400">
                <a:solidFill>
                  <a:srgbClr val="00B0F0"/>
                </a:solidFill>
                <a:latin typeface="+mj-lt"/>
                <a:ea typeface="Times New Roman" charset="0"/>
                <a:cs typeface="Times New Roman" charset="0"/>
              </a:rPr>
              <a:t>0</a:t>
            </a:r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: </a:t>
            </a:r>
          </a:p>
          <a:p>
            <a:pPr algn="just" eaLnBrk="1" hangingPunct="1"/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   count += </a:t>
            </a:r>
            <a:r>
              <a:rPr lang="en-US" altLang="en-US" sz="2400">
                <a:solidFill>
                  <a:srgbClr val="00B0F0"/>
                </a:solidFill>
                <a:latin typeface="+mj-lt"/>
                <a:ea typeface="Times New Roman" charset="0"/>
                <a:cs typeface="Times New Roman" charset="0"/>
              </a:rPr>
              <a:t>1</a:t>
            </a:r>
            <a:endParaRPr lang="ru-RU" altLang="en-US" sz="2400">
              <a:solidFill>
                <a:srgbClr val="00B0F0"/>
              </a:solidFill>
              <a:latin typeface="+mj-lt"/>
              <a:ea typeface="Times New Roman" charset="0"/>
              <a:cs typeface="Times New Roman" charset="0"/>
            </a:endParaRPr>
          </a:p>
          <a:p>
            <a:pPr algn="just" eaLnBrk="1" hangingPunct="1"/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  k += </a:t>
            </a:r>
            <a:r>
              <a:rPr lang="en-US" altLang="en-US" sz="2400">
                <a:solidFill>
                  <a:srgbClr val="00B0F0"/>
                </a:solidFill>
                <a:latin typeface="+mj-lt"/>
                <a:ea typeface="Times New Roman" charset="0"/>
                <a:cs typeface="Times New Roman" charset="0"/>
              </a:rPr>
              <a:t>1</a:t>
            </a:r>
            <a:endParaRPr lang="ru-RU" altLang="en-US" sz="2400">
              <a:solidFill>
                <a:srgbClr val="00B0F0"/>
              </a:solidFill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7DB4D9A-69CD-BED3-3DEA-C6BEC4728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7648" y="3628587"/>
            <a:ext cx="5292725" cy="1939925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400">
                <a:solidFill>
                  <a:srgbClr val="3333FF"/>
                </a:solidFill>
                <a:latin typeface="+mj-lt"/>
                <a:ea typeface="Times New Roman" charset="0"/>
                <a:cs typeface="Times New Roman" charset="0"/>
              </a:rPr>
              <a:t>while </a:t>
            </a:r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 k*k &lt;= n:</a:t>
            </a:r>
            <a:endParaRPr lang="ru-RU" altLang="en-US" sz="2400">
              <a:latin typeface="+mj-lt"/>
              <a:ea typeface="Times New Roman" charset="0"/>
              <a:cs typeface="Times New Roman" charset="0"/>
            </a:endParaRPr>
          </a:p>
          <a:p>
            <a:pPr algn="just" eaLnBrk="1" hangingPunct="1"/>
            <a:r>
              <a:rPr lang="en-US" altLang="en-US" sz="2400">
                <a:solidFill>
                  <a:srgbClr val="3333FF"/>
                </a:solidFill>
                <a:latin typeface="+mj-lt"/>
                <a:ea typeface="Times New Roman" charset="0"/>
                <a:cs typeface="Times New Roman" charset="0"/>
              </a:rPr>
              <a:t>  if</a:t>
            </a:r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  n % k == </a:t>
            </a:r>
            <a:r>
              <a:rPr lang="en-US" altLang="en-US" sz="2400">
                <a:solidFill>
                  <a:srgbClr val="00B0F0"/>
                </a:solidFill>
                <a:latin typeface="+mj-lt"/>
                <a:ea typeface="Times New Roman" charset="0"/>
                <a:cs typeface="Times New Roman" charset="0"/>
              </a:rPr>
              <a:t>0</a:t>
            </a:r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: break  </a:t>
            </a:r>
          </a:p>
          <a:p>
            <a:pPr algn="just" eaLnBrk="1" hangingPunct="1"/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  k += </a:t>
            </a:r>
            <a:r>
              <a:rPr lang="en-US" altLang="en-US" sz="2400">
                <a:solidFill>
                  <a:srgbClr val="00B0F0"/>
                </a:solidFill>
                <a:latin typeface="+mj-lt"/>
                <a:ea typeface="Times New Roman" charset="0"/>
                <a:cs typeface="Times New Roman" charset="0"/>
              </a:rPr>
              <a:t>1</a:t>
            </a:r>
          </a:p>
          <a:p>
            <a:pPr algn="just" eaLnBrk="1" hangingPunct="1"/>
            <a:r>
              <a:rPr lang="en-US" altLang="en-US" sz="2400">
                <a:solidFill>
                  <a:srgbClr val="0000FF"/>
                </a:solidFill>
                <a:latin typeface="+mj-lt"/>
                <a:ea typeface="Times New Roman" charset="0"/>
                <a:cs typeface="Times New Roman" charset="0"/>
              </a:rPr>
              <a:t>if</a:t>
            </a:r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 k</a:t>
            </a:r>
            <a:r>
              <a:rPr lang="ru-RU" altLang="en-US" sz="2400">
                <a:latin typeface="+mj-lt"/>
                <a:ea typeface="Times New Roman" charset="0"/>
                <a:cs typeface="Times New Roman" charset="0"/>
              </a:rPr>
              <a:t>*</a:t>
            </a:r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k</a:t>
            </a:r>
            <a:r>
              <a:rPr lang="ru-RU" altLang="en-US" sz="2400">
                <a:latin typeface="+mj-lt"/>
                <a:ea typeface="Times New Roman" charset="0"/>
                <a:cs typeface="Times New Roman" charset="0"/>
              </a:rPr>
              <a:t> &gt; </a:t>
            </a:r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n</a:t>
            </a:r>
            <a:r>
              <a:rPr lang="ru-RU" altLang="en-US" sz="2400">
                <a:latin typeface="+mj-lt"/>
                <a:ea typeface="Times New Roman" charset="0"/>
                <a:cs typeface="Times New Roman" charset="0"/>
              </a:rPr>
              <a:t>:</a:t>
            </a:r>
          </a:p>
          <a:p>
            <a:pPr algn="just" eaLnBrk="1" hangingPunct="1"/>
            <a:r>
              <a:rPr lang="ru-RU" altLang="en-US" sz="2400"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lang="en-US" altLang="en-US" sz="2400">
                <a:solidFill>
                  <a:srgbClr val="0070C0"/>
                </a:solidFill>
                <a:latin typeface="+mj-lt"/>
                <a:ea typeface="Times New Roman" charset="0"/>
                <a:cs typeface="Times New Roman" charset="0"/>
              </a:rPr>
              <a:t>print</a:t>
            </a:r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lang="ru-RU" altLang="en-US" sz="2400">
                <a:latin typeface="+mj-lt"/>
                <a:ea typeface="Times New Roman" charset="0"/>
                <a:cs typeface="Times New Roman" charset="0"/>
              </a:rPr>
              <a:t>( </a:t>
            </a:r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n</a:t>
            </a:r>
            <a:r>
              <a:rPr lang="ru-RU" altLang="en-US" sz="2400">
                <a:latin typeface="+mj-lt"/>
                <a:ea typeface="Times New Roman" charset="0"/>
                <a:cs typeface="Times New Roman" charset="0"/>
              </a:rPr>
              <a:t> )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D58F89D-F6CE-2DA8-015C-B2A6EBA6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161" y="2577998"/>
            <a:ext cx="1544012" cy="41549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k*k &lt;= n</a:t>
            </a:r>
            <a:endParaRPr lang="ru-RU" altLang="ru-RU">
              <a:latin typeface="+mj-lt"/>
              <a:ea typeface="Times New Roman" charset="0"/>
              <a:cs typeface="Courier New" charset="0"/>
            </a:endParaRP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430C3825-EF1A-CBE5-67CE-DD1C945A22BA}"/>
              </a:ext>
            </a:extLst>
          </p:cNvPr>
          <p:cNvGrpSpPr>
            <a:grpSpLocks/>
          </p:cNvGrpSpPr>
          <p:nvPr/>
        </p:nvGrpSpPr>
        <p:grpSpPr bwMode="auto">
          <a:xfrm>
            <a:off x="4727575" y="1688601"/>
            <a:ext cx="4198275" cy="1042988"/>
            <a:chOff x="551" y="2187"/>
            <a:chExt cx="2653" cy="657"/>
          </a:xfrm>
        </p:grpSpPr>
        <p:sp>
          <p:nvSpPr>
            <p:cNvPr id="20" name="Text Box 8">
              <a:extLst>
                <a:ext uri="{FF2B5EF4-FFF2-40B4-BE49-F238E27FC236}">
                  <a16:creationId xmlns:a16="http://schemas.microsoft.com/office/drawing/2014/main" id="{5E454A4F-D6CB-DDC4-93E2-C56DE36D1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" y="2321"/>
              <a:ext cx="2453" cy="523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en-US" sz="2400">
                  <a:latin typeface="Consolas" charset="0"/>
                </a:rPr>
                <a:t>  </a:t>
              </a:r>
              <a:r>
                <a:rPr lang="az-Latn-AZ" altLang="en-US" sz="2400">
                  <a:latin typeface="Consolas" charset="0"/>
                </a:rPr>
                <a:t>Necə yaxşılaşdırmaq olar</a:t>
              </a:r>
              <a:r>
                <a:rPr lang="ru-RU" altLang="en-US" sz="2400">
                  <a:latin typeface="Consolas" charset="0"/>
                </a:rPr>
                <a:t>?</a:t>
              </a:r>
            </a:p>
          </p:txBody>
        </p:sp>
        <p:sp>
          <p:nvSpPr>
            <p:cNvPr id="2066" name="Oval 9">
              <a:extLst>
                <a:ext uri="{FF2B5EF4-FFF2-40B4-BE49-F238E27FC236}">
                  <a16:creationId xmlns:a16="http://schemas.microsoft.com/office/drawing/2014/main" id="{6D33BD8B-324D-F25F-4E3C-7E1374817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" y="2187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charset="0"/>
              </a:endParaRPr>
            </a:p>
          </p:txBody>
        </p:sp>
      </p:grpSp>
      <p:sp>
        <p:nvSpPr>
          <p:cNvPr id="23" name="Скругленная прямоугольная выноска 22">
            <a:extLst>
              <a:ext uri="{FF2B5EF4-FFF2-40B4-BE49-F238E27FC236}">
                <a16:creationId xmlns:a16="http://schemas.microsoft.com/office/drawing/2014/main" id="{249CF9FC-B8D5-EFEA-5DE3-E77D795B5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323" y="3096775"/>
            <a:ext cx="2844800" cy="571500"/>
          </a:xfrm>
          <a:prstGeom prst="wedgeRoundRectCallout">
            <a:avLst>
              <a:gd name="adj1" fmla="val -30472"/>
              <a:gd name="adj2" fmla="val 113116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az-Latn-AZ" altLang="en-US" sz="2400">
                <a:latin typeface="Consolas" charset="0"/>
              </a:rPr>
              <a:t>dövrdən çıxmaq</a:t>
            </a:r>
            <a:endParaRPr lang="ru-RU" altLang="en-US" sz="2400" b="1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4" name="Скругленная прямоугольная выноска 23">
            <a:extLst>
              <a:ext uri="{FF2B5EF4-FFF2-40B4-BE49-F238E27FC236}">
                <a16:creationId xmlns:a16="http://schemas.microsoft.com/office/drawing/2014/main" id="{72EB5245-2D60-AF53-7B91-2F1C2378B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470" y="4468098"/>
            <a:ext cx="2358198" cy="891438"/>
          </a:xfrm>
          <a:prstGeom prst="wedgeRoundRectCallout">
            <a:avLst>
              <a:gd name="adj1" fmla="val -79338"/>
              <a:gd name="adj2" fmla="val 7861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az-Latn-AZ" altLang="en-US" sz="2400">
                <a:latin typeface="Consolas" charset="0"/>
              </a:rPr>
              <a:t>Əgər şərtə görə dövrdən çıxmışıq</a:t>
            </a:r>
            <a:endParaRPr lang="ru-RU" altLang="en-US" sz="2400" b="1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8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9" grpId="0" animBg="1"/>
      <p:bldP spid="17" grpId="0" build="p" animBg="1"/>
      <p:bldP spid="18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/>
              <a:t>Dövr neçə dəfə yerinə yetiriləcəkdir?</a:t>
            </a:r>
            <a:endParaRPr lang="ru-RU" altLang="ru-RU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25463" y="971550"/>
            <a:ext cx="5137150" cy="889000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400">
                <a:latin typeface="+mj-lt"/>
              </a:rPr>
              <a:t>a = </a:t>
            </a:r>
            <a:r>
              <a:rPr lang="en-US" sz="2400">
                <a:solidFill>
                  <a:srgbClr val="0095FF"/>
                </a:solidFill>
                <a:latin typeface="+mj-lt"/>
              </a:rPr>
              <a:t>4</a:t>
            </a:r>
            <a:r>
              <a:rPr lang="en-US" sz="2400">
                <a:latin typeface="+mj-lt"/>
              </a:rPr>
              <a:t>; b = </a:t>
            </a:r>
            <a:r>
              <a:rPr lang="en-US" sz="2400">
                <a:solidFill>
                  <a:srgbClr val="0095FF"/>
                </a:solidFill>
                <a:latin typeface="+mj-lt"/>
              </a:rPr>
              <a:t>6</a:t>
            </a:r>
            <a:endParaRPr lang="ru-RU" sz="2400">
              <a:solidFill>
                <a:srgbClr val="0095FF"/>
              </a:solidFill>
              <a:latin typeface="+mj-lt"/>
            </a:endParaRPr>
          </a:p>
          <a:p>
            <a:pPr eaLnBrk="1" hangingPunct="1">
              <a:spcBef>
                <a:spcPct val="15000"/>
              </a:spcBef>
              <a:defRPr/>
            </a:pPr>
            <a:r>
              <a:rPr lang="en-US" sz="2400">
                <a:solidFill>
                  <a:srgbClr val="0000FF"/>
                </a:solidFill>
                <a:latin typeface="+mj-lt"/>
              </a:rPr>
              <a:t>while</a:t>
            </a:r>
            <a:r>
              <a:rPr lang="en-US" sz="2400">
                <a:latin typeface="+mj-lt"/>
              </a:rPr>
              <a:t> </a:t>
            </a:r>
            <a:r>
              <a:rPr lang="da-DK" sz="2400">
                <a:latin typeface="+mj-lt"/>
              </a:rPr>
              <a:t>a</a:t>
            </a:r>
            <a:r>
              <a:rPr lang="en-US" sz="2400">
                <a:latin typeface="+mj-lt"/>
              </a:rPr>
              <a:t> </a:t>
            </a:r>
            <a:r>
              <a:rPr lang="da-DK" sz="2400">
                <a:latin typeface="+mj-lt"/>
              </a:rPr>
              <a:t>&lt;</a:t>
            </a:r>
            <a:r>
              <a:rPr lang="en-US" sz="2400">
                <a:latin typeface="+mj-lt"/>
              </a:rPr>
              <a:t> </a:t>
            </a:r>
            <a:r>
              <a:rPr lang="da-DK" sz="2400">
                <a:latin typeface="+mj-lt"/>
              </a:rPr>
              <a:t>b:</a:t>
            </a:r>
            <a:r>
              <a:rPr lang="en-US" sz="2400">
                <a:latin typeface="+mj-lt"/>
              </a:rPr>
              <a:t> </a:t>
            </a:r>
            <a:r>
              <a:rPr lang="da-DK" sz="2400">
                <a:latin typeface="+mj-lt"/>
              </a:rPr>
              <a:t>a</a:t>
            </a:r>
            <a:r>
              <a:rPr lang="en-US" sz="2400">
                <a:latin typeface="+mj-lt"/>
              </a:rPr>
              <a:t> </a:t>
            </a:r>
            <a:r>
              <a:rPr lang="da-DK" sz="2400">
                <a:latin typeface="+mj-lt"/>
              </a:rPr>
              <a:t>+=</a:t>
            </a:r>
            <a:r>
              <a:rPr lang="en-US" sz="2400">
                <a:latin typeface="+mj-lt"/>
              </a:rPr>
              <a:t> </a:t>
            </a:r>
            <a:r>
              <a:rPr lang="da-DK" sz="2400">
                <a:solidFill>
                  <a:srgbClr val="0095FF"/>
                </a:solidFill>
                <a:latin typeface="+mj-lt"/>
              </a:rPr>
              <a:t>1</a:t>
            </a:r>
            <a:endParaRPr lang="ru-RU" sz="2400">
              <a:solidFill>
                <a:srgbClr val="3333FF"/>
              </a:solidFill>
              <a:latin typeface="+mj-lt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934075" y="987425"/>
            <a:ext cx="1511300" cy="788988"/>
          </a:xfrm>
          <a:prstGeom prst="wedgeRoundRectCallout">
            <a:avLst>
              <a:gd name="adj1" fmla="val -130042"/>
              <a:gd name="adj2" fmla="val 443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ru-RU" sz="2400">
                <a:latin typeface="Consolas" charset="0"/>
              </a:rPr>
              <a:t>2</a:t>
            </a:r>
            <a:r>
              <a:rPr lang="en-US" sz="2400">
                <a:latin typeface="Consolas" charset="0"/>
              </a:rPr>
              <a:t> </a:t>
            </a:r>
            <a:r>
              <a:rPr lang="az-Latn-AZ" sz="2400">
                <a:latin typeface="Consolas" charset="0"/>
              </a:rPr>
              <a:t>dəfə</a:t>
            </a:r>
            <a:endParaRPr lang="en-US" sz="2400">
              <a:latin typeface="Consolas" charset="0"/>
            </a:endParaRPr>
          </a:p>
          <a:p>
            <a:pPr algn="ctr" eaLnBrk="1" hangingPunct="1">
              <a:defRPr/>
            </a:pPr>
            <a:r>
              <a:rPr lang="en-US" sz="2400" b="1">
                <a:latin typeface="Courier New" pitchFamily="49" charset="0"/>
              </a:rPr>
              <a:t>a</a:t>
            </a:r>
            <a:r>
              <a:rPr lang="en-US" sz="2400" b="1">
                <a:latin typeface="Consolas" charset="0"/>
              </a:rPr>
              <a:t> </a:t>
            </a:r>
            <a:r>
              <a:rPr lang="en-US" sz="2400" b="1">
                <a:latin typeface="Courier New" pitchFamily="49" charset="0"/>
              </a:rPr>
              <a:t>=</a:t>
            </a:r>
            <a:r>
              <a:rPr lang="en-US" sz="2400" b="1">
                <a:latin typeface="Consolas" charset="0"/>
              </a:rPr>
              <a:t> </a:t>
            </a:r>
            <a:r>
              <a:rPr lang="en-US" sz="2400" b="1">
                <a:latin typeface="Courier New" pitchFamily="49" charset="0"/>
              </a:rPr>
              <a:t>6</a:t>
            </a:r>
            <a:endParaRPr lang="ru-RU" sz="2400" b="1">
              <a:latin typeface="Courier New" pitchFamily="49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42925" y="2006600"/>
            <a:ext cx="5137150" cy="889000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400">
                <a:latin typeface="+mj-lt"/>
              </a:rPr>
              <a:t>a = </a:t>
            </a:r>
            <a:r>
              <a:rPr lang="en-US" sz="2400">
                <a:solidFill>
                  <a:srgbClr val="0095FF"/>
                </a:solidFill>
                <a:latin typeface="+mj-lt"/>
              </a:rPr>
              <a:t>4</a:t>
            </a:r>
            <a:r>
              <a:rPr lang="en-US" sz="2400">
                <a:latin typeface="+mj-lt"/>
              </a:rPr>
              <a:t>; b = </a:t>
            </a:r>
            <a:r>
              <a:rPr lang="en-US" sz="2400">
                <a:solidFill>
                  <a:srgbClr val="0095FF"/>
                </a:solidFill>
                <a:latin typeface="+mj-lt"/>
              </a:rPr>
              <a:t>6</a:t>
            </a:r>
            <a:endParaRPr lang="ru-RU" sz="2400">
              <a:solidFill>
                <a:srgbClr val="0095FF"/>
              </a:solidFill>
              <a:latin typeface="+mj-lt"/>
            </a:endParaRPr>
          </a:p>
          <a:p>
            <a:pPr eaLnBrk="1" hangingPunct="1">
              <a:spcBef>
                <a:spcPct val="15000"/>
              </a:spcBef>
              <a:defRPr/>
            </a:pPr>
            <a:r>
              <a:rPr lang="en-US" sz="2400">
                <a:solidFill>
                  <a:srgbClr val="0000FF"/>
                </a:solidFill>
                <a:latin typeface="+mj-lt"/>
              </a:rPr>
              <a:t>while</a:t>
            </a:r>
            <a:r>
              <a:rPr lang="en-US" sz="2400">
                <a:latin typeface="+mj-lt"/>
              </a:rPr>
              <a:t> </a:t>
            </a:r>
            <a:r>
              <a:rPr lang="da-DK" sz="2400">
                <a:latin typeface="+mj-lt"/>
              </a:rPr>
              <a:t>a</a:t>
            </a:r>
            <a:r>
              <a:rPr lang="en-US" sz="2400">
                <a:latin typeface="+mj-lt"/>
              </a:rPr>
              <a:t> </a:t>
            </a:r>
            <a:r>
              <a:rPr lang="da-DK" sz="2400">
                <a:latin typeface="+mj-lt"/>
              </a:rPr>
              <a:t>&lt;</a:t>
            </a:r>
            <a:r>
              <a:rPr lang="en-US" sz="2400">
                <a:latin typeface="+mj-lt"/>
              </a:rPr>
              <a:t> </a:t>
            </a:r>
            <a:r>
              <a:rPr lang="da-DK" sz="2400">
                <a:latin typeface="+mj-lt"/>
              </a:rPr>
              <a:t>b:</a:t>
            </a:r>
            <a:r>
              <a:rPr lang="en-US" sz="2400">
                <a:latin typeface="+mj-lt"/>
              </a:rPr>
              <a:t> </a:t>
            </a:r>
            <a:r>
              <a:rPr lang="da-DK" sz="2400">
                <a:latin typeface="+mj-lt"/>
              </a:rPr>
              <a:t>a</a:t>
            </a:r>
            <a:r>
              <a:rPr lang="en-US" sz="2400">
                <a:latin typeface="+mj-lt"/>
              </a:rPr>
              <a:t> </a:t>
            </a:r>
            <a:r>
              <a:rPr lang="da-DK" sz="2400">
                <a:latin typeface="+mj-lt"/>
              </a:rPr>
              <a:t>+=</a:t>
            </a:r>
            <a:r>
              <a:rPr lang="en-US" sz="2400">
                <a:latin typeface="+mj-lt"/>
              </a:rPr>
              <a:t> </a:t>
            </a:r>
            <a:r>
              <a:rPr lang="da-DK" sz="2400">
                <a:latin typeface="+mj-lt"/>
              </a:rPr>
              <a:t>b</a:t>
            </a:r>
            <a:endParaRPr lang="ru-RU" sz="2400">
              <a:solidFill>
                <a:srgbClr val="3333FF"/>
              </a:solidFill>
              <a:latin typeface="+mj-lt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6035040" y="2005966"/>
            <a:ext cx="1511300" cy="788988"/>
          </a:xfrm>
          <a:prstGeom prst="wedgeRoundRectCallout">
            <a:avLst>
              <a:gd name="adj1" fmla="val -130042"/>
              <a:gd name="adj2" fmla="val 443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sz="2400">
                <a:latin typeface="Consolas" charset="0"/>
              </a:rPr>
              <a:t>1 </a:t>
            </a:r>
            <a:r>
              <a:rPr lang="az-Latn-AZ" sz="2400">
                <a:latin typeface="Consolas" charset="0"/>
              </a:rPr>
              <a:t>dəfə</a:t>
            </a:r>
            <a:endParaRPr lang="en-US" sz="2400">
              <a:latin typeface="Consolas" charset="0"/>
            </a:endParaRPr>
          </a:p>
          <a:p>
            <a:pPr algn="ctr" eaLnBrk="1" hangingPunct="1">
              <a:defRPr/>
            </a:pPr>
            <a:r>
              <a:rPr lang="en-US" sz="2400" b="1">
                <a:latin typeface="Courier New" pitchFamily="49" charset="0"/>
              </a:rPr>
              <a:t>a</a:t>
            </a:r>
            <a:r>
              <a:rPr lang="en-US" sz="2400" b="1">
                <a:latin typeface="Consolas" charset="0"/>
              </a:rPr>
              <a:t> </a:t>
            </a:r>
            <a:r>
              <a:rPr lang="en-US" sz="2400" b="1">
                <a:latin typeface="Courier New" pitchFamily="49" charset="0"/>
              </a:rPr>
              <a:t>=</a:t>
            </a:r>
            <a:r>
              <a:rPr lang="en-US" sz="2400" b="1">
                <a:latin typeface="Consolas" charset="0"/>
              </a:rPr>
              <a:t> </a:t>
            </a:r>
            <a:r>
              <a:rPr lang="en-US" sz="2400" b="1">
                <a:latin typeface="Courier New" pitchFamily="49" charset="0"/>
              </a:rPr>
              <a:t>10</a:t>
            </a:r>
            <a:endParaRPr lang="ru-RU" sz="2400" b="1">
              <a:latin typeface="Courier New" pitchFamily="49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42925" y="3097213"/>
            <a:ext cx="5137150" cy="889000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400">
                <a:latin typeface="+mj-lt"/>
              </a:rPr>
              <a:t>a = </a:t>
            </a:r>
            <a:r>
              <a:rPr lang="en-US" sz="2400">
                <a:solidFill>
                  <a:srgbClr val="0095FF"/>
                </a:solidFill>
                <a:latin typeface="+mj-lt"/>
              </a:rPr>
              <a:t>4</a:t>
            </a:r>
            <a:r>
              <a:rPr lang="en-US" sz="2400">
                <a:latin typeface="+mj-lt"/>
              </a:rPr>
              <a:t>; b = </a:t>
            </a:r>
            <a:r>
              <a:rPr lang="en-US" sz="2400">
                <a:solidFill>
                  <a:srgbClr val="0095FF"/>
                </a:solidFill>
                <a:latin typeface="+mj-lt"/>
              </a:rPr>
              <a:t>6</a:t>
            </a:r>
            <a:endParaRPr lang="ru-RU" sz="2400">
              <a:solidFill>
                <a:srgbClr val="0095FF"/>
              </a:solidFill>
              <a:latin typeface="+mj-lt"/>
            </a:endParaRPr>
          </a:p>
          <a:p>
            <a:pPr eaLnBrk="1" hangingPunct="1">
              <a:spcBef>
                <a:spcPct val="15000"/>
              </a:spcBef>
              <a:defRPr/>
            </a:pPr>
            <a:r>
              <a:rPr lang="en-US" sz="2400">
                <a:solidFill>
                  <a:srgbClr val="0000FF"/>
                </a:solidFill>
                <a:latin typeface="+mj-lt"/>
              </a:rPr>
              <a:t>while </a:t>
            </a:r>
            <a:r>
              <a:rPr lang="da-DK" sz="2400">
                <a:latin typeface="+mj-lt"/>
              </a:rPr>
              <a:t>a</a:t>
            </a:r>
            <a:r>
              <a:rPr lang="en-US" sz="2400">
                <a:latin typeface="+mj-lt"/>
              </a:rPr>
              <a:t> </a:t>
            </a:r>
            <a:r>
              <a:rPr lang="da-DK" sz="2400">
                <a:latin typeface="+mj-lt"/>
              </a:rPr>
              <a:t>&gt;</a:t>
            </a:r>
            <a:r>
              <a:rPr lang="en-US" sz="2400">
                <a:latin typeface="+mj-lt"/>
              </a:rPr>
              <a:t> </a:t>
            </a:r>
            <a:r>
              <a:rPr lang="da-DK" sz="2400">
                <a:latin typeface="+mj-lt"/>
              </a:rPr>
              <a:t>b:</a:t>
            </a:r>
            <a:r>
              <a:rPr lang="en-US" sz="2400">
                <a:latin typeface="+mj-lt"/>
              </a:rPr>
              <a:t> </a:t>
            </a:r>
            <a:r>
              <a:rPr lang="da-DK" sz="2400">
                <a:latin typeface="+mj-lt"/>
              </a:rPr>
              <a:t>a</a:t>
            </a:r>
            <a:r>
              <a:rPr lang="en-US" sz="2400">
                <a:latin typeface="+mj-lt"/>
              </a:rPr>
              <a:t> </a:t>
            </a:r>
            <a:r>
              <a:rPr lang="da-DK" sz="2400">
                <a:latin typeface="+mj-lt"/>
              </a:rPr>
              <a:t>+=</a:t>
            </a:r>
            <a:r>
              <a:rPr lang="en-US" sz="2400">
                <a:latin typeface="+mj-lt"/>
              </a:rPr>
              <a:t> </a:t>
            </a:r>
            <a:r>
              <a:rPr lang="da-DK" sz="2400">
                <a:solidFill>
                  <a:srgbClr val="00B0F0"/>
                </a:solidFill>
                <a:latin typeface="+mj-lt"/>
              </a:rPr>
              <a:t>1</a:t>
            </a:r>
            <a:endParaRPr lang="ru-RU" sz="240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6035040" y="3109594"/>
            <a:ext cx="1511300" cy="788987"/>
          </a:xfrm>
          <a:prstGeom prst="wedgeRoundRectCallout">
            <a:avLst>
              <a:gd name="adj1" fmla="val -130042"/>
              <a:gd name="adj2" fmla="val 443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sz="2400">
                <a:latin typeface="Consolas" charset="0"/>
              </a:rPr>
              <a:t>0 </a:t>
            </a:r>
            <a:r>
              <a:rPr lang="az-Latn-AZ" sz="2400">
                <a:latin typeface="Consolas" charset="0"/>
              </a:rPr>
              <a:t>dəfə</a:t>
            </a:r>
            <a:endParaRPr lang="en-US" sz="2400">
              <a:latin typeface="Consolas" charset="0"/>
            </a:endParaRPr>
          </a:p>
          <a:p>
            <a:pPr algn="ctr" eaLnBrk="1" hangingPunct="1">
              <a:defRPr/>
            </a:pPr>
            <a:r>
              <a:rPr lang="en-US" sz="2400" b="1">
                <a:latin typeface="Courier New" pitchFamily="49" charset="0"/>
              </a:rPr>
              <a:t>a</a:t>
            </a:r>
            <a:r>
              <a:rPr lang="en-US" sz="2400" b="1">
                <a:latin typeface="Consolas" charset="0"/>
              </a:rPr>
              <a:t> </a:t>
            </a:r>
            <a:r>
              <a:rPr lang="en-US" sz="2400" b="1">
                <a:latin typeface="Courier New" pitchFamily="49" charset="0"/>
              </a:rPr>
              <a:t>=</a:t>
            </a:r>
            <a:r>
              <a:rPr lang="en-US" sz="2400" b="1">
                <a:latin typeface="Consolas" charset="0"/>
              </a:rPr>
              <a:t> </a:t>
            </a:r>
            <a:r>
              <a:rPr lang="en-US" sz="2400" b="1">
                <a:latin typeface="Courier New" pitchFamily="49" charset="0"/>
              </a:rPr>
              <a:t>4</a:t>
            </a:r>
            <a:endParaRPr lang="ru-RU" sz="2400" b="1">
              <a:latin typeface="Courier New" pitchFamily="49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552450" y="4151313"/>
            <a:ext cx="5137150" cy="889000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400">
                <a:latin typeface="+mj-lt"/>
              </a:rPr>
              <a:t>a = </a:t>
            </a:r>
            <a:r>
              <a:rPr lang="en-US" sz="2400">
                <a:solidFill>
                  <a:srgbClr val="0095FF"/>
                </a:solidFill>
                <a:latin typeface="+mj-lt"/>
              </a:rPr>
              <a:t>4</a:t>
            </a:r>
            <a:r>
              <a:rPr lang="en-US" sz="2400">
                <a:latin typeface="+mj-lt"/>
              </a:rPr>
              <a:t>; b = </a:t>
            </a:r>
            <a:r>
              <a:rPr lang="en-US" sz="2400">
                <a:solidFill>
                  <a:srgbClr val="0095FF"/>
                </a:solidFill>
                <a:latin typeface="+mj-lt"/>
              </a:rPr>
              <a:t>6</a:t>
            </a:r>
            <a:endParaRPr lang="ru-RU" sz="2400">
              <a:solidFill>
                <a:srgbClr val="0095FF"/>
              </a:solidFill>
              <a:latin typeface="+mj-lt"/>
            </a:endParaRPr>
          </a:p>
          <a:p>
            <a:pPr eaLnBrk="1" hangingPunct="1">
              <a:spcBef>
                <a:spcPct val="15000"/>
              </a:spcBef>
              <a:defRPr/>
            </a:pPr>
            <a:r>
              <a:rPr lang="en-US" sz="2400">
                <a:solidFill>
                  <a:srgbClr val="0000FF"/>
                </a:solidFill>
                <a:latin typeface="+mj-lt"/>
              </a:rPr>
              <a:t>while</a:t>
            </a:r>
            <a:r>
              <a:rPr lang="en-US" sz="2400">
                <a:latin typeface="+mj-lt"/>
              </a:rPr>
              <a:t> </a:t>
            </a:r>
            <a:r>
              <a:rPr lang="da-DK" sz="2400">
                <a:latin typeface="+mj-lt"/>
              </a:rPr>
              <a:t>a</a:t>
            </a:r>
            <a:r>
              <a:rPr lang="en-US" sz="2400">
                <a:latin typeface="+mj-lt"/>
              </a:rPr>
              <a:t> </a:t>
            </a:r>
            <a:r>
              <a:rPr lang="da-DK" sz="2400">
                <a:latin typeface="+mj-lt"/>
              </a:rPr>
              <a:t>&lt;</a:t>
            </a:r>
            <a:r>
              <a:rPr lang="en-US" sz="2400">
                <a:latin typeface="+mj-lt"/>
              </a:rPr>
              <a:t> </a:t>
            </a:r>
            <a:r>
              <a:rPr lang="da-DK" sz="2400">
                <a:latin typeface="+mj-lt"/>
              </a:rPr>
              <a:t>b:</a:t>
            </a:r>
            <a:r>
              <a:rPr lang="en-US" sz="2400">
                <a:latin typeface="+mj-lt"/>
              </a:rPr>
              <a:t> </a:t>
            </a:r>
            <a:r>
              <a:rPr lang="da-DK" sz="2400">
                <a:latin typeface="+mj-lt"/>
              </a:rPr>
              <a:t>b</a:t>
            </a:r>
            <a:r>
              <a:rPr lang="en-US" sz="2400">
                <a:latin typeface="+mj-lt"/>
              </a:rPr>
              <a:t> </a:t>
            </a:r>
            <a:r>
              <a:rPr lang="da-DK" sz="2400">
                <a:latin typeface="+mj-lt"/>
              </a:rPr>
              <a:t>=</a:t>
            </a:r>
            <a:r>
              <a:rPr lang="en-US" sz="2400">
                <a:latin typeface="+mj-lt"/>
              </a:rPr>
              <a:t> </a:t>
            </a:r>
            <a:r>
              <a:rPr lang="da-DK" sz="2400">
                <a:latin typeface="+mj-lt"/>
              </a:rPr>
              <a:t>a</a:t>
            </a:r>
            <a:r>
              <a:rPr lang="en-US" sz="2400">
                <a:latin typeface="+mj-lt"/>
              </a:rPr>
              <a:t> </a:t>
            </a:r>
            <a:r>
              <a:rPr lang="da-DK" sz="2400">
                <a:latin typeface="+mj-lt"/>
              </a:rPr>
              <a:t>-</a:t>
            </a:r>
            <a:r>
              <a:rPr lang="en-US" sz="2400">
                <a:latin typeface="+mj-lt"/>
              </a:rPr>
              <a:t> </a:t>
            </a:r>
            <a:r>
              <a:rPr lang="da-DK" sz="2400">
                <a:latin typeface="+mj-lt"/>
              </a:rPr>
              <a:t>b</a:t>
            </a:r>
            <a:endParaRPr lang="ru-RU" sz="2400">
              <a:solidFill>
                <a:srgbClr val="3333FF"/>
              </a:solidFill>
              <a:latin typeface="+mj-lt"/>
            </a:endParaRP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6035040" y="4151313"/>
            <a:ext cx="1511300" cy="788987"/>
          </a:xfrm>
          <a:prstGeom prst="wedgeRoundRectCallout">
            <a:avLst>
              <a:gd name="adj1" fmla="val -130042"/>
              <a:gd name="adj2" fmla="val 4435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sz="2400">
                <a:latin typeface="Consolas" charset="0"/>
              </a:rPr>
              <a:t>1 </a:t>
            </a:r>
            <a:r>
              <a:rPr lang="az-Latn-AZ" sz="2400">
                <a:latin typeface="Consolas" charset="0"/>
              </a:rPr>
              <a:t>dəfə</a:t>
            </a:r>
            <a:endParaRPr lang="en-US" sz="2400">
              <a:latin typeface="Consolas" charset="0"/>
            </a:endParaRPr>
          </a:p>
          <a:p>
            <a:pPr algn="ctr" eaLnBrk="1" hangingPunct="1">
              <a:defRPr/>
            </a:pPr>
            <a:r>
              <a:rPr lang="en-US" sz="2400" b="1">
                <a:latin typeface="Courier New" pitchFamily="49" charset="0"/>
              </a:rPr>
              <a:t>b</a:t>
            </a:r>
            <a:r>
              <a:rPr lang="en-US" sz="2400" b="1">
                <a:latin typeface="Consolas" charset="0"/>
              </a:rPr>
              <a:t> </a:t>
            </a:r>
            <a:r>
              <a:rPr lang="en-US" sz="2400" b="1">
                <a:latin typeface="Courier New" pitchFamily="49" charset="0"/>
              </a:rPr>
              <a:t>=</a:t>
            </a:r>
            <a:r>
              <a:rPr lang="en-US" sz="2400" b="1">
                <a:latin typeface="Consolas" charset="0"/>
              </a:rPr>
              <a:t> </a:t>
            </a:r>
            <a:r>
              <a:rPr lang="en-US" sz="2400" b="1">
                <a:latin typeface="Courier New" pitchFamily="49" charset="0"/>
              </a:rPr>
              <a:t>-2</a:t>
            </a:r>
            <a:endParaRPr lang="ru-RU" sz="2400" b="1">
              <a:latin typeface="Courier New" pitchFamily="49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34988" y="5240338"/>
            <a:ext cx="5137150" cy="889000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sz="2400">
                <a:latin typeface="+mj-lt"/>
              </a:rPr>
              <a:t>a = </a:t>
            </a:r>
            <a:r>
              <a:rPr lang="en-US" sz="2400">
                <a:solidFill>
                  <a:srgbClr val="0095FF"/>
                </a:solidFill>
                <a:latin typeface="+mj-lt"/>
              </a:rPr>
              <a:t>4</a:t>
            </a:r>
            <a:r>
              <a:rPr lang="en-US" sz="2400">
                <a:latin typeface="+mj-lt"/>
              </a:rPr>
              <a:t>; b = </a:t>
            </a:r>
            <a:r>
              <a:rPr lang="en-US" sz="2400">
                <a:solidFill>
                  <a:srgbClr val="0095FF"/>
                </a:solidFill>
                <a:latin typeface="+mj-lt"/>
              </a:rPr>
              <a:t>6</a:t>
            </a:r>
            <a:endParaRPr lang="ru-RU" sz="2400">
              <a:solidFill>
                <a:srgbClr val="0095FF"/>
              </a:solidFill>
              <a:latin typeface="+mj-lt"/>
            </a:endParaRPr>
          </a:p>
          <a:p>
            <a:pPr eaLnBrk="1" hangingPunct="1">
              <a:spcBef>
                <a:spcPct val="15000"/>
              </a:spcBef>
              <a:defRPr/>
            </a:pPr>
            <a:r>
              <a:rPr lang="en-US" sz="2400">
                <a:solidFill>
                  <a:srgbClr val="0000FF"/>
                </a:solidFill>
                <a:latin typeface="+mj-lt"/>
              </a:rPr>
              <a:t>while</a:t>
            </a:r>
            <a:r>
              <a:rPr lang="en-US" sz="2400">
                <a:latin typeface="+mj-lt"/>
              </a:rPr>
              <a:t> </a:t>
            </a:r>
            <a:r>
              <a:rPr lang="da-DK" sz="2400">
                <a:latin typeface="+mj-lt"/>
              </a:rPr>
              <a:t>a</a:t>
            </a:r>
            <a:r>
              <a:rPr lang="en-US" sz="2400">
                <a:latin typeface="+mj-lt"/>
              </a:rPr>
              <a:t> </a:t>
            </a:r>
            <a:r>
              <a:rPr lang="da-DK" sz="2400">
                <a:latin typeface="+mj-lt"/>
              </a:rPr>
              <a:t>&lt;</a:t>
            </a:r>
            <a:r>
              <a:rPr lang="en-US" sz="2400">
                <a:latin typeface="+mj-lt"/>
              </a:rPr>
              <a:t> </a:t>
            </a:r>
            <a:r>
              <a:rPr lang="da-DK" sz="2400">
                <a:latin typeface="+mj-lt"/>
              </a:rPr>
              <a:t>b:</a:t>
            </a:r>
            <a:r>
              <a:rPr lang="en-US" sz="2400">
                <a:latin typeface="+mj-lt"/>
              </a:rPr>
              <a:t> </a:t>
            </a:r>
            <a:r>
              <a:rPr lang="da-DK" sz="2400">
                <a:latin typeface="+mj-lt"/>
              </a:rPr>
              <a:t>a</a:t>
            </a:r>
            <a:r>
              <a:rPr lang="en-US" sz="2400">
                <a:latin typeface="+mj-lt"/>
              </a:rPr>
              <a:t> </a:t>
            </a:r>
            <a:r>
              <a:rPr lang="da-DK" sz="2400">
                <a:latin typeface="+mj-lt"/>
              </a:rPr>
              <a:t>-=</a:t>
            </a:r>
            <a:r>
              <a:rPr lang="en-US" sz="2400">
                <a:latin typeface="+mj-lt"/>
              </a:rPr>
              <a:t> </a:t>
            </a:r>
            <a:r>
              <a:rPr lang="da-DK" sz="2400">
                <a:solidFill>
                  <a:srgbClr val="00B0F0"/>
                </a:solidFill>
                <a:latin typeface="+mj-lt"/>
              </a:rPr>
              <a:t>1</a:t>
            </a:r>
            <a:endParaRPr lang="ru-RU" sz="240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5326697" y="5248274"/>
            <a:ext cx="2927985" cy="644525"/>
          </a:xfrm>
          <a:prstGeom prst="wedgeRoundRectCallout">
            <a:avLst>
              <a:gd name="adj1" fmla="val -81712"/>
              <a:gd name="adj2" fmla="val 46386"/>
              <a:gd name="adj3" fmla="val 16667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az-Latn-AZ" sz="2400">
                <a:solidFill>
                  <a:schemeClr val="bg1"/>
                </a:solidFill>
                <a:latin typeface="Consolas" charset="0"/>
              </a:rPr>
              <a:t>Sonsuz dövr</a:t>
            </a:r>
            <a:endParaRPr lang="ru-RU" sz="2400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/>
              <a:t>Əməliyyatdan sonrakı şərti dövr</a:t>
            </a:r>
            <a:endParaRPr lang="ru-RU" altLang="ru-RU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61963" y="2059054"/>
            <a:ext cx="8343900" cy="1200329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400" dirty="0">
                <a:solidFill>
                  <a:srgbClr val="333399"/>
                </a:solidFill>
                <a:latin typeface="+mj-lt"/>
                <a:ea typeface="Times New Roman" charset="0"/>
                <a:cs typeface="Courier New" charset="0"/>
              </a:rPr>
              <a:t>while True</a:t>
            </a:r>
            <a:r>
              <a:rPr lang="en-US" altLang="en-US" sz="2400" dirty="0">
                <a:latin typeface="+mj-lt"/>
                <a:ea typeface="Times New Roman" charset="0"/>
                <a:cs typeface="Courier New" charset="0"/>
              </a:rPr>
              <a:t>:</a:t>
            </a:r>
          </a:p>
          <a:p>
            <a:pPr algn="just" eaLnBrk="1" hangingPunct="1"/>
            <a:endParaRPr lang="en-US" altLang="en-US" sz="2400" dirty="0">
              <a:latin typeface="Courier New" charset="0"/>
              <a:ea typeface="Times New Roman" charset="0"/>
              <a:cs typeface="Courier New" charset="0"/>
            </a:endParaRPr>
          </a:p>
          <a:p>
            <a:pPr algn="just" eaLnBrk="1" hangingPunct="1"/>
            <a:r>
              <a:rPr lang="en-US" altLang="en-US" sz="2400" dirty="0">
                <a:solidFill>
                  <a:srgbClr val="000099"/>
                </a:solidFill>
                <a:latin typeface="+mj-lt"/>
                <a:ea typeface="Times New Roman" charset="0"/>
                <a:cs typeface="Courier New" charset="0"/>
              </a:rPr>
              <a:t>   if</a:t>
            </a:r>
            <a:r>
              <a:rPr lang="en-US" altLang="en-US" sz="2400" dirty="0">
                <a:latin typeface="+mj-lt"/>
                <a:ea typeface="Times New Roman" charset="0"/>
                <a:cs typeface="Courier New" charset="0"/>
              </a:rPr>
              <a:t> n &gt; </a:t>
            </a:r>
            <a:r>
              <a:rPr lang="en-US" altLang="en-US" sz="2400" dirty="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0</a:t>
            </a:r>
            <a:r>
              <a:rPr lang="en-US" altLang="en-US" sz="2400" dirty="0">
                <a:latin typeface="+mj-lt"/>
                <a:ea typeface="Times New Roman" charset="0"/>
                <a:cs typeface="Courier New" charset="0"/>
              </a:rPr>
              <a:t>: </a:t>
            </a:r>
            <a:r>
              <a:rPr lang="en-US" altLang="en-US" sz="2400" b="1" dirty="0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break</a:t>
            </a:r>
            <a:endParaRPr lang="ru-RU" altLang="en-US" sz="2400" b="1" dirty="0">
              <a:solidFill>
                <a:srgbClr val="C00000"/>
              </a:solidFill>
              <a:latin typeface="+mj-lt"/>
              <a:ea typeface="Times New Roman" charset="0"/>
              <a:cs typeface="Courier New" charset="0"/>
            </a:endParaRPr>
          </a:p>
        </p:txBody>
      </p:sp>
      <p:sp>
        <p:nvSpPr>
          <p:cNvPr id="15" name="Скругленная прямоугольная выноска 14"/>
          <p:cNvSpPr>
            <a:spLocks noChangeArrowheads="1"/>
          </p:cNvSpPr>
          <p:nvPr/>
        </p:nvSpPr>
        <p:spPr bwMode="auto">
          <a:xfrm>
            <a:off x="209044" y="3609910"/>
            <a:ext cx="2463990" cy="895109"/>
          </a:xfrm>
          <a:prstGeom prst="wedgeRoundRectCallout">
            <a:avLst>
              <a:gd name="adj1" fmla="val -10657"/>
              <a:gd name="adj2" fmla="val -91496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az-Latn-AZ" altLang="en-US" sz="2400">
                <a:latin typeface="Consolas" charset="0"/>
              </a:rPr>
              <a:t>xaricetmənin şərti</a:t>
            </a:r>
            <a:endParaRPr lang="ru-RU" altLang="en-US" sz="2400">
              <a:latin typeface="Consolas" charset="0"/>
            </a:endParaRPr>
          </a:p>
        </p:txBody>
      </p:sp>
      <p:sp>
        <p:nvSpPr>
          <p:cNvPr id="17" name="Прямоугольник 6"/>
          <p:cNvSpPr>
            <a:spLocks noChangeArrowheads="1"/>
          </p:cNvSpPr>
          <p:nvPr/>
        </p:nvSpPr>
        <p:spPr bwMode="auto">
          <a:xfrm>
            <a:off x="883666" y="2439926"/>
            <a:ext cx="7844409" cy="46166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179388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ru-RU" sz="2400" dirty="0">
                <a:latin typeface="+mj-lt"/>
                <a:ea typeface="Times New Roman" charset="0"/>
                <a:cs typeface="Times New Roman" charset="0"/>
              </a:rPr>
              <a:t>n = </a:t>
            </a:r>
            <a:r>
              <a:rPr lang="en-US" altLang="ru-RU" sz="2400" dirty="0">
                <a:solidFill>
                  <a:srgbClr val="0070C0"/>
                </a:solidFill>
                <a:latin typeface="+mj-lt"/>
                <a:ea typeface="Times New Roman" charset="0"/>
                <a:cs typeface="Times New Roman" charset="0"/>
              </a:rPr>
              <a:t>int</a:t>
            </a:r>
            <a:r>
              <a:rPr lang="en-US" altLang="ru-RU" sz="2400" dirty="0">
                <a:latin typeface="+mj-lt"/>
                <a:ea typeface="Times New Roman" charset="0"/>
                <a:cs typeface="Times New Roman" charset="0"/>
              </a:rPr>
              <a:t> ( </a:t>
            </a:r>
            <a:r>
              <a:rPr lang="en-US" altLang="ru-RU" sz="2400" dirty="0">
                <a:solidFill>
                  <a:srgbClr val="0070C0"/>
                </a:solidFill>
                <a:latin typeface="+mj-lt"/>
                <a:ea typeface="Times New Roman" charset="0"/>
                <a:cs typeface="Times New Roman" charset="0"/>
              </a:rPr>
              <a:t>input</a:t>
            </a:r>
            <a:r>
              <a:rPr lang="en-US" altLang="ru-RU" sz="2400" dirty="0">
                <a:latin typeface="+mj-lt"/>
                <a:ea typeface="Times New Roman" charset="0"/>
                <a:cs typeface="Times New Roman" charset="0"/>
              </a:rPr>
              <a:t>(</a:t>
            </a:r>
            <a:r>
              <a:rPr lang="en-US" altLang="ru-RU" sz="2400" dirty="0">
                <a:solidFill>
                  <a:srgbClr val="C00000"/>
                </a:solidFill>
                <a:ea typeface="Times New Roman" charset="0"/>
                <a:cs typeface="Times New Roman" charset="0"/>
              </a:rPr>
              <a:t>“</a:t>
            </a:r>
            <a:r>
              <a:rPr lang="az-Latn-AZ" altLang="ru-RU" sz="2400" dirty="0">
                <a:solidFill>
                  <a:srgbClr val="C00000"/>
                </a:solidFill>
                <a:latin typeface="+mj-lt"/>
                <a:ea typeface="Times New Roman" charset="0"/>
                <a:cs typeface="Times New Roman" charset="0"/>
              </a:rPr>
              <a:t>Müsbət ədədi daxil edin</a:t>
            </a:r>
            <a:r>
              <a:rPr lang="ru-RU" altLang="ru-RU" sz="2400" dirty="0">
                <a:solidFill>
                  <a:srgbClr val="C00000"/>
                </a:solidFill>
                <a:ea typeface="Times New Roman" charset="0"/>
                <a:cs typeface="Times New Roman" charset="0"/>
              </a:rPr>
              <a:t>:</a:t>
            </a:r>
            <a:r>
              <a:rPr lang="en-US" altLang="ru-RU" sz="2400" dirty="0">
                <a:solidFill>
                  <a:srgbClr val="C00000"/>
                </a:solidFill>
                <a:ea typeface="Times New Roman" charset="0"/>
                <a:cs typeface="Times New Roman" charset="0"/>
              </a:rPr>
              <a:t>”</a:t>
            </a:r>
            <a:r>
              <a:rPr lang="ru-RU" altLang="ru-RU" sz="2400" dirty="0">
                <a:ea typeface="Times New Roman" charset="0"/>
                <a:cs typeface="Times New Roman" charset="0"/>
              </a:rPr>
              <a:t> </a:t>
            </a:r>
            <a:r>
              <a:rPr lang="en-US" altLang="ru-RU" sz="2400" dirty="0">
                <a:latin typeface="+mj-lt"/>
                <a:ea typeface="Times New Roman" charset="0"/>
                <a:cs typeface="Times New Roman" charset="0"/>
              </a:rPr>
              <a:t>) )</a:t>
            </a:r>
            <a:endParaRPr lang="ru-RU" altLang="ru-RU" sz="2400" dirty="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18" name="Скругленная прямоугольная выноска 17"/>
          <p:cNvSpPr>
            <a:spLocks noChangeArrowheads="1"/>
          </p:cNvSpPr>
          <p:nvPr/>
        </p:nvSpPr>
        <p:spPr bwMode="auto">
          <a:xfrm>
            <a:off x="6517528" y="3328700"/>
            <a:ext cx="1523746" cy="877824"/>
          </a:xfrm>
          <a:prstGeom prst="wedgeRoundRectCallout">
            <a:avLst>
              <a:gd name="adj1" fmla="val -41468"/>
              <a:gd name="adj2" fmla="val -94815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az-Latn-AZ" altLang="en-US" sz="2400">
                <a:latin typeface="Consolas" charset="0"/>
              </a:rPr>
              <a:t>dövrün gövdəsi</a:t>
            </a:r>
            <a:endParaRPr lang="ru-RU" altLang="en-US" sz="2400">
              <a:latin typeface="Consolas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461963" y="4926196"/>
            <a:ext cx="8239125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marL="180975" indent="-1809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ts val="600"/>
              </a:spcAft>
              <a:buFontTx/>
              <a:buChar char="•"/>
            </a:pPr>
            <a:r>
              <a:rPr lang="az-Latn-AZ" altLang="ru-RU" sz="2400">
                <a:latin typeface="Consolas" charset="0"/>
                <a:ea typeface="Times New Roman" charset="0"/>
                <a:cs typeface="Times New Roman" charset="0"/>
              </a:rPr>
              <a:t>dövrə daxil olanda şərt </a:t>
            </a:r>
            <a:r>
              <a:rPr lang="az-Latn-AZ" altLang="ru-RU" sz="2400" b="1">
                <a:solidFill>
                  <a:srgbClr val="333399"/>
                </a:solidFill>
                <a:latin typeface="Consolas" charset="0"/>
                <a:ea typeface="Times New Roman" charset="0"/>
                <a:cs typeface="Times New Roman" charset="0"/>
              </a:rPr>
              <a:t>yoxlanılmır</a:t>
            </a:r>
            <a:endParaRPr lang="ru-RU" altLang="ru-RU" sz="2400" b="1">
              <a:solidFill>
                <a:srgbClr val="333399"/>
              </a:solidFill>
              <a:latin typeface="Consolas" charset="0"/>
              <a:ea typeface="Times New Roman" charset="0"/>
              <a:cs typeface="Times New Roman" charset="0"/>
            </a:endParaRPr>
          </a:p>
          <a:p>
            <a:pPr>
              <a:spcAft>
                <a:spcPts val="600"/>
              </a:spcAft>
              <a:buFontTx/>
              <a:buChar char="•"/>
            </a:pPr>
            <a:r>
              <a:rPr lang="az-Latn-AZ" altLang="ru-RU" sz="2400">
                <a:latin typeface="Consolas" charset="0"/>
                <a:ea typeface="Times New Roman" charset="0"/>
                <a:cs typeface="Times New Roman" charset="0"/>
              </a:rPr>
              <a:t>dövr hər zaman </a:t>
            </a:r>
            <a:r>
              <a:rPr lang="az-Latn-AZ" altLang="ru-RU" sz="2400" b="1">
                <a:solidFill>
                  <a:srgbClr val="333399"/>
                </a:solidFill>
                <a:latin typeface="Consolas" charset="0"/>
                <a:ea typeface="Times New Roman" charset="0"/>
                <a:cs typeface="Times New Roman" charset="0"/>
              </a:rPr>
              <a:t>ən azı bir dəfə </a:t>
            </a:r>
            <a:r>
              <a:rPr lang="az-Latn-AZ" altLang="ru-RU" sz="2400">
                <a:latin typeface="Consolas" charset="0"/>
                <a:ea typeface="Times New Roman" charset="0"/>
                <a:cs typeface="Times New Roman" charset="0"/>
              </a:rPr>
              <a:t>yeriə yetirilir</a:t>
            </a:r>
            <a:endParaRPr lang="ru-RU" altLang="ru-RU" sz="2400" b="1">
              <a:solidFill>
                <a:srgbClr val="333399"/>
              </a:solidFill>
              <a:latin typeface="Consolas" charset="0"/>
              <a:ea typeface="Times New Roman" charset="0"/>
              <a:cs typeface="Times New Roman" charset="0"/>
            </a:endParaRPr>
          </a:p>
        </p:txBody>
      </p:sp>
      <p:sp>
        <p:nvSpPr>
          <p:cNvPr id="77833" name="Прямоугольник 3"/>
          <p:cNvSpPr>
            <a:spLocks noChangeArrowheads="1"/>
          </p:cNvSpPr>
          <p:nvPr/>
        </p:nvSpPr>
        <p:spPr bwMode="auto">
          <a:xfrm>
            <a:off x="384175" y="815975"/>
            <a:ext cx="83439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az-Latn-AZ" altLang="ru-RU" sz="2400" i="1">
                <a:latin typeface="+mj-lt"/>
              </a:rPr>
              <a:t>Məsələ</a:t>
            </a:r>
            <a:r>
              <a:rPr lang="ru-RU" altLang="ru-RU" sz="2400">
                <a:latin typeface="+mj-lt"/>
              </a:rPr>
              <a:t>. </a:t>
            </a:r>
            <a:r>
              <a:rPr lang="az-Latn-AZ" altLang="ru-RU" sz="2400">
                <a:latin typeface="+mj-lt"/>
              </a:rPr>
              <a:t>n dəyişəninə </a:t>
            </a:r>
            <a:r>
              <a:rPr lang="az-Latn-AZ" altLang="ru-RU" sz="2800" b="1">
                <a:solidFill>
                  <a:srgbClr val="333399"/>
                </a:solidFill>
                <a:latin typeface="+mj-lt"/>
              </a:rPr>
              <a:t>müsbət</a:t>
            </a:r>
            <a:r>
              <a:rPr lang="az-Latn-AZ" altLang="ru-RU" sz="2400">
                <a:latin typeface="+mj-lt"/>
              </a:rPr>
              <a:t> ədədin daxil edilməsini təmin etmək</a:t>
            </a:r>
            <a:endParaRPr lang="ru-RU" altLang="ru-RU" sz="2400">
              <a:latin typeface="+mj-lt"/>
            </a:endParaRPr>
          </a:p>
        </p:txBody>
      </p:sp>
      <p:sp>
        <p:nvSpPr>
          <p:cNvPr id="21" name="Скругленная прямоугольная выноска 20"/>
          <p:cNvSpPr>
            <a:spLocks noChangeArrowheads="1"/>
          </p:cNvSpPr>
          <p:nvPr/>
        </p:nvSpPr>
        <p:spPr bwMode="auto">
          <a:xfrm>
            <a:off x="5245260" y="1432258"/>
            <a:ext cx="2262822" cy="471487"/>
          </a:xfrm>
          <a:prstGeom prst="wedgeRoundRectCallout">
            <a:avLst>
              <a:gd name="adj1" fmla="val -190771"/>
              <a:gd name="adj2" fmla="val 72346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az-Latn-AZ" altLang="en-US" sz="2400">
                <a:latin typeface="Consolas" charset="0"/>
              </a:rPr>
              <a:t>sonsuz dövr</a:t>
            </a:r>
            <a:endParaRPr lang="ru-RU" altLang="en-US" sz="2400">
              <a:latin typeface="Consolas" charset="0"/>
            </a:endParaRPr>
          </a:p>
        </p:txBody>
      </p:sp>
      <p:sp>
        <p:nvSpPr>
          <p:cNvPr id="22" name="Скругленная прямоугольная выноска 21"/>
          <p:cNvSpPr>
            <a:spLocks noChangeArrowheads="1"/>
          </p:cNvSpPr>
          <p:nvPr/>
        </p:nvSpPr>
        <p:spPr bwMode="auto">
          <a:xfrm>
            <a:off x="3481038" y="3710507"/>
            <a:ext cx="2200974" cy="794512"/>
          </a:xfrm>
          <a:prstGeom prst="wedgeRoundRectCallout">
            <a:avLst>
              <a:gd name="adj1" fmla="val -68257"/>
              <a:gd name="adj2" fmla="val -111008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az-Latn-AZ" altLang="en-US" sz="2400">
                <a:latin typeface="Consolas" charset="0"/>
              </a:rPr>
              <a:t>dövrü dayandırmaq</a:t>
            </a:r>
            <a:endParaRPr lang="ru-RU" altLang="en-US" sz="2400">
              <a:latin typeface="Consola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  <p:bldP spid="15" grpId="0" animBg="1"/>
      <p:bldP spid="17" grpId="0" animBg="1"/>
      <p:bldP spid="18" grpId="0" animBg="1"/>
      <p:bldP spid="19" grpId="0" build="p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5731B-C773-1E57-F1BE-3A9F87E64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Заголовок 1">
            <a:extLst>
              <a:ext uri="{FF2B5EF4-FFF2-40B4-BE49-F238E27FC236}">
                <a16:creationId xmlns:a16="http://schemas.microsoft.com/office/drawing/2014/main" id="{1574D698-52EC-FC52-450F-C364204E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 dirty="0"/>
              <a:t>Əməliyyatdan sonrakı şərti dövr</a:t>
            </a:r>
            <a:endParaRPr lang="ru-RU" altLang="ru-RU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AF1EE5DA-319E-56B4-567D-8378216F5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1816342"/>
            <a:ext cx="8343900" cy="230832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ru-RU" sz="2400" dirty="0">
                <a:ea typeface="Times New Roman" charset="0"/>
                <a:cs typeface="Times New Roman" charset="0"/>
              </a:rPr>
              <a:t>k</a:t>
            </a:r>
            <a:r>
              <a:rPr lang="az-Latn-AZ" altLang="en-US" sz="2400" dirty="0">
                <a:solidFill>
                  <a:srgbClr val="333399"/>
                </a:solidFill>
                <a:latin typeface="+mj-lt"/>
                <a:ea typeface="Times New Roman" charset="0"/>
                <a:cs typeface="Courier New" charset="0"/>
              </a:rPr>
              <a:t> = -</a:t>
            </a:r>
            <a:r>
              <a:rPr lang="en-GB" altLang="en-US" sz="2400" dirty="0">
                <a:solidFill>
                  <a:srgbClr val="333399"/>
                </a:solidFill>
                <a:latin typeface="+mj-lt"/>
                <a:ea typeface="Times New Roman" charset="0"/>
                <a:cs typeface="Courier New" charset="0"/>
              </a:rPr>
              <a:t>6</a:t>
            </a:r>
            <a:endParaRPr lang="az-Latn-AZ" altLang="en-US" sz="2400" dirty="0">
              <a:solidFill>
                <a:srgbClr val="333399"/>
              </a:solidFill>
              <a:latin typeface="+mj-lt"/>
              <a:ea typeface="Times New Roman" charset="0"/>
              <a:cs typeface="Courier New" charset="0"/>
            </a:endParaRPr>
          </a:p>
          <a:p>
            <a:pPr algn="just" eaLnBrk="1" hangingPunct="1"/>
            <a:r>
              <a:rPr lang="en-US" altLang="en-US" sz="2400" dirty="0">
                <a:solidFill>
                  <a:srgbClr val="333399"/>
                </a:solidFill>
                <a:latin typeface="+mj-lt"/>
                <a:ea typeface="Times New Roman" charset="0"/>
                <a:cs typeface="Courier New" charset="0"/>
              </a:rPr>
              <a:t>while </a:t>
            </a:r>
            <a:r>
              <a:rPr lang="en-US" altLang="ru-RU" sz="2400" dirty="0">
                <a:ea typeface="Times New Roman" charset="0"/>
                <a:cs typeface="Times New Roman" charset="0"/>
              </a:rPr>
              <a:t>k</a:t>
            </a:r>
            <a:r>
              <a:rPr lang="az-Latn-AZ" altLang="en-US" sz="2400" dirty="0">
                <a:solidFill>
                  <a:srgbClr val="333399"/>
                </a:solidFill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en-GB" altLang="en-US" sz="2400" dirty="0">
                <a:solidFill>
                  <a:srgbClr val="333399"/>
                </a:solidFill>
                <a:latin typeface="+mj-lt"/>
                <a:ea typeface="Times New Roman" charset="0"/>
                <a:cs typeface="Courier New" charset="0"/>
              </a:rPr>
              <a:t>&lt; 5</a:t>
            </a:r>
            <a:r>
              <a:rPr lang="en-US" altLang="en-US" sz="2400" dirty="0">
                <a:latin typeface="+mj-lt"/>
                <a:ea typeface="Times New Roman" charset="0"/>
                <a:cs typeface="Courier New" charset="0"/>
              </a:rPr>
              <a:t>:</a:t>
            </a:r>
          </a:p>
          <a:p>
            <a:pPr algn="just" eaLnBrk="1" hangingPunct="1"/>
            <a:r>
              <a:rPr lang="en-US" altLang="en-US" sz="2400" dirty="0">
                <a:solidFill>
                  <a:srgbClr val="000099"/>
                </a:solidFill>
                <a:latin typeface="+mj-lt"/>
                <a:ea typeface="Times New Roman" charset="0"/>
                <a:cs typeface="Courier New" charset="0"/>
              </a:rPr>
              <a:t>	</a:t>
            </a:r>
            <a:r>
              <a:rPr lang="en-US" altLang="ru-RU" sz="2400" dirty="0">
                <a:ea typeface="Times New Roman" charset="0"/>
                <a:cs typeface="Times New Roman" charset="0"/>
              </a:rPr>
              <a:t>k</a:t>
            </a:r>
            <a:r>
              <a:rPr lang="en-US" altLang="en-US" sz="2400" dirty="0">
                <a:solidFill>
                  <a:srgbClr val="000099"/>
                </a:solidFill>
                <a:latin typeface="+mj-lt"/>
                <a:ea typeface="Times New Roman" charset="0"/>
                <a:cs typeface="Courier New" charset="0"/>
              </a:rPr>
              <a:t> += 1   </a:t>
            </a:r>
          </a:p>
          <a:p>
            <a:pPr algn="just" eaLnBrk="1" hangingPunct="1"/>
            <a:r>
              <a:rPr lang="en-US" altLang="en-US" sz="2400" dirty="0">
                <a:solidFill>
                  <a:srgbClr val="000099"/>
                </a:solidFill>
                <a:latin typeface="+mj-lt"/>
                <a:ea typeface="Times New Roman" charset="0"/>
                <a:cs typeface="Courier New" charset="0"/>
              </a:rPr>
              <a:t>	if</a:t>
            </a:r>
            <a:r>
              <a:rPr lang="en-US" altLang="en-US" sz="2400" dirty="0">
                <a:latin typeface="+mj-lt"/>
                <a:ea typeface="Times New Roman" charset="0"/>
                <a:cs typeface="Courier New" charset="0"/>
              </a:rPr>
              <a:t> k == </a:t>
            </a:r>
            <a:r>
              <a:rPr lang="en-US" altLang="en-US" sz="2400" dirty="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0</a:t>
            </a:r>
            <a:r>
              <a:rPr lang="en-US" altLang="en-US" sz="2400" dirty="0">
                <a:latin typeface="+mj-lt"/>
                <a:ea typeface="Times New Roman" charset="0"/>
                <a:cs typeface="Courier New" charset="0"/>
              </a:rPr>
              <a:t>: </a:t>
            </a:r>
          </a:p>
          <a:p>
            <a:pPr algn="just" eaLnBrk="1" hangingPunct="1"/>
            <a:r>
              <a:rPr lang="en-US" altLang="en-US" sz="2400" b="1" dirty="0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		continue</a:t>
            </a:r>
          </a:p>
          <a:p>
            <a:pPr algn="just" eaLnBrk="1" hangingPunct="1"/>
            <a:r>
              <a:rPr lang="en-US" altLang="en-US" sz="2400" b="1" dirty="0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	</a:t>
            </a:r>
            <a:endParaRPr lang="ru-RU" altLang="en-US" sz="2400" b="1" dirty="0">
              <a:solidFill>
                <a:srgbClr val="C00000"/>
              </a:solidFill>
              <a:latin typeface="+mj-lt"/>
              <a:ea typeface="Times New Roman" charset="0"/>
              <a:cs typeface="Courier New" charset="0"/>
            </a:endParaRPr>
          </a:p>
        </p:txBody>
      </p:sp>
      <p:sp>
        <p:nvSpPr>
          <p:cNvPr id="17" name="Прямоугольник 6">
            <a:extLst>
              <a:ext uri="{FF2B5EF4-FFF2-40B4-BE49-F238E27FC236}">
                <a16:creationId xmlns:a16="http://schemas.microsoft.com/office/drawing/2014/main" id="{2811F3B1-695C-A5F8-7BB8-9FDB4C33D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523" y="3663001"/>
            <a:ext cx="1754723" cy="46166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179388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ru-RU" sz="2400" dirty="0">
                <a:solidFill>
                  <a:srgbClr val="0070C0"/>
                </a:solidFill>
                <a:latin typeface="+mj-lt"/>
                <a:ea typeface="Times New Roman" charset="0"/>
                <a:cs typeface="Times New Roman" charset="0"/>
              </a:rPr>
              <a:t>print</a:t>
            </a:r>
            <a:r>
              <a:rPr lang="en-US" altLang="ru-RU" sz="2400" dirty="0">
                <a:latin typeface="+mj-lt"/>
                <a:ea typeface="Times New Roman" charset="0"/>
                <a:cs typeface="Times New Roman" charset="0"/>
              </a:rPr>
              <a:t>(</a:t>
            </a:r>
            <a:r>
              <a:rPr lang="en-US" altLang="ru-RU" sz="2400" dirty="0">
                <a:ea typeface="Times New Roman" charset="0"/>
                <a:cs typeface="Times New Roman" charset="0"/>
              </a:rPr>
              <a:t>k</a:t>
            </a:r>
            <a:r>
              <a:rPr lang="en-US" altLang="ru-RU" sz="2400" dirty="0">
                <a:latin typeface="+mj-lt"/>
                <a:ea typeface="Times New Roman" charset="0"/>
                <a:cs typeface="Times New Roman" charset="0"/>
              </a:rPr>
              <a:t>)</a:t>
            </a:r>
            <a:endParaRPr lang="ru-RU" altLang="ru-RU" sz="2400" dirty="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77833" name="Прямоугольник 3">
            <a:extLst>
              <a:ext uri="{FF2B5EF4-FFF2-40B4-BE49-F238E27FC236}">
                <a16:creationId xmlns:a16="http://schemas.microsoft.com/office/drawing/2014/main" id="{03C47BDA-CDC0-487C-18A5-DB82D3F1D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815975"/>
            <a:ext cx="83439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az-Latn-AZ" altLang="ru-RU" sz="2400" i="1" dirty="0">
                <a:latin typeface="+mj-lt"/>
              </a:rPr>
              <a:t>Məsələ</a:t>
            </a:r>
            <a:r>
              <a:rPr lang="ru-RU" altLang="ru-RU" sz="2400" dirty="0">
                <a:latin typeface="+mj-lt"/>
              </a:rPr>
              <a:t>. </a:t>
            </a:r>
            <a:r>
              <a:rPr lang="en-GB" altLang="ru-RU" sz="2400" dirty="0">
                <a:latin typeface="+mj-lt"/>
              </a:rPr>
              <a:t>[-5,5] </a:t>
            </a:r>
            <a:r>
              <a:rPr lang="en-GB" altLang="ru-RU" sz="2400" dirty="0" err="1">
                <a:latin typeface="+mj-lt"/>
              </a:rPr>
              <a:t>aral</a:t>
            </a:r>
            <a:r>
              <a:rPr lang="az-Latn-AZ" altLang="ru-RU" sz="2400" dirty="0">
                <a:latin typeface="+mj-lt"/>
              </a:rPr>
              <a:t>ığında ədədləri çap edin. 0 ədədi ekrana çıxmamalıdır</a:t>
            </a:r>
            <a:endParaRPr lang="ru-RU" altLang="ru-RU" sz="2400" dirty="0">
              <a:latin typeface="+mj-lt"/>
            </a:endParaRPr>
          </a:p>
        </p:txBody>
      </p:sp>
      <p:sp>
        <p:nvSpPr>
          <p:cNvPr id="2" name="Скругленная прямоугольная выноска 20">
            <a:extLst>
              <a:ext uri="{FF2B5EF4-FFF2-40B4-BE49-F238E27FC236}">
                <a16:creationId xmlns:a16="http://schemas.microsoft.com/office/drawing/2014/main" id="{3B041EA0-9CAB-9D1F-7DAC-7AAD7E8E7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8715" y="2313643"/>
            <a:ext cx="2077148" cy="791712"/>
          </a:xfrm>
          <a:prstGeom prst="wedgeRoundRectCallout">
            <a:avLst>
              <a:gd name="adj1" fmla="val -190771"/>
              <a:gd name="adj2" fmla="val 72346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az-Latn-AZ" altLang="en-US" sz="2400" dirty="0">
                <a:latin typeface="Consolas" charset="0"/>
              </a:rPr>
              <a:t>dövrü ötürmək</a:t>
            </a:r>
            <a:endParaRPr lang="ru-RU" altLang="en-US" sz="2400" dirty="0"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22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  <p:bldP spid="17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Заголовок 4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/>
              <a:t>Dövr nədir</a:t>
            </a:r>
            <a:r>
              <a:rPr lang="ru-RU" altLang="ru-RU"/>
              <a:t>?</a:t>
            </a:r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393700" y="836613"/>
            <a:ext cx="8442325" cy="830997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az-Latn-AZ" altLang="en-US" sz="2400" b="1">
                <a:solidFill>
                  <a:srgbClr val="333399"/>
                </a:solidFill>
                <a:latin typeface="Consolas" charset="0"/>
              </a:rPr>
              <a:t>Dövr </a:t>
            </a:r>
            <a:r>
              <a:rPr lang="ru-RU" altLang="en-US" sz="2400">
                <a:latin typeface="Consolas" charset="0"/>
              </a:rPr>
              <a:t>–</a:t>
            </a:r>
            <a:r>
              <a:rPr lang="az-Latn-AZ" altLang="en-US" sz="2400">
                <a:latin typeface="Consolas" charset="0"/>
              </a:rPr>
              <a:t> eyni əməliyyatların təkrar yerinə yetirilməsinə deyilir</a:t>
            </a:r>
            <a:r>
              <a:rPr lang="ru-RU" altLang="en-US" sz="2400">
                <a:latin typeface="Consolas" charset="0"/>
              </a:rPr>
              <a:t>.</a:t>
            </a:r>
          </a:p>
        </p:txBody>
      </p:sp>
      <p:sp>
        <p:nvSpPr>
          <p:cNvPr id="12" name="Прямоугольник 6"/>
          <p:cNvSpPr>
            <a:spLocks noChangeArrowheads="1"/>
          </p:cNvSpPr>
          <p:nvPr/>
        </p:nvSpPr>
        <p:spPr bwMode="auto">
          <a:xfrm>
            <a:off x="393700" y="1785938"/>
            <a:ext cx="8442325" cy="247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lvl="1" indent="-268288" eaLnBrk="1" hangingPunct="1">
              <a:spcBef>
                <a:spcPct val="15000"/>
              </a:spcBef>
              <a:defRPr/>
            </a:pPr>
            <a:r>
              <a:rPr lang="az-Latn-AZ" sz="2400" b="1">
                <a:solidFill>
                  <a:srgbClr val="333399"/>
                </a:solidFill>
                <a:latin typeface="Consolas" charset="0"/>
              </a:rPr>
              <a:t>Dövrlərin iki növü var</a:t>
            </a:r>
            <a:r>
              <a:rPr lang="ru-RU" sz="2400">
                <a:latin typeface="Consolas" charset="0"/>
              </a:rPr>
              <a:t>:</a:t>
            </a:r>
          </a:p>
          <a:p>
            <a:pPr marL="628650" lvl="1" indent="-268288" eaLnBrk="1" hangingPunct="1">
              <a:spcBef>
                <a:spcPct val="15000"/>
              </a:spcBef>
              <a:buFontTx/>
              <a:buChar char="•"/>
              <a:defRPr/>
            </a:pPr>
            <a:r>
              <a:rPr lang="az-Latn-AZ" sz="2400" b="1">
                <a:latin typeface="Consolas" charset="0"/>
              </a:rPr>
              <a:t>sonlu sayda </a:t>
            </a:r>
            <a:r>
              <a:rPr lang="az-Latn-AZ" sz="2400">
                <a:latin typeface="Consolas" charset="0"/>
              </a:rPr>
              <a:t>addımlara sahib olan dövr (10 dəfə təkrar et)</a:t>
            </a:r>
            <a:endParaRPr lang="ru-RU" sz="2400">
              <a:latin typeface="Consolas" charset="0"/>
            </a:endParaRPr>
          </a:p>
          <a:p>
            <a:pPr marL="628650" lvl="1" indent="-268288" eaLnBrk="1" hangingPunct="1">
              <a:spcBef>
                <a:spcPct val="15000"/>
              </a:spcBef>
              <a:buFontTx/>
              <a:buChar char="•"/>
              <a:defRPr/>
            </a:pPr>
            <a:r>
              <a:rPr lang="az-Latn-AZ" sz="2400" b="1">
                <a:latin typeface="Consolas" charset="0"/>
              </a:rPr>
              <a:t>Bilinməyən sayda </a:t>
            </a:r>
            <a:r>
              <a:rPr lang="az-Latn-AZ" sz="2400">
                <a:latin typeface="Consolas" charset="0"/>
              </a:rPr>
              <a:t>addımlara sahib olan dövr (yorulana qədər təkrar et!)</a:t>
            </a:r>
          </a:p>
          <a:p>
            <a:pPr marL="628650" lvl="1" indent="-268288" eaLnBrk="1" hangingPunct="1">
              <a:spcBef>
                <a:spcPct val="15000"/>
              </a:spcBef>
              <a:buFontTx/>
              <a:buChar char="•"/>
              <a:defRPr/>
            </a:pPr>
            <a:endParaRPr lang="ru-RU" sz="2400">
              <a:latin typeface="Consolas" charset="0"/>
            </a:endParaRPr>
          </a:p>
        </p:txBody>
      </p:sp>
      <p:sp>
        <p:nvSpPr>
          <p:cNvPr id="13" name="Прямоугольник 7"/>
          <p:cNvSpPr>
            <a:spLocks noChangeArrowheads="1"/>
          </p:cNvSpPr>
          <p:nvPr/>
        </p:nvSpPr>
        <p:spPr bwMode="auto">
          <a:xfrm>
            <a:off x="393700" y="3798499"/>
            <a:ext cx="8351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az-Latn-AZ" altLang="ru-RU" sz="2400" i="1">
                <a:latin typeface="Consolas" charset="0"/>
              </a:rPr>
              <a:t>Məsələ</a:t>
            </a:r>
            <a:r>
              <a:rPr lang="ru-RU" altLang="ru-RU" sz="2400">
                <a:latin typeface="Consolas" charset="0"/>
              </a:rPr>
              <a:t>. </a:t>
            </a:r>
            <a:r>
              <a:rPr lang="az-Latn-AZ" altLang="ru-RU" sz="2400">
                <a:latin typeface="Consolas" charset="0"/>
              </a:rPr>
              <a:t>Ekrana </a:t>
            </a:r>
            <a:r>
              <a:rPr lang="ru-RU" altLang="ru-RU" sz="2400">
                <a:latin typeface="Consolas" charset="0"/>
              </a:rPr>
              <a:t>«</a:t>
            </a:r>
            <a:r>
              <a:rPr lang="az-Latn-AZ" altLang="ru-RU" sz="2400">
                <a:latin typeface="Consolas" charset="0"/>
              </a:rPr>
              <a:t>Salam</a:t>
            </a:r>
            <a:r>
              <a:rPr lang="ru-RU" altLang="ru-RU" sz="2400">
                <a:latin typeface="Consolas" charset="0"/>
              </a:rPr>
              <a:t>»</a:t>
            </a:r>
            <a:r>
              <a:rPr lang="az-Latn-AZ" altLang="ru-RU" sz="2400">
                <a:latin typeface="Consolas" charset="0"/>
              </a:rPr>
              <a:t> sözünü 10 dəfə</a:t>
            </a:r>
            <a:r>
              <a:rPr lang="ru-RU" altLang="ru-RU" sz="2400">
                <a:latin typeface="Consolas" charset="0"/>
              </a:rPr>
              <a:t> </a:t>
            </a:r>
            <a:r>
              <a:rPr lang="az-Latn-AZ" altLang="ru-RU" sz="2400">
                <a:latin typeface="Consolas" charset="0"/>
              </a:rPr>
              <a:t>çıxardın</a:t>
            </a:r>
            <a:r>
              <a:rPr lang="ru-RU" altLang="ru-RU" sz="2400">
                <a:latin typeface="Consolas" charset="0"/>
              </a:rPr>
              <a:t>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10443" y="4695190"/>
            <a:ext cx="6977063" cy="663575"/>
            <a:chOff x="796" y="2336"/>
            <a:chExt cx="4395" cy="418"/>
          </a:xfrm>
        </p:grpSpPr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4101" cy="291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az-Latn-AZ" altLang="en-US" sz="2400">
                  <a:latin typeface="Consolas" charset="0"/>
                </a:rPr>
                <a:t>  Məlum üsullarla həll etmək olarmı</a:t>
              </a:r>
              <a:r>
                <a:rPr lang="en-US" altLang="en-US" sz="2400">
                  <a:latin typeface="Consolas" charset="0"/>
                </a:rPr>
                <a:t>?</a:t>
              </a:r>
              <a:endParaRPr lang="ru-RU" altLang="en-US" sz="2400">
                <a:latin typeface="Consolas" charset="0"/>
              </a:endParaRPr>
            </a:p>
          </p:txBody>
        </p:sp>
        <p:sp>
          <p:nvSpPr>
            <p:cNvPr id="69641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build="p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/>
              <a:t>Proqramda təkrarlanma</a:t>
            </a:r>
            <a:endParaRPr lang="ru-RU" altLang="ru-RU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77838" y="949325"/>
            <a:ext cx="4592637" cy="200977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marL="176213" indent="-17621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en-US" sz="2800">
                <a:solidFill>
                  <a:srgbClr val="0070C0"/>
                </a:solidFill>
                <a:latin typeface="+mj-lt"/>
              </a:rPr>
              <a:t>print</a:t>
            </a:r>
            <a:r>
              <a:rPr lang="en-US" altLang="en-US" sz="2800">
                <a:latin typeface="+mj-lt"/>
              </a:rPr>
              <a:t>(</a:t>
            </a:r>
            <a:r>
              <a:rPr lang="en-US" altLang="en-US" sz="2800">
                <a:solidFill>
                  <a:srgbClr val="C00000"/>
                </a:solidFill>
                <a:latin typeface="+mj-lt"/>
              </a:rPr>
              <a:t>“Salam”</a:t>
            </a:r>
            <a:r>
              <a:rPr lang="en-US" altLang="en-US" sz="2800">
                <a:latin typeface="+mj-lt"/>
              </a:rPr>
              <a:t>)</a:t>
            </a:r>
            <a:endParaRPr lang="ru-RU" altLang="en-US" sz="2800">
              <a:latin typeface="+mj-lt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en-US" sz="2800">
                <a:solidFill>
                  <a:srgbClr val="0070C0"/>
                </a:solidFill>
                <a:latin typeface="+mj-lt"/>
              </a:rPr>
              <a:t>print</a:t>
            </a:r>
            <a:r>
              <a:rPr lang="en-US" altLang="en-US" sz="2800">
                <a:latin typeface="+mj-lt"/>
              </a:rPr>
              <a:t>(</a:t>
            </a:r>
            <a:r>
              <a:rPr lang="en-US" altLang="en-US" sz="2800">
                <a:solidFill>
                  <a:srgbClr val="C00000"/>
                </a:solidFill>
                <a:latin typeface="+mj-lt"/>
              </a:rPr>
              <a:t>“Salam”</a:t>
            </a:r>
            <a:r>
              <a:rPr lang="en-US" altLang="en-US" sz="2800">
                <a:latin typeface="+mj-lt"/>
              </a:rPr>
              <a:t>)</a:t>
            </a:r>
            <a:endParaRPr lang="ru-RU" altLang="en-US" sz="2800">
              <a:latin typeface="+mj-lt"/>
            </a:endParaRPr>
          </a:p>
          <a:p>
            <a:pPr eaLnBrk="1" hangingPunct="1">
              <a:spcBef>
                <a:spcPct val="15000"/>
              </a:spcBef>
            </a:pPr>
            <a:r>
              <a:rPr lang="ru-RU" altLang="en-US" sz="2800">
                <a:latin typeface="+mj-lt"/>
              </a:rPr>
              <a:t>...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2800">
                <a:solidFill>
                  <a:srgbClr val="0070C0"/>
                </a:solidFill>
                <a:latin typeface="+mj-lt"/>
              </a:rPr>
              <a:t>print</a:t>
            </a:r>
            <a:r>
              <a:rPr lang="en-US" altLang="en-US" sz="2800">
                <a:latin typeface="+mj-lt"/>
              </a:rPr>
              <a:t>(</a:t>
            </a:r>
            <a:r>
              <a:rPr lang="en-US" altLang="en-US" sz="2800">
                <a:solidFill>
                  <a:srgbClr val="C00000"/>
                </a:solidFill>
                <a:latin typeface="+mj-lt"/>
              </a:rPr>
              <a:t>“Salam”</a:t>
            </a:r>
            <a:r>
              <a:rPr lang="en-US" altLang="en-US" sz="2800">
                <a:latin typeface="+mj-lt"/>
              </a:rPr>
              <a:t>)</a:t>
            </a:r>
            <a:endParaRPr lang="ru-RU" altLang="en-US" sz="2800">
              <a:latin typeface="+mj-lt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29612" y="3135039"/>
            <a:ext cx="4226605" cy="769145"/>
            <a:chOff x="928" y="2110"/>
            <a:chExt cx="1459" cy="734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1297" cy="441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en-US" sz="2400">
                  <a:latin typeface="Consolas" charset="0"/>
                </a:rPr>
                <a:t>  </a:t>
              </a:r>
              <a:r>
                <a:rPr lang="az-Latn-AZ" altLang="en-US" sz="2400">
                  <a:latin typeface="Consolas" charset="0"/>
                </a:rPr>
                <a:t>Nəyi pisdir?</a:t>
              </a:r>
              <a:endParaRPr lang="ru-RU" altLang="en-US" sz="2400">
                <a:latin typeface="Consolas" charset="0"/>
              </a:endParaRPr>
            </a:p>
          </p:txBody>
        </p:sp>
        <p:sp>
          <p:nvSpPr>
            <p:cNvPr id="70663" name="Oval 9"/>
            <p:cNvSpPr>
              <a:spLocks noChangeArrowheads="1"/>
            </p:cNvSpPr>
            <p:nvPr/>
          </p:nvSpPr>
          <p:spPr bwMode="auto">
            <a:xfrm>
              <a:off x="928" y="2110"/>
              <a:ext cx="277" cy="644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/>
              <a:t>Dövrün blok-sxemi</a:t>
            </a:r>
            <a:endParaRPr lang="ru-RU" altLang="ru-RU"/>
          </a:p>
        </p:txBody>
      </p:sp>
      <p:sp>
        <p:nvSpPr>
          <p:cNvPr id="71684" name="Блок-схема: процесс 3"/>
          <p:cNvSpPr>
            <a:spLocks noChangeArrowheads="1"/>
          </p:cNvSpPr>
          <p:nvPr/>
        </p:nvSpPr>
        <p:spPr bwMode="auto">
          <a:xfrm>
            <a:off x="2333625" y="3325813"/>
            <a:ext cx="3895725" cy="896937"/>
          </a:xfrm>
          <a:prstGeom prst="flowChartProcess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>
              <a:latin typeface="Consolas" charset="0"/>
            </a:endParaRPr>
          </a:p>
        </p:txBody>
      </p:sp>
      <p:sp>
        <p:nvSpPr>
          <p:cNvPr id="5" name="Блок-схема: знак завершения 17"/>
          <p:cNvSpPr>
            <a:spLocks noChangeArrowheads="1"/>
          </p:cNvSpPr>
          <p:nvPr/>
        </p:nvSpPr>
        <p:spPr bwMode="auto">
          <a:xfrm>
            <a:off x="3624357" y="865235"/>
            <a:ext cx="1393825" cy="390525"/>
          </a:xfrm>
          <a:prstGeom prst="flowChartTerminator">
            <a:avLst/>
          </a:prstGeom>
          <a:solidFill>
            <a:srgbClr val="E6E6F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lIns="0" tIns="0" r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az-Latn-AZ" altLang="en-US">
                <a:latin typeface="Consolas" charset="0"/>
              </a:rPr>
              <a:t>START</a:t>
            </a:r>
            <a:endParaRPr lang="ru-RU" altLang="en-US">
              <a:latin typeface="Consolas" charset="0"/>
            </a:endParaRPr>
          </a:p>
        </p:txBody>
      </p:sp>
      <p:sp>
        <p:nvSpPr>
          <p:cNvPr id="6" name="Блок-схема: знак завершения 18"/>
          <p:cNvSpPr>
            <a:spLocks noChangeArrowheads="1"/>
          </p:cNvSpPr>
          <p:nvPr/>
        </p:nvSpPr>
        <p:spPr bwMode="auto">
          <a:xfrm>
            <a:off x="6697661" y="2320924"/>
            <a:ext cx="1393825" cy="390525"/>
          </a:xfrm>
          <a:prstGeom prst="flowChartTerminator">
            <a:avLst/>
          </a:prstGeom>
          <a:solidFill>
            <a:srgbClr val="E6E6F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lIns="0" tIns="0" r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az-Latn-AZ" altLang="en-US">
                <a:latin typeface="Consolas" charset="0"/>
              </a:rPr>
              <a:t>END</a:t>
            </a:r>
            <a:endParaRPr lang="ru-RU" altLang="en-US">
              <a:latin typeface="Consolas" charset="0"/>
            </a:endParaRPr>
          </a:p>
        </p:txBody>
      </p:sp>
      <p:cxnSp>
        <p:nvCxnSpPr>
          <p:cNvPr id="71687" name="Прямая со стрелкой 28"/>
          <p:cNvCxnSpPr>
            <a:cxnSpLocks noChangeShapeType="1"/>
          </p:cNvCxnSpPr>
          <p:nvPr/>
        </p:nvCxnSpPr>
        <p:spPr bwMode="auto">
          <a:xfrm rot="5400000" flipH="1">
            <a:off x="2888457" y="2653506"/>
            <a:ext cx="1479550" cy="1296987"/>
          </a:xfrm>
          <a:prstGeom prst="bentConnector4">
            <a:avLst>
              <a:gd name="adj1" fmla="val -44398"/>
              <a:gd name="adj2" fmla="val 17038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88" name="Прямая со стрелкой 31"/>
          <p:cNvCxnSpPr>
            <a:cxnSpLocks noChangeShapeType="1"/>
            <a:stCxn id="5" idx="2"/>
          </p:cNvCxnSpPr>
          <p:nvPr/>
        </p:nvCxnSpPr>
        <p:spPr bwMode="auto">
          <a:xfrm rot="5400000">
            <a:off x="4087113" y="1489917"/>
            <a:ext cx="4683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89" name="Прямая со стрелкой 52"/>
          <p:cNvCxnSpPr>
            <a:cxnSpLocks noChangeShapeType="1"/>
            <a:endCxn id="6" idx="1"/>
          </p:cNvCxnSpPr>
          <p:nvPr/>
        </p:nvCxnSpPr>
        <p:spPr bwMode="auto">
          <a:xfrm>
            <a:off x="5794374" y="2516186"/>
            <a:ext cx="9032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0" name="Прямая со стрелкой 53"/>
          <p:cNvCxnSpPr>
            <a:cxnSpLocks noChangeShapeType="1"/>
          </p:cNvCxnSpPr>
          <p:nvPr/>
        </p:nvCxnSpPr>
        <p:spPr bwMode="auto">
          <a:xfrm rot="5400000">
            <a:off x="4021138" y="3248025"/>
            <a:ext cx="4683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91" name="Блок-схема: процесс 63"/>
          <p:cNvSpPr>
            <a:spLocks noChangeArrowheads="1"/>
          </p:cNvSpPr>
          <p:nvPr/>
        </p:nvSpPr>
        <p:spPr bwMode="auto">
          <a:xfrm>
            <a:off x="5922572" y="2081339"/>
            <a:ext cx="501650" cy="406400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az-Latn-AZ" altLang="ru-RU">
                <a:latin typeface="Consolas" charset="0"/>
              </a:rPr>
              <a:t>hə</a:t>
            </a:r>
            <a:endParaRPr lang="ru-RU" altLang="ru-RU">
              <a:latin typeface="Consolas" charset="0"/>
            </a:endParaRPr>
          </a:p>
        </p:txBody>
      </p:sp>
      <p:sp>
        <p:nvSpPr>
          <p:cNvPr id="71692" name="Блок-схема: процесс 64"/>
          <p:cNvSpPr>
            <a:spLocks noChangeArrowheads="1"/>
          </p:cNvSpPr>
          <p:nvPr/>
        </p:nvSpPr>
        <p:spPr bwMode="auto">
          <a:xfrm>
            <a:off x="3495676" y="2967614"/>
            <a:ext cx="623887" cy="406400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az-Latn-AZ" altLang="ru-RU">
                <a:latin typeface="Consolas" charset="0"/>
              </a:rPr>
              <a:t>yox</a:t>
            </a:r>
            <a:endParaRPr lang="ru-RU" altLang="ru-RU">
              <a:latin typeface="Consolas" charset="0"/>
            </a:endParaRPr>
          </a:p>
        </p:txBody>
      </p:sp>
      <p:sp>
        <p:nvSpPr>
          <p:cNvPr id="14" name="Скругленная прямоугольная выноска 13"/>
          <p:cNvSpPr>
            <a:spLocks noChangeArrowheads="1"/>
          </p:cNvSpPr>
          <p:nvPr/>
        </p:nvSpPr>
        <p:spPr bwMode="auto">
          <a:xfrm>
            <a:off x="6035675" y="4649787"/>
            <a:ext cx="2349200" cy="974635"/>
          </a:xfrm>
          <a:prstGeom prst="wedgeRoundRectCallout">
            <a:avLst>
              <a:gd name="adj1" fmla="val -60750"/>
              <a:gd name="adj2" fmla="val -135755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az-Latn-AZ" altLang="en-US" sz="2400">
                <a:latin typeface="Consolas" charset="0"/>
              </a:rPr>
              <a:t>Dövrün gövdəsi</a:t>
            </a:r>
            <a:endParaRPr lang="ru-RU" altLang="en-US" sz="2400">
              <a:latin typeface="Consolas" charset="0"/>
            </a:endParaRPr>
          </a:p>
        </p:txBody>
      </p:sp>
      <p:grpSp>
        <p:nvGrpSpPr>
          <p:cNvPr id="2" name="Группа 29"/>
          <p:cNvGrpSpPr>
            <a:grpSpLocks/>
          </p:cNvGrpSpPr>
          <p:nvPr/>
        </p:nvGrpSpPr>
        <p:grpSpPr bwMode="auto">
          <a:xfrm>
            <a:off x="2861960" y="1766887"/>
            <a:ext cx="2918620" cy="1359163"/>
            <a:chOff x="3030306" y="1960507"/>
            <a:chExt cx="2552700" cy="9032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Блок-схема: решение 45"/>
            <p:cNvSpPr>
              <a:spLocks noChangeArrowheads="1"/>
            </p:cNvSpPr>
            <p:nvPr/>
          </p:nvSpPr>
          <p:spPr bwMode="auto">
            <a:xfrm>
              <a:off x="3030306" y="1960507"/>
              <a:ext cx="2552700" cy="903287"/>
            </a:xfrm>
            <a:prstGeom prst="flowChartDecision">
              <a:avLst/>
            </a:prstGeom>
            <a:solidFill>
              <a:schemeClr val="accent5"/>
            </a:solidFill>
            <a:ln w="12700" algn="ctr">
              <a:noFill/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Consolas" charset="0"/>
              </a:endParaRPr>
            </a:p>
          </p:txBody>
        </p:sp>
        <p:sp>
          <p:nvSpPr>
            <p:cNvPr id="17" name="Прямоугольник 39"/>
            <p:cNvSpPr>
              <a:spLocks noChangeArrowheads="1"/>
            </p:cNvSpPr>
            <p:nvPr/>
          </p:nvSpPr>
          <p:spPr bwMode="auto">
            <a:xfrm>
              <a:off x="3205002" y="2257004"/>
              <a:ext cx="2331413" cy="401461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 type="triangle" w="lg" len="lg"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az-Latn-AZ">
                  <a:latin typeface="Consolas" charset="0"/>
                </a:rPr>
                <a:t>10 dəfə dövr yerinə yetirildi</a:t>
              </a:r>
              <a:r>
                <a:rPr lang="en-US">
                  <a:latin typeface="Consolas" charset="0"/>
                </a:rPr>
                <a:t>?</a:t>
              </a:r>
              <a:endParaRPr lang="ru-RU">
                <a:latin typeface="Consolas" charset="0"/>
              </a:endParaRPr>
            </a:p>
          </p:txBody>
        </p:sp>
      </p:grpSp>
      <p:grpSp>
        <p:nvGrpSpPr>
          <p:cNvPr id="3" name="Группа 39"/>
          <p:cNvGrpSpPr>
            <a:grpSpLocks/>
          </p:cNvGrpSpPr>
          <p:nvPr/>
        </p:nvGrpSpPr>
        <p:grpSpPr bwMode="auto">
          <a:xfrm>
            <a:off x="2587216" y="3479926"/>
            <a:ext cx="3379018" cy="561975"/>
            <a:chOff x="2806291" y="3533775"/>
            <a:chExt cx="3379018" cy="561975"/>
          </a:xfr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Блок-схема: данные 37"/>
            <p:cNvSpPr>
              <a:spLocks noChangeArrowheads="1"/>
            </p:cNvSpPr>
            <p:nvPr/>
          </p:nvSpPr>
          <p:spPr bwMode="auto">
            <a:xfrm>
              <a:off x="2806291" y="3533775"/>
              <a:ext cx="3379018" cy="561975"/>
            </a:xfrm>
            <a:prstGeom prst="flowChartInputOutput">
              <a:avLst/>
            </a:prstGeom>
            <a:grpFill/>
            <a:ln w="12700" algn="ctr">
              <a:noFill/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pPr eaLnBrk="1" hangingPunct="1">
                <a:defRPr/>
              </a:pPr>
              <a:endParaRPr lang="ru-RU">
                <a:latin typeface="Consolas" charset="0"/>
              </a:endParaRPr>
            </a:p>
          </p:txBody>
        </p:sp>
        <p:sp>
          <p:nvSpPr>
            <p:cNvPr id="20" name="Прямоугольник 38"/>
            <p:cNvSpPr>
              <a:spLocks noChangeArrowheads="1"/>
            </p:cNvSpPr>
            <p:nvPr/>
          </p:nvSpPr>
          <p:spPr bwMode="auto">
            <a:xfrm>
              <a:off x="3081035" y="3615809"/>
              <a:ext cx="29673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2000" b="1">
                  <a:solidFill>
                    <a:srgbClr val="0070C0"/>
                  </a:solidFill>
                  <a:latin typeface="+mj-lt"/>
                  <a:cs typeface="Courier New" pitchFamily="49" charset="0"/>
                </a:rPr>
                <a:t>print</a:t>
              </a:r>
              <a:r>
                <a:rPr lang="en-US" sz="2000" b="1">
                  <a:latin typeface="+mj-lt"/>
                  <a:cs typeface="Courier New" pitchFamily="49" charset="0"/>
                </a:rPr>
                <a:t>(</a:t>
              </a:r>
              <a:r>
                <a:rPr lang="en-US" sz="2000" b="1">
                  <a:solidFill>
                    <a:srgbClr val="C00000"/>
                  </a:solidFill>
                  <a:latin typeface="+mj-lt"/>
                  <a:cs typeface="Courier New" pitchFamily="49" charset="0"/>
                </a:rPr>
                <a:t>“</a:t>
              </a:r>
              <a:r>
                <a:rPr lang="az-Latn-AZ" sz="2000" b="1">
                  <a:solidFill>
                    <a:srgbClr val="C00000"/>
                  </a:solidFill>
                  <a:latin typeface="+mj-lt"/>
                  <a:cs typeface="Courier New" pitchFamily="49" charset="0"/>
                </a:rPr>
                <a:t>Salam</a:t>
              </a:r>
              <a:r>
                <a:rPr lang="ru-RU" sz="2000" b="1">
                  <a:solidFill>
                    <a:srgbClr val="C00000"/>
                  </a:solidFill>
                  <a:latin typeface="+mj-lt"/>
                  <a:cs typeface="Courier New" pitchFamily="49" charset="0"/>
                </a:rPr>
                <a:t>!</a:t>
              </a:r>
              <a:r>
                <a:rPr lang="en-US" sz="2000" b="1">
                  <a:solidFill>
                    <a:srgbClr val="C00000"/>
                  </a:solidFill>
                  <a:latin typeface="+mj-lt"/>
                  <a:cs typeface="Courier New" pitchFamily="49" charset="0"/>
                </a:rPr>
                <a:t>”</a:t>
              </a:r>
              <a:r>
                <a:rPr lang="en-US" sz="2000" b="1">
                  <a:latin typeface="+mj-lt"/>
                  <a:cs typeface="Courier New" pitchFamily="49" charset="0"/>
                </a:rPr>
                <a:t>)</a:t>
              </a:r>
              <a:endParaRPr lang="ru-RU" sz="2000" b="1">
                <a:latin typeface="+mj-lt"/>
                <a:cs typeface="Courier New" pitchFamily="49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/>
              <a:t>Dövrü necə təşkil etmək olar</a:t>
            </a:r>
            <a:r>
              <a:rPr lang="ru-RU" altLang="ru-RU"/>
              <a:t>?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1475" y="905064"/>
            <a:ext cx="5184775" cy="156966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square" anchor="ctr">
            <a:spAutoFit/>
          </a:bodyPr>
          <a:lstStyle>
            <a:lvl1pPr indent="90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az-Latn-AZ" altLang="en-US" sz="2400">
                <a:latin typeface="+mj-lt"/>
                <a:ea typeface="Times New Roman" charset="0"/>
                <a:cs typeface="Courier New" charset="0"/>
              </a:rPr>
              <a:t>sayğac </a:t>
            </a:r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=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ru-RU" altLang="en-US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0</a:t>
            </a:r>
          </a:p>
          <a:p>
            <a:r>
              <a:rPr lang="az-Latn-AZ" altLang="en-US" sz="2400">
                <a:latin typeface="+mj-lt"/>
                <a:ea typeface="Times New Roman" charset="0"/>
                <a:cs typeface="Courier New" charset="0"/>
              </a:rPr>
              <a:t>Nə qədər ki sayğac</a:t>
            </a:r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 &lt; </a:t>
            </a:r>
            <a:r>
              <a:rPr lang="ru-RU" altLang="en-US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10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:</a:t>
            </a:r>
            <a:endParaRPr lang="ru-RU" altLang="en-US" sz="2400">
              <a:solidFill>
                <a:srgbClr val="00B0F0"/>
              </a:solidFill>
              <a:latin typeface="+mj-lt"/>
              <a:ea typeface="Times New Roman" charset="0"/>
              <a:cs typeface="Courier New" charset="0"/>
            </a:endParaRPr>
          </a:p>
          <a:p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  </a:t>
            </a:r>
            <a:r>
              <a:rPr lang="en-US" altLang="en-US" sz="2400">
                <a:solidFill>
                  <a:srgbClr val="0070C0"/>
                </a:solidFill>
                <a:latin typeface="+mj-lt"/>
                <a:ea typeface="Times New Roman" charset="0"/>
                <a:cs typeface="Courier New" charset="0"/>
              </a:rPr>
              <a:t>print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(</a:t>
            </a:r>
            <a:r>
              <a:rPr lang="en-US" altLang="en-US" sz="2400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“</a:t>
            </a:r>
            <a:r>
              <a:rPr lang="az-Latn-AZ" altLang="en-US" sz="2400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Salam</a:t>
            </a:r>
            <a:r>
              <a:rPr lang="en-US" altLang="en-US" sz="2400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”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)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  <a:p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az-Latn-AZ" altLang="en-US" sz="2400">
                <a:latin typeface="+mj-lt"/>
                <a:ea typeface="Times New Roman" charset="0"/>
                <a:cs typeface="Courier New" charset="0"/>
              </a:rPr>
              <a:t> sayğacı</a:t>
            </a:r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ru-RU" altLang="en-US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1</a:t>
            </a:r>
            <a:r>
              <a:rPr lang="az-Latn-AZ" altLang="en-US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az-Latn-AZ" altLang="en-US" sz="2400">
                <a:latin typeface="+mj-lt"/>
                <a:ea typeface="Times New Roman" charset="0"/>
                <a:cs typeface="Courier New" charset="0"/>
              </a:rPr>
              <a:t>addım ilə artırın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1475" y="2851339"/>
            <a:ext cx="5184775" cy="156966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square" anchor="ctr">
            <a:spAutoFit/>
          </a:bodyPr>
          <a:lstStyle>
            <a:lvl1pPr indent="90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az-Latn-AZ" altLang="en-US" sz="2400">
                <a:latin typeface="+mj-lt"/>
                <a:ea typeface="Times New Roman" charset="0"/>
                <a:cs typeface="Courier New" charset="0"/>
              </a:rPr>
              <a:t>Sayğac </a:t>
            </a:r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=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en-US" altLang="en-US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10</a:t>
            </a:r>
            <a:endParaRPr lang="ru-RU" altLang="en-US" sz="2400">
              <a:solidFill>
                <a:srgbClr val="00B0F0"/>
              </a:solidFill>
              <a:latin typeface="+mj-lt"/>
              <a:ea typeface="Times New Roman" charset="0"/>
              <a:cs typeface="Courier New" charset="0"/>
            </a:endParaRPr>
          </a:p>
          <a:p>
            <a:r>
              <a:rPr lang="az-Latn-AZ" altLang="en-US" sz="2400">
                <a:latin typeface="+mj-lt"/>
                <a:ea typeface="Times New Roman" charset="0"/>
                <a:cs typeface="Courier New" charset="0"/>
              </a:rPr>
              <a:t>Nə qədər ki sayğac 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&gt;</a:t>
            </a:r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ru-RU" altLang="en-US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0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:</a:t>
            </a:r>
            <a:endParaRPr lang="ru-RU" altLang="en-US" sz="2400">
              <a:solidFill>
                <a:srgbClr val="00B0F0"/>
              </a:solidFill>
              <a:latin typeface="+mj-lt"/>
              <a:ea typeface="Times New Roman" charset="0"/>
              <a:cs typeface="Courier New" charset="0"/>
            </a:endParaRPr>
          </a:p>
          <a:p>
            <a:r>
              <a:rPr lang="ru-RU" altLang="en-US" sz="2400">
                <a:solidFill>
                  <a:srgbClr val="000000"/>
                </a:solidFill>
                <a:latin typeface="Consolas" panose="020B0609020204030204"/>
                <a:ea typeface="Times New Roman" charset="0"/>
                <a:cs typeface="Courier New" charset="0"/>
              </a:rPr>
              <a:t> </a:t>
            </a:r>
            <a:r>
              <a:rPr lang="en-US" altLang="en-US" sz="2400">
                <a:solidFill>
                  <a:srgbClr val="0070C0"/>
                </a:solidFill>
                <a:latin typeface="Consolas" panose="020B0609020204030204"/>
                <a:ea typeface="Times New Roman" charset="0"/>
                <a:cs typeface="Courier New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/>
                <a:ea typeface="Times New Roman" charset="0"/>
                <a:cs typeface="Courier New" charset="0"/>
              </a:rPr>
              <a:t>(</a:t>
            </a:r>
            <a:r>
              <a:rPr lang="en-US" altLang="en-US" sz="2400">
                <a:solidFill>
                  <a:srgbClr val="C00000"/>
                </a:solidFill>
                <a:latin typeface="Consolas" panose="020B0609020204030204"/>
                <a:ea typeface="Times New Roman" charset="0"/>
                <a:cs typeface="Courier New" charset="0"/>
              </a:rPr>
              <a:t>“</a:t>
            </a:r>
            <a:r>
              <a:rPr lang="az-Latn-AZ" altLang="en-US" sz="2400">
                <a:solidFill>
                  <a:srgbClr val="C00000"/>
                </a:solidFill>
                <a:latin typeface="Consolas" panose="020B0609020204030204"/>
                <a:ea typeface="Times New Roman" charset="0"/>
                <a:cs typeface="Courier New" charset="0"/>
              </a:rPr>
              <a:t>Salam</a:t>
            </a:r>
            <a:r>
              <a:rPr lang="en-US" altLang="en-US" sz="2400">
                <a:solidFill>
                  <a:srgbClr val="C00000"/>
                </a:solidFill>
                <a:latin typeface="Consolas" panose="020B0609020204030204"/>
                <a:ea typeface="Times New Roman" charset="0"/>
                <a:cs typeface="Courier New" charset="0"/>
              </a:rPr>
              <a:t>”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/>
                <a:ea typeface="Times New Roman" charset="0"/>
                <a:cs typeface="Courier New" charset="0"/>
              </a:rPr>
              <a:t>)</a:t>
            </a:r>
            <a:endParaRPr lang="az-Latn-AZ" altLang="en-US" sz="2400">
              <a:solidFill>
                <a:srgbClr val="000000"/>
              </a:solidFill>
              <a:latin typeface="Consolas" panose="020B0609020204030204"/>
              <a:ea typeface="Times New Roman" charset="0"/>
              <a:cs typeface="Courier New" charset="0"/>
            </a:endParaRPr>
          </a:p>
          <a:p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az-Latn-AZ" altLang="en-US" sz="2400">
                <a:latin typeface="+mj-lt"/>
                <a:ea typeface="Times New Roman" charset="0"/>
                <a:cs typeface="Courier New" charset="0"/>
              </a:rPr>
              <a:t>sayğacı</a:t>
            </a:r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ru-RU" altLang="en-US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1</a:t>
            </a:r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az-Latn-AZ" altLang="en-US" sz="2400">
                <a:latin typeface="+mj-lt"/>
                <a:ea typeface="Times New Roman" charset="0"/>
                <a:cs typeface="Courier New" charset="0"/>
              </a:rPr>
              <a:t>addım ilə azaldın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44563" y="4772025"/>
            <a:ext cx="6977062" cy="936625"/>
            <a:chOff x="796" y="2336"/>
            <a:chExt cx="4395" cy="590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4101" cy="523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az-Latn-AZ" altLang="en-US" sz="2400">
                  <a:latin typeface="Consolas" charset="0"/>
                </a:rPr>
                <a:t>  Prosessor üçün hansı metod daha uyğundur</a:t>
              </a:r>
              <a:r>
                <a:rPr lang="en-US" altLang="en-US" sz="2400">
                  <a:latin typeface="Consolas" charset="0"/>
                </a:rPr>
                <a:t>?</a:t>
              </a:r>
              <a:endParaRPr lang="ru-RU" altLang="en-US" sz="2400">
                <a:latin typeface="Consolas" charset="0"/>
              </a:endParaRPr>
            </a:p>
          </p:txBody>
        </p:sp>
        <p:sp>
          <p:nvSpPr>
            <p:cNvPr id="72714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charset="0"/>
              </a:endParaRPr>
            </a:p>
          </p:txBody>
        </p:sp>
      </p:grpSp>
      <p:sp>
        <p:nvSpPr>
          <p:cNvPr id="60423" name="Прямоугольник 8"/>
          <p:cNvSpPr>
            <a:spLocks noChangeArrowheads="1"/>
          </p:cNvSpPr>
          <p:nvPr/>
        </p:nvSpPr>
        <p:spPr bwMode="auto">
          <a:xfrm>
            <a:off x="5810250" y="2974787"/>
            <a:ext cx="1071563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8800" b="1">
                <a:solidFill>
                  <a:srgbClr val="008000"/>
                </a:solidFill>
                <a:latin typeface="Courier New" charset="0"/>
                <a:ea typeface="Times New Roman" charset="0"/>
                <a:cs typeface="Courier New" charset="0"/>
                <a:sym typeface="Wingdings" charset="2"/>
              </a:rPr>
              <a:t></a:t>
            </a:r>
            <a:endParaRPr lang="ru-RU" altLang="ru-RU" sz="7200">
              <a:solidFill>
                <a:srgbClr val="008000"/>
              </a:solidFill>
              <a:latin typeface="Consolas" charset="0"/>
              <a:ea typeface="Times New Roman" charset="0"/>
              <a:cs typeface="Courier New" charset="0"/>
            </a:endParaRPr>
          </a:p>
        </p:txBody>
      </p:sp>
      <p:sp>
        <p:nvSpPr>
          <p:cNvPr id="10" name="AutoShape 53"/>
          <p:cNvSpPr>
            <a:spLocks noChangeArrowheads="1"/>
          </p:cNvSpPr>
          <p:nvPr/>
        </p:nvSpPr>
        <p:spPr bwMode="auto">
          <a:xfrm>
            <a:off x="5695950" y="1180495"/>
            <a:ext cx="3333750" cy="1645255"/>
          </a:xfrm>
          <a:prstGeom prst="wedgeRoundRectCallout">
            <a:avLst>
              <a:gd name="adj1" fmla="val -30522"/>
              <a:gd name="adj2" fmla="val 7589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az-Latn-AZ" sz="2400">
                <a:latin typeface="Consolas" charset="0"/>
              </a:rPr>
              <a:t>Əməliyyatın nəticəsi avtomatik sıfır ilə müqayisə olunur!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0423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333F2-2970-4F3D-1433-AC0903F3B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Заголовок 1">
            <a:extLst>
              <a:ext uri="{FF2B5EF4-FFF2-40B4-BE49-F238E27FC236}">
                <a16:creationId xmlns:a16="http://schemas.microsoft.com/office/drawing/2014/main" id="{41DA44AF-E768-E74A-DD16-2AF9197A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/>
              <a:t>Dəyişənli Dövr</a:t>
            </a:r>
            <a:endParaRPr lang="ru-RU" altLang="ru-RU"/>
          </a:p>
        </p:txBody>
      </p:sp>
      <p:sp>
        <p:nvSpPr>
          <p:cNvPr id="82948" name="Прямоугольник 3">
            <a:extLst>
              <a:ext uri="{FF2B5EF4-FFF2-40B4-BE49-F238E27FC236}">
                <a16:creationId xmlns:a16="http://schemas.microsoft.com/office/drawing/2014/main" id="{BB59004D-D013-65D1-5E39-F032C3802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690136"/>
            <a:ext cx="81682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0" indent="0" eaLnBrk="1" hangingPunct="1">
              <a:spcBef>
                <a:spcPct val="50000"/>
              </a:spcBef>
            </a:pPr>
            <a:r>
              <a:rPr lang="az-Latn-AZ" altLang="ru-RU" sz="2400" i="1">
                <a:solidFill>
                  <a:srgbClr val="000000"/>
                </a:solidFill>
                <a:latin typeface="Consolas" charset="0"/>
              </a:rPr>
              <a:t>Məsələ</a:t>
            </a:r>
            <a:r>
              <a:rPr lang="ru-RU" altLang="ru-RU" sz="2400">
                <a:solidFill>
                  <a:srgbClr val="000000"/>
                </a:solidFill>
                <a:latin typeface="Consolas" charset="0"/>
              </a:rPr>
              <a:t>. </a:t>
            </a:r>
            <a:r>
              <a:rPr lang="az-Latn-AZ" altLang="ru-RU" sz="2400">
                <a:solidFill>
                  <a:srgbClr val="000000"/>
                </a:solidFill>
                <a:latin typeface="Consolas" charset="0"/>
              </a:rPr>
              <a:t>Ekrana 10 dəfə</a:t>
            </a:r>
            <a:r>
              <a:rPr lang="ru-RU" altLang="ru-RU" sz="2400">
                <a:solidFill>
                  <a:srgbClr val="000000"/>
                </a:solidFill>
                <a:latin typeface="Consolas" charset="0"/>
              </a:rPr>
              <a:t> «</a:t>
            </a:r>
            <a:r>
              <a:rPr lang="az-Latn-AZ" altLang="ru-RU" sz="2400">
                <a:solidFill>
                  <a:srgbClr val="000000"/>
                </a:solidFill>
                <a:latin typeface="Consolas" charset="0"/>
              </a:rPr>
              <a:t>Salam</a:t>
            </a:r>
            <a:r>
              <a:rPr lang="ru-RU" altLang="ru-RU" sz="2400">
                <a:solidFill>
                  <a:srgbClr val="000000"/>
                </a:solidFill>
                <a:latin typeface="Consolas" charset="0"/>
              </a:rPr>
              <a:t>»</a:t>
            </a:r>
            <a:r>
              <a:rPr lang="az-Latn-AZ" altLang="ru-RU" sz="2400">
                <a:solidFill>
                  <a:srgbClr val="000000"/>
                </a:solidFill>
                <a:latin typeface="Consolas" charset="0"/>
              </a:rPr>
              <a:t> sözünü çıxardın</a:t>
            </a:r>
            <a:r>
              <a:rPr lang="ru-RU" altLang="ru-RU" sz="2400">
                <a:solidFill>
                  <a:srgbClr val="000000"/>
                </a:solidFill>
                <a:latin typeface="Consolas" charset="0"/>
              </a:rPr>
              <a:t>.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957F69BC-2F7E-96AF-4F88-057CCD413C16}"/>
              </a:ext>
            </a:extLst>
          </p:cNvPr>
          <p:cNvGrpSpPr>
            <a:grpSpLocks/>
          </p:cNvGrpSpPr>
          <p:nvPr/>
        </p:nvGrpSpPr>
        <p:grpSpPr bwMode="auto">
          <a:xfrm>
            <a:off x="390525" y="3744111"/>
            <a:ext cx="7875016" cy="669970"/>
            <a:chOff x="213" y="2103"/>
            <a:chExt cx="4646" cy="703"/>
          </a:xfrm>
        </p:grpSpPr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F147A016-8452-0659-B23A-4E7802359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" y="2322"/>
              <a:ext cx="4544" cy="484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en-US" sz="2400">
                  <a:latin typeface="Consolas" charset="0"/>
                </a:rPr>
                <a:t>  «</a:t>
              </a:r>
              <a:r>
                <a:rPr lang="en-US" altLang="en-US" sz="2400">
                  <a:latin typeface="Consolas" charset="0"/>
                </a:rPr>
                <a:t>while</a:t>
              </a:r>
              <a:r>
                <a:rPr lang="ru-RU" altLang="en-US" sz="2400">
                  <a:latin typeface="Consolas" charset="0"/>
                </a:rPr>
                <a:t>»</a:t>
              </a:r>
              <a:r>
                <a:rPr lang="en-US" altLang="en-US" sz="2400">
                  <a:latin typeface="Consolas" charset="0"/>
                </a:rPr>
                <a:t> d</a:t>
              </a:r>
              <a:r>
                <a:rPr lang="az-Latn-AZ" altLang="en-US" sz="2400">
                  <a:latin typeface="Consolas" charset="0"/>
                </a:rPr>
                <a:t>övrü ilə yazmaq olar mı</a:t>
              </a:r>
              <a:r>
                <a:rPr lang="en-US" altLang="en-US" sz="2400">
                  <a:latin typeface="Consolas" charset="0"/>
                </a:rPr>
                <a:t>?</a:t>
              </a:r>
              <a:endParaRPr lang="ru-RU" altLang="en-US" sz="2400">
                <a:latin typeface="Consolas" charset="0"/>
              </a:endParaRPr>
            </a:p>
          </p:txBody>
        </p:sp>
        <p:sp>
          <p:nvSpPr>
            <p:cNvPr id="82963" name="Oval 9">
              <a:extLst>
                <a:ext uri="{FF2B5EF4-FFF2-40B4-BE49-F238E27FC236}">
                  <a16:creationId xmlns:a16="http://schemas.microsoft.com/office/drawing/2014/main" id="{927FE959-1A9A-04AD-6697-D8380BE88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" y="2103"/>
              <a:ext cx="294" cy="54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charset="0"/>
              </a:endParaRPr>
            </a:p>
          </p:txBody>
        </p:sp>
      </p:grpSp>
      <p:sp>
        <p:nvSpPr>
          <p:cNvPr id="76801" name="Rectangle 1">
            <a:extLst>
              <a:ext uri="{FF2B5EF4-FFF2-40B4-BE49-F238E27FC236}">
                <a16:creationId xmlns:a16="http://schemas.microsoft.com/office/drawing/2014/main" id="{C1234040-2010-E4AD-5CD2-A6B17F6C5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677" y="4598204"/>
            <a:ext cx="3648075" cy="1569660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indent="90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1">
                <a:latin typeface="+mj-lt"/>
                <a:ea typeface="Times New Roman" charset="0"/>
                <a:cs typeface="Courier New" charset="0"/>
              </a:rPr>
              <a:t> 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  <a:p>
            <a:r>
              <a:rPr lang="en-US" altLang="en-US" sz="2400">
                <a:solidFill>
                  <a:srgbClr val="0000FF"/>
                </a:solidFill>
                <a:latin typeface="+mj-lt"/>
                <a:ea typeface="Times New Roman" charset="0"/>
                <a:cs typeface="Courier New" charset="0"/>
              </a:rPr>
              <a:t>while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      </a:t>
            </a:r>
            <a:r>
              <a:rPr lang="az-Latn-AZ" altLang="en-US" sz="2400">
                <a:latin typeface="+mj-lt"/>
                <a:ea typeface="Times New Roman" charset="0"/>
                <a:cs typeface="Courier New" charset="0"/>
              </a:rPr>
              <a:t>  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: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  <a:p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 </a:t>
            </a:r>
            <a:r>
              <a:rPr lang="en-US" altLang="en-US" sz="2400">
                <a:solidFill>
                  <a:srgbClr val="0070C0"/>
                </a:solidFill>
                <a:latin typeface="+mj-lt"/>
                <a:ea typeface="Times New Roman" charset="0"/>
                <a:cs typeface="Courier New" charset="0"/>
              </a:rPr>
              <a:t>print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(</a:t>
            </a:r>
            <a:r>
              <a:rPr lang="en-US" altLang="en-US" sz="2400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“</a:t>
            </a:r>
            <a:r>
              <a:rPr lang="az-Latn-AZ" altLang="en-US" sz="2400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Salam</a:t>
            </a:r>
            <a:r>
              <a:rPr lang="ru-RU" altLang="en-US" sz="2400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!</a:t>
            </a:r>
            <a:r>
              <a:rPr lang="en-US" altLang="en-US" sz="2400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”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)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  <a:p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 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</p:txBody>
      </p:sp>
      <p:sp>
        <p:nvSpPr>
          <p:cNvPr id="67591" name="Прямоугольник 11">
            <a:extLst>
              <a:ext uri="{FF2B5EF4-FFF2-40B4-BE49-F238E27FC236}">
                <a16:creationId xmlns:a16="http://schemas.microsoft.com/office/drawing/2014/main" id="{66C8942F-1E3C-E894-37DC-B91911B14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054" y="4645008"/>
            <a:ext cx="1085816" cy="41549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bIns="0">
            <a:spAutoFit/>
          </a:bodyPr>
          <a:lstStyle/>
          <a:p>
            <a:pPr eaLnBrk="1" hangingPunct="1">
              <a:defRPr/>
            </a:pPr>
            <a:r>
              <a:rPr lang="en-US" sz="240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</a:t>
            </a:r>
            <a:r>
              <a:rPr lang="ru-RU" sz="24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= </a:t>
            </a:r>
            <a:r>
              <a:rPr lang="ru-RU" sz="2400">
                <a:solidFill>
                  <a:srgbClr val="0095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0</a:t>
            </a:r>
            <a:endParaRPr lang="ru-RU">
              <a:solidFill>
                <a:srgbClr val="0095FF"/>
              </a:solidFill>
              <a:latin typeface="+mj-lt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67592" name="Прямоугольник 12">
            <a:extLst>
              <a:ext uri="{FF2B5EF4-FFF2-40B4-BE49-F238E27FC236}">
                <a16:creationId xmlns:a16="http://schemas.microsoft.com/office/drawing/2014/main" id="{65A6F53E-64E1-1D8A-A40D-6F0062BC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41" y="4967536"/>
            <a:ext cx="1330124" cy="41549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bIns="0">
            <a:spAutoFit/>
          </a:bodyPr>
          <a:lstStyle/>
          <a:p>
            <a:pPr eaLnBrk="1" hangingPunct="1">
              <a:defRPr/>
            </a:pPr>
            <a:r>
              <a:rPr lang="en-US" sz="240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</a:t>
            </a:r>
            <a:r>
              <a:rPr lang="ru-RU" sz="24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&lt; </a:t>
            </a:r>
            <a:r>
              <a:rPr lang="ru-RU" sz="2400">
                <a:solidFill>
                  <a:srgbClr val="0095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10</a:t>
            </a:r>
            <a:endParaRPr lang="ru-RU">
              <a:solidFill>
                <a:srgbClr val="0095FF"/>
              </a:solidFill>
              <a:latin typeface="+mj-lt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67593" name="Прямоугольник 14">
            <a:extLst>
              <a:ext uri="{FF2B5EF4-FFF2-40B4-BE49-F238E27FC236}">
                <a16:creationId xmlns:a16="http://schemas.microsoft.com/office/drawing/2014/main" id="{0B2FD02D-69AE-D0B4-9950-BE95677F3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962" y="5742961"/>
            <a:ext cx="1197764" cy="41549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pPr eaLnBrk="1" hangingPunct="1">
              <a:defRPr/>
            </a:pPr>
            <a:r>
              <a:rPr lang="en-US" sz="240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24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+</a:t>
            </a:r>
            <a:r>
              <a:rPr lang="ru-RU" sz="24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>
                <a:solidFill>
                  <a:srgbClr val="00B0F0"/>
                </a:solidFill>
                <a:latin typeface="+mj-lt"/>
                <a:ea typeface="Times New Roman" pitchFamily="18" charset="0"/>
                <a:cs typeface="Courier New" pitchFamily="49" charset="0"/>
              </a:rPr>
              <a:t>1</a:t>
            </a:r>
            <a:endParaRPr lang="ru-RU">
              <a:solidFill>
                <a:srgbClr val="00B0F0"/>
              </a:solidFill>
              <a:latin typeface="+mj-lt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368E75-4C6A-C772-56C7-FEF57AFB2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13" y="1796210"/>
            <a:ext cx="4333875" cy="83185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400">
                <a:solidFill>
                  <a:srgbClr val="0000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for </a:t>
            </a:r>
            <a:r>
              <a:rPr lang="en-US" sz="2400">
                <a:latin typeface="+mj-lt"/>
                <a:ea typeface="Times New Roman" pitchFamily="18" charset="0"/>
                <a:cs typeface="Courier New" pitchFamily="49" charset="0"/>
              </a:rPr>
              <a:t>               :</a:t>
            </a:r>
          </a:p>
          <a:p>
            <a:pPr indent="90488">
              <a:defRPr/>
            </a:pPr>
            <a:r>
              <a:rPr lang="en-US" sz="2400"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>
                <a:solidFill>
                  <a:srgbClr val="0070C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>
                <a:solidFill>
                  <a:srgbClr val="C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“Salam</a:t>
            </a:r>
            <a:r>
              <a:rPr lang="ru-RU" sz="2400">
                <a:solidFill>
                  <a:srgbClr val="C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!</a:t>
            </a:r>
            <a:r>
              <a:rPr lang="en-US" sz="2400">
                <a:solidFill>
                  <a:srgbClr val="C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”</a:t>
            </a:r>
            <a:r>
              <a:rPr lang="en-US" sz="2400"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</a:p>
        </p:txBody>
      </p:sp>
      <p:sp>
        <p:nvSpPr>
          <p:cNvPr id="5" name="Прямоугольник 16">
            <a:extLst>
              <a:ext uri="{FF2B5EF4-FFF2-40B4-BE49-F238E27FC236}">
                <a16:creationId xmlns:a16="http://schemas.microsoft.com/office/drawing/2014/main" id="{34AE0AB5-0E8B-DCA2-B081-6C13E019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615" y="1825001"/>
            <a:ext cx="2563522" cy="41549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2400" err="1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i</a:t>
            </a:r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en-US" altLang="ru-RU" sz="2400">
                <a:solidFill>
                  <a:srgbClr val="0000FF"/>
                </a:solidFill>
                <a:latin typeface="+mj-lt"/>
                <a:ea typeface="Times New Roman" charset="0"/>
                <a:cs typeface="Courier New" charset="0"/>
              </a:rPr>
              <a:t>in</a:t>
            </a:r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en-US" altLang="ru-RU" sz="2400">
                <a:solidFill>
                  <a:srgbClr val="0070C0"/>
                </a:solidFill>
                <a:latin typeface="+mj-lt"/>
                <a:ea typeface="Times New Roman" charset="0"/>
                <a:cs typeface="Courier New" charset="0"/>
              </a:rPr>
              <a:t>range</a:t>
            </a:r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(</a:t>
            </a:r>
            <a:r>
              <a:rPr lang="en-US" altLang="ru-RU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10</a:t>
            </a:r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)</a:t>
            </a:r>
            <a:endParaRPr lang="ru-RU" altLang="ru-RU" sz="2400">
              <a:solidFill>
                <a:srgbClr val="0095FF"/>
              </a:solidFill>
              <a:latin typeface="+mj-lt"/>
              <a:ea typeface="Times New Roman" charset="0"/>
              <a:cs typeface="Courier New" charset="0"/>
            </a:endParaRPr>
          </a:p>
        </p:txBody>
      </p:sp>
      <p:sp>
        <p:nvSpPr>
          <p:cNvPr id="6" name="Скругленная прямоугольная выноска 16">
            <a:extLst>
              <a:ext uri="{FF2B5EF4-FFF2-40B4-BE49-F238E27FC236}">
                <a16:creationId xmlns:a16="http://schemas.microsoft.com/office/drawing/2014/main" id="{8F0D1A55-90CE-8AC2-543E-9E28C9C45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999" y="1335924"/>
            <a:ext cx="3182602" cy="485775"/>
          </a:xfrm>
          <a:prstGeom prst="wedgeRoundRectCallout">
            <a:avLst>
              <a:gd name="adj1" fmla="val -73470"/>
              <a:gd name="adj2" fmla="val 66796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400">
                <a:latin typeface="Consolas" charset="0"/>
              </a:rPr>
              <a:t>[0,</a:t>
            </a:r>
            <a:r>
              <a:rPr lang="en-US" sz="2400" b="1">
                <a:solidFill>
                  <a:srgbClr val="FF0000"/>
                </a:solidFill>
                <a:latin typeface="Consolas" charset="0"/>
              </a:rPr>
              <a:t>10</a:t>
            </a:r>
            <a:r>
              <a:rPr lang="en-US" sz="2400">
                <a:latin typeface="Consolas" charset="0"/>
              </a:rPr>
              <a:t>) </a:t>
            </a:r>
            <a:r>
              <a:rPr lang="en-US" sz="2400" err="1">
                <a:latin typeface="Consolas" charset="0"/>
              </a:rPr>
              <a:t>aral</a:t>
            </a:r>
            <a:r>
              <a:rPr lang="az-Latn-AZ" sz="2400">
                <a:latin typeface="Consolas" charset="0"/>
              </a:rPr>
              <a:t>ığında</a:t>
            </a:r>
            <a:endParaRPr lang="en-US" sz="2400">
              <a:latin typeface="Consolas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55DD5D1-C92B-6F8E-9811-93D426BF4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13" y="1131047"/>
            <a:ext cx="2733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az-Latn-AZ" altLang="ru-RU" sz="2400" b="1">
                <a:solidFill>
                  <a:srgbClr val="333399"/>
                </a:solidFill>
                <a:latin typeface="Consolas" charset="0"/>
              </a:rPr>
              <a:t>Dəyişənli dövr</a:t>
            </a:r>
            <a:r>
              <a:rPr lang="ru-RU" altLang="ru-RU" sz="2400" b="1">
                <a:solidFill>
                  <a:srgbClr val="333399"/>
                </a:solidFill>
                <a:latin typeface="Consolas" charset="0"/>
              </a:rPr>
              <a:t>:</a:t>
            </a:r>
            <a:endParaRPr lang="ru-RU" altLang="ru-RU" b="1">
              <a:solidFill>
                <a:srgbClr val="333399"/>
              </a:solidFill>
              <a:latin typeface="Consola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B0282A7-0202-5560-0868-16E9CFB8B5A0}"/>
              </a:ext>
            </a:extLst>
          </p:cNvPr>
          <p:cNvGrpSpPr>
            <a:grpSpLocks/>
          </p:cNvGrpSpPr>
          <p:nvPr/>
        </p:nvGrpSpPr>
        <p:grpSpPr bwMode="auto">
          <a:xfrm>
            <a:off x="5219086" y="2240471"/>
            <a:ext cx="3467714" cy="654077"/>
            <a:chOff x="882" y="2210"/>
            <a:chExt cx="1992" cy="657"/>
          </a:xfrm>
        </p:grpSpPr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6B121FF8-5944-BCB9-2E90-F405CFC19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784" cy="464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az-Latn-AZ" sz="2400" b="1">
                  <a:solidFill>
                    <a:srgbClr val="FF0000"/>
                  </a:solidFill>
                  <a:latin typeface="Consolas" charset="0"/>
                </a:rPr>
                <a:t>  10 </a:t>
              </a:r>
              <a:r>
                <a:rPr lang="az-Latn-AZ" sz="2400">
                  <a:latin typeface="Consolas" charset="0"/>
                </a:rPr>
                <a:t>daxil deyil</a:t>
              </a:r>
              <a:r>
                <a:rPr lang="ru-RU" sz="2400">
                  <a:latin typeface="Consolas" charset="0"/>
                </a:rPr>
                <a:t>!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122C3435-0EDB-B0D2-E67A-499466A06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" y="2210"/>
              <a:ext cx="323" cy="544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charset="0"/>
                </a:rPr>
                <a:t>!</a:t>
              </a:r>
            </a:p>
          </p:txBody>
        </p:sp>
      </p:grpSp>
      <p:sp>
        <p:nvSpPr>
          <p:cNvPr id="12" name="Прямоугольник 20">
            <a:extLst>
              <a:ext uri="{FF2B5EF4-FFF2-40B4-BE49-F238E27FC236}">
                <a16:creationId xmlns:a16="http://schemas.microsoft.com/office/drawing/2014/main" id="{06DFE4C9-8A78-3BA5-B7B3-618C47926CC3}"/>
              </a:ext>
            </a:extLst>
          </p:cNvPr>
          <p:cNvSpPr/>
          <p:nvPr/>
        </p:nvSpPr>
        <p:spPr>
          <a:xfrm>
            <a:off x="557701" y="3097960"/>
            <a:ext cx="7116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b="1">
                <a:solidFill>
                  <a:srgbClr val="0070C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range</a:t>
            </a:r>
            <a:r>
              <a:rPr lang="en-US" sz="2400" b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>
                <a:solidFill>
                  <a:srgbClr val="00B0F0"/>
                </a:solidFill>
                <a:latin typeface="+mj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2400" b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2400" b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  <a:sym typeface="Symbol"/>
              </a:rPr>
              <a:t></a:t>
            </a:r>
            <a:r>
              <a:rPr lang="ru-RU" sz="2400" b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0</a:t>
            </a:r>
            <a:r>
              <a:rPr lang="en-US" sz="2400" b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 1, 2, 3, 4, 5, 6, 7, 8, 9</a:t>
            </a:r>
            <a:endParaRPr lang="ru-R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750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1" grpId="0" animBg="1"/>
      <p:bldP spid="67591" grpId="0" animBg="1"/>
      <p:bldP spid="67592" grpId="0" animBg="1"/>
      <p:bldP spid="67593" grpId="0" animBg="1"/>
      <p:bldP spid="4" grpId="0" animBg="1"/>
      <p:bldP spid="5" grpId="0" animBg="1"/>
      <p:bldP spid="6" grpId="0" animBg="1"/>
      <p:bldP spid="7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/>
              <a:t>Şərtli dövr</a:t>
            </a:r>
            <a:endParaRPr lang="ru-RU" altLang="ru-RU"/>
          </a:p>
        </p:txBody>
      </p:sp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715963" y="1276539"/>
            <a:ext cx="4995862" cy="156966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k</a:t>
            </a:r>
            <a:r>
              <a:rPr lang="en-US" altLang="en-US" sz="2400">
                <a:solidFill>
                  <a:srgbClr val="3333FF"/>
                </a:solidFill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=</a:t>
            </a:r>
            <a:r>
              <a:rPr lang="en-US" altLang="en-US" sz="2400">
                <a:solidFill>
                  <a:srgbClr val="3333FF"/>
                </a:solidFill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lang="en-US" altLang="en-US" sz="2400">
                <a:solidFill>
                  <a:srgbClr val="00B0F0"/>
                </a:solidFill>
                <a:latin typeface="+mj-lt"/>
                <a:ea typeface="Times New Roman" charset="0"/>
                <a:cs typeface="Times New Roman" charset="0"/>
              </a:rPr>
              <a:t>0</a:t>
            </a:r>
            <a:endParaRPr lang="ru-RU" altLang="en-US" sz="2400">
              <a:latin typeface="+mj-lt"/>
              <a:ea typeface="Times New Roman" charset="0"/>
              <a:cs typeface="Times New Roman" charset="0"/>
            </a:endParaRPr>
          </a:p>
          <a:p>
            <a:pPr algn="just" eaLnBrk="1" hangingPunct="1"/>
            <a:r>
              <a:rPr lang="en-US" altLang="en-US" sz="2400">
                <a:solidFill>
                  <a:srgbClr val="3333FF"/>
                </a:solidFill>
                <a:latin typeface="+mj-lt"/>
                <a:ea typeface="Times New Roman" charset="0"/>
                <a:cs typeface="Times New Roman" charset="0"/>
              </a:rPr>
              <a:t>while  </a:t>
            </a:r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k</a:t>
            </a:r>
            <a:r>
              <a:rPr lang="en-US" altLang="en-US" sz="2400">
                <a:solidFill>
                  <a:srgbClr val="3333FF"/>
                </a:solidFill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&lt;</a:t>
            </a:r>
            <a:r>
              <a:rPr lang="en-US" altLang="en-US" sz="2400">
                <a:solidFill>
                  <a:srgbClr val="3333FF"/>
                </a:solidFill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lang="ru-RU" altLang="en-US" sz="2400">
                <a:solidFill>
                  <a:srgbClr val="00B0F0"/>
                </a:solidFill>
                <a:latin typeface="+mj-lt"/>
                <a:ea typeface="Times New Roman" charset="0"/>
                <a:cs typeface="Times New Roman" charset="0"/>
              </a:rPr>
              <a:t>10</a:t>
            </a:r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: </a:t>
            </a:r>
            <a:endParaRPr lang="ru-RU" altLang="en-US" sz="2400">
              <a:latin typeface="+mj-lt"/>
              <a:ea typeface="Times New Roman" charset="0"/>
              <a:cs typeface="Times New Roman" charset="0"/>
            </a:endParaRPr>
          </a:p>
          <a:p>
            <a:pPr algn="just" eaLnBrk="1" hangingPunct="1"/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  </a:t>
            </a:r>
            <a:r>
              <a:rPr lang="en-US" altLang="en-US" sz="2400">
                <a:solidFill>
                  <a:srgbClr val="0070C0"/>
                </a:solidFill>
                <a:latin typeface="+mj-lt"/>
                <a:ea typeface="Times New Roman" charset="0"/>
                <a:cs typeface="Times New Roman" charset="0"/>
              </a:rPr>
              <a:t>print </a:t>
            </a:r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( </a:t>
            </a:r>
            <a:r>
              <a:rPr lang="en-US" altLang="en-US" sz="2400">
                <a:solidFill>
                  <a:srgbClr val="C00000"/>
                </a:solidFill>
                <a:latin typeface="+mj-lt"/>
                <a:ea typeface="Times New Roman" charset="0"/>
                <a:cs typeface="Times New Roman" charset="0"/>
              </a:rPr>
              <a:t>“</a:t>
            </a:r>
            <a:r>
              <a:rPr lang="en-US" altLang="en-US" sz="2400" err="1">
                <a:solidFill>
                  <a:srgbClr val="C00000"/>
                </a:solidFill>
                <a:latin typeface="+mj-lt"/>
                <a:ea typeface="Times New Roman" charset="0"/>
                <a:cs typeface="Times New Roman" charset="0"/>
              </a:rPr>
              <a:t>salam</a:t>
            </a:r>
            <a:r>
              <a:rPr lang="en-US" altLang="en-US" sz="2400">
                <a:solidFill>
                  <a:srgbClr val="C00000"/>
                </a:solidFill>
                <a:latin typeface="+mj-lt"/>
                <a:ea typeface="Times New Roman" charset="0"/>
                <a:cs typeface="Times New Roman" charset="0"/>
              </a:rPr>
              <a:t>” </a:t>
            </a:r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)</a:t>
            </a:r>
            <a:endParaRPr lang="ru-RU" altLang="en-US" sz="2400">
              <a:latin typeface="+mj-lt"/>
              <a:ea typeface="Times New Roman" charset="0"/>
              <a:cs typeface="Times New Roman" charset="0"/>
            </a:endParaRPr>
          </a:p>
          <a:p>
            <a:pPr algn="just" eaLnBrk="1" hangingPunct="1"/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  k += 1</a:t>
            </a:r>
            <a:endParaRPr lang="ru-RU" altLang="en-US" sz="240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64517" name="Прямоугольник 4"/>
          <p:cNvSpPr>
            <a:spLocks noChangeArrowheads="1"/>
          </p:cNvSpPr>
          <p:nvPr/>
        </p:nvSpPr>
        <p:spPr bwMode="auto">
          <a:xfrm>
            <a:off x="390525" y="817563"/>
            <a:ext cx="54521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az-Latn-AZ" altLang="ru-RU" sz="2400" b="1">
                <a:solidFill>
                  <a:srgbClr val="333399"/>
                </a:solidFill>
                <a:latin typeface="Consolas" charset="0"/>
              </a:rPr>
              <a:t>Bilinən sayda addımlar olanda</a:t>
            </a:r>
            <a:r>
              <a:rPr lang="ru-RU" altLang="ru-RU" sz="2400" b="1">
                <a:solidFill>
                  <a:srgbClr val="333399"/>
                </a:solidFill>
                <a:latin typeface="Consolas" charset="0"/>
              </a:rPr>
              <a:t>:</a:t>
            </a:r>
            <a:endParaRPr lang="ru-RU" altLang="ru-RU" b="1">
              <a:solidFill>
                <a:srgbClr val="333399"/>
              </a:solidFill>
              <a:latin typeface="Consola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5963" y="3443288"/>
            <a:ext cx="4995862" cy="120015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k</a:t>
            </a:r>
            <a:r>
              <a:rPr lang="en-US" altLang="en-US" sz="2400">
                <a:solidFill>
                  <a:srgbClr val="3333FF"/>
                </a:solidFill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=</a:t>
            </a:r>
            <a:r>
              <a:rPr lang="en-US" altLang="en-US" sz="2400">
                <a:solidFill>
                  <a:srgbClr val="3333FF"/>
                </a:solidFill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lang="en-US" altLang="en-US" sz="2400">
                <a:solidFill>
                  <a:srgbClr val="00B0F0"/>
                </a:solidFill>
                <a:latin typeface="+mj-lt"/>
                <a:ea typeface="Times New Roman" charset="0"/>
                <a:cs typeface="Times New Roman" charset="0"/>
              </a:rPr>
              <a:t>0</a:t>
            </a:r>
            <a:endParaRPr lang="ru-RU" altLang="en-US" sz="2400">
              <a:latin typeface="+mj-lt"/>
              <a:ea typeface="Times New Roman" charset="0"/>
              <a:cs typeface="Times New Roman" charset="0"/>
            </a:endParaRPr>
          </a:p>
          <a:p>
            <a:pPr algn="just" eaLnBrk="1" hangingPunct="1"/>
            <a:r>
              <a:rPr lang="en-US" altLang="en-US" sz="2400">
                <a:solidFill>
                  <a:srgbClr val="3333FF"/>
                </a:solidFill>
                <a:latin typeface="+mj-lt"/>
                <a:ea typeface="Times New Roman" charset="0"/>
                <a:cs typeface="Times New Roman" charset="0"/>
              </a:rPr>
              <a:t>while </a:t>
            </a:r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 k</a:t>
            </a:r>
            <a:r>
              <a:rPr lang="en-US" altLang="en-US" sz="2400">
                <a:solidFill>
                  <a:srgbClr val="3333FF"/>
                </a:solidFill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&lt;</a:t>
            </a:r>
            <a:r>
              <a:rPr lang="en-US" altLang="en-US" sz="2400">
                <a:solidFill>
                  <a:srgbClr val="3333FF"/>
                </a:solidFill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lang="ru-RU" altLang="en-US" sz="2400">
                <a:solidFill>
                  <a:srgbClr val="00B0F0"/>
                </a:solidFill>
                <a:latin typeface="+mj-lt"/>
                <a:ea typeface="Times New Roman" charset="0"/>
                <a:cs typeface="Times New Roman" charset="0"/>
              </a:rPr>
              <a:t>10</a:t>
            </a:r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: </a:t>
            </a:r>
            <a:endParaRPr lang="ru-RU" altLang="en-US" sz="2400">
              <a:latin typeface="+mj-lt"/>
              <a:ea typeface="Times New Roman" charset="0"/>
              <a:cs typeface="Times New Roman" charset="0"/>
            </a:endParaRPr>
          </a:p>
          <a:p>
            <a:pPr algn="just" eaLnBrk="1" hangingPunct="1"/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  </a:t>
            </a:r>
            <a:r>
              <a:rPr lang="en-US" altLang="en-US" sz="2400">
                <a:solidFill>
                  <a:srgbClr val="0070C0"/>
                </a:solidFill>
                <a:latin typeface="+mj-lt"/>
                <a:ea typeface="Times New Roman" charset="0"/>
                <a:cs typeface="Times New Roman" charset="0"/>
              </a:rPr>
              <a:t>print</a:t>
            </a:r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 ( </a:t>
            </a:r>
            <a:r>
              <a:rPr lang="en-US" altLang="en-US" sz="2400">
                <a:solidFill>
                  <a:srgbClr val="C00000"/>
                </a:solidFill>
                <a:latin typeface="+mj-lt"/>
                <a:ea typeface="Times New Roman" charset="0"/>
                <a:cs typeface="Times New Roman" charset="0"/>
              </a:rPr>
              <a:t>“</a:t>
            </a:r>
            <a:r>
              <a:rPr lang="en-US" altLang="en-US" sz="2400" err="1">
                <a:solidFill>
                  <a:srgbClr val="C00000"/>
                </a:solidFill>
                <a:latin typeface="+mj-lt"/>
                <a:ea typeface="Times New Roman" charset="0"/>
                <a:cs typeface="Times New Roman" charset="0"/>
              </a:rPr>
              <a:t>salam</a:t>
            </a:r>
            <a:r>
              <a:rPr lang="en-US" altLang="en-US" sz="2400">
                <a:solidFill>
                  <a:srgbClr val="C00000"/>
                </a:solidFill>
                <a:latin typeface="+mj-lt"/>
                <a:ea typeface="Times New Roman" charset="0"/>
                <a:cs typeface="Times New Roman" charset="0"/>
              </a:rPr>
              <a:t>” </a:t>
            </a:r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)</a:t>
            </a:r>
            <a:endParaRPr lang="ru-RU" altLang="en-US" sz="240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64519" name="Прямоугольник 6"/>
          <p:cNvSpPr>
            <a:spLocks noChangeArrowheads="1"/>
          </p:cNvSpPr>
          <p:nvPr/>
        </p:nvSpPr>
        <p:spPr bwMode="auto">
          <a:xfrm>
            <a:off x="390525" y="2984500"/>
            <a:ext cx="3413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2400" b="1" err="1">
                <a:solidFill>
                  <a:srgbClr val="333399"/>
                </a:solidFill>
                <a:latin typeface="Consolas" charset="0"/>
              </a:rPr>
              <a:t>Sonsuz</a:t>
            </a:r>
            <a:r>
              <a:rPr lang="en-US" altLang="ru-RU" sz="2400" b="1">
                <a:solidFill>
                  <a:srgbClr val="333399"/>
                </a:solidFill>
                <a:latin typeface="Consolas" charset="0"/>
              </a:rPr>
              <a:t> d</a:t>
            </a:r>
            <a:r>
              <a:rPr lang="az-Latn-AZ" altLang="ru-RU" sz="2400" b="1">
                <a:solidFill>
                  <a:srgbClr val="333399"/>
                </a:solidFill>
                <a:latin typeface="Consolas" charset="0"/>
              </a:rPr>
              <a:t>övr olanda</a:t>
            </a:r>
            <a:r>
              <a:rPr lang="ru-RU" altLang="ru-RU" sz="2400" b="1">
                <a:solidFill>
                  <a:srgbClr val="333399"/>
                </a:solidFill>
                <a:latin typeface="Consolas" charset="0"/>
              </a:rPr>
              <a:t>:</a:t>
            </a:r>
            <a:endParaRPr lang="ru-RU" altLang="ru-RU" b="1">
              <a:solidFill>
                <a:srgbClr val="333399"/>
              </a:solidFill>
              <a:latin typeface="Consola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9" grpId="0" animBg="1"/>
      <p:bldP spid="64517" grpId="0"/>
      <p:bldP spid="6" grpId="0" animBg="1"/>
      <p:bldP spid="645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0E663-5CC9-61BC-CE28-5F01B16D2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Заголовок 1">
            <a:extLst>
              <a:ext uri="{FF2B5EF4-FFF2-40B4-BE49-F238E27FC236}">
                <a16:creationId xmlns:a16="http://schemas.microsoft.com/office/drawing/2014/main" id="{CB25C03C-1948-6ADB-712B-701C2F21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>
                <a:solidFill>
                  <a:srgbClr val="BBE0E3">
                    <a:lumMod val="50000"/>
                  </a:srgbClr>
                </a:solidFill>
              </a:rPr>
              <a:t>Dəyişənli Dövr</a:t>
            </a:r>
            <a:endParaRPr lang="ru-RU" altLang="ru-RU"/>
          </a:p>
        </p:txBody>
      </p:sp>
      <p:sp>
        <p:nvSpPr>
          <p:cNvPr id="83972" name="Прямоугольник 3">
            <a:extLst>
              <a:ext uri="{FF2B5EF4-FFF2-40B4-BE49-F238E27FC236}">
                <a16:creationId xmlns:a16="http://schemas.microsoft.com/office/drawing/2014/main" id="{EBE24258-7ADD-1870-794C-973DB3F5C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728451"/>
            <a:ext cx="84788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az-Latn-AZ" altLang="ru-RU" sz="2400" i="1">
                <a:latin typeface="Consolas" charset="0"/>
              </a:rPr>
              <a:t>Məsələ</a:t>
            </a:r>
            <a:r>
              <a:rPr lang="ru-RU" altLang="ru-RU" sz="2400">
                <a:latin typeface="Consolas" charset="0"/>
              </a:rPr>
              <a:t>. 2</a:t>
            </a:r>
            <a:r>
              <a:rPr lang="ru-RU" altLang="ru-RU" sz="2400" baseline="30000">
                <a:latin typeface="Consolas" charset="0"/>
              </a:rPr>
              <a:t>1</a:t>
            </a:r>
            <a:r>
              <a:rPr lang="az-Latn-AZ" altLang="ru-RU" sz="2400">
                <a:latin typeface="Consolas" charset="0"/>
              </a:rPr>
              <a:t> –dən </a:t>
            </a:r>
            <a:r>
              <a:rPr lang="ru-RU" altLang="ru-RU" sz="2400">
                <a:latin typeface="Consolas" charset="0"/>
              </a:rPr>
              <a:t>2</a:t>
            </a:r>
            <a:r>
              <a:rPr lang="ru-RU" altLang="ru-RU" sz="2400" baseline="30000">
                <a:latin typeface="Consolas" charset="0"/>
              </a:rPr>
              <a:t>10</a:t>
            </a:r>
            <a:r>
              <a:rPr lang="az-Latn-AZ" altLang="ru-RU" sz="2400" baseline="30000">
                <a:latin typeface="Consolas" charset="0"/>
              </a:rPr>
              <a:t> </a:t>
            </a:r>
            <a:r>
              <a:rPr lang="az-Latn-AZ" altLang="ru-RU" sz="2400">
                <a:latin typeface="Consolas" charset="0"/>
              </a:rPr>
              <a:t> -na qədər ikinin bütün qüvvətlərini çıxardın.</a:t>
            </a:r>
            <a:endParaRPr lang="ru-RU" altLang="ru-RU" sz="2400">
              <a:latin typeface="Consolas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27757019-37EE-DA13-7E11-9C952323B853}"/>
              </a:ext>
            </a:extLst>
          </p:cNvPr>
          <p:cNvGrpSpPr>
            <a:grpSpLocks/>
          </p:cNvGrpSpPr>
          <p:nvPr/>
        </p:nvGrpSpPr>
        <p:grpSpPr bwMode="auto">
          <a:xfrm>
            <a:off x="161347" y="4040405"/>
            <a:ext cx="6823229" cy="621435"/>
            <a:chOff x="998" y="2258"/>
            <a:chExt cx="3143" cy="564"/>
          </a:xfrm>
        </p:grpSpPr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5DF5FADE-8C67-EDD6-B01D-9C68AF625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3051" cy="419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en-US" sz="2400">
                  <a:latin typeface="Consolas" charset="0"/>
                </a:rPr>
                <a:t>  «</a:t>
              </a:r>
              <a:r>
                <a:rPr lang="en-US" altLang="en-US" sz="2400">
                  <a:latin typeface="Consolas" charset="0"/>
                </a:rPr>
                <a:t>while</a:t>
              </a:r>
              <a:r>
                <a:rPr lang="ru-RU" altLang="en-US" sz="2400">
                  <a:latin typeface="Consolas" charset="0"/>
                </a:rPr>
                <a:t>»</a:t>
              </a:r>
              <a:r>
                <a:rPr lang="en-US" altLang="en-US" sz="2400">
                  <a:latin typeface="Consolas" charset="0"/>
                </a:rPr>
                <a:t> </a:t>
              </a:r>
              <a:r>
                <a:rPr lang="az-Latn-AZ" altLang="en-US" sz="2400">
                  <a:latin typeface="Consolas" charset="0"/>
                </a:rPr>
                <a:t>dövrü ilə necə yazılmalıdır</a:t>
              </a:r>
              <a:r>
                <a:rPr lang="en-US" altLang="en-US" sz="2400">
                  <a:latin typeface="Consolas" charset="0"/>
                </a:rPr>
                <a:t>?</a:t>
              </a:r>
              <a:endParaRPr lang="ru-RU" altLang="en-US" sz="2400">
                <a:latin typeface="Consolas" charset="0"/>
              </a:endParaRPr>
            </a:p>
          </p:txBody>
        </p:sp>
        <p:sp>
          <p:nvSpPr>
            <p:cNvPr id="83987" name="Oval 9">
              <a:extLst>
                <a:ext uri="{FF2B5EF4-FFF2-40B4-BE49-F238E27FC236}">
                  <a16:creationId xmlns:a16="http://schemas.microsoft.com/office/drawing/2014/main" id="{E9523F36-8985-71FC-DE91-396E98FE0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" y="2258"/>
              <a:ext cx="251" cy="486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charset="0"/>
              </a:endParaRPr>
            </a:p>
          </p:txBody>
        </p: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55680B20-C6BB-0E38-4163-0DFFFADC5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4758595"/>
            <a:ext cx="4031261" cy="1569660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anchor="ctr">
            <a:spAutoFit/>
          </a:bodyPr>
          <a:lstStyle>
            <a:lvl1pPr indent="90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 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  <a:p>
            <a:r>
              <a:rPr lang="en-US" altLang="en-US" sz="2400">
                <a:solidFill>
                  <a:srgbClr val="0000FF"/>
                </a:solidFill>
                <a:latin typeface="+mj-lt"/>
                <a:ea typeface="Times New Roman" charset="0"/>
                <a:cs typeface="Courier New" charset="0"/>
              </a:rPr>
              <a:t>while</a:t>
            </a:r>
            <a:r>
              <a:rPr lang="ru-RU" altLang="en-US" sz="2400">
                <a:solidFill>
                  <a:srgbClr val="0000FF"/>
                </a:solidFill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     </a:t>
            </a:r>
            <a:r>
              <a:rPr lang="az-Latn-AZ" altLang="en-US" sz="2400">
                <a:latin typeface="+mj-lt"/>
                <a:ea typeface="Times New Roman" charset="0"/>
                <a:cs typeface="Courier New" charset="0"/>
              </a:rPr>
              <a:t>   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: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  <a:p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 </a:t>
            </a:r>
            <a:r>
              <a:rPr lang="en-US" altLang="en-US" sz="2400">
                <a:solidFill>
                  <a:srgbClr val="0070C0"/>
                </a:solidFill>
                <a:latin typeface="+mj-lt"/>
                <a:ea typeface="Times New Roman" charset="0"/>
                <a:cs typeface="Courier New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( </a:t>
            </a:r>
            <a:r>
              <a:rPr lang="en-US" altLang="en-US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2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**k )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  <a:p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 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</p:txBody>
      </p:sp>
      <p:sp>
        <p:nvSpPr>
          <p:cNvPr id="18" name="Прямоугольник 11">
            <a:extLst>
              <a:ext uri="{FF2B5EF4-FFF2-40B4-BE49-F238E27FC236}">
                <a16:creationId xmlns:a16="http://schemas.microsoft.com/office/drawing/2014/main" id="{CA98BB03-995E-FD55-5804-DE86DBDA3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27" y="4770630"/>
            <a:ext cx="1034257" cy="41549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pPr eaLnBrk="1" hangingPunct="1">
              <a:defRPr/>
            </a:pPr>
            <a:r>
              <a:rPr lang="en-US" sz="24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k</a:t>
            </a:r>
            <a:r>
              <a:rPr lang="ru-RU" sz="24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= </a:t>
            </a:r>
            <a:r>
              <a:rPr lang="ru-RU" sz="2400">
                <a:solidFill>
                  <a:srgbClr val="0095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1</a:t>
            </a:r>
            <a:endParaRPr lang="ru-RU">
              <a:solidFill>
                <a:srgbClr val="0095FF"/>
              </a:solidFill>
              <a:latin typeface="+mj-lt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9" name="Прямоугольник 12">
            <a:extLst>
              <a:ext uri="{FF2B5EF4-FFF2-40B4-BE49-F238E27FC236}">
                <a16:creationId xmlns:a16="http://schemas.microsoft.com/office/drawing/2014/main" id="{742ABCA2-D807-D6E6-3691-BAAB264DB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654" y="5156279"/>
            <a:ext cx="1374094" cy="41549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pPr eaLnBrk="1" hangingPunct="1">
              <a:defRPr/>
            </a:pPr>
            <a:r>
              <a:rPr lang="en-US" sz="24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k</a:t>
            </a:r>
            <a:r>
              <a:rPr lang="ru-RU" sz="24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&lt;= </a:t>
            </a:r>
            <a:r>
              <a:rPr lang="ru-RU" sz="2400">
                <a:solidFill>
                  <a:srgbClr val="0095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10</a:t>
            </a:r>
            <a:endParaRPr lang="ru-RU">
              <a:solidFill>
                <a:srgbClr val="0095FF"/>
              </a:solidFill>
              <a:latin typeface="+mj-lt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20" name="Прямоугольник 14">
            <a:extLst>
              <a:ext uri="{FF2B5EF4-FFF2-40B4-BE49-F238E27FC236}">
                <a16:creationId xmlns:a16="http://schemas.microsoft.com/office/drawing/2014/main" id="{4E1C5CB7-D703-2F0B-4CDF-9853279FE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428" y="5932832"/>
            <a:ext cx="1197764" cy="41549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/>
          <a:p>
            <a:pPr eaLnBrk="1" hangingPunct="1">
              <a:defRPr/>
            </a:pPr>
            <a:r>
              <a:rPr lang="en-US" sz="24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k +</a:t>
            </a:r>
            <a:r>
              <a:rPr lang="ru-RU" sz="24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ru-RU" sz="2400">
                <a:solidFill>
                  <a:srgbClr val="00B0F0"/>
                </a:solidFill>
                <a:latin typeface="+mj-lt"/>
                <a:ea typeface="Times New Roman" pitchFamily="18" charset="0"/>
                <a:cs typeface="Courier New" pitchFamily="49" charset="0"/>
              </a:rPr>
              <a:t>1</a:t>
            </a:r>
            <a:endParaRPr lang="ru-RU">
              <a:solidFill>
                <a:srgbClr val="00B0F0"/>
              </a:solidFill>
              <a:latin typeface="+mj-lt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5C6D66-0BFA-0D5F-621D-7085E4255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2095438"/>
            <a:ext cx="4333875" cy="83185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400">
                <a:solidFill>
                  <a:srgbClr val="0000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for </a:t>
            </a:r>
            <a:r>
              <a:rPr lang="en-US" sz="2400">
                <a:latin typeface="+mj-lt"/>
                <a:ea typeface="Times New Roman" pitchFamily="18" charset="0"/>
                <a:cs typeface="Courier New" pitchFamily="49" charset="0"/>
              </a:rPr>
              <a:t>                 :</a:t>
            </a:r>
          </a:p>
          <a:p>
            <a:pPr indent="90488">
              <a:defRPr/>
            </a:pPr>
            <a:r>
              <a:rPr lang="en-US" sz="2400"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>
                <a:solidFill>
                  <a:srgbClr val="0070C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>
                <a:latin typeface="+mj-lt"/>
                <a:ea typeface="Times New Roman" pitchFamily="18" charset="0"/>
                <a:cs typeface="Courier New" pitchFamily="49" charset="0"/>
              </a:rPr>
              <a:t>( </a:t>
            </a:r>
            <a:r>
              <a:rPr lang="en-US" sz="2400">
                <a:solidFill>
                  <a:srgbClr val="00B0F0"/>
                </a:solidFill>
                <a:latin typeface="+mj-lt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2400">
                <a:latin typeface="+mj-lt"/>
                <a:ea typeface="Times New Roman" pitchFamily="18" charset="0"/>
                <a:cs typeface="Courier New" pitchFamily="49" charset="0"/>
              </a:rPr>
              <a:t>**k )</a:t>
            </a:r>
          </a:p>
        </p:txBody>
      </p:sp>
      <p:sp>
        <p:nvSpPr>
          <p:cNvPr id="5" name="Прямоугольник 16">
            <a:extLst>
              <a:ext uri="{FF2B5EF4-FFF2-40B4-BE49-F238E27FC236}">
                <a16:creationId xmlns:a16="http://schemas.microsoft.com/office/drawing/2014/main" id="{67CE249A-7865-BA6F-0E5C-630DC7AD2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508" y="2119087"/>
            <a:ext cx="2903359" cy="41549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k </a:t>
            </a:r>
            <a:r>
              <a:rPr lang="en-US" altLang="ru-RU" sz="2400">
                <a:solidFill>
                  <a:srgbClr val="0000FF"/>
                </a:solidFill>
                <a:latin typeface="+mj-lt"/>
                <a:ea typeface="Times New Roman" charset="0"/>
                <a:cs typeface="Courier New" charset="0"/>
              </a:rPr>
              <a:t>in</a:t>
            </a:r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en-US" altLang="ru-RU" sz="2400">
                <a:solidFill>
                  <a:srgbClr val="0070C0"/>
                </a:solidFill>
                <a:latin typeface="+mj-lt"/>
                <a:ea typeface="Times New Roman" charset="0"/>
                <a:cs typeface="Courier New" charset="0"/>
              </a:rPr>
              <a:t>range</a:t>
            </a:r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(</a:t>
            </a:r>
            <a:r>
              <a:rPr lang="en-US" altLang="ru-RU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1</a:t>
            </a:r>
            <a:r>
              <a:rPr lang="en-US" altLang="ru-RU" sz="2400">
                <a:latin typeface="+mj-lt"/>
                <a:ea typeface="Times New Roman" charset="0"/>
                <a:cs typeface="Courier New" charset="0"/>
              </a:rPr>
              <a:t>,</a:t>
            </a:r>
            <a:r>
              <a:rPr lang="en-US" altLang="ru-RU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11</a:t>
            </a:r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)</a:t>
            </a:r>
            <a:endParaRPr lang="ru-RU" altLang="ru-RU" sz="2400">
              <a:solidFill>
                <a:srgbClr val="0095FF"/>
              </a:solidFill>
              <a:latin typeface="+mj-lt"/>
              <a:ea typeface="Times New Roman" charset="0"/>
              <a:cs typeface="Courier New" charset="0"/>
            </a:endParaRPr>
          </a:p>
        </p:txBody>
      </p:sp>
      <p:sp>
        <p:nvSpPr>
          <p:cNvPr id="6" name="Скругленная прямоугольная выноска 22">
            <a:extLst>
              <a:ext uri="{FF2B5EF4-FFF2-40B4-BE49-F238E27FC236}">
                <a16:creationId xmlns:a16="http://schemas.microsoft.com/office/drawing/2014/main" id="{D2AF67B8-E41C-C398-BCAE-ED9E29866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944" y="1573944"/>
            <a:ext cx="2443163" cy="781050"/>
          </a:xfrm>
          <a:prstGeom prst="wedgeRoundRectCallout">
            <a:avLst>
              <a:gd name="adj1" fmla="val -71065"/>
              <a:gd name="adj2" fmla="val 43921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400">
                <a:latin typeface="Consolas" charset="0"/>
              </a:rPr>
              <a:t>[</a:t>
            </a:r>
            <a:r>
              <a:rPr lang="ru-RU" sz="2400">
                <a:latin typeface="Consolas" charset="0"/>
              </a:rPr>
              <a:t>1</a:t>
            </a:r>
            <a:r>
              <a:rPr lang="en-US" sz="2400">
                <a:latin typeface="Consolas" charset="0"/>
              </a:rPr>
              <a:t>,</a:t>
            </a:r>
            <a:r>
              <a:rPr lang="en-US" sz="2400" b="1">
                <a:solidFill>
                  <a:srgbClr val="FF0000"/>
                </a:solidFill>
                <a:latin typeface="Consolas" charset="0"/>
              </a:rPr>
              <a:t>11</a:t>
            </a:r>
            <a:r>
              <a:rPr lang="en-US" sz="2400">
                <a:latin typeface="Consolas" charset="0"/>
              </a:rPr>
              <a:t>)</a:t>
            </a:r>
            <a:r>
              <a:rPr lang="az-Latn-AZ" sz="2400">
                <a:latin typeface="Consolas" charset="0"/>
              </a:rPr>
              <a:t> aralığında</a:t>
            </a:r>
            <a:endParaRPr lang="en-US" sz="2400">
              <a:latin typeface="Consolas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3DB6CEF-1BC0-1D6A-8B97-BE483F7DE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1504094"/>
            <a:ext cx="2733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az-Latn-AZ" altLang="ru-RU" sz="2400" b="1">
                <a:solidFill>
                  <a:srgbClr val="333399"/>
                </a:solidFill>
                <a:latin typeface="Consolas" charset="0"/>
              </a:rPr>
              <a:t>Dəyişənli dövr</a:t>
            </a:r>
            <a:r>
              <a:rPr lang="ru-RU" altLang="ru-RU" sz="2400" b="1">
                <a:solidFill>
                  <a:srgbClr val="333399"/>
                </a:solidFill>
                <a:latin typeface="Consolas" charset="0"/>
              </a:rPr>
              <a:t>:</a:t>
            </a:r>
            <a:endParaRPr lang="ru-RU" altLang="ru-RU" b="1">
              <a:solidFill>
                <a:srgbClr val="333399"/>
              </a:solidFill>
              <a:latin typeface="Consola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402E9B-014D-E127-55B5-0580F814B109}"/>
              </a:ext>
            </a:extLst>
          </p:cNvPr>
          <p:cNvGrpSpPr>
            <a:grpSpLocks/>
          </p:cNvGrpSpPr>
          <p:nvPr/>
        </p:nvGrpSpPr>
        <p:grpSpPr bwMode="auto">
          <a:xfrm>
            <a:off x="5040654" y="2549302"/>
            <a:ext cx="3579090" cy="698822"/>
            <a:chOff x="883" y="2249"/>
            <a:chExt cx="1901" cy="677"/>
          </a:xfrm>
        </p:grpSpPr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9CE42C48-607E-EA24-5693-7E218DE84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694" cy="523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>
                  <a:latin typeface="Consolas" charset="0"/>
                </a:rPr>
                <a:t>  </a:t>
              </a:r>
              <a:r>
                <a:rPr lang="ru-RU" sz="2400" b="1">
                  <a:solidFill>
                    <a:srgbClr val="FF0000"/>
                  </a:solidFill>
                  <a:latin typeface="Consolas" charset="0"/>
                </a:rPr>
                <a:t>1</a:t>
              </a:r>
              <a:r>
                <a:rPr lang="az-Latn-AZ" sz="2400" b="1">
                  <a:solidFill>
                    <a:srgbClr val="FF0000"/>
                  </a:solidFill>
                  <a:latin typeface="Consolas" charset="0"/>
                </a:rPr>
                <a:t>1</a:t>
              </a:r>
              <a:r>
                <a:rPr lang="az-Latn-AZ" sz="2400">
                  <a:latin typeface="Consolas" charset="0"/>
                </a:rPr>
                <a:t> daxil deyil!</a:t>
              </a:r>
              <a:endParaRPr lang="ru-RU" sz="2400">
                <a:latin typeface="Consolas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72E84A5F-9BE6-8819-3FEE-58C2BE69F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2249"/>
              <a:ext cx="322" cy="505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charset="0"/>
                </a:rPr>
                <a:t>!</a:t>
              </a:r>
            </a:p>
          </p:txBody>
        </p:sp>
      </p:grpSp>
      <p:sp>
        <p:nvSpPr>
          <p:cNvPr id="12" name="Прямоугольник 27">
            <a:extLst>
              <a:ext uri="{FF2B5EF4-FFF2-40B4-BE49-F238E27FC236}">
                <a16:creationId xmlns:a16="http://schemas.microsoft.com/office/drawing/2014/main" id="{EDA402A6-FC38-F7A0-EC18-B83B3715A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3471007"/>
            <a:ext cx="762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2400">
                <a:solidFill>
                  <a:srgbClr val="0070C0"/>
                </a:solidFill>
                <a:latin typeface="+mj-lt"/>
                <a:ea typeface="Times New Roman" charset="0"/>
                <a:cs typeface="Courier New" charset="0"/>
              </a:rPr>
              <a:t>range</a:t>
            </a:r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(</a:t>
            </a:r>
            <a:r>
              <a:rPr lang="en-US" altLang="ru-RU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1</a:t>
            </a:r>
            <a:r>
              <a:rPr lang="en-US" altLang="ru-RU" sz="2400">
                <a:latin typeface="+mj-lt"/>
                <a:ea typeface="Times New Roman" charset="0"/>
                <a:cs typeface="Courier New" charset="0"/>
              </a:rPr>
              <a:t>,</a:t>
            </a:r>
            <a:r>
              <a:rPr lang="en-US" altLang="ru-RU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11</a:t>
            </a:r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) </a:t>
            </a:r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  <a:sym typeface="Symbol" charset="2"/>
              </a:rPr>
              <a:t></a:t>
            </a:r>
            <a:r>
              <a:rPr lang="ru-RU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1, 2, 3, 4, 5, 6, 7, 8, 9</a:t>
            </a:r>
            <a:r>
              <a:rPr lang="ru-RU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,</a:t>
            </a:r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ru-RU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10</a:t>
            </a:r>
            <a:endParaRPr lang="ru-RU" altLang="ru-RU">
              <a:latin typeface="+mj-lt"/>
              <a:ea typeface="Times New Roman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09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4" grpId="0" animBg="1"/>
      <p:bldP spid="5" grpId="0" animBg="1"/>
      <p:bldP spid="6" grpId="0" animBg="1"/>
      <p:bldP spid="7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62BD-710C-4986-92E0-CF553460E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31" y="328356"/>
            <a:ext cx="8376082" cy="471086"/>
          </a:xfrm>
        </p:spPr>
        <p:txBody>
          <a:bodyPr/>
          <a:lstStyle/>
          <a:p>
            <a:r>
              <a:rPr lang="en-GB" dirty="0"/>
              <a:t>while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4CD9E-0E42-488D-A766-81468F8EB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844" y="514350"/>
            <a:ext cx="1724025" cy="2914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784507-9C98-40F2-B83A-A7AFE88A748A}"/>
              </a:ext>
            </a:extLst>
          </p:cNvPr>
          <p:cNvSpPr txBox="1"/>
          <p:nvPr/>
        </p:nvSpPr>
        <p:spPr>
          <a:xfrm>
            <a:off x="177131" y="742323"/>
            <a:ext cx="68539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lang="en-US" sz="12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 we can execute a set of statements as long as a condition is true.</a:t>
            </a:r>
            <a:endParaRPr lang="en-GB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6C04C-D24A-4106-B61A-D65F74706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929" y="1006420"/>
            <a:ext cx="2983595" cy="1067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97CFB2-E219-4598-B136-A5AB007DADCF}"/>
              </a:ext>
            </a:extLst>
          </p:cNvPr>
          <p:cNvSpPr txBox="1"/>
          <p:nvPr/>
        </p:nvSpPr>
        <p:spPr>
          <a:xfrm>
            <a:off x="177131" y="2159269"/>
            <a:ext cx="7133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lang="en-US" sz="12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we can stop the loop even if the while condition is true:</a:t>
            </a:r>
            <a:endParaRPr lang="en-GB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723506-7080-498C-AEB4-4E0231994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928" y="2432210"/>
            <a:ext cx="2983595" cy="10810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39C4A9-DA4C-43E0-B59F-6A2A7996681D}"/>
              </a:ext>
            </a:extLst>
          </p:cNvPr>
          <p:cNvSpPr txBox="1"/>
          <p:nvPr/>
        </p:nvSpPr>
        <p:spPr>
          <a:xfrm>
            <a:off x="177131" y="3557670"/>
            <a:ext cx="74796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lang="en-US" sz="12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we can stop the current iteration, and continue with the next:</a:t>
            </a:r>
            <a:endParaRPr lang="en-GB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281F15C-78D9-421C-AB7E-79E42AA1B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928" y="3866455"/>
            <a:ext cx="2847740" cy="10896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EF28733-D439-4932-9013-4732834D9562}"/>
              </a:ext>
            </a:extLst>
          </p:cNvPr>
          <p:cNvSpPr txBox="1"/>
          <p:nvPr/>
        </p:nvSpPr>
        <p:spPr>
          <a:xfrm>
            <a:off x="210717" y="4956071"/>
            <a:ext cx="83424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lang="en-US" sz="12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we can run a block of code once when the condition no longer is true:</a:t>
            </a:r>
            <a:endParaRPr lang="en-GB" sz="1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A70489E-DB3D-4900-83AD-D3969A3958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8928" y="5281358"/>
            <a:ext cx="2957910" cy="104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894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3206ace942e2cae142f212d8ecae277f9ab5"/>
</p:tagLst>
</file>

<file path=ppt/theme/theme1.xml><?xml version="1.0" encoding="utf-8"?>
<a:theme xmlns:a="http://schemas.openxmlformats.org/drawingml/2006/main" name="Оформление по умолчанию">
  <a:themeElements>
    <a:clrScheme name="Другая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FF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12778</TotalTime>
  <Words>910</Words>
  <Application>Microsoft Office PowerPoint</Application>
  <PresentationFormat>On-screen Show (4:3)</PresentationFormat>
  <Paragraphs>189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Consolas</vt:lpstr>
      <vt:lpstr>Courier New</vt:lpstr>
      <vt:lpstr>Times New Roman</vt:lpstr>
      <vt:lpstr>Verdana</vt:lpstr>
      <vt:lpstr>Оформление по умолчанию</vt:lpstr>
      <vt:lpstr>Python dilində proqramlaşdırma</vt:lpstr>
      <vt:lpstr>Dövr nədir?</vt:lpstr>
      <vt:lpstr>Proqramda təkrarlanma</vt:lpstr>
      <vt:lpstr>Dövrün blok-sxemi</vt:lpstr>
      <vt:lpstr>Dövrü necə təşkil etmək olar?</vt:lpstr>
      <vt:lpstr>Dəyişənli Dövr</vt:lpstr>
      <vt:lpstr>Şərtli dövr</vt:lpstr>
      <vt:lpstr>Dəyişənli Dövr</vt:lpstr>
      <vt:lpstr>while loop</vt:lpstr>
      <vt:lpstr>Şərtli dövr</vt:lpstr>
      <vt:lpstr>Şərtli dövr</vt:lpstr>
      <vt:lpstr>Sadə ədədlərin axtarışı – necə yaxşılaşdırmaq olar? </vt:lpstr>
      <vt:lpstr>Dövr neçə dəfə yerinə yetiriləcəkdir?</vt:lpstr>
      <vt:lpstr>Əməliyyatdan sonrakı şərti dövr</vt:lpstr>
      <vt:lpstr>Əməliyyatdan sonrakı şərti dövr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Python</dc:title>
  <dc:creator>Microsoft Office User</dc:creator>
  <cp:lastModifiedBy>Nazrin Dolxanova</cp:lastModifiedBy>
  <cp:revision>496</cp:revision>
  <dcterms:created xsi:type="dcterms:W3CDTF">2018-06-12T05:59:57Z</dcterms:created>
  <dcterms:modified xsi:type="dcterms:W3CDTF">2024-02-26T11:30:22Z</dcterms:modified>
</cp:coreProperties>
</file>