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6"/>
  </p:notesMasterIdLst>
  <p:sldIdLst>
    <p:sldId id="256" r:id="rId2"/>
    <p:sldId id="257" r:id="rId3"/>
    <p:sldId id="265" r:id="rId4"/>
    <p:sldId id="260" r:id="rId5"/>
    <p:sldId id="315" r:id="rId6"/>
    <p:sldId id="262" r:id="rId7"/>
    <p:sldId id="314" r:id="rId8"/>
    <p:sldId id="317" r:id="rId9"/>
    <p:sldId id="318" r:id="rId10"/>
    <p:sldId id="319" r:id="rId11"/>
    <p:sldId id="320" r:id="rId12"/>
    <p:sldId id="293" r:id="rId13"/>
    <p:sldId id="261" r:id="rId14"/>
    <p:sldId id="321" r:id="rId15"/>
    <p:sldId id="322" r:id="rId16"/>
    <p:sldId id="323" r:id="rId17"/>
    <p:sldId id="324" r:id="rId18"/>
    <p:sldId id="325" r:id="rId19"/>
    <p:sldId id="259" r:id="rId20"/>
    <p:sldId id="263" r:id="rId21"/>
    <p:sldId id="268" r:id="rId22"/>
    <p:sldId id="270" r:id="rId23"/>
    <p:sldId id="316" r:id="rId24"/>
    <p:sldId id="290" r:id="rId25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Play" pitchFamily="2" charset="0"/>
      <p:regular r:id="rId40"/>
      <p:bold r:id="rId41"/>
    </p:embeddedFont>
    <p:embeddedFont>
      <p:font typeface="Source Sans Pro" panose="020B07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4AF75-F6F5-47F2-8C09-7BA06896A2B9}">
  <a:tblStyle styleId="{9E94AF75-F6F5-47F2-8C09-7BA06896A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3002" autoAdjust="0"/>
  </p:normalViewPr>
  <p:slideViewPr>
    <p:cSldViewPr snapToGrid="0">
      <p:cViewPr varScale="1">
        <p:scale>
          <a:sx n="63" d="100"/>
          <a:sy n="63" d="100"/>
        </p:scale>
        <p:origin x="78" y="738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9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8.fntdata" /><Relationship Id="rId42" Type="http://schemas.openxmlformats.org/officeDocument/2006/relationships/font" Target="fonts/font16.fntdata" /><Relationship Id="rId47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7.fntdata" /><Relationship Id="rId38" Type="http://schemas.openxmlformats.org/officeDocument/2006/relationships/font" Target="fonts/font12.fntdata" /><Relationship Id="rId46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3.fntdata" /><Relationship Id="rId41" Type="http://schemas.openxmlformats.org/officeDocument/2006/relationships/font" Target="fonts/font15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font" Target="fonts/font6.fntdata" /><Relationship Id="rId37" Type="http://schemas.openxmlformats.org/officeDocument/2006/relationships/font" Target="fonts/font11.fntdata" /><Relationship Id="rId40" Type="http://schemas.openxmlformats.org/officeDocument/2006/relationships/font" Target="fonts/font14.fntdata" /><Relationship Id="rId45" Type="http://schemas.openxmlformats.org/officeDocument/2006/relationships/font" Target="fonts/font19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font" Target="fonts/font2.fntdata" /><Relationship Id="rId36" Type="http://schemas.openxmlformats.org/officeDocument/2006/relationships/font" Target="fonts/font10.fntdata" /><Relationship Id="rId49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5.fntdata" /><Relationship Id="rId44" Type="http://schemas.openxmlformats.org/officeDocument/2006/relationships/font" Target="fonts/font18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1.fntdata" /><Relationship Id="rId30" Type="http://schemas.openxmlformats.org/officeDocument/2006/relationships/font" Target="fonts/font4.fntdata" /><Relationship Id="rId35" Type="http://schemas.openxmlformats.org/officeDocument/2006/relationships/font" Target="fonts/font9.fntdata" /><Relationship Id="rId43" Type="http://schemas.openxmlformats.org/officeDocument/2006/relationships/font" Target="fonts/font17.fntdata" /><Relationship Id="rId48" Type="http://schemas.openxmlformats.org/officeDocument/2006/relationships/theme" Target="theme/theme1.xml" /><Relationship Id="rId8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a69f0788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0a69f0788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96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g10a69f0788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8" name="Google Shape;3918;g10a69f0788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s://freepik.com/" TargetMode="Externa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>
                <a:latin typeface="Cambria" panose="02040503050406030204" pitchFamily="18" charset="0"/>
              </a:defRPr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>
                <a:latin typeface="Cambria" panose="02040503050406030204" pitchFamily="18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069" name="Google Shape;2069;p32"/>
          <p:cNvSpPr txBox="1">
            <a:spLocks noGrp="1"/>
          </p:cNvSpPr>
          <p:nvPr>
            <p:ph type="subTitle" idx="1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3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1" name="Google Shape;2071;p32"/>
          <p:cNvSpPr txBox="1">
            <a:spLocks noGrp="1"/>
          </p:cNvSpPr>
          <p:nvPr>
            <p:ph type="subTitle" idx="3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3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3" name="Google Shape;2073;p32"/>
          <p:cNvSpPr txBox="1">
            <a:spLocks noGrp="1"/>
          </p:cNvSpPr>
          <p:nvPr>
            <p:ph type="subTitle" idx="5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32"/>
          <p:cNvSpPr txBox="1">
            <a:spLocks noGrp="1"/>
          </p:cNvSpPr>
          <p:nvPr>
            <p:ph type="subTitle" idx="6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5" name="Google Shape;2075;p32"/>
          <p:cNvSpPr txBox="1">
            <a:spLocks noGrp="1"/>
          </p:cNvSpPr>
          <p:nvPr>
            <p:ph type="subTitle" idx="7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3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7" name="Google Shape;2077;p32"/>
          <p:cNvSpPr txBox="1">
            <a:spLocks noGrp="1"/>
          </p:cNvSpPr>
          <p:nvPr>
            <p:ph type="subTitle" idx="9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8" name="Google Shape;2078;p3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79" name="Google Shape;2079;p32"/>
          <p:cNvSpPr txBox="1">
            <a:spLocks noGrp="1"/>
          </p:cNvSpPr>
          <p:nvPr>
            <p:ph type="subTitle" idx="14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0" name="Google Shape;2080;p3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89" name="Google Shape;2089;p32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mbria" panose="02040503050406030204" pitchFamily="18" charset="0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ambria" panose="02040503050406030204" pitchFamily="18" charset="0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ambria" panose="02040503050406030204" pitchFamily="18" charset="0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ambria" panose="02040503050406030204" pitchFamily="18" charset="0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ambria" panose="02040503050406030204" pitchFamily="18" charset="0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Cambria" panose="02040503050406030204" pitchFamily="18" charset="0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Cambria" panose="02040503050406030204" pitchFamily="18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Cambria" panose="02040503050406030204" pitchFamily="18" charset="0"/>
                <a:ea typeface="Source Sans Pro"/>
                <a:cs typeface="Cambria" panose="02040503050406030204" pitchFamily="18" charset="0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Cambria" panose="02040503050406030204" pitchFamily="18" charset="0"/>
                <a:ea typeface="Source Sans Pro"/>
                <a:cs typeface="Cambria" panose="02040503050406030204" pitchFamily="18" charset="0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508342"/>
            <a:ext cx="8376082" cy="353315"/>
          </a:xfrm>
        </p:spPr>
        <p:txBody>
          <a:bodyPr/>
          <a:lstStyle>
            <a:lvl1pPr algn="l">
              <a:defRPr sz="2250" b="0">
                <a:latin typeface="Agency FB" panose="020B0503020202020204" pitchFamily="34" charset="0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2182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Cambria" panose="02040503050406030204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Cambria" panose="0204050305040603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Cambria" panose="0204050305040603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mbria" panose="02040503050406030204" pitchFamily="18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Cambria" panose="0204050305040603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mbria" panose="02040503050406030204" pitchFamily="18" charset="0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Cambria" panose="02040503050406030204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Cambria" panose="02040503050406030204" pitchFamily="18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" panose="02040503050406030204" pitchFamily="18" charset="0"/>
            </a:endParaRPr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latin typeface="Cambria" panose="0204050305040603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latin typeface="Cambria" panose="0204050305040603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latin typeface="Cambria" panose="0204050305040603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latin typeface="Cambria" panose="0204050305040603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Cambria" panose="020405030504060302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61" name="Google Shape;1661;p26"/>
          <p:cNvSpPr txBox="1">
            <a:spLocks noGrp="1"/>
          </p:cNvSpPr>
          <p:nvPr>
            <p:ph type="body" idx="1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Cambria" panose="02040503050406030204" pitchFamily="18" charset="0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2" name="Google Shape;1662;p26"/>
          <p:cNvSpPr txBox="1">
            <a:spLocks noGrp="1"/>
          </p:cNvSpPr>
          <p:nvPr>
            <p:ph type="body" idx="2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Cambria" panose="02040503050406030204" pitchFamily="18" charset="0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3" name="Google Shape;1663;p26"/>
          <p:cNvSpPr txBox="1">
            <a:spLocks noGrp="1"/>
          </p:cNvSpPr>
          <p:nvPr>
            <p:ph type="subTitle" idx="3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mbria" panose="0204050305040603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07470" y="4599424"/>
              <a:ext cx="1315747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72" r:id="rId9"/>
    <p:sldLayoutId id="2147483673" r:id="rId10"/>
    <p:sldLayoutId id="2147483675" r:id="rId11"/>
    <p:sldLayoutId id="2147483678" r:id="rId12"/>
    <p:sldLayoutId id="2147483680" r:id="rId13"/>
    <p:sldLayoutId id="2147483681" r:id="rId14"/>
    <p:sldLayoutId id="2147483682" r:id="rId15"/>
    <p:sldLayoutId id="214748368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mbria" panose="02040503050406030204" pitchFamily="18" charset="0"/>
          <a:ea typeface="Cambria" panose="020405030504060302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mbria" panose="02040503050406030204" pitchFamily="18" charset="0"/>
          <a:ea typeface="Cambria" panose="020405030504060302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25.png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8.xml" /><Relationship Id="rId6" Type="http://schemas.openxmlformats.org/officeDocument/2006/relationships/image" Target="../media/image29.png" /><Relationship Id="rId5" Type="http://schemas.openxmlformats.org/officeDocument/2006/relationships/image" Target="../media/image28.png" /><Relationship Id="rId4" Type="http://schemas.openxmlformats.org/officeDocument/2006/relationships/image" Target="../media/image27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1.png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 /><Relationship Id="rId3" Type="http://schemas.openxmlformats.org/officeDocument/2006/relationships/image" Target="../media/image32.png" /><Relationship Id="rId7" Type="http://schemas.openxmlformats.org/officeDocument/2006/relationships/image" Target="../media/image36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35.png" /><Relationship Id="rId5" Type="http://schemas.openxmlformats.org/officeDocument/2006/relationships/image" Target="../media/image34.png" /><Relationship Id="rId4" Type="http://schemas.openxmlformats.org/officeDocument/2006/relationships/image" Target="../media/image33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1.xml" /><Relationship Id="rId6" Type="http://schemas.openxmlformats.org/officeDocument/2006/relationships/image" Target="../media/image41.png" /><Relationship Id="rId5" Type="http://schemas.openxmlformats.org/officeDocument/2006/relationships/image" Target="../media/image40.png" /><Relationship Id="rId4" Type="http://schemas.openxmlformats.org/officeDocument/2006/relationships/image" Target="../media/image39.png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547429"/>
            <a:ext cx="6578400" cy="1960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000" dirty="0">
                <a:solidFill>
                  <a:schemeClr val="bg1"/>
                </a:solidFill>
                <a:latin typeface="Cambria" panose="02040503050406030204" pitchFamily="18" charset="0"/>
              </a:rPr>
              <a:t>PYTHON proqramlaşdırma dilində sətirlərlə iş</a:t>
            </a:r>
            <a:endParaRPr sz="4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mbria" panose="02040503050406030204" pitchFamily="18" charset="0"/>
              </a:endParaRPr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ambria" panose="02040503050406030204" pitchFamily="18" charset="0"/>
              </a:endParaRPr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4AF4B0B-F6C3-B344-B982-AC26F27B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" y="274320"/>
            <a:ext cx="8580120" cy="1763657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7500" tIns="35100" rIns="67500" bIns="35100"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ru-RU" sz="22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ru-RU" sz="2200" b="1" dirty="0">
                <a:solidFill>
                  <a:srgbClr val="0070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</a:t>
            </a:r>
            <a:r>
              <a:rPr lang="az-Latn-AZ" sz="22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</a:t>
            </a:r>
            <a:r>
              <a:rPr lang="ru-RU" sz="22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az-Latn-AZ" sz="22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ata adı və soyadinizi daxil edin</a:t>
            </a:r>
            <a:r>
              <a:rPr lang="ru-RU" sz="22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”</a:t>
            </a:r>
            <a:r>
              <a:rPr lang="ru-RU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</a:p>
          <a:p>
            <a:pPr algn="just" eaLnBrk="1" hangingPunct="1">
              <a:defRPr/>
            </a:pP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ru-RU" sz="22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fio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s.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split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ru-RU" sz="22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fio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az-Latn-AZ" sz="22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 +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 ”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+ </a:t>
            </a:r>
            <a:r>
              <a:rPr lang="en-US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fio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 +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“.”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+ </a:t>
            </a:r>
            <a:r>
              <a:rPr lang="en-US" sz="22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fio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 + 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“.”</a:t>
            </a:r>
            <a:endParaRPr lang="ru-RU" sz="22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sz="22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s )</a:t>
            </a:r>
            <a:endParaRPr lang="ru-RU" sz="22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683434" y="2781359"/>
            <a:ext cx="4322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az-Latn-AZ" altLang="ru-RU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az-Latn-AZ" alt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Vasif</a:t>
            </a:r>
            <a:r>
              <a:rPr lang="az-Latn-AZ" altLang="ru-RU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az-Latn-AZ" alt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Anar      </a:t>
            </a:r>
            <a:r>
              <a:rPr lang="en-US" alt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az-Latn-AZ" altLang="ru-RU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ru-RU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midov</a:t>
            </a:r>
            <a:endParaRPr lang="ru-RU" altLang="ru-RU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4503420" y="3446800"/>
            <a:ext cx="1034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fio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ru-RU" sz="24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ru-RU" altLang="ru-RU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2FAD651-64F7-3F47-89D3-F9E1568C3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269" y="3367653"/>
            <a:ext cx="1034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fio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ru-RU" altLang="ru-RU" sz="24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endParaRPr lang="ru-RU" altLang="ru-RU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806244" y="3338394"/>
            <a:ext cx="10342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fio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altLang="ru-RU" sz="24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ru-RU" altLang="ru-RU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Полилиния 10"/>
          <p:cNvSpPr>
            <a:spLocks noChangeArrowheads="1"/>
          </p:cNvSpPr>
          <p:nvPr/>
        </p:nvSpPr>
        <p:spPr bwMode="auto">
          <a:xfrm>
            <a:off x="3945731" y="3288506"/>
            <a:ext cx="0" cy="558404"/>
          </a:xfrm>
          <a:custGeom>
            <a:avLst/>
            <a:gdLst>
              <a:gd name="T0" fmla="*/ 0 w 10632"/>
              <a:gd name="T1" fmla="*/ 0 h 744279"/>
              <a:gd name="T2" fmla="*/ 0 w 10632"/>
              <a:gd name="T3" fmla="*/ 755235 h 744279"/>
              <a:gd name="T4" fmla="*/ 0 60000 65536"/>
              <a:gd name="T5" fmla="*/ 0 60000 65536"/>
              <a:gd name="T6" fmla="*/ 0 w 10632"/>
              <a:gd name="T7" fmla="*/ 0 h 744279"/>
              <a:gd name="T8" fmla="*/ 0 w 10632"/>
              <a:gd name="T9" fmla="*/ 744279 h 744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32" h="744279">
                <a:moveTo>
                  <a:pt x="0" y="0"/>
                </a:moveTo>
                <a:lnTo>
                  <a:pt x="10632" y="744279"/>
                </a:ln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  <p:sp>
        <p:nvSpPr>
          <p:cNvPr id="12" name="Полилиния 11"/>
          <p:cNvSpPr>
            <a:spLocks noChangeArrowheads="1"/>
          </p:cNvSpPr>
          <p:nvPr/>
        </p:nvSpPr>
        <p:spPr bwMode="auto">
          <a:xfrm>
            <a:off x="2431256" y="3288506"/>
            <a:ext cx="0" cy="558404"/>
          </a:xfrm>
          <a:custGeom>
            <a:avLst/>
            <a:gdLst>
              <a:gd name="T0" fmla="*/ 0 w 10632"/>
              <a:gd name="T1" fmla="*/ 0 h 744279"/>
              <a:gd name="T2" fmla="*/ 0 w 10632"/>
              <a:gd name="T3" fmla="*/ 755235 h 744279"/>
              <a:gd name="T4" fmla="*/ 0 60000 65536"/>
              <a:gd name="T5" fmla="*/ 0 60000 65536"/>
              <a:gd name="T6" fmla="*/ 0 w 10632"/>
              <a:gd name="T7" fmla="*/ 0 h 744279"/>
              <a:gd name="T8" fmla="*/ 0 w 10632"/>
              <a:gd name="T9" fmla="*/ 744279 h 7442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32" h="744279">
                <a:moveTo>
                  <a:pt x="0" y="0"/>
                </a:moveTo>
                <a:lnTo>
                  <a:pt x="10632" y="744279"/>
                </a:lnTo>
              </a:path>
            </a:pathLst>
          </a:cu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4941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Заголовок 1">
            <a:extLst>
              <a:ext uri="{FF2B5EF4-FFF2-40B4-BE49-F238E27FC236}">
                <a16:creationId xmlns:a16="http://schemas.microsoft.com/office/drawing/2014/main" id="{D82E8AB5-7595-3B49-8F9E-B1FF73C42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670" y="227647"/>
            <a:ext cx="8131969" cy="353616"/>
          </a:xfrm>
        </p:spPr>
        <p:txBody>
          <a:bodyPr/>
          <a:lstStyle/>
          <a:p>
            <a:pPr algn="ctr"/>
            <a:r>
              <a:rPr lang="az-Latn-AZ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«Sətir</a:t>
            </a:r>
            <a:r>
              <a:rPr lang="ru-RU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» – «</a:t>
            </a:r>
            <a:r>
              <a:rPr lang="az-Latn-AZ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ədəd</a:t>
            </a:r>
            <a:r>
              <a:rPr lang="ru-RU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» </a:t>
            </a:r>
            <a:r>
              <a:rPr lang="az-Latn-AZ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çevrilməsi</a:t>
            </a:r>
            <a:endParaRPr lang="ru-RU" alt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2653" y="892463"/>
            <a:ext cx="6291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az-Latn-AZ" altLang="ru-RU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Sətri ədədə çevirmək</a:t>
            </a:r>
            <a:r>
              <a:rPr lang="ru-RU" altLang="ru-RU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6C70A1-5202-2E45-B12C-40B60CAC2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427" y="892463"/>
            <a:ext cx="5378053" cy="1411962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/>
          <a:lstStyle>
            <a:lvl1pPr marL="179388" indent="-93663"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“123”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 </a:t>
            </a: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</a:t>
            </a: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   	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123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</a:t>
            </a: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ru-RU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“123.456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”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 </a:t>
            </a: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float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</a:t>
            </a: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   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#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123.456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53" y="2615625"/>
            <a:ext cx="6291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az-Latn-AZ" altLang="ru-RU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Ədəddən sətrə</a:t>
            </a:r>
            <a:r>
              <a:rPr lang="ru-RU" altLang="ru-RU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52767A4-F802-5C47-A378-09AF78F2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960" y="2615625"/>
            <a:ext cx="6446520" cy="2353718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/>
          <a:lstStyle>
            <a:lvl1pPr marL="179388" indent="-93663"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123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 N )          </a:t>
            </a:r>
            <a:r>
              <a:rPr lang="az-Latn-AZ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s = “123”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ru-RU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“{:5d}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”</a:t>
            </a: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format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u-RU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 </a:t>
            </a:r>
            <a:r>
              <a:rPr lang="az-Latn-AZ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s = “  123”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spcBef>
                <a:spcPts val="900"/>
              </a:spcBef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 = 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123.456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str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 X )     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s = “123.456”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“{:7.2f}”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format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(X)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s = “ 123.46”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“{:10.2e}”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format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(X)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s = “  1.23e+02”</a:t>
            </a: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ru-RU" sz="20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build="p" animBg="1"/>
      <p:bldP spid="9" grpId="0"/>
      <p:bldP spid="10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p77"/>
          <p:cNvSpPr txBox="1">
            <a:spLocks noGrp="1"/>
          </p:cNvSpPr>
          <p:nvPr>
            <p:ph type="title"/>
          </p:nvPr>
        </p:nvSpPr>
        <p:spPr>
          <a:xfrm>
            <a:off x="737075" y="199556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az-Latn-AZ" dirty="0"/>
              <a:t>Sətirlərin yenidən təyin edilməsi</a:t>
            </a:r>
            <a:endParaRPr dirty="0"/>
          </a:p>
        </p:txBody>
      </p:sp>
      <p:sp>
        <p:nvSpPr>
          <p:cNvPr id="3921" name="Google Shape;3921;p77"/>
          <p:cNvSpPr txBox="1">
            <a:spLocks noGrp="1"/>
          </p:cNvSpPr>
          <p:nvPr>
            <p:ph type="body" idx="1"/>
          </p:nvPr>
        </p:nvSpPr>
        <p:spPr>
          <a:xfrm>
            <a:off x="2372745" y="3389059"/>
            <a:ext cx="2017087" cy="783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b="1" dirty="0">
                <a:sym typeface="Play"/>
              </a:rPr>
              <a:t>c = “I” + b [1:]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b="1" dirty="0">
                <a:sym typeface="Play"/>
              </a:rPr>
              <a:t>print (c)</a:t>
            </a:r>
            <a:endParaRPr sz="1400" dirty="0"/>
          </a:p>
        </p:txBody>
      </p:sp>
      <p:sp>
        <p:nvSpPr>
          <p:cNvPr id="3922" name="Google Shape;3922;p77"/>
          <p:cNvSpPr txBox="1">
            <a:spLocks noGrp="1"/>
          </p:cNvSpPr>
          <p:nvPr>
            <p:ph type="body" idx="2"/>
          </p:nvPr>
        </p:nvSpPr>
        <p:spPr>
          <a:xfrm>
            <a:off x="2405995" y="2744433"/>
            <a:ext cx="2017087" cy="561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ym typeface="Play"/>
              </a:rPr>
              <a:t>INIVERSITET</a:t>
            </a:r>
            <a:endParaRPr sz="1400" dirty="0"/>
          </a:p>
        </p:txBody>
      </p:sp>
      <p:sp>
        <p:nvSpPr>
          <p:cNvPr id="3923" name="Google Shape;3923;p77"/>
          <p:cNvSpPr txBox="1">
            <a:spLocks noGrp="1"/>
          </p:cNvSpPr>
          <p:nvPr>
            <p:ph type="subTitle" idx="3"/>
          </p:nvPr>
        </p:nvSpPr>
        <p:spPr>
          <a:xfrm>
            <a:off x="2359820" y="1772406"/>
            <a:ext cx="3741519" cy="561028"/>
          </a:xfrm>
          <a:prstGeom prst="rect">
            <a:avLst/>
          </a:prstGeom>
          <a:ln w="57150"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000" b="1" dirty="0"/>
              <a:t>b</a:t>
            </a:r>
            <a:r>
              <a:rPr lang="en-US" sz="2000" b="1" dirty="0"/>
              <a:t> [0] = “I”</a:t>
            </a:r>
            <a:endParaRPr sz="2000" b="1" dirty="0"/>
          </a:p>
        </p:txBody>
      </p:sp>
      <p:grpSp>
        <p:nvGrpSpPr>
          <p:cNvPr id="6" name="Google Shape;2695;p44">
            <a:extLst>
              <a:ext uri="{FF2B5EF4-FFF2-40B4-BE49-F238E27FC236}">
                <a16:creationId xmlns:a16="http://schemas.microsoft.com/office/drawing/2014/main" id="{69156F8E-E4BD-4D26-A0B1-6E9860D68B4E}"/>
              </a:ext>
            </a:extLst>
          </p:cNvPr>
          <p:cNvGrpSpPr/>
          <p:nvPr/>
        </p:nvGrpSpPr>
        <p:grpSpPr>
          <a:xfrm>
            <a:off x="374852" y="1211378"/>
            <a:ext cx="2811143" cy="561028"/>
            <a:chOff x="851175" y="1582401"/>
            <a:chExt cx="964872" cy="964872"/>
          </a:xfrm>
        </p:grpSpPr>
        <p:sp>
          <p:nvSpPr>
            <p:cNvPr id="7" name="Google Shape;2696;p44">
              <a:extLst>
                <a:ext uri="{FF2B5EF4-FFF2-40B4-BE49-F238E27FC236}">
                  <a16:creationId xmlns:a16="http://schemas.microsoft.com/office/drawing/2014/main" id="{DFF3E176-DB49-402B-B698-54E6757543B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ambria" panose="02040503050406030204" pitchFamily="18" charset="0"/>
              </a:endParaRPr>
            </a:p>
          </p:txBody>
        </p:sp>
        <p:sp>
          <p:nvSpPr>
            <p:cNvPr id="8" name="Google Shape;2697;p44">
              <a:extLst>
                <a:ext uri="{FF2B5EF4-FFF2-40B4-BE49-F238E27FC236}">
                  <a16:creationId xmlns:a16="http://schemas.microsoft.com/office/drawing/2014/main" id="{8C5A491A-A38B-4C8F-8C29-4826B4D11BE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ambria" panose="02040503050406030204" pitchFamily="18" charset="0"/>
              </a:endParaRPr>
            </a:p>
          </p:txBody>
        </p:sp>
      </p:grp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B988088-84A7-4638-8B43-DF74C6BB12F4}"/>
              </a:ext>
            </a:extLst>
          </p:cNvPr>
          <p:cNvSpPr txBox="1">
            <a:spLocks/>
          </p:cNvSpPr>
          <p:nvPr/>
        </p:nvSpPr>
        <p:spPr>
          <a:xfrm>
            <a:off x="374852" y="1278678"/>
            <a:ext cx="2667811" cy="51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ctr">
              <a:buFont typeface="Source Sans Pro"/>
              <a:buNone/>
            </a:pPr>
            <a:r>
              <a:rPr lang="en-US" sz="2000" b="1" dirty="0"/>
              <a:t>b</a:t>
            </a:r>
            <a:r>
              <a:rPr lang="az-Latn-AZ" sz="2000" b="1" dirty="0"/>
              <a:t> = “</a:t>
            </a:r>
            <a:r>
              <a:rPr lang="en-US" sz="2000" b="1" dirty="0"/>
              <a:t>UNIVERSITET</a:t>
            </a:r>
            <a:r>
              <a:rPr lang="az-Latn-AZ" sz="2000" b="1" dirty="0"/>
              <a:t>”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39446B-26B0-469E-9AFD-7026C40AC585}"/>
              </a:ext>
            </a:extLst>
          </p:cNvPr>
          <p:cNvCxnSpPr>
            <a:stCxn id="3923" idx="2"/>
          </p:cNvCxnSpPr>
          <p:nvPr/>
        </p:nvCxnSpPr>
        <p:spPr>
          <a:xfrm flipH="1">
            <a:off x="3496958" y="2333434"/>
            <a:ext cx="733622" cy="410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645EF4E5-526F-43D0-9A68-B6F7FE104A18}"/>
              </a:ext>
            </a:extLst>
          </p:cNvPr>
          <p:cNvSpPr/>
          <p:nvPr/>
        </p:nvSpPr>
        <p:spPr>
          <a:xfrm>
            <a:off x="2763337" y="2660834"/>
            <a:ext cx="733621" cy="644627"/>
          </a:xfrm>
          <a:prstGeom prst="mathMultiply">
            <a:avLst>
              <a:gd name="adj1" fmla="val 152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A7CB-1938-4351-82BC-77B1705EE36A}"/>
              </a:ext>
            </a:extLst>
          </p:cNvPr>
          <p:cNvCxnSpPr>
            <a:cxnSpLocks/>
          </p:cNvCxnSpPr>
          <p:nvPr/>
        </p:nvCxnSpPr>
        <p:spPr>
          <a:xfrm>
            <a:off x="4423082" y="2333434"/>
            <a:ext cx="858290" cy="460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2FD3199-40C8-40F5-83F5-B94CC68F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34" y="2899561"/>
            <a:ext cx="4371975" cy="180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C10AAD-C32B-45D1-AB61-CAD710DE2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082" y="3646663"/>
            <a:ext cx="2200490" cy="440098"/>
          </a:xfrm>
          <a:prstGeom prst="rect">
            <a:avLst/>
          </a:prstGeom>
        </p:spPr>
      </p:pic>
      <p:sp>
        <p:nvSpPr>
          <p:cNvPr id="15" name="Google Shape;3921;p77">
            <a:extLst>
              <a:ext uri="{FF2B5EF4-FFF2-40B4-BE49-F238E27FC236}">
                <a16:creationId xmlns:a16="http://schemas.microsoft.com/office/drawing/2014/main" id="{A6955431-7D72-48BD-BD48-D05AF1B0BC13}"/>
              </a:ext>
            </a:extLst>
          </p:cNvPr>
          <p:cNvSpPr txBox="1">
            <a:spLocks/>
          </p:cNvSpPr>
          <p:nvPr/>
        </p:nvSpPr>
        <p:spPr>
          <a:xfrm>
            <a:off x="582358" y="1839706"/>
            <a:ext cx="2017087" cy="141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Sans Pro"/>
              <a:buChar char="■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b="1" dirty="0">
                <a:sym typeface="Play"/>
              </a:rPr>
              <a:t>print (b)</a:t>
            </a:r>
          </a:p>
          <a:p>
            <a:pPr marL="0" indent="0">
              <a:lnSpc>
                <a:spcPct val="150000"/>
              </a:lnSpc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b="1" dirty="0">
                <a:sym typeface="Play"/>
              </a:rPr>
              <a:t>b = “INSTITUT”</a:t>
            </a:r>
          </a:p>
          <a:p>
            <a:pPr marL="0" indent="0">
              <a:lnSpc>
                <a:spcPct val="150000"/>
              </a:lnSpc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b="1" dirty="0">
                <a:sym typeface="Play"/>
              </a:rPr>
              <a:t>print (b)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1CD946-2633-453B-AC5B-EDC21D26D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270" y="1971674"/>
            <a:ext cx="1557688" cy="413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DA357-73B7-4B20-9F79-4C8729A36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1843" y="2920172"/>
            <a:ext cx="1545115" cy="478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" grpId="0" build="p"/>
      <p:bldP spid="3922" grpId="0" build="p"/>
      <p:bldP spid="3923" grpId="0" build="p"/>
      <p:bldP spid="4" grpId="0" animBg="1"/>
      <p:bldP spid="15" grpId="0" uiExpand="1" build="p"/>
      <p:bldP spid="15" grpId="1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834548" y="195878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az-Latn-AZ" sz="3600" dirty="0"/>
              <a:t>Sətirlərin silinməsi </a:t>
            </a:r>
            <a:endParaRPr sz="3600" dirty="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5075352" y="274898"/>
            <a:ext cx="4045200" cy="866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b="1" dirty="0">
                <a:solidFill>
                  <a:srgbClr val="FFFF00"/>
                </a:solidFill>
              </a:rPr>
              <a:t>del</a:t>
            </a:r>
            <a:endParaRPr sz="2800" b="1" dirty="0">
              <a:solidFill>
                <a:srgbClr val="FFFF00"/>
              </a:solidFill>
            </a:endParaRPr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234992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228227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517597-A52F-4D2E-A39B-5B1308BC8826}"/>
              </a:ext>
            </a:extLst>
          </p:cNvPr>
          <p:cNvSpPr txBox="1"/>
          <p:nvPr/>
        </p:nvSpPr>
        <p:spPr>
          <a:xfrm>
            <a:off x="2203196" y="2583221"/>
            <a:ext cx="2262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a = ‘</a:t>
            </a:r>
            <a:r>
              <a:rPr lang="en-US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dunya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’</a:t>
            </a:r>
          </a:p>
          <a:p>
            <a:r>
              <a:rPr lang="az-Latn-AZ" sz="2000" dirty="0">
                <a:solidFill>
                  <a:schemeClr val="bg1"/>
                </a:solidFill>
                <a:latin typeface="Cambria" panose="02040503050406030204" pitchFamily="18" charset="0"/>
              </a:rPr>
              <a:t>del a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 [2]</a:t>
            </a:r>
            <a:endParaRPr lang="az-Latn-AZ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1A0B61-0FAD-4FC4-B374-4E8F8250BEAD}"/>
              </a:ext>
            </a:extLst>
          </p:cNvPr>
          <p:cNvCxnSpPr>
            <a:cxnSpLocks/>
          </p:cNvCxnSpPr>
          <p:nvPr/>
        </p:nvCxnSpPr>
        <p:spPr>
          <a:xfrm>
            <a:off x="2914571" y="3327472"/>
            <a:ext cx="821358" cy="937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3D1B26-781D-4D1B-A83D-27E76C0DB205}"/>
              </a:ext>
            </a:extLst>
          </p:cNvPr>
          <p:cNvSpPr txBox="1"/>
          <p:nvPr/>
        </p:nvSpPr>
        <p:spPr>
          <a:xfrm>
            <a:off x="1294811" y="4134300"/>
            <a:ext cx="113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duya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B3E86E00-109A-4DC3-BAF1-642868E136A5}"/>
              </a:ext>
            </a:extLst>
          </p:cNvPr>
          <p:cNvSpPr/>
          <p:nvPr/>
        </p:nvSpPr>
        <p:spPr>
          <a:xfrm>
            <a:off x="1421352" y="4088958"/>
            <a:ext cx="433754" cy="52680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5984BE-9D38-44F0-BEE7-173E8B92CBAC}"/>
              </a:ext>
            </a:extLst>
          </p:cNvPr>
          <p:cNvCxnSpPr>
            <a:cxnSpLocks/>
          </p:cNvCxnSpPr>
          <p:nvPr/>
        </p:nvCxnSpPr>
        <p:spPr>
          <a:xfrm flipH="1">
            <a:off x="1641912" y="3302437"/>
            <a:ext cx="1052099" cy="84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29E3122-13AE-4DF1-B293-B6EED008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107" y="4324861"/>
            <a:ext cx="4764489" cy="209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3D34D1-5C3C-4547-9432-BE97D020BF8E}"/>
              </a:ext>
            </a:extLst>
          </p:cNvPr>
          <p:cNvSpPr txBox="1"/>
          <p:nvPr/>
        </p:nvSpPr>
        <p:spPr>
          <a:xfrm>
            <a:off x="2957731" y="980322"/>
            <a:ext cx="2262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a = “</a:t>
            </a:r>
            <a:r>
              <a:rPr lang="en-US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dunya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”</a:t>
            </a:r>
            <a:endParaRPr lang="az-Latn-AZ" sz="2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print (a)</a:t>
            </a:r>
            <a:endParaRPr lang="az-Latn-AZ" sz="2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del a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print (a)</a:t>
            </a:r>
            <a:endParaRPr lang="az-Latn-AZ" sz="20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6D513-DE4F-42CE-BE86-66D36FFD0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475" y="2027137"/>
            <a:ext cx="2798180" cy="21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434A928-0108-4E40-8107-CB58C98601D1}"/>
              </a:ext>
            </a:extLst>
          </p:cNvPr>
          <p:cNvSpPr txBox="1"/>
          <p:nvPr/>
        </p:nvSpPr>
        <p:spPr>
          <a:xfrm>
            <a:off x="4579038" y="2675796"/>
            <a:ext cx="1980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b = a[:2] + a[3:]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</a:rPr>
              <a:t>print (b)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45C109-E0B6-4389-BA36-A9B1DA1DE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474" y="3509212"/>
            <a:ext cx="934912" cy="400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89931-9DC8-4F22-ACEE-299A5F4FE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333" y="1341506"/>
            <a:ext cx="581952" cy="313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2" grpId="0"/>
      <p:bldP spid="5" grpId="0" animBg="1"/>
      <p:bldP spid="17" grpId="0" uiExpand="1" build="p"/>
      <p:bldP spid="2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Заголовок 1"/>
          <p:cNvSpPr>
            <a:spLocks noGrp="1" noChangeArrowheads="1"/>
          </p:cNvSpPr>
          <p:nvPr>
            <p:ph type="title"/>
          </p:nvPr>
        </p:nvSpPr>
        <p:spPr>
          <a:xfrm>
            <a:off x="1376362" y="226219"/>
            <a:ext cx="6281738" cy="353616"/>
          </a:xfrm>
        </p:spPr>
        <p:txBody>
          <a:bodyPr/>
          <a:lstStyle/>
          <a:p>
            <a:r>
              <a:rPr lang="az-Latn-AZ" altLang="ru-RU" sz="2400" b="1">
                <a:latin typeface="Cambria" panose="02040503050406030204" pitchFamily="18" charset="0"/>
                <a:ea typeface="Cambria" panose="02040503050406030204" pitchFamily="18" charset="0"/>
              </a:rPr>
              <a:t>Prosedura və funksiyalarda sətirlər</a:t>
            </a:r>
            <a:endParaRPr lang="ru-RU" alt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546" name="Прямоугольник 3">
            <a:extLst>
              <a:ext uri="{FF2B5EF4-FFF2-40B4-BE49-F238E27FC236}">
                <a16:creationId xmlns:a16="http://schemas.microsoft.com/office/drawing/2014/main" id="{D0E949A7-9BF8-AB49-A9A0-8537AABE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942" y="607219"/>
            <a:ext cx="63162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az-Latn-AZ" altLang="ru-RU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Məsələ</a:t>
            </a:r>
            <a:r>
              <a:rPr lang="ru-RU" altLang="ru-RU" sz="18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az-Latn-AZ" alt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az-Latn-AZ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sətrində bütün </a:t>
            </a:r>
            <a:r>
              <a:rPr lang="ru-RU" alt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wOld</a:t>
            </a:r>
            <a:r>
              <a:rPr lang="az-Latn-AZ" alt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az-Latn-AZ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sözlərini </a:t>
            </a:r>
            <a:r>
              <a:rPr lang="ru-RU" alt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wNew</a:t>
            </a:r>
            <a:r>
              <a:rPr lang="az-Latn-AZ" alt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az-Latn-AZ" altLang="ru-RU" sz="1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sözü ilə əvəzləyən prosedur yazın.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9C2383-44BC-5C43-BD26-18BC97B22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92" y="1381125"/>
            <a:ext cx="5820965" cy="1064419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az-Latn-AZ" alt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Hələ ki </a:t>
            </a:r>
            <a:r>
              <a:rPr lang="ru-RU" altLang="en-US" sz="1800" b="1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wOld</a:t>
            </a:r>
            <a:r>
              <a:rPr lang="az-Latn-AZ" altLang="en-US" sz="1800" b="1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 sözü s sətrində mövcuddursa</a:t>
            </a:r>
            <a:endParaRPr lang="az-Latn-AZ" altLang="en-US" sz="1800" b="1" dirty="0">
              <a:latin typeface="Cambria" panose="02040503050406030204" pitchFamily="18" charset="0"/>
              <a:ea typeface="Cambria" panose="02040503050406030204" pitchFamily="18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az-Latn-AZ" altLang="en-US" sz="1800" b="1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ru-RU" altLang="en-US" sz="1800" b="1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wOld</a:t>
            </a:r>
            <a:r>
              <a:rPr lang="az-Latn-AZ" altLang="en-US" sz="1800" b="1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 sözünü sətirdən silmək</a:t>
            </a:r>
          </a:p>
          <a:p>
            <a:pPr eaLnBrk="1" hangingPunct="1">
              <a:spcBef>
                <a:spcPct val="15000"/>
              </a:spcBef>
            </a:pPr>
            <a:r>
              <a:rPr lang="az-Latn-AZ" altLang="en-US" sz="1800" b="1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	yerinə </a:t>
            </a:r>
            <a:r>
              <a:rPr lang="ru-RU" altLang="en-US" sz="1800" b="1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wNew</a:t>
            </a:r>
            <a:r>
              <a:rPr lang="az-Latn-AZ" altLang="en-US" sz="1800" b="1" dirty="0">
                <a:solidFill>
                  <a:srgbClr val="008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 sözünü yerləşdirmək</a:t>
            </a:r>
            <a:endParaRPr lang="ru-RU" altLang="en-US" sz="1800" b="1" dirty="0">
              <a:solidFill>
                <a:srgbClr val="008000"/>
              </a:solidFill>
              <a:latin typeface="Cambria" panose="02040503050406030204" pitchFamily="18" charset="0"/>
              <a:ea typeface="Cambria" panose="02040503050406030204" pitchFamily="18" charset="0"/>
              <a:cs typeface="Consolas" panose="020B0609020204030204" pitchFamily="49" charset="0"/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125392" y="2774157"/>
            <a:ext cx="2782490" cy="497681"/>
            <a:chOff x="2325" y="3072"/>
            <a:chExt cx="2337" cy="418"/>
          </a:xfrm>
        </p:grpSpPr>
        <p:sp>
          <p:nvSpPr>
            <p:cNvPr id="7" name="Text Box 69">
              <a:extLst>
                <a:ext uri="{FF2B5EF4-FFF2-40B4-BE49-F238E27FC236}">
                  <a16:creationId xmlns:a16="http://schemas.microsoft.com/office/drawing/2014/main" id="{8C2965E5-5838-CD4D-A853-53B843B5B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2029" cy="349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35731" indent="-135731">
                <a:defRPr/>
              </a:pPr>
              <a:r>
                <a:rPr lang="ru-RU" sz="2100" dirty="0"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az-Latn-AZ" sz="2100" dirty="0">
                  <a:latin typeface="Consolas" panose="020B0609020204030204" pitchFamily="49" charset="0"/>
                  <a:cs typeface="Courier New" pitchFamily="49" charset="0"/>
                </a:rPr>
                <a:t>Nə düz deyil</a:t>
              </a:r>
              <a:r>
                <a:rPr lang="ru-RU" sz="2100" dirty="0">
                  <a:latin typeface="Consolas" panose="020B0609020204030204" pitchFamily="49" charset="0"/>
                  <a:cs typeface="Courier New" pitchFamily="49" charset="0"/>
                </a:rPr>
                <a:t>?</a:t>
              </a:r>
              <a:endParaRPr lang="ru-RU" sz="1050" dirty="0">
                <a:latin typeface="Consolas" panose="020B0609020204030204" pitchFamily="49" charset="0"/>
              </a:endParaRPr>
            </a:p>
          </p:txBody>
        </p:sp>
        <p:sp>
          <p:nvSpPr>
            <p:cNvPr id="108552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33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</a:p>
          </p:txBody>
        </p:sp>
      </p:grp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731169" y="3774282"/>
            <a:ext cx="22268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wOld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: </a:t>
            </a:r>
            <a:r>
              <a:rPr lang="en-US" altLang="ru-RU" sz="24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"12"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wNew</a:t>
            </a:r>
            <a:r>
              <a:rPr lang="en-US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: </a:t>
            </a:r>
            <a:r>
              <a:rPr lang="en-US" altLang="ru-RU" sz="24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"A</a:t>
            </a:r>
            <a:r>
              <a:rPr lang="en-US" altLang="ru-RU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12</a:t>
            </a:r>
            <a:r>
              <a:rPr lang="en-US" altLang="ru-RU" sz="2400" b="1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B"</a:t>
            </a:r>
            <a:endParaRPr lang="ru-RU" altLang="ru-RU" sz="1600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588074" y="4186179"/>
            <a:ext cx="1820466" cy="419100"/>
          </a:xfrm>
          <a:prstGeom prst="wedgeRoundRectCallout">
            <a:avLst>
              <a:gd name="adj1" fmla="val -75588"/>
              <a:gd name="adj2" fmla="val 16889"/>
              <a:gd name="adj3" fmla="val 16667"/>
            </a:avLst>
          </a:prstGeom>
          <a:solidFill>
            <a:srgbClr val="FF0000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az-Latn-AZ" altLang="en-US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Sonsuz dövr</a:t>
            </a:r>
            <a:endParaRPr lang="ru-RU" altLang="en-US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1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Заголовок 1">
            <a:extLst>
              <a:ext uri="{FF2B5EF4-FFF2-40B4-BE49-F238E27FC236}">
                <a16:creationId xmlns:a16="http://schemas.microsoft.com/office/drawing/2014/main" id="{6F5CA1D5-2CF2-8647-BFED-B92D2DF9B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6363" y="226219"/>
            <a:ext cx="6442472" cy="353616"/>
          </a:xfrm>
        </p:spPr>
        <p:txBody>
          <a:bodyPr/>
          <a:lstStyle/>
          <a:p>
            <a:r>
              <a:rPr lang="en-GB" alt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Bütün</a:t>
            </a:r>
            <a:r>
              <a:rPr lang="en-GB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alt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eyni</a:t>
            </a:r>
            <a:r>
              <a:rPr lang="en-GB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alt </a:t>
            </a:r>
            <a:r>
              <a:rPr lang="en-GB" alt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sətirləri</a:t>
            </a:r>
            <a:r>
              <a:rPr lang="en-GB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alt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dəyişdirmək</a:t>
            </a:r>
            <a:endParaRPr lang="ru-RU" alt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570" name="Rectangle 44"/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35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479" name="Freeform 15"/>
          <p:cNvSpPr>
            <a:spLocks/>
          </p:cNvSpPr>
          <p:nvPr/>
        </p:nvSpPr>
        <p:spPr bwMode="auto">
          <a:xfrm>
            <a:off x="3599260" y="2855119"/>
            <a:ext cx="463153" cy="414338"/>
          </a:xfrm>
          <a:custGeom>
            <a:avLst/>
            <a:gdLst>
              <a:gd name="T0" fmla="*/ 2147483646 w 1625"/>
              <a:gd name="T1" fmla="*/ 2147483646 h 691"/>
              <a:gd name="T2" fmla="*/ 0 w 1625"/>
              <a:gd name="T3" fmla="*/ 2147483646 h 691"/>
              <a:gd name="T4" fmla="*/ 0 60000 65536"/>
              <a:gd name="T5" fmla="*/ 0 60000 65536"/>
              <a:gd name="T6" fmla="*/ 0 w 1625"/>
              <a:gd name="T7" fmla="*/ 0 h 691"/>
              <a:gd name="T8" fmla="*/ 1625 w 1625"/>
              <a:gd name="T9" fmla="*/ 691 h 69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25" h="691">
                <a:moveTo>
                  <a:pt x="1625" y="127"/>
                </a:moveTo>
                <a:cubicBezTo>
                  <a:pt x="665" y="0"/>
                  <a:pt x="93" y="127"/>
                  <a:pt x="0" y="691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480" name="Freeform 16"/>
          <p:cNvSpPr>
            <a:spLocks/>
          </p:cNvSpPr>
          <p:nvPr/>
        </p:nvSpPr>
        <p:spPr bwMode="auto">
          <a:xfrm>
            <a:off x="2880123" y="1735931"/>
            <a:ext cx="1549003" cy="686991"/>
          </a:xfrm>
          <a:custGeom>
            <a:avLst/>
            <a:gdLst>
              <a:gd name="T0" fmla="*/ 2147483646 w 1575"/>
              <a:gd name="T1" fmla="*/ 2147483646 h 699"/>
              <a:gd name="T2" fmla="*/ 0 w 1575"/>
              <a:gd name="T3" fmla="*/ 2147483646 h 699"/>
              <a:gd name="T4" fmla="*/ 0 60000 65536"/>
              <a:gd name="T5" fmla="*/ 0 60000 65536"/>
              <a:gd name="T6" fmla="*/ 0 w 1575"/>
              <a:gd name="T7" fmla="*/ 0 h 699"/>
              <a:gd name="T8" fmla="*/ 1575 w 1575"/>
              <a:gd name="T9" fmla="*/ 699 h 6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75" h="699">
                <a:moveTo>
                  <a:pt x="1575" y="699"/>
                </a:moveTo>
                <a:cubicBezTo>
                  <a:pt x="531" y="0"/>
                  <a:pt x="93" y="0"/>
                  <a:pt x="0" y="564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" name="Группа 53"/>
          <p:cNvGrpSpPr>
            <a:grpSpLocks/>
          </p:cNvGrpSpPr>
          <p:nvPr/>
        </p:nvGrpSpPr>
        <p:grpSpPr bwMode="auto">
          <a:xfrm>
            <a:off x="1470422" y="2019301"/>
            <a:ext cx="6348413" cy="556022"/>
            <a:chOff x="435935" y="2692232"/>
            <a:chExt cx="8465834" cy="742087"/>
          </a:xfrm>
        </p:grpSpPr>
        <p:grpSp>
          <p:nvGrpSpPr>
            <p:cNvPr id="109611" name="Group 36"/>
            <p:cNvGrpSpPr>
              <a:grpSpLocks/>
            </p:cNvGrpSpPr>
            <p:nvPr/>
          </p:nvGrpSpPr>
          <p:grpSpPr bwMode="auto">
            <a:xfrm>
              <a:off x="889579" y="3060653"/>
              <a:ext cx="8012190" cy="373666"/>
              <a:chOff x="2954" y="8224"/>
              <a:chExt cx="6111" cy="285"/>
            </a:xfrm>
          </p:grpSpPr>
          <p:sp>
            <p:nvSpPr>
              <p:cNvPr id="62505" name="Rectangle 41">
                <a:extLst>
                  <a:ext uri="{FF2B5EF4-FFF2-40B4-BE49-F238E27FC236}">
                    <a16:creationId xmlns:a16="http://schemas.microsoft.com/office/drawing/2014/main" id="{393CD686-359A-F743-A14D-8015C4177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8225"/>
                <a:ext cx="742" cy="284"/>
              </a:xfrm>
              <a:prstGeom prst="rect">
                <a:avLst/>
              </a:prstGeom>
              <a:solidFill>
                <a:srgbClr val="99FF66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504" name="Rectangle 40" descr="Темный диагональный 2">
                <a:extLst>
                  <a:ext uri="{FF2B5EF4-FFF2-40B4-BE49-F238E27FC236}">
                    <a16:creationId xmlns:a16="http://schemas.microsoft.com/office/drawing/2014/main" id="{223D8F9F-3D4A-FF45-965F-59A71B8A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7" y="8224"/>
                <a:ext cx="742" cy="28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503" name="Rectangle 39" descr="10%">
                <a:extLst>
                  <a:ext uri="{FF2B5EF4-FFF2-40B4-BE49-F238E27FC236}">
                    <a16:creationId xmlns:a16="http://schemas.microsoft.com/office/drawing/2014/main" id="{66B8EE99-3B2A-8F46-95AE-CA89BC8F6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8224"/>
                <a:ext cx="746" cy="2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502" name="Rectangle 38">
                <a:extLst>
                  <a:ext uri="{FF2B5EF4-FFF2-40B4-BE49-F238E27FC236}">
                    <a16:creationId xmlns:a16="http://schemas.microsoft.com/office/drawing/2014/main" id="{FBE5317E-8A75-8544-85B2-C2A979FC6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0" y="8224"/>
                <a:ext cx="2085" cy="285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501" name="Rectangle 37" descr="10%">
                <a:extLst>
                  <a:ext uri="{FF2B5EF4-FFF2-40B4-BE49-F238E27FC236}">
                    <a16:creationId xmlns:a16="http://schemas.microsoft.com/office/drawing/2014/main" id="{BC362E69-6354-2146-B50C-712A9AD54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" y="8224"/>
                <a:ext cx="744" cy="2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09612" name="Text Box 11"/>
            <p:cNvSpPr txBox="1">
              <a:spLocks noChangeArrowheads="1"/>
            </p:cNvSpPr>
            <p:nvPr/>
          </p:nvSpPr>
          <p:spPr bwMode="auto">
            <a:xfrm>
              <a:off x="8571370" y="2692232"/>
              <a:ext cx="309422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ru-RU" sz="1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n-US" altLang="ru-RU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613" name="Text Box 8"/>
            <p:cNvSpPr txBox="1">
              <a:spLocks noChangeArrowheads="1"/>
            </p:cNvSpPr>
            <p:nvPr/>
          </p:nvSpPr>
          <p:spPr bwMode="auto">
            <a:xfrm>
              <a:off x="875157" y="2745987"/>
              <a:ext cx="597866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res</a:t>
              </a:r>
              <a:endParaRPr lang="en-US" altLang="ru-RU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615" name="Text Box 4">
              <a:extLst>
                <a:ext uri="{FF2B5EF4-FFF2-40B4-BE49-F238E27FC236}">
                  <a16:creationId xmlns:a16="http://schemas.microsoft.com/office/drawing/2014/main" id="{2FAD070A-CFF0-6F45-8E96-AEF54C79C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35" y="2790753"/>
              <a:ext cx="398522" cy="344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ru-RU" sz="1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ourier New" panose="02070309020205020404" pitchFamily="49" charset="0"/>
                </a:rPr>
                <a:t>b)</a:t>
              </a:r>
              <a:endParaRPr lang="en-US" altLang="ru-RU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Группа 56"/>
          <p:cNvGrpSpPr>
            <a:grpSpLocks/>
          </p:cNvGrpSpPr>
          <p:nvPr/>
        </p:nvGrpSpPr>
        <p:grpSpPr bwMode="auto">
          <a:xfrm>
            <a:off x="1479947" y="2608660"/>
            <a:ext cx="6338888" cy="954881"/>
            <a:chOff x="448027" y="3477586"/>
            <a:chExt cx="8453742" cy="1273087"/>
          </a:xfrm>
        </p:grpSpPr>
        <p:sp>
          <p:nvSpPr>
            <p:cNvPr id="62506" name="Rectangle 42" descr="Светлый вертикальный">
              <a:extLst>
                <a:ext uri="{FF2B5EF4-FFF2-40B4-BE49-F238E27FC236}">
                  <a16:creationId xmlns:a16="http://schemas.microsoft.com/office/drawing/2014/main" id="{E8B1C49B-5B94-DC4F-8A15-1276E8262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820" y="3804588"/>
              <a:ext cx="973355" cy="374624"/>
            </a:xfrm>
            <a:prstGeom prst="rect">
              <a:avLst/>
            </a:prstGeom>
            <a:solidFill>
              <a:srgbClr val="00FFF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ru-RU" sz="3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09600" name="Group 24"/>
            <p:cNvGrpSpPr>
              <a:grpSpLocks/>
            </p:cNvGrpSpPr>
            <p:nvPr/>
          </p:nvGrpSpPr>
          <p:grpSpPr bwMode="auto">
            <a:xfrm>
              <a:off x="889579" y="4377007"/>
              <a:ext cx="8012190" cy="373666"/>
              <a:chOff x="2954" y="8948"/>
              <a:chExt cx="6111" cy="285"/>
            </a:xfrm>
          </p:grpSpPr>
          <p:sp>
            <p:nvSpPr>
              <p:cNvPr id="62494" name="Rectangle 30">
                <a:extLst>
                  <a:ext uri="{FF2B5EF4-FFF2-40B4-BE49-F238E27FC236}">
                    <a16:creationId xmlns:a16="http://schemas.microsoft.com/office/drawing/2014/main" id="{986A385D-4E63-7046-892A-77575B72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8951"/>
                <a:ext cx="742" cy="282"/>
              </a:xfrm>
              <a:prstGeom prst="rect">
                <a:avLst/>
              </a:prstGeom>
              <a:solidFill>
                <a:srgbClr val="99FF66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93" name="Rectangle 29" descr="Темный диагональный 2">
                <a:extLst>
                  <a:ext uri="{FF2B5EF4-FFF2-40B4-BE49-F238E27FC236}">
                    <a16:creationId xmlns:a16="http://schemas.microsoft.com/office/drawing/2014/main" id="{50B8B283-1FFC-DE47-8E31-6C2165EFB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7" y="8948"/>
                <a:ext cx="742" cy="28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92" name="Rectangle 28" descr="10%">
                <a:extLst>
                  <a:ext uri="{FF2B5EF4-FFF2-40B4-BE49-F238E27FC236}">
                    <a16:creationId xmlns:a16="http://schemas.microsoft.com/office/drawing/2014/main" id="{E02F5097-0017-2A4B-B7E0-39B35000C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8948"/>
                <a:ext cx="746" cy="2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91" name="Rectangle 27">
                <a:extLst>
                  <a:ext uri="{FF2B5EF4-FFF2-40B4-BE49-F238E27FC236}">
                    <a16:creationId xmlns:a16="http://schemas.microsoft.com/office/drawing/2014/main" id="{9D4ED334-DCC0-8F47-9415-4E69561C8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0" y="8948"/>
                <a:ext cx="2085" cy="285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90" name="Rectangle 26" descr="10%">
                <a:extLst>
                  <a:ext uri="{FF2B5EF4-FFF2-40B4-BE49-F238E27FC236}">
                    <a16:creationId xmlns:a16="http://schemas.microsoft.com/office/drawing/2014/main" id="{61233DDC-3C9A-2642-8162-6F61F0C7E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" y="8948"/>
                <a:ext cx="744" cy="2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89" name="Rectangle 25" descr="Светлый вертикальный">
                <a:extLst>
                  <a:ext uri="{FF2B5EF4-FFF2-40B4-BE49-F238E27FC236}">
                    <a16:creationId xmlns:a16="http://schemas.microsoft.com/office/drawing/2014/main" id="{43EA0510-F263-6A4D-B82A-E976EB314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8948"/>
                <a:ext cx="740" cy="285"/>
              </a:xfrm>
              <a:prstGeom prst="rect">
                <a:avLst/>
              </a:prstGeom>
              <a:solidFill>
                <a:srgbClr val="00FFFE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09601" name="Text Box 18"/>
            <p:cNvSpPr txBox="1">
              <a:spLocks noChangeArrowheads="1"/>
            </p:cNvSpPr>
            <p:nvPr/>
          </p:nvSpPr>
          <p:spPr bwMode="auto">
            <a:xfrm>
              <a:off x="3766153" y="3477586"/>
              <a:ext cx="972843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800" b="1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wNew</a:t>
              </a:r>
              <a:endParaRPr lang="en-US" altLang="ru-RU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602" name="Text Box 10"/>
            <p:cNvSpPr txBox="1">
              <a:spLocks noChangeArrowheads="1"/>
            </p:cNvSpPr>
            <p:nvPr/>
          </p:nvSpPr>
          <p:spPr bwMode="auto">
            <a:xfrm>
              <a:off x="8571370" y="4005963"/>
              <a:ext cx="309422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ru-RU" sz="1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n-US" altLang="ru-RU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603" name="Text Box 7"/>
            <p:cNvSpPr txBox="1">
              <a:spLocks noChangeArrowheads="1"/>
            </p:cNvSpPr>
            <p:nvPr/>
          </p:nvSpPr>
          <p:spPr bwMode="auto">
            <a:xfrm>
              <a:off x="875157" y="4049230"/>
              <a:ext cx="597866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res</a:t>
              </a:r>
              <a:endParaRPr lang="en-US" altLang="ru-RU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604" name="Text Box 3"/>
            <p:cNvSpPr txBox="1">
              <a:spLocks noChangeArrowheads="1"/>
            </p:cNvSpPr>
            <p:nvPr/>
          </p:nvSpPr>
          <p:spPr bwMode="auto">
            <a:xfrm>
              <a:off x="448027" y="3909970"/>
              <a:ext cx="398577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c)</a:t>
              </a:r>
              <a:endParaRPr lang="en-US" altLang="ru-RU" sz="3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Группа 57"/>
          <p:cNvGrpSpPr>
            <a:grpSpLocks/>
          </p:cNvGrpSpPr>
          <p:nvPr/>
        </p:nvGrpSpPr>
        <p:grpSpPr bwMode="auto">
          <a:xfrm>
            <a:off x="1470422" y="3938588"/>
            <a:ext cx="6348413" cy="550069"/>
            <a:chOff x="435935" y="4911940"/>
            <a:chExt cx="8465834" cy="732899"/>
          </a:xfrm>
        </p:grpSpPr>
        <p:grpSp>
          <p:nvGrpSpPr>
            <p:cNvPr id="109591" name="Group 19"/>
            <p:cNvGrpSpPr>
              <a:grpSpLocks/>
            </p:cNvGrpSpPr>
            <p:nvPr/>
          </p:nvGrpSpPr>
          <p:grpSpPr bwMode="auto">
            <a:xfrm>
              <a:off x="889579" y="5267240"/>
              <a:ext cx="8012190" cy="377599"/>
              <a:chOff x="2954" y="9694"/>
              <a:chExt cx="6111" cy="288"/>
            </a:xfrm>
          </p:grpSpPr>
          <p:sp>
            <p:nvSpPr>
              <p:cNvPr id="62487" name="Rectangle 23">
                <a:extLst>
                  <a:ext uri="{FF2B5EF4-FFF2-40B4-BE49-F238E27FC236}">
                    <a16:creationId xmlns:a16="http://schemas.microsoft.com/office/drawing/2014/main" id="{B409674E-6DE4-524F-9291-01CEA2FE5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9698"/>
                <a:ext cx="742" cy="284"/>
              </a:xfrm>
              <a:prstGeom prst="rect">
                <a:avLst/>
              </a:prstGeom>
              <a:solidFill>
                <a:srgbClr val="99FF66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86" name="Rectangle 22">
                <a:extLst>
                  <a:ext uri="{FF2B5EF4-FFF2-40B4-BE49-F238E27FC236}">
                    <a16:creationId xmlns:a16="http://schemas.microsoft.com/office/drawing/2014/main" id="{CD6EE188-BD3C-2A47-93B3-0B2AECF83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0" y="9694"/>
                <a:ext cx="2085" cy="288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85" name="Rectangle 21" descr="10%">
                <a:extLst>
                  <a:ext uri="{FF2B5EF4-FFF2-40B4-BE49-F238E27FC236}">
                    <a16:creationId xmlns:a16="http://schemas.microsoft.com/office/drawing/2014/main" id="{A46499B7-0926-824A-9AFE-0F075381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" y="9694"/>
                <a:ext cx="744" cy="2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84" name="Rectangle 20" descr="Светлый вертикальный">
                <a:extLst>
                  <a:ext uri="{FF2B5EF4-FFF2-40B4-BE49-F238E27FC236}">
                    <a16:creationId xmlns:a16="http://schemas.microsoft.com/office/drawing/2014/main" id="{CFA4C2A1-3B1B-9141-A437-0D7AB04B5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9694"/>
                <a:ext cx="742" cy="288"/>
              </a:xfrm>
              <a:prstGeom prst="rect">
                <a:avLst/>
              </a:prstGeom>
              <a:solidFill>
                <a:srgbClr val="00FFFE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09592" name="Text Box 9"/>
            <p:cNvSpPr txBox="1">
              <a:spLocks noChangeArrowheads="1"/>
            </p:cNvSpPr>
            <p:nvPr/>
          </p:nvSpPr>
          <p:spPr bwMode="auto">
            <a:xfrm>
              <a:off x="8571370" y="4911940"/>
              <a:ext cx="309422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ru-RU" sz="18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n-US" altLang="ru-RU" sz="3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93" name="Text Box 6"/>
            <p:cNvSpPr txBox="1">
              <a:spLocks noChangeArrowheads="1"/>
            </p:cNvSpPr>
            <p:nvPr/>
          </p:nvSpPr>
          <p:spPr bwMode="auto">
            <a:xfrm>
              <a:off x="875157" y="4932918"/>
              <a:ext cx="597866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res</a:t>
              </a:r>
              <a:endParaRPr lang="en-US" altLang="ru-RU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94" name="Text Box 2"/>
            <p:cNvSpPr txBox="1">
              <a:spLocks noChangeArrowheads="1"/>
            </p:cNvSpPr>
            <p:nvPr/>
          </p:nvSpPr>
          <p:spPr bwMode="auto">
            <a:xfrm>
              <a:off x="435935" y="5011584"/>
              <a:ext cx="398577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d)</a:t>
              </a:r>
              <a:endParaRPr lang="en-US" altLang="ru-RU" sz="3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Группа 51"/>
          <p:cNvGrpSpPr>
            <a:grpSpLocks/>
          </p:cNvGrpSpPr>
          <p:nvPr/>
        </p:nvGrpSpPr>
        <p:grpSpPr bwMode="auto">
          <a:xfrm>
            <a:off x="1470422" y="718186"/>
            <a:ext cx="6348413" cy="1170146"/>
            <a:chOff x="435935" y="957446"/>
            <a:chExt cx="8465834" cy="1560408"/>
          </a:xfrm>
        </p:grpSpPr>
        <p:grpSp>
          <p:nvGrpSpPr>
            <p:cNvPr id="109579" name="Group 31"/>
            <p:cNvGrpSpPr>
              <a:grpSpLocks/>
            </p:cNvGrpSpPr>
            <p:nvPr/>
          </p:nvGrpSpPr>
          <p:grpSpPr bwMode="auto">
            <a:xfrm>
              <a:off x="889579" y="2144188"/>
              <a:ext cx="8012190" cy="373666"/>
              <a:chOff x="2954" y="7525"/>
              <a:chExt cx="6111" cy="285"/>
            </a:xfrm>
          </p:grpSpPr>
          <p:sp>
            <p:nvSpPr>
              <p:cNvPr id="62499" name="Rectangle 35">
                <a:extLst>
                  <a:ext uri="{FF2B5EF4-FFF2-40B4-BE49-F238E27FC236}">
                    <a16:creationId xmlns:a16="http://schemas.microsoft.com/office/drawing/2014/main" id="{7CAEDE94-1753-424F-803B-4CD432AC9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7528"/>
                <a:ext cx="742" cy="282"/>
              </a:xfrm>
              <a:prstGeom prst="rect">
                <a:avLst/>
              </a:prstGeom>
              <a:solidFill>
                <a:srgbClr val="99FF66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98" name="Rectangle 34" descr="Темный диагональный 2">
                <a:extLst>
                  <a:ext uri="{FF2B5EF4-FFF2-40B4-BE49-F238E27FC236}">
                    <a16:creationId xmlns:a16="http://schemas.microsoft.com/office/drawing/2014/main" id="{D2360B75-3111-154A-B11F-7526A9A4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7" y="7525"/>
                <a:ext cx="742" cy="28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97" name="Rectangle 33" descr="10%">
                <a:extLst>
                  <a:ext uri="{FF2B5EF4-FFF2-40B4-BE49-F238E27FC236}">
                    <a16:creationId xmlns:a16="http://schemas.microsoft.com/office/drawing/2014/main" id="{A0EAA69F-C632-1243-A95E-5B6B3238D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" y="7525"/>
                <a:ext cx="746" cy="28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496" name="Rectangle 32">
                <a:extLst>
                  <a:ext uri="{FF2B5EF4-FFF2-40B4-BE49-F238E27FC236}">
                    <a16:creationId xmlns:a16="http://schemas.microsoft.com/office/drawing/2014/main" id="{C612C605-B12D-E44D-9E04-3495E061C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0" y="7525"/>
                <a:ext cx="2085" cy="285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pPr eaLnBrk="1" hangingPunct="1">
                  <a:defRPr/>
                </a:pPr>
                <a:endParaRPr lang="ru-RU" sz="3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09580" name="Text Box 17"/>
            <p:cNvSpPr txBox="1">
              <a:spLocks noChangeArrowheads="1"/>
            </p:cNvSpPr>
            <p:nvPr/>
          </p:nvSpPr>
          <p:spPr bwMode="auto">
            <a:xfrm>
              <a:off x="5201818" y="1774455"/>
              <a:ext cx="972843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800" b="1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wOld</a:t>
              </a:r>
              <a:endParaRPr lang="en-US" altLang="ru-RU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81" name="Text Box 14"/>
            <p:cNvSpPr txBox="1">
              <a:spLocks noChangeArrowheads="1"/>
            </p:cNvSpPr>
            <p:nvPr/>
          </p:nvSpPr>
          <p:spPr bwMode="auto">
            <a:xfrm>
              <a:off x="875157" y="1807233"/>
              <a:ext cx="597866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ru-RU" sz="1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res</a:t>
              </a:r>
              <a:endParaRPr lang="en-US" altLang="ru-RU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82" name="Text Box 12"/>
            <p:cNvSpPr txBox="1">
              <a:spLocks noChangeArrowheads="1"/>
            </p:cNvSpPr>
            <p:nvPr/>
          </p:nvSpPr>
          <p:spPr bwMode="auto">
            <a:xfrm>
              <a:off x="8571370" y="1786255"/>
              <a:ext cx="309422" cy="3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ru-RU" sz="18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</a:t>
              </a:r>
              <a:endParaRPr lang="en-US" altLang="ru-RU" sz="30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84" name="Text Box 5">
              <a:extLst>
                <a:ext uri="{FF2B5EF4-FFF2-40B4-BE49-F238E27FC236}">
                  <a16:creationId xmlns:a16="http://schemas.microsoft.com/office/drawing/2014/main" id="{34C8BD56-FF25-1F4F-93D1-789AFD8F4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35" y="1806557"/>
              <a:ext cx="398522" cy="346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cs typeface="Consolas" panose="020B0609020204030204" pitchFamily="49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ru-RU" altLang="ru-RU" sz="1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ourier New" panose="02070309020205020404" pitchFamily="49" charset="0"/>
                </a:rPr>
                <a:t>а</a:t>
              </a:r>
              <a:r>
                <a:rPr lang="en-US" altLang="ru-RU" sz="1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ourier New" panose="02070309020205020404" pitchFamily="49" charset="0"/>
                </a:rPr>
                <a:t>)</a:t>
              </a:r>
              <a:endParaRPr lang="en-US" altLang="ru-RU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2" descr="Светлый вертикальный">
              <a:extLst>
                <a:ext uri="{FF2B5EF4-FFF2-40B4-BE49-F238E27FC236}">
                  <a16:creationId xmlns:a16="http://schemas.microsoft.com/office/drawing/2014/main" id="{1A2722BF-DB36-9841-9605-E6375761A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7819" y="1001584"/>
              <a:ext cx="973286" cy="374701"/>
            </a:xfrm>
            <a:prstGeom prst="rect">
              <a:avLst/>
            </a:prstGeom>
            <a:solidFill>
              <a:srgbClr val="00FFFE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eaLnBrk="1" hangingPunct="1">
                <a:defRPr/>
              </a:pPr>
              <a:endParaRPr lang="ru-RU" sz="3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9585" name="Text Box 18"/>
            <p:cNvSpPr txBox="1">
              <a:spLocks noChangeArrowheads="1"/>
            </p:cNvSpPr>
            <p:nvPr/>
          </p:nvSpPr>
          <p:spPr bwMode="auto">
            <a:xfrm>
              <a:off x="4511031" y="957446"/>
              <a:ext cx="998938" cy="45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1800" b="1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wNew</a:t>
              </a:r>
              <a:endParaRPr lang="en-US" altLang="ru-RU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586" name="Полилиния 50"/>
            <p:cNvSpPr>
              <a:spLocks noChangeArrowheads="1"/>
            </p:cNvSpPr>
            <p:nvPr/>
          </p:nvSpPr>
          <p:spPr bwMode="auto">
            <a:xfrm flipH="1">
              <a:off x="5805422" y="1221544"/>
              <a:ext cx="885846" cy="1052642"/>
            </a:xfrm>
            <a:custGeom>
              <a:avLst/>
              <a:gdLst>
                <a:gd name="T0" fmla="*/ 0 w 1961070"/>
                <a:gd name="T1" fmla="*/ 0 h 1052642"/>
                <a:gd name="T2" fmla="*/ 0 w 1961070"/>
                <a:gd name="T3" fmla="*/ 1052642 h 1052642"/>
                <a:gd name="T4" fmla="*/ 0 60000 65536"/>
                <a:gd name="T5" fmla="*/ 0 60000 65536"/>
                <a:gd name="T6" fmla="*/ 0 w 1961070"/>
                <a:gd name="T7" fmla="*/ 0 h 1052642"/>
                <a:gd name="T8" fmla="*/ 1961070 w 1961070"/>
                <a:gd name="T9" fmla="*/ 1052642 h 10526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1070" h="1052642">
                  <a:moveTo>
                    <a:pt x="1539546" y="0"/>
                  </a:moveTo>
                  <a:cubicBezTo>
                    <a:pt x="393106" y="28316"/>
                    <a:pt x="0" y="556430"/>
                    <a:pt x="1961070" y="1052642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5" name="Блок-схема: процесс 54"/>
          <p:cNvSpPr>
            <a:spLocks noChangeArrowheads="1"/>
          </p:cNvSpPr>
          <p:nvPr/>
        </p:nvSpPr>
        <p:spPr bwMode="auto">
          <a:xfrm>
            <a:off x="2538413" y="2268141"/>
            <a:ext cx="781050" cy="333375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35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Блок-схема: процесс 55"/>
          <p:cNvSpPr>
            <a:spLocks noChangeArrowheads="1"/>
          </p:cNvSpPr>
          <p:nvPr/>
        </p:nvSpPr>
        <p:spPr bwMode="auto">
          <a:xfrm>
            <a:off x="3257550" y="3271838"/>
            <a:ext cx="781050" cy="333375"/>
          </a:xfrm>
          <a:prstGeom prst="flowChartProcess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35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Заголовок 1">
            <a:extLst>
              <a:ext uri="{FF2B5EF4-FFF2-40B4-BE49-F238E27FC236}">
                <a16:creationId xmlns:a16="http://schemas.microsoft.com/office/drawing/2014/main" id="{0044A9EF-155D-0A40-95F0-21FD94025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6362" y="226219"/>
            <a:ext cx="6491288" cy="353616"/>
          </a:xfrm>
        </p:spPr>
        <p:txBody>
          <a:bodyPr/>
          <a:lstStyle/>
          <a:p>
            <a:r>
              <a:rPr lang="az-Latn-AZ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Bütün eyni alt sətirləri dəyişdirmək</a:t>
            </a:r>
            <a:endParaRPr lang="ru-RU" alt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79A08D3-3BFD-2D42-899E-16EEC147B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36486"/>
              </p:ext>
            </p:extLst>
          </p:nvPr>
        </p:nvGraphicFramePr>
        <p:xfrm>
          <a:off x="1790104" y="2443878"/>
          <a:ext cx="5641181" cy="1790699"/>
        </p:xfrm>
        <a:graphic>
          <a:graphicData uri="http://schemas.openxmlformats.org/drawingml/2006/table">
            <a:tbl>
              <a:tblPr/>
              <a:tblGrid>
                <a:gridCol w="2393156">
                  <a:extLst>
                    <a:ext uri="{9D8B030D-6E8A-4147-A177-3AD203B41FA5}">
                      <a16:colId xmlns:a16="http://schemas.microsoft.com/office/drawing/2014/main" val="843687525"/>
                    </a:ext>
                  </a:extLst>
                </a:gridCol>
                <a:gridCol w="3248025">
                  <a:extLst>
                    <a:ext uri="{9D8B030D-6E8A-4147-A177-3AD203B41FA5}">
                      <a16:colId xmlns:a16="http://schemas.microsoft.com/office/drawing/2014/main" val="2131764532"/>
                    </a:ext>
                  </a:extLst>
                </a:gridCol>
              </a:tblGrid>
              <a:tr h="5714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kumimoji="0" lang="az-Latn-AZ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sətri</a:t>
                      </a:r>
                      <a:endParaRPr kumimoji="0" lang="ru-R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nəticə </a:t>
                      </a:r>
                      <a:r>
                        <a:rPr kumimoji="0" lang="ru-R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res</a:t>
                      </a:r>
                      <a:endParaRPr kumimoji="0" lang="ru-RU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43084"/>
                  </a:ext>
                </a:extLst>
              </a:tr>
              <a:tr h="2869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ru-RU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12.12.12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ru-R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“”</a:t>
                      </a:r>
                      <a:endParaRPr kumimoji="0" lang="ru-R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775781"/>
                  </a:ext>
                </a:extLst>
              </a:tr>
              <a:tr h="2869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ru-R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.12.12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ru-RU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“A</a:t>
                      </a:r>
                      <a:r>
                        <a:rPr kumimoji="0" lang="ru-RU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B”</a:t>
                      </a:r>
                      <a:endParaRPr kumimoji="0" lang="ru-RU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133171"/>
                  </a:ext>
                </a:extLst>
              </a:tr>
              <a:tr h="2869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“.12”</a:t>
                      </a:r>
                      <a:endParaRPr kumimoji="0" lang="ru-R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“A12B.A12B”</a:t>
                      </a:r>
                      <a:endParaRPr kumimoji="0" lang="ru-R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867391"/>
                  </a:ext>
                </a:extLst>
              </a:tr>
              <a:tr h="2869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“”</a:t>
                      </a:r>
                      <a:endParaRPr kumimoji="0" lang="ru-RU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“A12B.A12B.A12B”</a:t>
                      </a:r>
                      <a:endParaRPr kumimoji="0" lang="ru-RU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95775"/>
                  </a:ext>
                </a:extLst>
              </a:tr>
            </a:tbl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D8AA23DF-F3A6-5949-A58F-535D5944C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64" y="960001"/>
            <a:ext cx="6266259" cy="110371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/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“12.12.12”</a:t>
            </a:r>
            <a:endParaRPr lang="ru-RU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replaceAll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( s, </a:t>
            </a:r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“12”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“A12B”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ru-RU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ru-RU" alt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rint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( </a:t>
            </a:r>
            <a:r>
              <a:rPr lang="ru-RU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)    </a:t>
            </a:r>
          </a:p>
        </p:txBody>
      </p:sp>
    </p:spTree>
    <p:extLst>
      <p:ext uri="{BB962C8B-B14F-4D97-AF65-F5344CB8AC3E}">
        <p14:creationId xmlns:p14="http://schemas.microsoft.com/office/powerpoint/2010/main" val="251999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Заголовок 1">
            <a:extLst>
              <a:ext uri="{FF2B5EF4-FFF2-40B4-BE49-F238E27FC236}">
                <a16:creationId xmlns:a16="http://schemas.microsoft.com/office/drawing/2014/main" id="{7011342D-FAEE-7B4F-AEDD-157E979FD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6362" y="107752"/>
            <a:ext cx="6473429" cy="353616"/>
          </a:xfrm>
        </p:spPr>
        <p:txBody>
          <a:bodyPr/>
          <a:lstStyle/>
          <a:p>
            <a:r>
              <a:rPr lang="az-Latn-AZ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Bütün eyni alt sətirləri dəyişdirmək</a:t>
            </a:r>
            <a:endParaRPr lang="ru-RU" alt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5E980C-A3AA-6A4B-83B8-CD5713F9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638175"/>
            <a:ext cx="6430566" cy="425291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/>
          <a:lstStyle>
            <a:lvl1pPr marL="179388" indent="-93663"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def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replaceAll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 s,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wOld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wNew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):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lenOld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</a:t>
            </a:r>
            <a:r>
              <a:rPr lang="ru-RU" sz="18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wOld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“”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ru-RU" sz="1800" b="1" dirty="0" err="1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while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 &gt; 0: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p =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s.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find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wOld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 &lt; 0: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res = res + s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ru-RU" sz="1800" b="1" dirty="0" err="1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p &gt; 0: res = res + s[:p]    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res = res +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wNew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p+lenOld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&gt;=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len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(s):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“”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   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ru-RU" sz="1800" b="1" dirty="0" err="1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p+lenOld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:]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ru-RU" sz="1800" b="1" dirty="0" err="1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ru-RU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</a:t>
            </a:r>
            <a:endParaRPr lang="ru-RU" sz="1800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7CAB491A-841F-7C4F-8116-4C281C37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3161110"/>
            <a:ext cx="1772841" cy="633413"/>
          </a:xfrm>
          <a:prstGeom prst="wedgeRoundRectCallout">
            <a:avLst>
              <a:gd name="adj1" fmla="val -84529"/>
              <a:gd name="adj2" fmla="val -255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1650" dirty="0">
                <a:latin typeface="+mj-lt"/>
              </a:rPr>
              <a:t>Əvəzedici sözü daxil etmək</a:t>
            </a:r>
            <a:endParaRPr lang="ru-RU" sz="1650" b="1" dirty="0">
              <a:latin typeface="+mj-lt"/>
              <a:cs typeface="Courier New" pitchFamily="49" charset="0"/>
            </a:endParaRP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97230125-2E0D-8B47-9648-69A68154F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22" y="3761185"/>
            <a:ext cx="2190750" cy="417909"/>
          </a:xfrm>
          <a:prstGeom prst="wedgeRoundRectCallout">
            <a:avLst>
              <a:gd name="adj1" fmla="val -63536"/>
              <a:gd name="adj2" fmla="val -4900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1650" dirty="0">
                <a:latin typeface="+mj-lt"/>
              </a:rPr>
              <a:t>Sətr bitib</a:t>
            </a:r>
            <a:endParaRPr lang="ru-RU" sz="1650" dirty="0">
              <a:latin typeface="+mj-lt"/>
            </a:endParaRP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6497EFD9-5860-0747-8B09-DB83EBA42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235" y="4301729"/>
            <a:ext cx="1670447" cy="482203"/>
          </a:xfrm>
          <a:prstGeom prst="wedgeRoundRectCallout">
            <a:avLst>
              <a:gd name="adj1" fmla="val -82250"/>
              <a:gd name="adj2" fmla="val -270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sz="1650" dirty="0">
                <a:latin typeface="+mj-lt"/>
              </a:rPr>
              <a:t>«</a:t>
            </a:r>
            <a:r>
              <a:rPr lang="az-Latn-AZ" sz="1650" dirty="0">
                <a:latin typeface="+mj-lt"/>
              </a:rPr>
              <a:t>quyruğu</a:t>
            </a:r>
            <a:r>
              <a:rPr lang="ru-RU" sz="1650" dirty="0">
                <a:latin typeface="+mj-lt"/>
              </a:rPr>
              <a:t>»</a:t>
            </a:r>
            <a:r>
              <a:rPr lang="az-Latn-AZ" sz="1650" dirty="0">
                <a:latin typeface="+mj-lt"/>
              </a:rPr>
              <a:t> götürmək</a:t>
            </a:r>
            <a:endParaRPr lang="ru-RU" sz="1650" dirty="0">
              <a:latin typeface="+mj-lt"/>
            </a:endParaRP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B54BD540-80B4-7043-AD17-62941C76E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516" y="2328863"/>
            <a:ext cx="2200275" cy="704850"/>
          </a:xfrm>
          <a:prstGeom prst="wedgeRoundRectCallout">
            <a:avLst>
              <a:gd name="adj1" fmla="val -68387"/>
              <a:gd name="adj2" fmla="val 312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1650" dirty="0">
                <a:latin typeface="+mj-lt"/>
              </a:rPr>
              <a:t>Nümunədən əvvəlki hissəni götürmək</a:t>
            </a:r>
            <a:endParaRPr lang="ru-RU" sz="1650" dirty="0">
              <a:latin typeface="+mj-lt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589AE884-60CE-3B46-BD22-7E09569D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22" y="1248967"/>
            <a:ext cx="1470422" cy="469106"/>
          </a:xfrm>
          <a:prstGeom prst="wedgeRoundRectCallout">
            <a:avLst>
              <a:gd name="adj1" fmla="val -79260"/>
              <a:gd name="adj2" fmla="val 7254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1650" dirty="0">
                <a:latin typeface="+mj-lt"/>
              </a:rPr>
              <a:t>Nümunəni axtarmaq</a:t>
            </a:r>
            <a:endParaRPr lang="ru-RU" sz="1650" dirty="0">
              <a:latin typeface="+mj-lt"/>
            </a:endParaRP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F14B096B-3284-4E4E-A1BF-6897DD17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2022873"/>
            <a:ext cx="1827610" cy="386953"/>
          </a:xfrm>
          <a:prstGeom prst="wedgeRoundRectCallout">
            <a:avLst>
              <a:gd name="adj1" fmla="val -85441"/>
              <a:gd name="adj2" fmla="val 171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1650" dirty="0">
                <a:latin typeface="+mj-lt"/>
              </a:rPr>
              <a:t>Əgər tapılmasa</a:t>
            </a:r>
            <a:endParaRPr lang="ru-RU" sz="16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061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Заголовок 1">
            <a:extLst>
              <a:ext uri="{FF2B5EF4-FFF2-40B4-BE49-F238E27FC236}">
                <a16:creationId xmlns:a16="http://schemas.microsoft.com/office/drawing/2014/main" id="{DEDAB56C-9C9C-B747-816F-D02876901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4209" y="226219"/>
            <a:ext cx="6455569" cy="353616"/>
          </a:xfrm>
        </p:spPr>
        <p:txBody>
          <a:bodyPr/>
          <a:lstStyle/>
          <a:p>
            <a:r>
              <a:rPr lang="en-GB" alt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Bütün</a:t>
            </a:r>
            <a:r>
              <a:rPr lang="en-GB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alt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eyni</a:t>
            </a:r>
            <a:r>
              <a:rPr lang="en-GB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alt </a:t>
            </a:r>
            <a:r>
              <a:rPr lang="en-GB" alt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sətirləri</a:t>
            </a:r>
            <a:r>
              <a:rPr lang="en-GB" alt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alt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dəyişdirmək</a:t>
            </a:r>
            <a:endParaRPr lang="ru-RU" altLang="ru-RU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D87788-D2B3-EE47-815E-0E8AC2EA4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06" y="1707594"/>
            <a:ext cx="5233988" cy="1248965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/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“12.12.12”</a:t>
            </a:r>
            <a:endParaRPr lang="ru-RU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s.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replace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(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“12”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“A12B”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ru-RU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( s )</a:t>
            </a:r>
            <a:endParaRPr lang="ru-RU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376363" y="1104186"/>
            <a:ext cx="6291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az-Latn-AZ" alt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Standart funksiya</a:t>
            </a:r>
            <a:r>
              <a:rPr lang="ru-RU" altLang="ru-RU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044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Sətir</a:t>
            </a:r>
            <a:r>
              <a:rPr lang="en-US" dirty="0"/>
              <a:t> </a:t>
            </a:r>
            <a:r>
              <a:rPr lang="en-US" dirty="0" err="1"/>
              <a:t>operatorlar</a:t>
            </a:r>
            <a:r>
              <a:rPr lang="az-Latn-AZ" dirty="0"/>
              <a:t>ı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Sətirlərin təkrarlanması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dirty="0"/>
              <a:t>REPET</a:t>
            </a:r>
            <a:r>
              <a:rPr lang="en-US" dirty="0"/>
              <a:t>I</a:t>
            </a:r>
            <a:r>
              <a:rPr lang="az-Latn-AZ" dirty="0"/>
              <a:t>T</a:t>
            </a:r>
            <a:r>
              <a:rPr lang="en-US" dirty="0"/>
              <a:t>I</a:t>
            </a:r>
            <a:r>
              <a:rPr lang="az-Latn-AZ" dirty="0"/>
              <a:t>ON 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*</a:t>
            </a:r>
            <a:endParaRPr dirty="0"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[:]</a:t>
            </a:r>
            <a:endParaRPr dirty="0"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+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 ]</a:t>
            </a:r>
            <a:endParaRPr dirty="0"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Sətirlərin birləşdirilməsi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dirty="0"/>
              <a:t>CONCATENAT</a:t>
            </a:r>
            <a:r>
              <a:rPr lang="en-US" dirty="0"/>
              <a:t>I</a:t>
            </a:r>
            <a:r>
              <a:rPr lang="az-Latn-AZ" dirty="0"/>
              <a:t>ON </a:t>
            </a:r>
            <a:endParaRPr dirty="0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dirty="0"/>
              <a:t>Diapazon kəsim operatoru</a:t>
            </a:r>
            <a:r>
              <a:rPr lang="en-US" dirty="0"/>
              <a:t> </a:t>
            </a:r>
            <a:r>
              <a:rPr lang="az-Latn-AZ" dirty="0"/>
              <a:t>- alt sətirlərin təyin edilməsi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dirty="0"/>
              <a:t>RANGE SLICE</a:t>
            </a:r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Kəsim operatoru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dirty="0"/>
              <a:t>SLICE </a:t>
            </a:r>
            <a:endParaRPr dirty="0"/>
          </a:p>
        </p:txBody>
      </p:sp>
      <p:sp>
        <p:nvSpPr>
          <p:cNvPr id="27" name="Google Shape;3182;p59">
            <a:extLst>
              <a:ext uri="{FF2B5EF4-FFF2-40B4-BE49-F238E27FC236}">
                <a16:creationId xmlns:a16="http://schemas.microsoft.com/office/drawing/2014/main" id="{411DF52F-F4EF-407E-8B47-901A085EFEC9}"/>
              </a:ext>
            </a:extLst>
          </p:cNvPr>
          <p:cNvSpPr txBox="1">
            <a:spLocks/>
          </p:cNvSpPr>
          <p:nvPr/>
        </p:nvSpPr>
        <p:spPr>
          <a:xfrm>
            <a:off x="2013854" y="1588803"/>
            <a:ext cx="2461846" cy="11044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pt-BR" sz="1600" dirty="0">
                <a:solidFill>
                  <a:srgbClr val="FFFF00"/>
                </a:solidFill>
              </a:rPr>
              <a:t>a = ‘Bakim’</a:t>
            </a:r>
          </a:p>
          <a:p>
            <a:pPr marL="0" indent="0"/>
            <a:r>
              <a:rPr lang="pt-BR" sz="1600" dirty="0">
                <a:solidFill>
                  <a:srgbClr val="FFFF00"/>
                </a:solidFill>
              </a:rPr>
              <a:t>b = ‘Yasha’</a:t>
            </a:r>
          </a:p>
          <a:p>
            <a:pPr marL="0" indent="0"/>
            <a:r>
              <a:rPr lang="pt-BR" sz="1600" dirty="0">
                <a:solidFill>
                  <a:srgbClr val="FFFF00"/>
                </a:solidFill>
              </a:rPr>
              <a:t>c = b + ‘, ’ + a + ‘ menim!’</a:t>
            </a:r>
          </a:p>
          <a:p>
            <a:pPr marL="0" indent="0"/>
            <a:r>
              <a:rPr lang="pt-BR" sz="1600" dirty="0">
                <a:solidFill>
                  <a:srgbClr val="FFFF00"/>
                </a:solidFill>
              </a:rPr>
              <a:t>print (c)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D2F5FF-3B83-4D12-B1B2-0FB38358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59" y="2620972"/>
            <a:ext cx="2598359" cy="368903"/>
          </a:xfrm>
          <a:prstGeom prst="rect">
            <a:avLst/>
          </a:prstGeom>
        </p:spPr>
      </p:pic>
      <p:sp>
        <p:nvSpPr>
          <p:cNvPr id="29" name="Google Shape;3190;p59">
            <a:extLst>
              <a:ext uri="{FF2B5EF4-FFF2-40B4-BE49-F238E27FC236}">
                <a16:creationId xmlns:a16="http://schemas.microsoft.com/office/drawing/2014/main" id="{79E4CDBC-72C7-4D40-9A2D-62880C08C68C}"/>
              </a:ext>
            </a:extLst>
          </p:cNvPr>
          <p:cNvSpPr txBox="1">
            <a:spLocks/>
          </p:cNvSpPr>
          <p:nvPr/>
        </p:nvSpPr>
        <p:spPr>
          <a:xfrm>
            <a:off x="2013854" y="3135964"/>
            <a:ext cx="1968527" cy="67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it-IT" sz="1600" dirty="0">
                <a:solidFill>
                  <a:srgbClr val="FFFF00"/>
                </a:solidFill>
              </a:rPr>
              <a:t>d = ‘Fateh’</a:t>
            </a:r>
          </a:p>
          <a:p>
            <a:pPr marL="0" indent="0"/>
            <a:r>
              <a:rPr lang="it-IT" sz="1600" dirty="0">
                <a:solidFill>
                  <a:srgbClr val="FFFF00"/>
                </a:solidFill>
              </a:rPr>
              <a:t>e = d*3</a:t>
            </a:r>
          </a:p>
          <a:p>
            <a:pPr marL="0" indent="0"/>
            <a:r>
              <a:rPr lang="it-IT" sz="1600" dirty="0">
                <a:solidFill>
                  <a:srgbClr val="FFFF00"/>
                </a:solidFill>
              </a:rPr>
              <a:t>print (e)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D7B2F4-A37A-4111-9CF3-8F85FC8E2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859" y="3951272"/>
            <a:ext cx="2466983" cy="455443"/>
          </a:xfrm>
          <a:prstGeom prst="rect">
            <a:avLst/>
          </a:prstGeom>
        </p:spPr>
      </p:pic>
      <p:sp>
        <p:nvSpPr>
          <p:cNvPr id="31" name="Google Shape;3184;p59">
            <a:extLst>
              <a:ext uri="{FF2B5EF4-FFF2-40B4-BE49-F238E27FC236}">
                <a16:creationId xmlns:a16="http://schemas.microsoft.com/office/drawing/2014/main" id="{3C9D7385-D4F4-4C4D-9749-8709ACCFBC42}"/>
              </a:ext>
            </a:extLst>
          </p:cNvPr>
          <p:cNvSpPr txBox="1">
            <a:spLocks/>
          </p:cNvSpPr>
          <p:nvPr/>
        </p:nvSpPr>
        <p:spPr>
          <a:xfrm>
            <a:off x="5924803" y="1704983"/>
            <a:ext cx="2165700" cy="903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  <a:defRPr sz="37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algn="l"/>
            <a:r>
              <a:rPr lang="az-Latn-AZ" sz="1600" dirty="0">
                <a:solidFill>
                  <a:srgbClr val="FFFF00"/>
                </a:solidFill>
              </a:rPr>
              <a:t>f = ‘Hello!’</a:t>
            </a:r>
          </a:p>
          <a:p>
            <a:pPr algn="l"/>
            <a:r>
              <a:rPr lang="az-Latn-AZ" sz="1600" dirty="0">
                <a:solidFill>
                  <a:srgbClr val="FFFF00"/>
                </a:solidFill>
              </a:rPr>
              <a:t>g = f [0]</a:t>
            </a:r>
          </a:p>
          <a:p>
            <a:pPr algn="l"/>
            <a:r>
              <a:rPr lang="az-Latn-AZ" sz="1600" dirty="0">
                <a:solidFill>
                  <a:srgbClr val="FFFF00"/>
                </a:solidFill>
              </a:rPr>
              <a:t>print (g)</a:t>
            </a:r>
          </a:p>
          <a:p>
            <a:pPr algn="l"/>
            <a:endParaRPr lang="az-Latn-AZ" sz="1600" dirty="0">
              <a:solidFill>
                <a:srgbClr val="FFFF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A82D6EC-80A6-4B7C-8C93-C5F7BD718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6012" y="1852651"/>
            <a:ext cx="371229" cy="421851"/>
          </a:xfrm>
          <a:prstGeom prst="rect">
            <a:avLst/>
          </a:prstGeom>
        </p:spPr>
      </p:pic>
      <p:sp>
        <p:nvSpPr>
          <p:cNvPr id="33" name="Google Shape;3192;p59">
            <a:extLst>
              <a:ext uri="{FF2B5EF4-FFF2-40B4-BE49-F238E27FC236}">
                <a16:creationId xmlns:a16="http://schemas.microsoft.com/office/drawing/2014/main" id="{EB31D085-CE93-4EC8-AE5B-344EE8F0D9A1}"/>
              </a:ext>
            </a:extLst>
          </p:cNvPr>
          <p:cNvSpPr txBox="1">
            <a:spLocks/>
          </p:cNvSpPr>
          <p:nvPr/>
        </p:nvSpPr>
        <p:spPr>
          <a:xfrm>
            <a:off x="5924803" y="3063177"/>
            <a:ext cx="2165700" cy="827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pt-BR" sz="1600" dirty="0">
                <a:solidFill>
                  <a:srgbClr val="FFFF00"/>
                </a:solidFill>
              </a:rPr>
              <a:t>h = “Azarbaycan”</a:t>
            </a:r>
          </a:p>
          <a:p>
            <a:pPr marL="0" indent="0"/>
            <a:r>
              <a:rPr lang="pt-BR" sz="1600" dirty="0">
                <a:solidFill>
                  <a:srgbClr val="FFFF00"/>
                </a:solidFill>
              </a:rPr>
              <a:t>i = h [7:10]</a:t>
            </a:r>
          </a:p>
          <a:p>
            <a:pPr marL="0" indent="0"/>
            <a:r>
              <a:rPr lang="pt-BR" sz="1600" dirty="0">
                <a:solidFill>
                  <a:srgbClr val="FFFF00"/>
                </a:solidFill>
              </a:rPr>
              <a:t>print (i)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B9C68DD-CE13-491B-A860-C76C386A9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1969" y="3281994"/>
            <a:ext cx="762571" cy="409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27" grpId="1" build="allAtOnce" animBg="1"/>
      <p:bldP spid="29" grpId="0" uiExpand="1" build="p" animBg="1"/>
      <p:bldP spid="29" grpId="1" build="allAtOnce" animBg="1"/>
      <p:bldP spid="31" grpId="0" uiExpand="1" build="p" animBg="1"/>
      <p:bldP spid="31" grpId="1" build="allAtOnce" animBg="1"/>
      <p:bldP spid="33" grpId="0" uiExpand="1" build="p" animBg="1"/>
      <p:bldP spid="33" grpI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az-Latn-AZ" dirty="0"/>
              <a:t>Python String</a:t>
            </a:r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200000"/>
              </a:lnSpc>
              <a:buSzPts val="1200"/>
              <a:buAutoNum type="arabicPeriod"/>
            </a:pPr>
            <a:r>
              <a:rPr lang="az-Latn-AZ" b="1" dirty="0"/>
              <a:t>Creating String in Python</a:t>
            </a:r>
          </a:p>
          <a:p>
            <a:pPr indent="-304800">
              <a:lnSpc>
                <a:spcPct val="200000"/>
              </a:lnSpc>
              <a:buSzPts val="1200"/>
              <a:buFont typeface="Source Sans Pro"/>
              <a:buAutoNum type="arabicPeriod"/>
            </a:pPr>
            <a:r>
              <a:rPr lang="az-Latn-AZ" b="1" dirty="0"/>
              <a:t>Strings indexing and splitting</a:t>
            </a:r>
          </a:p>
          <a:p>
            <a:pPr indent="-304800">
              <a:lnSpc>
                <a:spcPct val="200000"/>
              </a:lnSpc>
              <a:buSzPts val="1200"/>
              <a:buFont typeface="Source Sans Pro"/>
              <a:buAutoNum type="arabicPeriod"/>
            </a:pPr>
            <a:r>
              <a:rPr lang="az-Latn-AZ" b="1" dirty="0"/>
              <a:t>Reassigning Strings</a:t>
            </a:r>
          </a:p>
          <a:p>
            <a:pPr indent="-304800">
              <a:lnSpc>
                <a:spcPct val="200000"/>
              </a:lnSpc>
              <a:buSzPts val="1200"/>
              <a:buFont typeface="Source Sans Pro"/>
              <a:buAutoNum type="arabicPeriod"/>
            </a:pPr>
            <a:r>
              <a:rPr lang="az-Latn-AZ" b="1" dirty="0"/>
              <a:t>Deleting the String</a:t>
            </a:r>
          </a:p>
          <a:p>
            <a:pPr indent="-304800">
              <a:lnSpc>
                <a:spcPct val="200000"/>
              </a:lnSpc>
              <a:buSzPts val="1200"/>
              <a:buFont typeface="Source Sans Pro"/>
              <a:buAutoNum type="arabicPeriod"/>
            </a:pPr>
            <a:r>
              <a:rPr lang="az-Latn-AZ" b="1" dirty="0"/>
              <a:t>String Operators</a:t>
            </a:r>
          </a:p>
          <a:p>
            <a:pPr indent="-304800">
              <a:lnSpc>
                <a:spcPct val="200000"/>
              </a:lnSpc>
              <a:buSzPts val="1200"/>
              <a:buFont typeface="Source Sans Pro"/>
              <a:buAutoNum type="arabicPeriod"/>
            </a:pPr>
            <a:r>
              <a:rPr lang="az-Latn-AZ" b="1" dirty="0"/>
              <a:t>Python String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47"/>
          <p:cNvSpPr/>
          <p:nvPr/>
        </p:nvSpPr>
        <p:spPr>
          <a:xfrm>
            <a:off x="2357133" y="1707409"/>
            <a:ext cx="986179" cy="795537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in</a:t>
            </a:r>
            <a:endParaRPr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az-Latn-AZ" sz="3600" dirty="0"/>
              <a:t>ÜZVLÜK OPERATORLARI</a:t>
            </a:r>
          </a:p>
        </p:txBody>
      </p:sp>
      <p:sp>
        <p:nvSpPr>
          <p:cNvPr id="2733" name="Google Shape;2733;p47"/>
          <p:cNvSpPr txBox="1">
            <a:spLocks noGrp="1"/>
          </p:cNvSpPr>
          <p:nvPr>
            <p:ph type="subTitle" idx="1"/>
          </p:nvPr>
        </p:nvSpPr>
        <p:spPr>
          <a:xfrm>
            <a:off x="1939049" y="2637332"/>
            <a:ext cx="1911116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dirty="0"/>
              <a:t>Sətirdə alt sətrin mövcud olması</a:t>
            </a:r>
            <a:endParaRPr dirty="0"/>
          </a:p>
        </p:txBody>
      </p:sp>
      <p:sp>
        <p:nvSpPr>
          <p:cNvPr id="2735" name="Google Shape;2735;p47"/>
          <p:cNvSpPr txBox="1">
            <a:spLocks noGrp="1"/>
          </p:cNvSpPr>
          <p:nvPr>
            <p:ph type="subTitle" idx="3"/>
          </p:nvPr>
        </p:nvSpPr>
        <p:spPr>
          <a:xfrm>
            <a:off x="5391049" y="2637332"/>
            <a:ext cx="1813902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dirty="0"/>
              <a:t>Sətirdə alt sətrin mövcud olma</a:t>
            </a:r>
            <a:r>
              <a:rPr lang="en-US" dirty="0"/>
              <a:t>ma</a:t>
            </a:r>
            <a:r>
              <a:rPr lang="az-Latn-AZ" dirty="0"/>
              <a:t>sı</a:t>
            </a:r>
          </a:p>
        </p:txBody>
      </p:sp>
      <p:sp>
        <p:nvSpPr>
          <p:cNvPr id="21" name="Google Shape;2727;p47">
            <a:extLst>
              <a:ext uri="{FF2B5EF4-FFF2-40B4-BE49-F238E27FC236}">
                <a16:creationId xmlns:a16="http://schemas.microsoft.com/office/drawing/2014/main" id="{8E9A1173-AA36-47F2-A2B2-102568E1D8A0}"/>
              </a:ext>
            </a:extLst>
          </p:cNvPr>
          <p:cNvSpPr/>
          <p:nvPr/>
        </p:nvSpPr>
        <p:spPr>
          <a:xfrm>
            <a:off x="5695975" y="1707409"/>
            <a:ext cx="986179" cy="795537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not in</a:t>
            </a:r>
            <a:endParaRPr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BBAE9-B39D-4B68-A34F-0D2136005A8B}"/>
              </a:ext>
            </a:extLst>
          </p:cNvPr>
          <p:cNvSpPr txBox="1"/>
          <p:nvPr/>
        </p:nvSpPr>
        <p:spPr>
          <a:xfrm>
            <a:off x="4029513" y="1812789"/>
            <a:ext cx="1084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Latn-AZ" sz="3200" dirty="0">
                <a:solidFill>
                  <a:schemeClr val="bg1"/>
                </a:solidFill>
                <a:latin typeface="Cambria" panose="02040503050406030204" pitchFamily="18" charset="0"/>
              </a:rPr>
              <a:t>⇎</a:t>
            </a:r>
            <a:endParaRPr lang="az-Latn-AZ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CFFB3-16D8-4F96-A1CE-3F3701F8648B}"/>
              </a:ext>
            </a:extLst>
          </p:cNvPr>
          <p:cNvSpPr txBox="1"/>
          <p:nvPr/>
        </p:nvSpPr>
        <p:spPr>
          <a:xfrm>
            <a:off x="1576736" y="3407441"/>
            <a:ext cx="1399932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a = ‘</a:t>
            </a:r>
            <a:r>
              <a:rPr lang="en-US" sz="1600" dirty="0" err="1">
                <a:solidFill>
                  <a:schemeClr val="bg1"/>
                </a:solidFill>
                <a:latin typeface="Cambria" panose="02040503050406030204" pitchFamily="18" charset="0"/>
              </a:rPr>
              <a:t>dunya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’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b = ‘un’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c = ‘ay’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print (b </a:t>
            </a:r>
            <a:r>
              <a:rPr lang="en-US" sz="1600" dirty="0">
                <a:solidFill>
                  <a:srgbClr val="FFFF00"/>
                </a:solidFill>
                <a:latin typeface="Cambria" panose="02040503050406030204" pitchFamily="18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 a)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print (c </a:t>
            </a:r>
            <a:r>
              <a:rPr lang="en-US" sz="1600" dirty="0">
                <a:solidFill>
                  <a:srgbClr val="FFFF00"/>
                </a:solidFill>
                <a:latin typeface="Cambria" panose="02040503050406030204" pitchFamily="18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 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8A599-C10E-4DDE-B30C-F82E461E6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44" y="4219948"/>
            <a:ext cx="632722" cy="345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CF24C-3423-43CA-9186-085A98890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134" y="4716409"/>
            <a:ext cx="632722" cy="3041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ED221CB-9056-456B-9F30-F81649FE9C12}"/>
              </a:ext>
            </a:extLst>
          </p:cNvPr>
          <p:cNvSpPr txBox="1"/>
          <p:nvPr/>
        </p:nvSpPr>
        <p:spPr>
          <a:xfrm>
            <a:off x="4942006" y="3360549"/>
            <a:ext cx="2080116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d = “INFORMATICS”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e = ‘FORMA’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f = ‘ATA’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print (f </a:t>
            </a:r>
            <a:r>
              <a:rPr lang="en-US" sz="1600" dirty="0">
                <a:solidFill>
                  <a:srgbClr val="FFFF00"/>
                </a:solidFill>
                <a:latin typeface="Cambria" panose="02040503050406030204" pitchFamily="18" charset="0"/>
              </a:rPr>
              <a:t>not in 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a)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print (e </a:t>
            </a:r>
            <a:r>
              <a:rPr lang="en-US" sz="1600" dirty="0">
                <a:solidFill>
                  <a:srgbClr val="FFFF00"/>
                </a:solidFill>
                <a:latin typeface="Cambria" panose="02040503050406030204" pitchFamily="18" charset="0"/>
              </a:rPr>
              <a:t>not in </a:t>
            </a: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d)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895E2AA-DC77-4821-A53A-34F312420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589" y="4614993"/>
            <a:ext cx="632722" cy="3041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FA15C57-0F2C-410A-A995-EC201BC5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589" y="4169444"/>
            <a:ext cx="632722" cy="3451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2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2" name="Google Shape;2982;p52"/>
          <p:cNvGrpSpPr/>
          <p:nvPr/>
        </p:nvGrpSpPr>
        <p:grpSpPr>
          <a:xfrm>
            <a:off x="713225" y="1379568"/>
            <a:ext cx="994771" cy="795537"/>
            <a:chOff x="851175" y="1582401"/>
            <a:chExt cx="964872" cy="964872"/>
          </a:xfrm>
        </p:grpSpPr>
        <p:sp>
          <p:nvSpPr>
            <p:cNvPr id="2983" name="Google Shape;2983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upper ( )</a:t>
              </a:r>
              <a:endParaRPr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985" name="Google Shape;2985;p52"/>
          <p:cNvGrpSpPr/>
          <p:nvPr/>
        </p:nvGrpSpPr>
        <p:grpSpPr>
          <a:xfrm>
            <a:off x="713226" y="3720586"/>
            <a:ext cx="994772" cy="795537"/>
            <a:chOff x="851175" y="1582401"/>
            <a:chExt cx="964872" cy="964872"/>
          </a:xfrm>
        </p:grpSpPr>
        <p:sp>
          <p:nvSpPr>
            <p:cNvPr id="2986" name="Google Shape;2986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title ( )</a:t>
              </a:r>
              <a:endParaRPr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988" name="Google Shape;2988;p52"/>
          <p:cNvGrpSpPr/>
          <p:nvPr/>
        </p:nvGrpSpPr>
        <p:grpSpPr>
          <a:xfrm>
            <a:off x="713226" y="2536949"/>
            <a:ext cx="994772" cy="795537"/>
            <a:chOff x="851175" y="1582401"/>
            <a:chExt cx="964872" cy="964872"/>
          </a:xfrm>
        </p:grpSpPr>
        <p:sp>
          <p:nvSpPr>
            <p:cNvPr id="2989" name="Google Shape;2989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lower ( )</a:t>
              </a:r>
              <a:endParaRPr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991" name="Google Shape;2991;p52"/>
          <p:cNvSpPr txBox="1">
            <a:spLocks noGrp="1"/>
          </p:cNvSpPr>
          <p:nvPr>
            <p:ph type="title"/>
          </p:nvPr>
        </p:nvSpPr>
        <p:spPr>
          <a:xfrm>
            <a:off x="1028411" y="128173"/>
            <a:ext cx="7717500" cy="737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00000"/>
              </a:lnSpc>
              <a:buSzPts val="1200"/>
            </a:pPr>
            <a:r>
              <a:rPr lang="az-Latn-AZ" dirty="0"/>
              <a:t>PYTHON STR</a:t>
            </a:r>
            <a:r>
              <a:rPr lang="en-US" dirty="0"/>
              <a:t>I</a:t>
            </a:r>
            <a:r>
              <a:rPr lang="az-Latn-AZ" dirty="0"/>
              <a:t>NG FUNCT</a:t>
            </a:r>
            <a:r>
              <a:rPr lang="en-US" dirty="0"/>
              <a:t>I</a:t>
            </a:r>
            <a:r>
              <a:rPr lang="az-Latn-AZ" dirty="0"/>
              <a:t>ONS</a:t>
            </a:r>
          </a:p>
        </p:txBody>
      </p:sp>
      <p:grpSp>
        <p:nvGrpSpPr>
          <p:cNvPr id="2992" name="Google Shape;2992;p52"/>
          <p:cNvGrpSpPr/>
          <p:nvPr/>
        </p:nvGrpSpPr>
        <p:grpSpPr>
          <a:xfrm>
            <a:off x="4493575" y="1353311"/>
            <a:ext cx="1069298" cy="795537"/>
            <a:chOff x="851175" y="1582401"/>
            <a:chExt cx="964872" cy="964872"/>
          </a:xfrm>
        </p:grpSpPr>
        <p:sp>
          <p:nvSpPr>
            <p:cNvPr id="2993" name="Google Shape;2993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Cambria" panose="02040503050406030204" pitchFamily="18" charset="0"/>
                </a:rPr>
                <a:t>len</a:t>
              </a:r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 ( )</a:t>
              </a:r>
            </a:p>
          </p:txBody>
        </p:sp>
      </p:grpSp>
      <p:grpSp>
        <p:nvGrpSpPr>
          <p:cNvPr id="2995" name="Google Shape;2995;p52"/>
          <p:cNvGrpSpPr/>
          <p:nvPr/>
        </p:nvGrpSpPr>
        <p:grpSpPr>
          <a:xfrm>
            <a:off x="4493575" y="3720586"/>
            <a:ext cx="1069297" cy="795537"/>
            <a:chOff x="851175" y="1582401"/>
            <a:chExt cx="964872" cy="964872"/>
          </a:xfrm>
        </p:grpSpPr>
        <p:sp>
          <p:nvSpPr>
            <p:cNvPr id="2996" name="Google Shape;2996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replace ( )</a:t>
              </a:r>
              <a:endParaRPr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998" name="Google Shape;2998;p52"/>
          <p:cNvGrpSpPr/>
          <p:nvPr/>
        </p:nvGrpSpPr>
        <p:grpSpPr>
          <a:xfrm>
            <a:off x="4493575" y="2536949"/>
            <a:ext cx="1069298" cy="795537"/>
            <a:chOff x="637855" y="1582401"/>
            <a:chExt cx="1178193" cy="964872"/>
          </a:xfrm>
        </p:grpSpPr>
        <p:sp>
          <p:nvSpPr>
            <p:cNvPr id="2999" name="Google Shape;2999;p52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637855" y="1582401"/>
              <a:ext cx="1178193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count ( )</a:t>
              </a:r>
              <a:endParaRPr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031" name="Google Shape;3031;p52"/>
          <p:cNvSpPr txBox="1">
            <a:spLocks noGrp="1"/>
          </p:cNvSpPr>
          <p:nvPr>
            <p:ph type="subTitle" idx="2"/>
          </p:nvPr>
        </p:nvSpPr>
        <p:spPr>
          <a:xfrm>
            <a:off x="1805875" y="1329200"/>
            <a:ext cx="2687700" cy="58494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600" dirty="0"/>
              <a:t>a</a:t>
            </a:r>
            <a:r>
              <a:rPr lang="en-US" sz="1600" dirty="0"/>
              <a:t> = ‘Computer Science’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 = </a:t>
            </a:r>
            <a:r>
              <a:rPr lang="en-US" sz="1600" dirty="0" err="1"/>
              <a:t>a.upper</a:t>
            </a:r>
            <a:r>
              <a:rPr lang="en-US" sz="1600" dirty="0"/>
              <a:t> ( )</a:t>
            </a:r>
            <a:endParaRPr sz="1600" dirty="0"/>
          </a:p>
        </p:txBody>
      </p:sp>
      <p:sp>
        <p:nvSpPr>
          <p:cNvPr id="3033" name="Google Shape;3033;p52"/>
          <p:cNvSpPr txBox="1">
            <a:spLocks noGrp="1"/>
          </p:cNvSpPr>
          <p:nvPr>
            <p:ph type="subTitle" idx="4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1600" dirty="0"/>
              <a:t>a = ‘COMPUTER science’</a:t>
            </a:r>
          </a:p>
          <a:p>
            <a:pPr marL="0" lvl="0" indent="0"/>
            <a:r>
              <a:rPr lang="az-Latn-AZ" sz="1600" dirty="0"/>
              <a:t>b = a.</a:t>
            </a:r>
            <a:r>
              <a:rPr lang="en-US" sz="1600" dirty="0"/>
              <a:t>title </a:t>
            </a:r>
            <a:r>
              <a:rPr lang="az-Latn-AZ" sz="1600" dirty="0"/>
              <a:t>(</a:t>
            </a:r>
            <a:r>
              <a:rPr lang="en-US" sz="1600" dirty="0"/>
              <a:t> </a:t>
            </a:r>
            <a:r>
              <a:rPr lang="az-Latn-AZ" sz="1600" dirty="0"/>
              <a:t>)</a:t>
            </a:r>
          </a:p>
        </p:txBody>
      </p:sp>
      <p:sp>
        <p:nvSpPr>
          <p:cNvPr id="3035" name="Google Shape;3035;p52"/>
          <p:cNvSpPr txBox="1">
            <a:spLocks noGrp="1"/>
          </p:cNvSpPr>
          <p:nvPr>
            <p:ph type="subTitle" idx="6"/>
          </p:nvPr>
        </p:nvSpPr>
        <p:spPr>
          <a:xfrm>
            <a:off x="1805875" y="2512837"/>
            <a:ext cx="2687700" cy="58494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1600" dirty="0"/>
              <a:t>a = ‘Computer SC</a:t>
            </a:r>
            <a:r>
              <a:rPr lang="en-US" sz="1600" dirty="0"/>
              <a:t>I</a:t>
            </a:r>
            <a:r>
              <a:rPr lang="az-Latn-AZ" sz="1600" dirty="0"/>
              <a:t>ENCE’</a:t>
            </a:r>
          </a:p>
          <a:p>
            <a:pPr marL="0" lvl="0" indent="0"/>
            <a:r>
              <a:rPr lang="az-Latn-AZ" sz="1600" dirty="0"/>
              <a:t>b = a.</a:t>
            </a:r>
            <a:r>
              <a:rPr lang="en-US" sz="1600" dirty="0"/>
              <a:t>lower </a:t>
            </a:r>
            <a:r>
              <a:rPr lang="az-Latn-AZ" sz="1600" dirty="0"/>
              <a:t>(</a:t>
            </a:r>
            <a:r>
              <a:rPr lang="en-US" sz="1600" dirty="0"/>
              <a:t> </a:t>
            </a:r>
            <a:r>
              <a:rPr lang="az-Latn-AZ" sz="1600" dirty="0"/>
              <a:t>)</a:t>
            </a:r>
          </a:p>
        </p:txBody>
      </p:sp>
      <p:sp>
        <p:nvSpPr>
          <p:cNvPr id="3037" name="Google Shape;3037;p52"/>
          <p:cNvSpPr txBox="1">
            <a:spLocks noGrp="1"/>
          </p:cNvSpPr>
          <p:nvPr>
            <p:ph type="subTitle" idx="8"/>
          </p:nvPr>
        </p:nvSpPr>
        <p:spPr>
          <a:xfrm>
            <a:off x="5660750" y="1329200"/>
            <a:ext cx="2687700" cy="79553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1600" dirty="0"/>
              <a:t>a = ‘Computer Science’</a:t>
            </a:r>
          </a:p>
          <a:p>
            <a:pPr marL="0" lvl="0" indent="0"/>
            <a:r>
              <a:rPr lang="az-Latn-AZ" sz="1600" dirty="0"/>
              <a:t>b = </a:t>
            </a:r>
            <a:r>
              <a:rPr lang="en-US" sz="1600" dirty="0" err="1"/>
              <a:t>len</a:t>
            </a:r>
            <a:r>
              <a:rPr lang="en-US" sz="1600" dirty="0"/>
              <a:t> </a:t>
            </a:r>
            <a:r>
              <a:rPr lang="az-Latn-AZ" sz="1600" dirty="0"/>
              <a:t>(</a:t>
            </a:r>
            <a:r>
              <a:rPr lang="en-US" sz="1600" dirty="0"/>
              <a:t>a</a:t>
            </a:r>
            <a:r>
              <a:rPr lang="az-Latn-AZ" sz="1600" dirty="0"/>
              <a:t>)</a:t>
            </a:r>
          </a:p>
        </p:txBody>
      </p:sp>
      <p:sp>
        <p:nvSpPr>
          <p:cNvPr id="3039" name="Google Shape;3039;p52"/>
          <p:cNvSpPr txBox="1">
            <a:spLocks noGrp="1"/>
          </p:cNvSpPr>
          <p:nvPr>
            <p:ph type="subTitle" idx="13"/>
          </p:nvPr>
        </p:nvSpPr>
        <p:spPr>
          <a:xfrm>
            <a:off x="5660750" y="3696475"/>
            <a:ext cx="2687700" cy="73255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1600" dirty="0"/>
              <a:t>a = ‘</a:t>
            </a:r>
            <a:r>
              <a:rPr lang="en-US" sz="1600" dirty="0" err="1"/>
              <a:t>Rehile</a:t>
            </a:r>
            <a:r>
              <a:rPr lang="en-US" sz="1600" dirty="0"/>
              <a:t> </a:t>
            </a:r>
            <a:r>
              <a:rPr lang="en-US" sz="1600" dirty="0" err="1"/>
              <a:t>Hesenova</a:t>
            </a:r>
            <a:r>
              <a:rPr lang="az-Latn-AZ" sz="1600" dirty="0"/>
              <a:t>’</a:t>
            </a:r>
          </a:p>
          <a:p>
            <a:pPr marL="0" lvl="0" indent="0"/>
            <a:r>
              <a:rPr lang="az-Latn-AZ" sz="1600" dirty="0"/>
              <a:t>b = </a:t>
            </a:r>
            <a:r>
              <a:rPr lang="en-US" sz="1600" dirty="0" err="1"/>
              <a:t>a.replace</a:t>
            </a:r>
            <a:r>
              <a:rPr lang="en-US" sz="1600" dirty="0"/>
              <a:t> </a:t>
            </a:r>
            <a:r>
              <a:rPr lang="az-Latn-AZ" sz="1600" dirty="0"/>
              <a:t>(</a:t>
            </a:r>
            <a:r>
              <a:rPr lang="en-US" sz="1600" dirty="0"/>
              <a:t>‘e’, ’a’</a:t>
            </a:r>
            <a:r>
              <a:rPr lang="az-Latn-AZ" sz="1600" dirty="0"/>
              <a:t>)</a:t>
            </a:r>
          </a:p>
        </p:txBody>
      </p:sp>
      <p:sp>
        <p:nvSpPr>
          <p:cNvPr id="3041" name="Google Shape;3041;p52"/>
          <p:cNvSpPr txBox="1">
            <a:spLocks noGrp="1"/>
          </p:cNvSpPr>
          <p:nvPr>
            <p:ph type="subTitle" idx="15"/>
          </p:nvPr>
        </p:nvSpPr>
        <p:spPr>
          <a:xfrm>
            <a:off x="5660750" y="2512838"/>
            <a:ext cx="2687700" cy="62810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1600" dirty="0"/>
              <a:t>a = ‘Computer Science’</a:t>
            </a:r>
          </a:p>
          <a:p>
            <a:pPr marL="0" lvl="0" indent="0"/>
            <a:r>
              <a:rPr lang="az-Latn-AZ" sz="1600" dirty="0"/>
              <a:t>b = </a:t>
            </a:r>
            <a:r>
              <a:rPr lang="en-US" sz="1600" dirty="0" err="1"/>
              <a:t>a.count</a:t>
            </a:r>
            <a:r>
              <a:rPr lang="en-US" sz="1600" dirty="0"/>
              <a:t> </a:t>
            </a:r>
            <a:r>
              <a:rPr lang="az-Latn-AZ" sz="1600" dirty="0"/>
              <a:t>(</a:t>
            </a:r>
            <a:r>
              <a:rPr lang="en-US" sz="1600" dirty="0"/>
              <a:t>‘e’</a:t>
            </a:r>
            <a:r>
              <a:rPr lang="az-Latn-AZ" sz="1600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ED388D-C593-467B-8319-4E6FD05E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054" y="1932979"/>
            <a:ext cx="2139690" cy="3904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3BAFFE-B546-4707-AA7F-2C1DAC7E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054" y="3140946"/>
            <a:ext cx="2139690" cy="292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6D69D9-BD15-42C1-8673-B7193249D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506" y="4263289"/>
            <a:ext cx="2139690" cy="413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01CDE-E3FA-471B-A76D-B29B203F0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098" y="1932979"/>
            <a:ext cx="521212" cy="458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5946D-8708-4663-B871-328A0F45FE50}"/>
              </a:ext>
            </a:extLst>
          </p:cNvPr>
          <p:cNvSpPr txBox="1"/>
          <p:nvPr/>
        </p:nvSpPr>
        <p:spPr>
          <a:xfrm>
            <a:off x="599412" y="1256103"/>
            <a:ext cx="3447784" cy="12464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a = input (“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Setri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daxil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et:”)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n = 0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for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i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in a: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    n += 1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print (“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Setrin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uzunlugu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:”, n)</a:t>
            </a:r>
            <a:endParaRPr lang="az-Latn-AZ" sz="1500" b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CF9C8-6631-40A0-A1D4-122C57926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087240"/>
            <a:ext cx="316992" cy="40041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14ECD3C-67DF-4D70-A7B0-83548E17BD14}"/>
              </a:ext>
            </a:extLst>
          </p:cNvPr>
          <p:cNvSpPr txBox="1"/>
          <p:nvPr/>
        </p:nvSpPr>
        <p:spPr>
          <a:xfrm>
            <a:off x="588998" y="2490039"/>
            <a:ext cx="383776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a = input (“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Setri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daxil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et:”)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n = 0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for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i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in a: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   if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i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== ‘e’:     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       n += 1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   else: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       n = n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print (“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Setirde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‘e’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simvolunun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sayi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:”, n)</a:t>
            </a:r>
            <a:endParaRPr lang="az-Latn-AZ" sz="1500" b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2679FB-D1DD-479B-9587-0DBB4770C9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228" y="4324256"/>
            <a:ext cx="2049245" cy="3522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C3107EC-72D2-4130-8686-DAFBEFCA9063}"/>
              </a:ext>
            </a:extLst>
          </p:cNvPr>
          <p:cNvSpPr txBox="1"/>
          <p:nvPr/>
        </p:nvSpPr>
        <p:spPr>
          <a:xfrm>
            <a:off x="559007" y="2571750"/>
            <a:ext cx="383776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s = input (“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Setri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daxil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et:”)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s1 = “ ”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for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i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in s: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   if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i</a:t>
            </a:r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== ‘e’:     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       s1 += ‘a’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   else:</a:t>
            </a: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        s1 += </a:t>
            </a:r>
            <a:r>
              <a:rPr lang="en-US" sz="1500" b="1" dirty="0" err="1">
                <a:solidFill>
                  <a:srgbClr val="FFFF00"/>
                </a:solidFill>
                <a:latin typeface="Cambria" panose="02040503050406030204" pitchFamily="18" charset="0"/>
              </a:rPr>
              <a:t>i</a:t>
            </a:r>
            <a:endParaRPr lang="en-US" sz="1500" b="1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r>
              <a:rPr lang="en-US" sz="1500" b="1" dirty="0">
                <a:solidFill>
                  <a:srgbClr val="FFFF00"/>
                </a:solidFill>
                <a:latin typeface="Cambria" panose="02040503050406030204" pitchFamily="18" charset="0"/>
              </a:rPr>
              <a:t>print (s1)</a:t>
            </a:r>
            <a:endParaRPr lang="az-Latn-AZ" sz="1500" b="1" dirty="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000"/>
                            </p:stCondLst>
                            <p:childTnLst>
                              <p:par>
                                <p:cTn id="2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" grpId="0" uiExpand="1" build="p"/>
      <p:bldP spid="3033" grpId="0" uiExpand="1" build="p"/>
      <p:bldP spid="3035" grpId="0" uiExpand="1" build="p"/>
      <p:bldP spid="9" grpId="0" uiExpand="1" build="p" animBg="1"/>
      <p:bldP spid="9" grpId="1" uiExpand="1" build="allAtOnce" animBg="1"/>
      <p:bldP spid="41" grpId="0" uiExpand="1" build="p" animBg="1"/>
      <p:bldP spid="41" grpId="1" uiExpand="1" build="allAtOnce" animBg="1"/>
      <p:bldP spid="45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54"/>
          <p:cNvSpPr/>
          <p:nvPr/>
        </p:nvSpPr>
        <p:spPr>
          <a:xfrm>
            <a:off x="1074550" y="1702793"/>
            <a:ext cx="1000800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find ( )</a:t>
            </a:r>
          </a:p>
        </p:txBody>
      </p:sp>
      <p:sp>
        <p:nvSpPr>
          <p:cNvPr id="3057" name="Google Shape;3057;p54"/>
          <p:cNvSpPr/>
          <p:nvPr/>
        </p:nvSpPr>
        <p:spPr>
          <a:xfrm>
            <a:off x="1048511" y="3151792"/>
            <a:ext cx="1000800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</a:rPr>
              <a:t>rfind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 ( )</a:t>
            </a:r>
          </a:p>
        </p:txBody>
      </p:sp>
      <p:sp>
        <p:nvSpPr>
          <p:cNvPr id="3058" name="Google Shape;3058;p54"/>
          <p:cNvSpPr/>
          <p:nvPr/>
        </p:nvSpPr>
        <p:spPr>
          <a:xfrm>
            <a:off x="4754589" y="3151792"/>
            <a:ext cx="1000800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split ( )</a:t>
            </a:r>
            <a:endParaRPr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059" name="Google Shape;3059;p54"/>
          <p:cNvSpPr/>
          <p:nvPr/>
        </p:nvSpPr>
        <p:spPr>
          <a:xfrm>
            <a:off x="4754881" y="1702793"/>
            <a:ext cx="1000508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</a:rPr>
              <a:t>isdigit</a:t>
            </a:r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</a:rPr>
              <a:t> ( )</a:t>
            </a:r>
          </a:p>
        </p:txBody>
      </p:sp>
      <p:sp>
        <p:nvSpPr>
          <p:cNvPr id="3082" name="Google Shape;3082;p54"/>
          <p:cNvSpPr txBox="1">
            <a:spLocks noGrp="1"/>
          </p:cNvSpPr>
          <p:nvPr>
            <p:ph type="subTitle" idx="2"/>
          </p:nvPr>
        </p:nvSpPr>
        <p:spPr>
          <a:xfrm>
            <a:off x="2147779" y="1703191"/>
            <a:ext cx="2353881" cy="66435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1600" dirty="0"/>
              <a:t>a = ‘Computer Science’</a:t>
            </a:r>
          </a:p>
          <a:p>
            <a:pPr marL="0" lvl="0" indent="0"/>
            <a:r>
              <a:rPr lang="az-Latn-AZ" sz="1600" dirty="0"/>
              <a:t>b = </a:t>
            </a:r>
            <a:r>
              <a:rPr lang="en-US" sz="1600" dirty="0" err="1"/>
              <a:t>a.find</a:t>
            </a:r>
            <a:r>
              <a:rPr lang="en-US" sz="1600" dirty="0"/>
              <a:t> </a:t>
            </a:r>
            <a:r>
              <a:rPr lang="az-Latn-AZ" sz="1600" dirty="0"/>
              <a:t>(</a:t>
            </a:r>
            <a:r>
              <a:rPr lang="en-US" sz="1600" dirty="0"/>
              <a:t>‘r’</a:t>
            </a:r>
            <a:r>
              <a:rPr lang="az-Latn-AZ" sz="1600" dirty="0"/>
              <a:t>)</a:t>
            </a:r>
          </a:p>
        </p:txBody>
      </p:sp>
      <p:sp>
        <p:nvSpPr>
          <p:cNvPr id="3084" name="Google Shape;3084;p54"/>
          <p:cNvSpPr txBox="1">
            <a:spLocks noGrp="1"/>
          </p:cNvSpPr>
          <p:nvPr>
            <p:ph type="subTitle" idx="4"/>
          </p:nvPr>
        </p:nvSpPr>
        <p:spPr>
          <a:xfrm>
            <a:off x="2158340" y="3132371"/>
            <a:ext cx="2353880" cy="79552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1600" dirty="0"/>
              <a:t>a = ‘</a:t>
            </a:r>
            <a:r>
              <a:rPr lang="en-US" sz="1600" dirty="0"/>
              <a:t>Data</a:t>
            </a:r>
            <a:r>
              <a:rPr lang="az-Latn-AZ" sz="1600" dirty="0"/>
              <a:t> Science’</a:t>
            </a:r>
          </a:p>
          <a:p>
            <a:pPr marL="0" lvl="0" indent="0"/>
            <a:r>
              <a:rPr lang="az-Latn-AZ" sz="1600" dirty="0"/>
              <a:t>b = </a:t>
            </a:r>
            <a:r>
              <a:rPr lang="en-US" sz="1600" dirty="0" err="1"/>
              <a:t>a.rfind</a:t>
            </a:r>
            <a:r>
              <a:rPr lang="en-US" sz="1600" dirty="0"/>
              <a:t> </a:t>
            </a:r>
            <a:r>
              <a:rPr lang="az-Latn-AZ" sz="1600" dirty="0"/>
              <a:t>(</a:t>
            </a:r>
            <a:r>
              <a:rPr lang="en-US" sz="1600" dirty="0"/>
              <a:t>‘s’</a:t>
            </a:r>
            <a:r>
              <a:rPr lang="az-Latn-AZ" sz="1600" dirty="0"/>
              <a:t>)</a:t>
            </a:r>
          </a:p>
        </p:txBody>
      </p:sp>
      <p:sp>
        <p:nvSpPr>
          <p:cNvPr id="3086" name="Google Shape;3086;p54"/>
          <p:cNvSpPr txBox="1">
            <a:spLocks noGrp="1"/>
          </p:cNvSpPr>
          <p:nvPr>
            <p:ph type="subTitle" idx="6"/>
          </p:nvPr>
        </p:nvSpPr>
        <p:spPr>
          <a:xfrm>
            <a:off x="5920901" y="1643120"/>
            <a:ext cx="2519363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1600" dirty="0"/>
              <a:t>a = ‘</a:t>
            </a:r>
            <a:r>
              <a:rPr lang="en-US" sz="1600" dirty="0"/>
              <a:t>Informatics</a:t>
            </a:r>
            <a:r>
              <a:rPr lang="az-Latn-AZ" sz="1600" dirty="0"/>
              <a:t>’</a:t>
            </a:r>
          </a:p>
          <a:p>
            <a:pPr marL="0" lvl="0" indent="0"/>
            <a:r>
              <a:rPr lang="az-Latn-AZ" sz="1600" dirty="0"/>
              <a:t>b = </a:t>
            </a:r>
            <a:r>
              <a:rPr lang="en-US" sz="1600" dirty="0" err="1"/>
              <a:t>a.isdigit</a:t>
            </a:r>
            <a:r>
              <a:rPr lang="en-US" sz="1600" dirty="0"/>
              <a:t> </a:t>
            </a:r>
            <a:r>
              <a:rPr lang="az-Latn-AZ" sz="1600" dirty="0"/>
              <a:t>(</a:t>
            </a:r>
            <a:r>
              <a:rPr lang="en-US" sz="1600" dirty="0"/>
              <a:t> </a:t>
            </a:r>
            <a:r>
              <a:rPr lang="az-Latn-AZ" sz="1600" dirty="0"/>
              <a:t>)</a:t>
            </a:r>
          </a:p>
        </p:txBody>
      </p:sp>
      <p:sp>
        <p:nvSpPr>
          <p:cNvPr id="3088" name="Google Shape;3088;p54"/>
          <p:cNvSpPr txBox="1">
            <a:spLocks noGrp="1"/>
          </p:cNvSpPr>
          <p:nvPr>
            <p:ph type="subTitle" idx="8"/>
          </p:nvPr>
        </p:nvSpPr>
        <p:spPr>
          <a:xfrm>
            <a:off x="5934630" y="3132371"/>
            <a:ext cx="2519362" cy="64014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az-Latn-AZ" sz="1600" dirty="0"/>
              <a:t>a = ‘Computer Science’</a:t>
            </a:r>
          </a:p>
          <a:p>
            <a:pPr marL="0" lvl="0" indent="0"/>
            <a:r>
              <a:rPr lang="az-Latn-AZ" sz="1600" dirty="0"/>
              <a:t>b = </a:t>
            </a:r>
            <a:r>
              <a:rPr lang="en-US" sz="1600" dirty="0" err="1"/>
              <a:t>a.split</a:t>
            </a:r>
            <a:r>
              <a:rPr lang="en-US" sz="1600" dirty="0"/>
              <a:t> </a:t>
            </a:r>
            <a:r>
              <a:rPr lang="az-Latn-AZ" sz="1600" dirty="0"/>
              <a:t>(</a:t>
            </a:r>
            <a:r>
              <a:rPr lang="en-US" sz="1600" dirty="0"/>
              <a:t> </a:t>
            </a:r>
            <a:r>
              <a:rPr lang="az-Latn-AZ" sz="1600" dirty="0"/>
              <a:t>)</a:t>
            </a:r>
          </a:p>
        </p:txBody>
      </p:sp>
      <p:sp>
        <p:nvSpPr>
          <p:cNvPr id="26" name="Google Shape;2991;p52">
            <a:extLst>
              <a:ext uri="{FF2B5EF4-FFF2-40B4-BE49-F238E27FC236}">
                <a16:creationId xmlns:a16="http://schemas.microsoft.com/office/drawing/2014/main" id="{CA417C5A-58BA-469D-B736-6D9A0E28A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788" y="539750"/>
            <a:ext cx="7718425" cy="477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00000"/>
              </a:lnSpc>
              <a:buSzPts val="1200"/>
            </a:pPr>
            <a:r>
              <a:rPr lang="az-Latn-AZ" dirty="0"/>
              <a:t>PYTHON STR</a:t>
            </a:r>
            <a:r>
              <a:rPr lang="en-US" dirty="0"/>
              <a:t>I</a:t>
            </a:r>
            <a:r>
              <a:rPr lang="az-Latn-AZ" dirty="0"/>
              <a:t>NG FUNCT</a:t>
            </a:r>
            <a:r>
              <a:rPr lang="en-US" dirty="0"/>
              <a:t>I</a:t>
            </a:r>
            <a:r>
              <a:rPr lang="az-Latn-AZ" dirty="0"/>
              <a:t>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B5EE8-1099-4790-964D-8D6837A1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493" y="2278359"/>
            <a:ext cx="382534" cy="439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7A5D35-35EB-4E89-B628-2AD21725E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348" y="3760681"/>
            <a:ext cx="544371" cy="52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54F61-ED14-46DE-B42B-4F5CDD3AD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667" y="2278359"/>
            <a:ext cx="882576" cy="469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B7BB89-7611-4DB2-8B54-DD2EAF325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775" y="3789767"/>
            <a:ext cx="2880000" cy="378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Заголовок 1">
            <a:extLst>
              <a:ext uri="{FF2B5EF4-FFF2-40B4-BE49-F238E27FC236}">
                <a16:creationId xmlns:a16="http://schemas.microsoft.com/office/drawing/2014/main" id="{0A2633C5-9D73-1E44-8040-D4E98998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62" y="226219"/>
            <a:ext cx="6281738" cy="353616"/>
          </a:xfrm>
        </p:spPr>
        <p:txBody>
          <a:bodyPr/>
          <a:lstStyle/>
          <a:p>
            <a:r>
              <a:rPr lang="az-Latn-AZ" altLang="ru-RU" dirty="0">
                <a:latin typeface="Consolas" panose="020B0609020204030204" pitchFamily="49" charset="0"/>
              </a:rPr>
              <a:t>Sətirlərdə </a:t>
            </a:r>
            <a:r>
              <a:rPr lang="az-Latn-AZ" altLang="ru-RU" b="1" dirty="0">
                <a:latin typeface="Consolas" panose="020B0609020204030204" pitchFamily="49" charset="0"/>
              </a:rPr>
              <a:t>axtarış</a:t>
            </a:r>
            <a:endParaRPr lang="ru-RU" altLang="ru-RU" b="1" dirty="0"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1430F0-5B93-9F4D-9AA9-48487CBC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35" y="673240"/>
            <a:ext cx="6181725" cy="2031325"/>
          </a:xfrm>
          <a:prstGeom prst="rect">
            <a:avLst/>
          </a:prstGeom>
          <a:solidFill>
            <a:schemeClr val="accent5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134541" indent="-70247" algn="just">
              <a:defRPr/>
            </a:pPr>
            <a:r>
              <a:rPr lang="ru-RU" sz="2100" b="1" dirty="0">
                <a:latin typeface="+mj-lt"/>
                <a:cs typeface="Times New Roman" pitchFamily="18" charset="0"/>
              </a:rPr>
              <a:t>s</a:t>
            </a:r>
            <a:r>
              <a:rPr lang="ru-RU" sz="2100" b="1" dirty="0">
                <a:latin typeface="+mj-lt"/>
                <a:ea typeface="Times New Roman" pitchFamily="18" charset="0"/>
                <a:cs typeface="Calibri" pitchFamily="34" charset="0"/>
              </a:rPr>
              <a:t> </a:t>
            </a:r>
            <a:r>
              <a:rPr lang="ru-RU" sz="2100" b="1" dirty="0">
                <a:latin typeface="+mj-lt"/>
                <a:cs typeface="Times New Roman" pitchFamily="18" charset="0"/>
              </a:rPr>
              <a:t>=</a:t>
            </a:r>
            <a:r>
              <a:rPr lang="az-Latn-AZ" sz="2100" b="1" dirty="0">
                <a:latin typeface="+mj-lt"/>
                <a:cs typeface="Times New Roman" pitchFamily="18" charset="0"/>
              </a:rPr>
              <a:t>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“</a:t>
            </a:r>
            <a:r>
              <a:rPr lang="en-US" sz="21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Vas</a:t>
            </a:r>
            <a:r>
              <a:rPr lang="en-US" sz="2100" b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1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f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1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burada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1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idi</a:t>
            </a:r>
            <a:r>
              <a:rPr lang="ru-RU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.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”</a:t>
            </a:r>
            <a:endParaRPr lang="ru-RU" sz="2100" b="1" dirty="0">
              <a:latin typeface="+mj-lt"/>
              <a:cs typeface="Times New Roman" pitchFamily="18" charset="0"/>
            </a:endParaRPr>
          </a:p>
          <a:p>
            <a:pPr marL="134541" indent="-70247" algn="just"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n = </a:t>
            </a:r>
            <a:r>
              <a:rPr lang="en-US" sz="2100" b="1" dirty="0" err="1">
                <a:latin typeface="+mj-lt"/>
                <a:cs typeface="Times New Roman" pitchFamily="18" charset="0"/>
              </a:rPr>
              <a:t>s.</a:t>
            </a:r>
            <a:r>
              <a:rPr lang="en-US" sz="2100" b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find</a:t>
            </a:r>
            <a:r>
              <a:rPr lang="en-US" sz="2100" b="1" dirty="0">
                <a:latin typeface="+mj-lt"/>
                <a:cs typeface="Times New Roman" pitchFamily="18" charset="0"/>
              </a:rPr>
              <a:t> (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“</a:t>
            </a:r>
            <a:r>
              <a:rPr lang="en-US" sz="2100" b="1" dirty="0" err="1">
                <a:solidFill>
                  <a:srgbClr val="C00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”</a:t>
            </a:r>
            <a:r>
              <a:rPr lang="en-US" sz="2100" b="1" dirty="0">
                <a:latin typeface="+mj-lt"/>
                <a:cs typeface="Times New Roman" pitchFamily="18" charset="0"/>
              </a:rPr>
              <a:t> )		</a:t>
            </a:r>
            <a:r>
              <a:rPr lang="en-US" sz="2100" b="1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# n = 3</a:t>
            </a:r>
            <a:endParaRPr lang="ru-RU" sz="2100" b="1" dirty="0">
              <a:latin typeface="+mj-lt"/>
              <a:cs typeface="Times New Roman" pitchFamily="18" charset="0"/>
            </a:endParaRPr>
          </a:p>
          <a:p>
            <a:pPr marL="134541" indent="-70247" algn="just">
              <a:defRPr/>
            </a:pPr>
            <a:r>
              <a:rPr lang="en-US" sz="2100" b="1" dirty="0">
                <a:solidFill>
                  <a:srgbClr val="0000FF"/>
                </a:solidFill>
                <a:latin typeface="+mj-lt"/>
                <a:cs typeface="Times New Roman" pitchFamily="18" charset="0"/>
              </a:rPr>
              <a:t>if</a:t>
            </a:r>
            <a:r>
              <a:rPr lang="en-US" sz="2100" b="1" dirty="0">
                <a:latin typeface="+mj-lt"/>
                <a:cs typeface="Times New Roman" pitchFamily="18" charset="0"/>
              </a:rPr>
              <a:t> n &gt;= </a:t>
            </a:r>
            <a:r>
              <a:rPr lang="en-US" sz="2100" b="1" dirty="0">
                <a:solidFill>
                  <a:srgbClr val="00B0F0"/>
                </a:solidFill>
                <a:latin typeface="+mj-lt"/>
                <a:cs typeface="Times New Roman" pitchFamily="18" charset="0"/>
              </a:rPr>
              <a:t>0</a:t>
            </a:r>
            <a:r>
              <a:rPr lang="en-US" sz="2100" b="1" dirty="0">
                <a:latin typeface="+mj-lt"/>
                <a:cs typeface="Times New Roman" pitchFamily="18" charset="0"/>
              </a:rPr>
              <a:t>:</a:t>
            </a:r>
            <a:endParaRPr lang="ru-RU" sz="2100" b="1" dirty="0">
              <a:latin typeface="+mj-lt"/>
              <a:cs typeface="Times New Roman" pitchFamily="18" charset="0"/>
            </a:endParaRPr>
          </a:p>
          <a:p>
            <a:pPr marL="134541" indent="-70247" algn="just"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  </a:t>
            </a:r>
            <a:r>
              <a:rPr lang="en-US" sz="21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print</a:t>
            </a:r>
            <a:r>
              <a:rPr lang="en-US" sz="2100" b="1" dirty="0">
                <a:latin typeface="+mj-lt"/>
                <a:cs typeface="Times New Roman" pitchFamily="18" charset="0"/>
              </a:rPr>
              <a:t> (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“</a:t>
            </a:r>
            <a:r>
              <a:rPr lang="az-Latn-AZ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Simvolun nömrəsi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”</a:t>
            </a:r>
            <a:r>
              <a:rPr lang="en-US" sz="2100" b="1" dirty="0">
                <a:latin typeface="+mj-lt"/>
                <a:cs typeface="Times New Roman" pitchFamily="18" charset="0"/>
              </a:rPr>
              <a:t>, n )</a:t>
            </a:r>
            <a:endParaRPr lang="ru-RU" sz="2100" b="1" dirty="0">
              <a:latin typeface="+mj-lt"/>
              <a:cs typeface="Times New Roman" pitchFamily="18" charset="0"/>
            </a:endParaRPr>
          </a:p>
          <a:p>
            <a:pPr marL="134541" indent="-70247" algn="just">
              <a:defRPr/>
            </a:pPr>
            <a:r>
              <a:rPr lang="ru-RU" sz="2100" b="1" dirty="0" err="1">
                <a:solidFill>
                  <a:srgbClr val="0000FF"/>
                </a:solidFill>
                <a:latin typeface="+mj-lt"/>
                <a:cs typeface="Times New Roman" pitchFamily="18" charset="0"/>
              </a:rPr>
              <a:t>else</a:t>
            </a:r>
            <a:r>
              <a:rPr lang="ru-RU" sz="2100" b="1" dirty="0">
                <a:latin typeface="+mj-lt"/>
                <a:cs typeface="Times New Roman" pitchFamily="18" charset="0"/>
              </a:rPr>
              <a:t>:</a:t>
            </a:r>
          </a:p>
          <a:p>
            <a:pPr marL="134541" indent="-70247" algn="just">
              <a:defRPr/>
            </a:pPr>
            <a:r>
              <a:rPr lang="ru-RU" sz="2100" b="1" dirty="0">
                <a:latin typeface="+mj-lt"/>
                <a:cs typeface="Times New Roman" pitchFamily="18" charset="0"/>
              </a:rPr>
              <a:t>  </a:t>
            </a:r>
            <a:r>
              <a:rPr lang="ru-RU" sz="21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print</a:t>
            </a:r>
            <a:r>
              <a:rPr lang="ru-RU" sz="2100" b="1" dirty="0">
                <a:latin typeface="+mj-lt"/>
                <a:cs typeface="Times New Roman" pitchFamily="18" charset="0"/>
              </a:rPr>
              <a:t> ( 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“</a:t>
            </a:r>
            <a:r>
              <a:rPr lang="az-Latn-AZ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Simvol tapılmadı</a:t>
            </a:r>
            <a:r>
              <a:rPr lang="ru-RU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.</a:t>
            </a:r>
            <a:r>
              <a:rPr lang="en-US" sz="21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”</a:t>
            </a:r>
            <a:r>
              <a:rPr lang="ru-RU" sz="2100" b="1" dirty="0">
                <a:latin typeface="+mj-lt"/>
                <a:cs typeface="Times New Roman" pitchFamily="18" charset="0"/>
              </a:rPr>
              <a:t> )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376363" y="2622250"/>
            <a:ext cx="6282041" cy="1072753"/>
            <a:chOff x="2325" y="3072"/>
            <a:chExt cx="4204" cy="901"/>
          </a:xfrm>
        </p:grpSpPr>
        <p:sp>
          <p:nvSpPr>
            <p:cNvPr id="9" name="Text Box 69">
              <a:extLst>
                <a:ext uri="{FF2B5EF4-FFF2-40B4-BE49-F238E27FC236}">
                  <a16:creationId xmlns:a16="http://schemas.microsoft.com/office/drawing/2014/main" id="{443DD04B-C90B-D043-B3D2-30A9F47DE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4" y="3081"/>
              <a:ext cx="3895" cy="892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135731" indent="-135731">
                <a:defRPr/>
              </a:pPr>
              <a:r>
                <a:rPr lang="az-Latn-AZ" sz="2100" dirty="0">
                  <a:latin typeface="Consolas" panose="020B0609020204030204" pitchFamily="49" charset="0"/>
                  <a:cs typeface="Courier New" pitchFamily="49" charset="0"/>
                </a:rPr>
                <a:t>  A</a:t>
              </a:r>
              <a:r>
                <a:rPr lang="en-GB" sz="2100" dirty="0" err="1">
                  <a:latin typeface="Consolas" panose="020B0609020204030204" pitchFamily="49" charset="0"/>
                  <a:cs typeface="Courier New" pitchFamily="49" charset="0"/>
                </a:rPr>
                <a:t>lt</a:t>
              </a:r>
              <a:r>
                <a:rPr lang="en-GB" sz="2100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GB" sz="2100" dirty="0" err="1">
                  <a:latin typeface="Consolas" panose="020B0609020204030204" pitchFamily="49" charset="0"/>
                  <a:cs typeface="Courier New" pitchFamily="49" charset="0"/>
                </a:rPr>
                <a:t>sətri</a:t>
              </a:r>
              <a:r>
                <a:rPr lang="az-Latn-AZ" sz="2100" dirty="0">
                  <a:latin typeface="Consolas" panose="020B0609020204030204" pitchFamily="49" charset="0"/>
                  <a:cs typeface="Courier New" pitchFamily="49" charset="0"/>
                </a:rPr>
                <a:t>n</a:t>
              </a:r>
              <a:r>
                <a:rPr lang="en-GB" sz="2100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GB" sz="2100" dirty="0" err="1">
                  <a:latin typeface="Consolas" panose="020B0609020204030204" pitchFamily="49" charset="0"/>
                  <a:cs typeface="Courier New" pitchFamily="49" charset="0"/>
                </a:rPr>
                <a:t>sət</a:t>
              </a:r>
              <a:r>
                <a:rPr lang="az-Latn-AZ" sz="2100" dirty="0">
                  <a:latin typeface="Consolas" panose="020B0609020204030204" pitchFamily="49" charset="0"/>
                  <a:cs typeface="Courier New" pitchFamily="49" charset="0"/>
                </a:rPr>
                <a:t>i</a:t>
              </a:r>
              <a:r>
                <a:rPr lang="en-GB" sz="2100" dirty="0">
                  <a:latin typeface="Consolas" panose="020B0609020204030204" pitchFamily="49" charset="0"/>
                  <a:cs typeface="Courier New" pitchFamily="49" charset="0"/>
                </a:rPr>
                <a:t>r</a:t>
              </a:r>
              <a:r>
                <a:rPr lang="az-Latn-AZ" sz="2100" dirty="0">
                  <a:latin typeface="Consolas" panose="020B0609020204030204" pitchFamily="49" charset="0"/>
                  <a:cs typeface="Courier New" pitchFamily="49" charset="0"/>
                </a:rPr>
                <a:t>də olub-olmamasını </a:t>
              </a:r>
              <a:r>
                <a:rPr lang="en-GB" sz="2100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GB" sz="2100" dirty="0" err="1">
                  <a:latin typeface="Consolas" panose="020B0609020204030204" pitchFamily="49" charset="0"/>
                  <a:cs typeface="Courier New" pitchFamily="49" charset="0"/>
                </a:rPr>
                <a:t>təyin</a:t>
              </a:r>
              <a:r>
                <a:rPr lang="en-GB" sz="2100" dirty="0"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en-GB" sz="2100" dirty="0" err="1">
                  <a:latin typeface="Consolas" panose="020B0609020204030204" pitchFamily="49" charset="0"/>
                  <a:cs typeface="Courier New" pitchFamily="49" charset="0"/>
                </a:rPr>
                <a:t>edir</a:t>
              </a:r>
              <a:r>
                <a:rPr lang="az-Latn-AZ" sz="2100" dirty="0">
                  <a:latin typeface="Consolas" panose="020B0609020204030204" pitchFamily="49" charset="0"/>
                  <a:cs typeface="Courier New" pitchFamily="49" charset="0"/>
                </a:rPr>
                <a:t> (sol tərəfdən mövqeyini təyin edir)</a:t>
              </a:r>
              <a:endParaRPr lang="ru-RU" sz="1050" dirty="0">
                <a:latin typeface="Consolas" panose="020B0609020204030204" pitchFamily="49" charset="0"/>
              </a:endParaRPr>
            </a:p>
          </p:txBody>
        </p:sp>
        <p:sp>
          <p:nvSpPr>
            <p:cNvPr id="97287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33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111E5181-2A07-5B4C-B0B5-C1CB9F3B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335" y="3783316"/>
            <a:ext cx="5591175" cy="1061829"/>
          </a:xfrm>
          <a:prstGeom prst="rect">
            <a:avLst/>
          </a:prstGeom>
          <a:solidFill>
            <a:schemeClr val="accent5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en-US" sz="21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u-RU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1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210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Vas</a:t>
            </a:r>
            <a:r>
              <a:rPr lang="en-US" altLang="en-US" sz="210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10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 burada idi</a:t>
            </a:r>
            <a:r>
              <a:rPr lang="ru-RU" altLang="en-US" sz="21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sz="21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ru-RU" altLang="en-US" sz="21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1" hangingPunct="1"/>
            <a:r>
              <a:rPr lang="en-US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 = s.</a:t>
            </a:r>
            <a:r>
              <a:rPr lang="en-US" altLang="en-US" sz="210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rfind</a:t>
            </a:r>
            <a:r>
              <a:rPr lang="en-US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en-US" sz="21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“i”</a:t>
            </a:r>
            <a:r>
              <a:rPr lang="en-US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		</a:t>
            </a:r>
            <a:r>
              <a:rPr lang="en-US" altLang="en-US" sz="210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n = 12</a:t>
            </a:r>
            <a:endParaRPr lang="ru-RU" altLang="en-US" sz="21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428750" y="3577829"/>
            <a:ext cx="37492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az-Latn-AZ" altLang="ru-RU" sz="1800" b="1">
                <a:solidFill>
                  <a:srgbClr val="333399"/>
                </a:solidFill>
                <a:latin typeface="Consolas" panose="020B0609020204030204" pitchFamily="49" charset="0"/>
              </a:rPr>
              <a:t>Sətrin sonundan axtarış</a:t>
            </a:r>
            <a:r>
              <a:rPr lang="ru-RU" altLang="ru-RU" sz="1800" b="1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568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3" grpId="0" build="p" animBg="1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grpSp>
        <p:nvGrpSpPr>
          <p:cNvPr id="3441" name="Google Shape;3441;p74"/>
          <p:cNvGrpSpPr/>
          <p:nvPr/>
        </p:nvGrpSpPr>
        <p:grpSpPr>
          <a:xfrm>
            <a:off x="3293078" y="1966927"/>
            <a:ext cx="585195" cy="585195"/>
            <a:chOff x="851175" y="1582401"/>
            <a:chExt cx="964872" cy="964872"/>
          </a:xfrm>
        </p:grpSpPr>
        <p:sp>
          <p:nvSpPr>
            <p:cNvPr id="3442" name="Google Shape;3442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74"/>
          <p:cNvGrpSpPr/>
          <p:nvPr/>
        </p:nvGrpSpPr>
        <p:grpSpPr>
          <a:xfrm>
            <a:off x="5264078" y="1966927"/>
            <a:ext cx="585195" cy="585195"/>
            <a:chOff x="851175" y="1582401"/>
            <a:chExt cx="964872" cy="964872"/>
          </a:xfrm>
        </p:grpSpPr>
        <p:sp>
          <p:nvSpPr>
            <p:cNvPr id="3445" name="Google Shape;3445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7" name="Google Shape;3447;p74"/>
          <p:cNvGrpSpPr/>
          <p:nvPr/>
        </p:nvGrpSpPr>
        <p:grpSpPr>
          <a:xfrm>
            <a:off x="4278578" y="1966927"/>
            <a:ext cx="585195" cy="585195"/>
            <a:chOff x="851175" y="1582401"/>
            <a:chExt cx="964872" cy="964872"/>
          </a:xfrm>
        </p:grpSpPr>
        <p:sp>
          <p:nvSpPr>
            <p:cNvPr id="3448" name="Google Shape;3448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0" name="Google Shape;3450;p74"/>
          <p:cNvGrpSpPr/>
          <p:nvPr/>
        </p:nvGrpSpPr>
        <p:grpSpPr>
          <a:xfrm>
            <a:off x="2939100" y="1481620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grpSp>
        <p:nvGrpSpPr>
          <p:cNvPr id="3455" name="Google Shape;3455;p74"/>
          <p:cNvGrpSpPr/>
          <p:nvPr/>
        </p:nvGrpSpPr>
        <p:grpSpPr>
          <a:xfrm>
            <a:off x="5396657" y="2147507"/>
            <a:ext cx="320037" cy="224034"/>
            <a:chOff x="3386036" y="1746339"/>
            <a:chExt cx="397907" cy="279762"/>
          </a:xfrm>
        </p:grpSpPr>
        <p:sp>
          <p:nvSpPr>
            <p:cNvPr id="3456" name="Google Shape;3456;p74"/>
            <p:cNvSpPr/>
            <p:nvPr/>
          </p:nvSpPr>
          <p:spPr>
            <a:xfrm>
              <a:off x="3561652" y="1848954"/>
              <a:ext cx="59646" cy="74506"/>
            </a:xfrm>
            <a:custGeom>
              <a:avLst/>
              <a:gdLst/>
              <a:ahLst/>
              <a:cxnLst/>
              <a:rect l="l" t="t" r="r" b="b"/>
              <a:pathLst>
                <a:path w="2858" h="3570" extrusionOk="0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4"/>
            <p:cNvSpPr/>
            <p:nvPr/>
          </p:nvSpPr>
          <p:spPr>
            <a:xfrm>
              <a:off x="3386036" y="1746339"/>
              <a:ext cx="397907" cy="279762"/>
            </a:xfrm>
            <a:custGeom>
              <a:avLst/>
              <a:gdLst/>
              <a:ahLst/>
              <a:cxnLst/>
              <a:rect l="l" t="t" r="r" b="b"/>
              <a:pathLst>
                <a:path w="19066" h="13405" extrusionOk="0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74"/>
          <p:cNvGrpSpPr/>
          <p:nvPr/>
        </p:nvGrpSpPr>
        <p:grpSpPr>
          <a:xfrm>
            <a:off x="3427090" y="2100966"/>
            <a:ext cx="317172" cy="317116"/>
            <a:chOff x="266768" y="1721375"/>
            <a:chExt cx="397907" cy="397887"/>
          </a:xfrm>
        </p:grpSpPr>
        <p:sp>
          <p:nvSpPr>
            <p:cNvPr id="3459" name="Google Shape;3459;p7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1" name="Google Shape;3461;p74"/>
          <p:cNvSpPr/>
          <p:nvPr/>
        </p:nvSpPr>
        <p:spPr>
          <a:xfrm>
            <a:off x="4411149" y="2131501"/>
            <a:ext cx="320054" cy="256047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2" name="Google Shape;3462;p74"/>
          <p:cNvSpPr txBox="1">
            <a:spLocks noGrp="1"/>
          </p:cNvSpPr>
          <p:nvPr>
            <p:ph type="subTitle" idx="1"/>
          </p:nvPr>
        </p:nvSpPr>
        <p:spPr>
          <a:xfrm>
            <a:off x="2695699" y="2720657"/>
            <a:ext cx="3883231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F710D-BA1D-4A9B-831A-4ED2F6A46220}"/>
              </a:ext>
            </a:extLst>
          </p:cNvPr>
          <p:cNvSpPr/>
          <p:nvPr/>
        </p:nvSpPr>
        <p:spPr>
          <a:xfrm>
            <a:off x="2832750" y="3503221"/>
            <a:ext cx="3746180" cy="10190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757600" y="1728573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/>
                <a:t>‘   ’</a:t>
              </a:r>
              <a:endParaRPr sz="2800" b="1" dirty="0"/>
            </a:p>
          </p:txBody>
        </p:sp>
      </p:grpSp>
      <p:grpSp>
        <p:nvGrpSpPr>
          <p:cNvPr id="2767" name="Google Shape;2767;p49"/>
          <p:cNvGrpSpPr/>
          <p:nvPr/>
        </p:nvGrpSpPr>
        <p:grpSpPr>
          <a:xfrm>
            <a:off x="6457584" y="1728572"/>
            <a:ext cx="1138969" cy="795537"/>
            <a:chOff x="851174" y="1582401"/>
            <a:chExt cx="1381406" cy="964872"/>
          </a:xfrm>
        </p:grpSpPr>
        <p:sp>
          <p:nvSpPr>
            <p:cNvPr id="2768" name="Google Shape;2768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851174" y="1582401"/>
              <a:ext cx="1381406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/>
                <a:t>‘’’   ‘’’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/>
                <a:t>“””   “””</a:t>
              </a:r>
              <a:endParaRPr sz="1800" b="1" dirty="0"/>
            </a:p>
          </p:txBody>
        </p:sp>
      </p:grpSp>
      <p:grpSp>
        <p:nvGrpSpPr>
          <p:cNvPr id="2770" name="Google Shape;2770;p49"/>
          <p:cNvGrpSpPr/>
          <p:nvPr/>
        </p:nvGrpSpPr>
        <p:grpSpPr>
          <a:xfrm>
            <a:off x="3482571" y="1734358"/>
            <a:ext cx="795537" cy="795537"/>
            <a:chOff x="851175" y="1582401"/>
            <a:chExt cx="964872" cy="964872"/>
          </a:xfrm>
        </p:grpSpPr>
        <p:sp>
          <p:nvSpPr>
            <p:cNvPr id="2771" name="Google Shape;2771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/>
                <a:t>“   ”</a:t>
              </a:r>
              <a:endParaRPr sz="2400" b="1" dirty="0"/>
            </a:p>
          </p:txBody>
        </p:sp>
      </p:grpSp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Sətirlərin yaradılması</a:t>
            </a:r>
            <a:endParaRPr dirty="0"/>
          </a:p>
        </p:txBody>
      </p: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205799" y="2686156"/>
            <a:ext cx="2021825" cy="61914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/>
            <a:r>
              <a:rPr lang="en-US" sz="1600" dirty="0"/>
              <a:t>a</a:t>
            </a:r>
            <a:r>
              <a:rPr lang="az-Latn-AZ" sz="1600" dirty="0"/>
              <a:t> </a:t>
            </a:r>
            <a:r>
              <a:rPr lang="en-US" sz="1600" dirty="0"/>
              <a:t>=</a:t>
            </a:r>
            <a:r>
              <a:rPr lang="az-Latn-AZ" sz="1600" dirty="0"/>
              <a:t> </a:t>
            </a:r>
            <a:r>
              <a:rPr lang="en-US" sz="1600" dirty="0"/>
              <a:t>‘Salam, Python!’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1600" dirty="0"/>
              <a:t>p</a:t>
            </a:r>
            <a:r>
              <a:rPr lang="en-US" sz="1600" dirty="0" err="1"/>
              <a:t>rint</a:t>
            </a:r>
            <a:r>
              <a:rPr lang="az-Latn-AZ" sz="1600" dirty="0"/>
              <a:t> </a:t>
            </a:r>
            <a:r>
              <a:rPr lang="en-US" sz="1600" dirty="0"/>
              <a:t>(a)</a:t>
            </a:r>
            <a:endParaRPr sz="1600" dirty="0"/>
          </a:p>
        </p:txBody>
      </p:sp>
      <p:sp>
        <p:nvSpPr>
          <p:cNvPr id="2808" name="Google Shape;2808;p49"/>
          <p:cNvSpPr txBox="1">
            <a:spLocks noGrp="1"/>
          </p:cNvSpPr>
          <p:nvPr>
            <p:ph type="subTitle" idx="4"/>
          </p:nvPr>
        </p:nvSpPr>
        <p:spPr>
          <a:xfrm>
            <a:off x="6328593" y="2615818"/>
            <a:ext cx="2524039" cy="61913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/>
            <a:r>
              <a:rPr lang="az-Latn-AZ" sz="1600" dirty="0"/>
              <a:t>b </a:t>
            </a:r>
            <a:r>
              <a:rPr lang="en-US" sz="1600" dirty="0"/>
              <a:t>=</a:t>
            </a:r>
            <a:r>
              <a:rPr lang="az-Latn-AZ" sz="1600" dirty="0"/>
              <a:t> </a:t>
            </a:r>
            <a:r>
              <a:rPr lang="en-US" sz="1600" dirty="0"/>
              <a:t>‘’’Salam, Python!’’’</a:t>
            </a:r>
          </a:p>
          <a:p>
            <a:pPr marL="0" lvl="0" indent="0" algn="l"/>
            <a:r>
              <a:rPr lang="en-US" sz="1600" dirty="0"/>
              <a:t>print</a:t>
            </a:r>
            <a:r>
              <a:rPr lang="az-Latn-AZ" sz="1600" dirty="0"/>
              <a:t> </a:t>
            </a:r>
            <a:r>
              <a:rPr lang="en-US" sz="1600" dirty="0"/>
              <a:t>(</a:t>
            </a:r>
            <a:r>
              <a:rPr lang="az-Latn-AZ" sz="1600" dirty="0"/>
              <a:t>b</a:t>
            </a:r>
            <a:r>
              <a:rPr lang="en-US" sz="1600" dirty="0"/>
              <a:t>)</a:t>
            </a:r>
          </a:p>
        </p:txBody>
      </p:sp>
      <p:sp>
        <p:nvSpPr>
          <p:cNvPr id="2810" name="Google Shape;2810;p49"/>
          <p:cNvSpPr txBox="1">
            <a:spLocks noGrp="1"/>
          </p:cNvSpPr>
          <p:nvPr>
            <p:ph type="subTitle" idx="6"/>
          </p:nvPr>
        </p:nvSpPr>
        <p:spPr>
          <a:xfrm>
            <a:off x="3157502" y="2686157"/>
            <a:ext cx="2524039" cy="61913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/>
            <a:r>
              <a:rPr lang="en-US" sz="1600" dirty="0"/>
              <a:t>print</a:t>
            </a:r>
            <a:r>
              <a:rPr lang="az-Latn-AZ" sz="1600" dirty="0"/>
              <a:t> </a:t>
            </a:r>
            <a:r>
              <a:rPr lang="en-US" sz="1600" dirty="0"/>
              <a:t>(‘’Salam, Python!’’)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3F879F8-1261-45C4-9E68-2259D8BF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99" y="3467343"/>
            <a:ext cx="1927801" cy="54592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3FB5332-7600-45D0-B9A4-FC98713A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2" y="3467342"/>
            <a:ext cx="2117251" cy="59957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3A91FE2-FEFA-4EBE-AB60-D6CE21BC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55" y="3467342"/>
            <a:ext cx="2132070" cy="603772"/>
          </a:xfrm>
          <a:prstGeom prst="rect">
            <a:avLst/>
          </a:prstGeom>
        </p:spPr>
      </p:pic>
      <p:sp>
        <p:nvSpPr>
          <p:cNvPr id="18" name="Google Shape;2806;p49">
            <a:extLst>
              <a:ext uri="{FF2B5EF4-FFF2-40B4-BE49-F238E27FC236}">
                <a16:creationId xmlns:a16="http://schemas.microsoft.com/office/drawing/2014/main" id="{E4AD9AFE-3E17-4A00-BD20-9EED3ADE5F6E}"/>
              </a:ext>
            </a:extLst>
          </p:cNvPr>
          <p:cNvSpPr txBox="1">
            <a:spLocks/>
          </p:cNvSpPr>
          <p:nvPr/>
        </p:nvSpPr>
        <p:spPr>
          <a:xfrm>
            <a:off x="131193" y="3748551"/>
            <a:ext cx="2301463" cy="61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 algn="l"/>
            <a:r>
              <a:rPr lang="pt-BR" sz="1600"/>
              <a:t>a = ‘Salam, </a:t>
            </a:r>
            <a:r>
              <a:rPr lang="pt-BR" sz="1600">
                <a:solidFill>
                  <a:schemeClr val="bg1"/>
                </a:solidFill>
              </a:rPr>
              <a:t>“Python”.’</a:t>
            </a:r>
          </a:p>
          <a:p>
            <a:pPr marL="0" indent="0" algn="l"/>
            <a:r>
              <a:rPr lang="pt-BR" sz="1600"/>
              <a:t>print (a)</a:t>
            </a:r>
            <a:endParaRPr lang="pt-BR" sz="1600" dirty="0"/>
          </a:p>
        </p:txBody>
      </p:sp>
      <p:sp>
        <p:nvSpPr>
          <p:cNvPr id="19" name="Google Shape;2808;p49">
            <a:extLst>
              <a:ext uri="{FF2B5EF4-FFF2-40B4-BE49-F238E27FC236}">
                <a16:creationId xmlns:a16="http://schemas.microsoft.com/office/drawing/2014/main" id="{327BFFCB-65BE-439D-A6DB-57D359E29479}"/>
              </a:ext>
            </a:extLst>
          </p:cNvPr>
          <p:cNvSpPr txBox="1">
            <a:spLocks/>
          </p:cNvSpPr>
          <p:nvPr/>
        </p:nvSpPr>
        <p:spPr>
          <a:xfrm>
            <a:off x="5988623" y="3942967"/>
            <a:ext cx="2524039" cy="798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 algn="l"/>
            <a:r>
              <a:rPr lang="az-Latn-AZ" sz="1600"/>
              <a:t>b </a:t>
            </a:r>
            <a:r>
              <a:rPr lang="en-US" sz="1600"/>
              <a:t>=</a:t>
            </a:r>
            <a:r>
              <a:rPr lang="az-Latn-AZ" sz="1600"/>
              <a:t> </a:t>
            </a:r>
            <a:r>
              <a:rPr lang="en-US" sz="1600"/>
              <a:t>“””Salam,</a:t>
            </a:r>
            <a:br>
              <a:rPr lang="en-US" sz="1600"/>
            </a:br>
            <a:r>
              <a:rPr lang="en-US" sz="1600"/>
              <a:t>Python!”””</a:t>
            </a:r>
          </a:p>
          <a:p>
            <a:pPr marL="0" indent="0" algn="l"/>
            <a:r>
              <a:rPr lang="en-US" sz="1600"/>
              <a:t>print</a:t>
            </a:r>
            <a:r>
              <a:rPr lang="az-Latn-AZ" sz="1600"/>
              <a:t> </a:t>
            </a:r>
            <a:r>
              <a:rPr lang="en-US" sz="1600"/>
              <a:t>(</a:t>
            </a:r>
            <a:r>
              <a:rPr lang="az-Latn-AZ" sz="1600"/>
              <a:t>b</a:t>
            </a:r>
            <a:r>
              <a:rPr lang="en-US" sz="1600"/>
              <a:t>)</a:t>
            </a:r>
            <a:endParaRPr lang="en-US" sz="1600" dirty="0"/>
          </a:p>
        </p:txBody>
      </p:sp>
      <p:sp>
        <p:nvSpPr>
          <p:cNvPr id="20" name="Google Shape;2810;p49">
            <a:extLst>
              <a:ext uri="{FF2B5EF4-FFF2-40B4-BE49-F238E27FC236}">
                <a16:creationId xmlns:a16="http://schemas.microsoft.com/office/drawing/2014/main" id="{87029554-0B6C-4952-A652-5704B78E7BE8}"/>
              </a:ext>
            </a:extLst>
          </p:cNvPr>
          <p:cNvSpPr txBox="1">
            <a:spLocks/>
          </p:cNvSpPr>
          <p:nvPr/>
        </p:nvSpPr>
        <p:spPr>
          <a:xfrm>
            <a:off x="2995142" y="3709998"/>
            <a:ext cx="2667104" cy="61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 algn="l"/>
            <a:r>
              <a:rPr lang="en-US" sz="1600"/>
              <a:t>print</a:t>
            </a:r>
            <a:r>
              <a:rPr lang="az-Latn-AZ" sz="1600"/>
              <a:t> </a:t>
            </a:r>
            <a:r>
              <a:rPr lang="en-US" sz="1600"/>
              <a:t>(‘’Salam, ‘Python’.’’)</a:t>
            </a:r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8F0F1D5-A633-43CE-AA27-A36ABB89E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623" y="2835765"/>
            <a:ext cx="1524184" cy="7983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3F9F21-02B1-4DCF-A12E-A272EE0CDE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3059908" y="2855246"/>
            <a:ext cx="2301464" cy="4767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B6D740-1019-4B64-AC81-8EB2934412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90044" y="2853165"/>
            <a:ext cx="2631555" cy="476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" grpId="0" uiExpand="1" build="p"/>
      <p:bldP spid="2806" grpId="1" uiExpand="1" build="p"/>
      <p:bldP spid="2808" grpId="0" uiExpand="1" build="p"/>
      <p:bldP spid="2808" grpId="1" build="p"/>
      <p:bldP spid="2810" grpId="0" build="p"/>
      <p:bldP spid="2810" grpId="1" build="p"/>
      <p:bldP spid="18" grpId="0" uiExpand="1" build="p"/>
      <p:bldP spid="19" grpId="0" uiExpand="1" build="p"/>
      <p:bldP spid="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1778000" y="1006465"/>
            <a:ext cx="2984500" cy="796935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587500" y="130381"/>
            <a:ext cx="6206876" cy="731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dirty="0"/>
              <a:t>Sətrin indeksləşməsi və bölünməsi</a:t>
            </a:r>
            <a:endParaRPr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7F3CA-EECC-4B21-B113-FAA96B99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338" y="1137067"/>
            <a:ext cx="4061700" cy="783063"/>
          </a:xfrm>
        </p:spPr>
        <p:txBody>
          <a:bodyPr/>
          <a:lstStyle/>
          <a:p>
            <a:pPr marL="139700" indent="0" algn="ctr">
              <a:buNone/>
            </a:pPr>
            <a:r>
              <a:rPr lang="az-Latn-AZ" sz="2800" b="1" dirty="0"/>
              <a:t>a = “PYTHON”</a:t>
            </a:r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23095D8-6705-4D89-8E72-1B6655DA4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26031"/>
              </p:ext>
            </p:extLst>
          </p:nvPr>
        </p:nvGraphicFramePr>
        <p:xfrm>
          <a:off x="1934621" y="2337272"/>
          <a:ext cx="2506134" cy="370840"/>
        </p:xfrm>
        <a:graphic>
          <a:graphicData uri="http://schemas.openxmlformats.org/drawingml/2006/table">
            <a:tbl>
              <a:tblPr firstRow="1" bandRow="1">
                <a:tableStyleId>{9E94AF75-F6F5-47F2-8C09-7BA06896A2B9}</a:tableStyleId>
              </a:tblPr>
              <a:tblGrid>
                <a:gridCol w="417689">
                  <a:extLst>
                    <a:ext uri="{9D8B030D-6E8A-4147-A177-3AD203B41FA5}">
                      <a16:colId xmlns:a16="http://schemas.microsoft.com/office/drawing/2014/main" val="3706461225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229094334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3932772006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3412291936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36938037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560586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P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Y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H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O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576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6D46EA-468E-464E-ABDB-3A6BE78C20BF}"/>
              </a:ext>
            </a:extLst>
          </p:cNvPr>
          <p:cNvSpPr txBox="1"/>
          <p:nvPr/>
        </p:nvSpPr>
        <p:spPr>
          <a:xfrm>
            <a:off x="1934621" y="2725800"/>
            <a:ext cx="2506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 0       1       2       3      4       5</a:t>
            </a:r>
            <a:endParaRPr lang="az-Latn-AZ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5C203-E279-4C1F-B6C8-5370999D41C6}"/>
              </a:ext>
            </a:extLst>
          </p:cNvPr>
          <p:cNvSpPr txBox="1"/>
          <p:nvPr/>
        </p:nvSpPr>
        <p:spPr>
          <a:xfrm>
            <a:off x="1934621" y="1981030"/>
            <a:ext cx="2506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-6      -5     -4      -3     -2     -1</a:t>
            </a:r>
            <a:endParaRPr lang="az-Latn-AZ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74EC2-C135-4E27-86C3-A8E92D34D07E}"/>
              </a:ext>
            </a:extLst>
          </p:cNvPr>
          <p:cNvSpPr txBox="1"/>
          <p:nvPr/>
        </p:nvSpPr>
        <p:spPr>
          <a:xfrm>
            <a:off x="5956289" y="863466"/>
            <a:ext cx="1932562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a[0] = a[-6] = ‘P’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a[1] = a[-5] = ‘Y’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a[2] = a[-4] = ‘T’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a[3] = a[-3] = ‘H’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a[4] = a[-2] = ‘O’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a[5] = a[-1] = ‘N’</a:t>
            </a:r>
            <a:endParaRPr lang="az-Latn-AZ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9C6BB-D011-4E7B-8F92-4B109206DBB1}"/>
              </a:ext>
            </a:extLst>
          </p:cNvPr>
          <p:cNvSpPr txBox="1"/>
          <p:nvPr/>
        </p:nvSpPr>
        <p:spPr>
          <a:xfrm>
            <a:off x="2426088" y="3444023"/>
            <a:ext cx="2639300" cy="13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print (a[0])</a:t>
            </a:r>
            <a:endParaRPr lang="az-Latn-AZ" sz="16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1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print (a[3])</a:t>
            </a:r>
          </a:p>
          <a:p>
            <a:pPr>
              <a:lnSpc>
                <a:spcPct val="150000"/>
              </a:lnSpc>
            </a:pPr>
            <a:endParaRPr lang="az-Latn-AZ" sz="1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2FC05-B29C-47C6-944E-737737E9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06" y="3516352"/>
            <a:ext cx="314207" cy="38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56ACA-E569-43B5-A269-AEE981DE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738" y="4054490"/>
            <a:ext cx="314207" cy="3740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EAA26B-FF6D-471B-982E-C6336C237475}"/>
              </a:ext>
            </a:extLst>
          </p:cNvPr>
          <p:cNvSpPr/>
          <p:nvPr/>
        </p:nvSpPr>
        <p:spPr>
          <a:xfrm>
            <a:off x="4943784" y="3513154"/>
            <a:ext cx="1184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print (a[6])</a:t>
            </a:r>
            <a:endParaRPr lang="az-Latn-AZ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09070-A8A3-4736-A9A7-4F3466781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864" y="4041641"/>
            <a:ext cx="3776927" cy="2943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9216F77-29AC-455C-A2C5-B03A31085C20}"/>
              </a:ext>
            </a:extLst>
          </p:cNvPr>
          <p:cNvSpPr/>
          <p:nvPr/>
        </p:nvSpPr>
        <p:spPr>
          <a:xfrm>
            <a:off x="6443028" y="3528112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</a:rPr>
              <a:t>print (a[-1])</a:t>
            </a:r>
            <a:endParaRPr lang="az-Latn-AZ" sz="16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696296-46BB-4BED-BAE1-67736FB489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890416" y="3939134"/>
            <a:ext cx="314207" cy="349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6" grpId="0"/>
      <p:bldP spid="18" grpId="0" uiExpand="1" build="p"/>
      <p:bldP spid="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Заголовок 1"/>
          <p:cNvSpPr>
            <a:spLocks noGrp="1" noChangeArrowheads="1"/>
          </p:cNvSpPr>
          <p:nvPr>
            <p:ph type="title"/>
          </p:nvPr>
        </p:nvSpPr>
        <p:spPr>
          <a:xfrm>
            <a:off x="510988" y="226219"/>
            <a:ext cx="8337177" cy="916469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az-Latn-AZ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Məsələ</a:t>
            </a:r>
            <a:r>
              <a:rPr lang="ru-RU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: </a:t>
            </a:r>
            <a:r>
              <a:rPr lang="az-Latn-AZ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sətirdəki bütün</a:t>
            </a:r>
            <a:r>
              <a:rPr lang="ru-RU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 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“</a:t>
            </a:r>
            <a:r>
              <a:rPr lang="az-Latn-AZ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a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” </a:t>
            </a:r>
            <a:r>
              <a:rPr lang="az-Latn-AZ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hərflərini 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“</a:t>
            </a:r>
            <a:r>
              <a:rPr lang="az-Latn-AZ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b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” </a:t>
            </a:r>
            <a:r>
              <a:rPr lang="az-Latn-AZ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hərflərinə dəyişmək</a:t>
            </a:r>
            <a:r>
              <a:rPr lang="ru-RU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Arial"/>
                <a:cs typeface="Arial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B93FF2-2B6A-4643-96F1-2A543E3F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988" y="1336767"/>
            <a:ext cx="7413812" cy="3108543"/>
          </a:xfrm>
          <a:prstGeom prst="rect">
            <a:avLst/>
          </a:prstGeom>
          <a:solidFill>
            <a:schemeClr val="accent5"/>
          </a:solidFill>
          <a:ln w="12700" cap="flat" cmpd="sng">
            <a:noFill/>
            <a:prstDash val="solid"/>
            <a:miter lim="800000"/>
            <a:headEnd type="none" w="med" len="med"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sz="2800" b="1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 </a:t>
            </a:r>
            <a:r>
              <a:rPr lang="ru-RU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az-Latn-AZ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ətri daxil edin</a:t>
            </a:r>
            <a:r>
              <a:rPr lang="ru-RU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:"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</a:p>
          <a:p>
            <a:pPr algn="just" eaLnBrk="1" hangingPunct="1">
              <a:defRPr/>
            </a:pP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1 =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“”</a:t>
            </a:r>
            <a:r>
              <a:rPr lang="ru-RU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az-Latn-AZ" sz="28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sətr-nəticə</a:t>
            </a:r>
            <a:endParaRPr lang="ru-RU" sz="2800" b="1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c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s:</a:t>
            </a:r>
            <a:endParaRPr lang="ru-RU" sz="28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c ==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</a:t>
            </a:r>
            <a:r>
              <a:rPr lang="ru-RU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а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”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: </a:t>
            </a:r>
          </a:p>
          <a:p>
            <a:pPr algn="just" eaLnBrk="1" hangingPunct="1">
              <a:defRPr/>
            </a:pP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c = 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“b”</a:t>
            </a:r>
            <a:endParaRPr lang="ru-RU" sz="28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s1 = s1 + c</a:t>
            </a:r>
            <a:endParaRPr lang="ru-RU" sz="28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sz="2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s1 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AutoShape 59">
            <a:extLst>
              <a:ext uri="{FF2B5EF4-FFF2-40B4-BE49-F238E27FC236}">
                <a16:creationId xmlns:a16="http://schemas.microsoft.com/office/drawing/2014/main" id="{18C2134C-1892-124A-9EE7-ED2AD0DC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6" y="2432052"/>
            <a:ext cx="2690813" cy="917972"/>
          </a:xfrm>
          <a:prstGeom prst="wedgeRoundRectCallout">
            <a:avLst>
              <a:gd name="adj1" fmla="val -83283"/>
              <a:gd name="adj2" fmla="val -4100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az-Latn-AZ" sz="1800" dirty="0">
                <a:latin typeface="Cambria" panose="02040503050406030204" pitchFamily="18" charset="0"/>
                <a:ea typeface="Cambria" panose="02040503050406030204" pitchFamily="18" charset="0"/>
              </a:rPr>
              <a:t>ətirdə olan bütün simvolların üzərindən keçmək</a:t>
            </a:r>
            <a:endParaRPr lang="ru-RU" sz="15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AutoShape 59">
            <a:extLst>
              <a:ext uri="{FF2B5EF4-FFF2-40B4-BE49-F238E27FC236}">
                <a16:creationId xmlns:a16="http://schemas.microsoft.com/office/drawing/2014/main" id="{2BE4A536-E0FB-1041-8DD2-E92598B6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650" y="3881199"/>
            <a:ext cx="2283619" cy="895350"/>
          </a:xfrm>
          <a:prstGeom prst="wedgeRoundRectCallout">
            <a:avLst>
              <a:gd name="adj1" fmla="val -88812"/>
              <a:gd name="adj2" fmla="val -6750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7500" tIns="35100" rIns="67500" bIns="351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1800" dirty="0">
                <a:latin typeface="Cambria" panose="02040503050406030204" pitchFamily="18" charset="0"/>
                <a:ea typeface="Cambria" panose="02040503050406030204" pitchFamily="18" charset="0"/>
              </a:rPr>
              <a:t>Nəticə olan sətrə simvolu əlavə etmək</a:t>
            </a:r>
            <a:endParaRPr lang="ru-RU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40677"/>
            <a:ext cx="5763900" cy="606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az-Latn-AZ" sz="2400" dirty="0"/>
              <a:t>Sətrin indeksləşməsi və bölünməsi</a:t>
            </a:r>
            <a:endParaRPr sz="2400"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1268488" y="994590"/>
            <a:ext cx="4129282" cy="513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en-US" sz="1800" b="1" dirty="0"/>
              <a:t>K</a:t>
            </a:r>
            <a:r>
              <a:rPr lang="az-Latn-AZ" sz="1800" b="1" dirty="0"/>
              <a:t>əsiklər</a:t>
            </a:r>
            <a:r>
              <a:rPr lang="en-US" sz="1800" b="1" dirty="0"/>
              <a:t>		[ : ]		</a:t>
            </a:r>
            <a:endParaRPr sz="1800" b="1" dirty="0"/>
          </a:p>
        </p:txBody>
      </p:sp>
      <p:grpSp>
        <p:nvGrpSpPr>
          <p:cNvPr id="4" name="Google Shape;2695;p44">
            <a:extLst>
              <a:ext uri="{FF2B5EF4-FFF2-40B4-BE49-F238E27FC236}">
                <a16:creationId xmlns:a16="http://schemas.microsoft.com/office/drawing/2014/main" id="{494582D2-6088-4494-887B-3607D379B526}"/>
              </a:ext>
            </a:extLst>
          </p:cNvPr>
          <p:cNvGrpSpPr/>
          <p:nvPr/>
        </p:nvGrpSpPr>
        <p:grpSpPr>
          <a:xfrm>
            <a:off x="1268488" y="1909962"/>
            <a:ext cx="3010435" cy="818993"/>
            <a:chOff x="851175" y="1582401"/>
            <a:chExt cx="964872" cy="964872"/>
          </a:xfrm>
        </p:grpSpPr>
        <p:sp>
          <p:nvSpPr>
            <p:cNvPr id="5" name="Google Shape;2696;p44">
              <a:extLst>
                <a:ext uri="{FF2B5EF4-FFF2-40B4-BE49-F238E27FC236}">
                  <a16:creationId xmlns:a16="http://schemas.microsoft.com/office/drawing/2014/main" id="{1459212F-CFDC-4A2A-9D28-C6E6D4693583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97;p44">
              <a:extLst>
                <a:ext uri="{FF2B5EF4-FFF2-40B4-BE49-F238E27FC236}">
                  <a16:creationId xmlns:a16="http://schemas.microsoft.com/office/drawing/2014/main" id="{1C8C0BF6-04C1-4C26-8ED0-BA1BBF4BC7C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9E7448-523C-4892-B9AB-4719DFD01DCE}"/>
              </a:ext>
            </a:extLst>
          </p:cNvPr>
          <p:cNvSpPr txBox="1">
            <a:spLocks/>
          </p:cNvSpPr>
          <p:nvPr/>
        </p:nvSpPr>
        <p:spPr>
          <a:xfrm>
            <a:off x="1074201" y="2022322"/>
            <a:ext cx="3162835" cy="66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ctr">
              <a:buFont typeface="Source Sans Pro"/>
              <a:buNone/>
            </a:pPr>
            <a:r>
              <a:rPr lang="az-Latn-AZ" sz="2400" b="1" dirty="0"/>
              <a:t>a = “</a:t>
            </a:r>
            <a:r>
              <a:rPr lang="en-US" sz="2400" b="1" dirty="0"/>
              <a:t>AZARBAYCAN</a:t>
            </a:r>
            <a:r>
              <a:rPr lang="az-Latn-AZ" sz="2400" b="1" dirty="0"/>
              <a:t>”</a:t>
            </a:r>
          </a:p>
        </p:txBody>
      </p:sp>
      <p:sp>
        <p:nvSpPr>
          <p:cNvPr id="8" name="Google Shape;2721;p46">
            <a:extLst>
              <a:ext uri="{FF2B5EF4-FFF2-40B4-BE49-F238E27FC236}">
                <a16:creationId xmlns:a16="http://schemas.microsoft.com/office/drawing/2014/main" id="{1037EDA6-0772-49FC-9BBF-8ED3EE021211}"/>
              </a:ext>
            </a:extLst>
          </p:cNvPr>
          <p:cNvSpPr txBox="1">
            <a:spLocks/>
          </p:cNvSpPr>
          <p:nvPr/>
        </p:nvSpPr>
        <p:spPr>
          <a:xfrm>
            <a:off x="4729556" y="873563"/>
            <a:ext cx="1758460" cy="21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200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1800" dirty="0"/>
              <a:t>a [:] = a [0:10]</a:t>
            </a:r>
          </a:p>
          <a:p>
            <a:pPr marL="0" indent="0">
              <a:lnSpc>
                <a:spcPct val="200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1800" dirty="0"/>
              <a:t>a [0:2] = a [:2]</a:t>
            </a:r>
          </a:p>
          <a:p>
            <a:pPr marL="0" indent="0">
              <a:lnSpc>
                <a:spcPct val="200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1800" dirty="0"/>
              <a:t>a [7:10] = a [7:]</a:t>
            </a:r>
          </a:p>
          <a:p>
            <a:pPr marL="0" indent="0">
              <a:lnSpc>
                <a:spcPct val="200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1800" dirty="0"/>
              <a:t>a [5:7]	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549CA9-C663-4178-99EB-31B4790A4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47330"/>
              </p:ext>
            </p:extLst>
          </p:nvPr>
        </p:nvGraphicFramePr>
        <p:xfrm>
          <a:off x="1357950" y="3470660"/>
          <a:ext cx="6096000" cy="370840"/>
        </p:xfrm>
        <a:graphic>
          <a:graphicData uri="http://schemas.openxmlformats.org/drawingml/2006/table">
            <a:tbl>
              <a:tblPr firstRow="1" bandRow="1">
                <a:tableStyleId>{9E94AF75-F6F5-47F2-8C09-7BA06896A2B9}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75638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6042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87458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9804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69707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582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083900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22072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18778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170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A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Z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A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R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B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A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Y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C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A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75526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97874646-A189-45AF-A2F4-4B24FED0F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71672"/>
              </p:ext>
            </p:extLst>
          </p:nvPr>
        </p:nvGraphicFramePr>
        <p:xfrm>
          <a:off x="1357950" y="3840951"/>
          <a:ext cx="6096000" cy="370840"/>
        </p:xfrm>
        <a:graphic>
          <a:graphicData uri="http://schemas.openxmlformats.org/drawingml/2006/table">
            <a:tbl>
              <a:tblPr firstRow="1" bandRow="1">
                <a:tableStyleId>{9E94AF75-F6F5-47F2-8C09-7BA06896A2B9}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175638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360423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874581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98045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69707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582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083900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622072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18778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170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2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3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4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5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6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7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8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9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7475526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2E77B80-99F2-4F80-B624-F80EA3157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7021"/>
              </p:ext>
            </p:extLst>
          </p:nvPr>
        </p:nvGraphicFramePr>
        <p:xfrm>
          <a:off x="1050754" y="3197977"/>
          <a:ext cx="6729052" cy="370840"/>
        </p:xfrm>
        <a:graphic>
          <a:graphicData uri="http://schemas.openxmlformats.org/drawingml/2006/table">
            <a:tbl>
              <a:tblPr firstRow="1" bandRow="1">
                <a:tableStyleId>{9E94AF75-F6F5-47F2-8C09-7BA06896A2B9}</a:tableStyleId>
              </a:tblPr>
              <a:tblGrid>
                <a:gridCol w="611732">
                  <a:extLst>
                    <a:ext uri="{9D8B030D-6E8A-4147-A177-3AD203B41FA5}">
                      <a16:colId xmlns:a16="http://schemas.microsoft.com/office/drawing/2014/main" val="4175638611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1236042342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3538745815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589804523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476970729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418582597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1308390056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462207227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1981877819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2191703657"/>
                    </a:ext>
                  </a:extLst>
                </a:gridCol>
                <a:gridCol w="611732">
                  <a:extLst>
                    <a:ext uri="{9D8B030D-6E8A-4147-A177-3AD203B41FA5}">
                      <a16:colId xmlns:a16="http://schemas.microsoft.com/office/drawing/2014/main" val="238588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0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1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2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3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4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5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6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7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8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9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4F4F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  <a:endParaRPr lang="az-Latn-AZ" sz="1400" b="0" dirty="0">
                        <a:solidFill>
                          <a:srgbClr val="FF4F4F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747552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1690584-D957-48FB-9E94-8D486B790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15" y="1200330"/>
            <a:ext cx="1397329" cy="329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E3BCB3-0D8D-4799-965D-A67C7C8C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415" y="1706832"/>
            <a:ext cx="387347" cy="357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7CE8F2-3B8A-4F66-A1E7-DF52863A7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106" y="2237761"/>
            <a:ext cx="516300" cy="354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3B7005-0FB8-4B12-AF27-C77BCA2DE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685" y="2706527"/>
            <a:ext cx="446391" cy="354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1" grpId="0" build="p"/>
      <p:bldP spid="7" grpId="0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140677"/>
            <a:ext cx="5763900" cy="606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az-Latn-AZ" sz="2400" dirty="0"/>
              <a:t>Sətrin indeksləşməsi və bölünməsi</a:t>
            </a:r>
            <a:endParaRPr sz="2400"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1268487" y="994589"/>
            <a:ext cx="2637949" cy="544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None/>
            </a:pPr>
            <a:r>
              <a:rPr lang="az-Latn-AZ" sz="1600" b="1" dirty="0"/>
              <a:t> – </a:t>
            </a:r>
            <a:r>
              <a:rPr lang="en-US" sz="1600" b="1" dirty="0"/>
              <a:t>K</a:t>
            </a:r>
            <a:r>
              <a:rPr lang="az-Latn-AZ" sz="1600" b="1" dirty="0"/>
              <a:t>əsiklər	</a:t>
            </a:r>
            <a:r>
              <a:rPr lang="en-US" sz="1600" b="1" dirty="0"/>
              <a:t>[ : ]		</a:t>
            </a:r>
            <a:endParaRPr sz="1600" b="1" dirty="0"/>
          </a:p>
        </p:txBody>
      </p:sp>
      <p:grpSp>
        <p:nvGrpSpPr>
          <p:cNvPr id="4" name="Google Shape;2695;p44">
            <a:extLst>
              <a:ext uri="{FF2B5EF4-FFF2-40B4-BE49-F238E27FC236}">
                <a16:creationId xmlns:a16="http://schemas.microsoft.com/office/drawing/2014/main" id="{494582D2-6088-4494-887B-3607D379B526}"/>
              </a:ext>
            </a:extLst>
          </p:cNvPr>
          <p:cNvGrpSpPr/>
          <p:nvPr/>
        </p:nvGrpSpPr>
        <p:grpSpPr>
          <a:xfrm>
            <a:off x="1238626" y="2077027"/>
            <a:ext cx="2811143" cy="561028"/>
            <a:chOff x="851175" y="1582401"/>
            <a:chExt cx="964872" cy="964872"/>
          </a:xfrm>
        </p:grpSpPr>
        <p:sp>
          <p:nvSpPr>
            <p:cNvPr id="5" name="Google Shape;2696;p44">
              <a:extLst>
                <a:ext uri="{FF2B5EF4-FFF2-40B4-BE49-F238E27FC236}">
                  <a16:creationId xmlns:a16="http://schemas.microsoft.com/office/drawing/2014/main" id="{1459212F-CFDC-4A2A-9D28-C6E6D4693583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  <p:sp>
          <p:nvSpPr>
            <p:cNvPr id="6" name="Google Shape;2697;p44">
              <a:extLst>
                <a:ext uri="{FF2B5EF4-FFF2-40B4-BE49-F238E27FC236}">
                  <a16:creationId xmlns:a16="http://schemas.microsoft.com/office/drawing/2014/main" id="{1C8C0BF6-04C1-4C26-8ED0-BA1BBF4BC7C2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/>
            </a:p>
          </p:txBody>
        </p:sp>
      </p:grp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9E7448-523C-4892-B9AB-4719DFD01DCE}"/>
              </a:ext>
            </a:extLst>
          </p:cNvPr>
          <p:cNvSpPr txBox="1">
            <a:spLocks/>
          </p:cNvSpPr>
          <p:nvPr/>
        </p:nvSpPr>
        <p:spPr>
          <a:xfrm>
            <a:off x="1238626" y="2144327"/>
            <a:ext cx="2667811" cy="51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139700" indent="0" algn="ctr">
              <a:buFont typeface="Source Sans Pro"/>
              <a:buNone/>
            </a:pPr>
            <a:r>
              <a:rPr lang="en-US" sz="2000" b="1" dirty="0"/>
              <a:t>b</a:t>
            </a:r>
            <a:r>
              <a:rPr lang="az-Latn-AZ" sz="2000" b="1" dirty="0"/>
              <a:t> = “</a:t>
            </a:r>
            <a:r>
              <a:rPr lang="en-US" sz="2000" b="1" dirty="0"/>
              <a:t>UNIVERSITET</a:t>
            </a:r>
            <a:r>
              <a:rPr lang="az-Latn-AZ" sz="2000" b="1" dirty="0"/>
              <a:t>”</a:t>
            </a:r>
          </a:p>
        </p:txBody>
      </p:sp>
      <p:sp>
        <p:nvSpPr>
          <p:cNvPr id="8" name="Google Shape;2721;p46">
            <a:extLst>
              <a:ext uri="{FF2B5EF4-FFF2-40B4-BE49-F238E27FC236}">
                <a16:creationId xmlns:a16="http://schemas.microsoft.com/office/drawing/2014/main" id="{1037EDA6-0772-49FC-9BBF-8ED3EE021211}"/>
              </a:ext>
            </a:extLst>
          </p:cNvPr>
          <p:cNvSpPr txBox="1">
            <a:spLocks/>
          </p:cNvSpPr>
          <p:nvPr/>
        </p:nvSpPr>
        <p:spPr>
          <a:xfrm>
            <a:off x="4405951" y="636520"/>
            <a:ext cx="2330497" cy="212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Cambria" panose="02040503050406030204" pitchFamily="18" charset="0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175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1800" dirty="0"/>
              <a:t>b [:] = b [-11:]</a:t>
            </a:r>
          </a:p>
          <a:p>
            <a:pPr marL="0" indent="0">
              <a:lnSpc>
                <a:spcPct val="175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1800" dirty="0"/>
              <a:t>b [-11:-5] = b [:-5]</a:t>
            </a:r>
          </a:p>
          <a:p>
            <a:pPr marL="0" indent="0">
              <a:lnSpc>
                <a:spcPct val="175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1800" dirty="0"/>
              <a:t>b [-2:] </a:t>
            </a:r>
          </a:p>
          <a:p>
            <a:pPr marL="0" indent="0">
              <a:lnSpc>
                <a:spcPct val="175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1800" dirty="0"/>
              <a:t>b [-8:-5]	</a:t>
            </a:r>
          </a:p>
          <a:p>
            <a:pPr marL="0" indent="0">
              <a:lnSpc>
                <a:spcPct val="175000"/>
              </a:lnSpc>
              <a:buClr>
                <a:schemeClr val="hlink"/>
              </a:buClr>
              <a:buSzPts val="1100"/>
              <a:buFont typeface="Source Sans Pro"/>
              <a:buNone/>
            </a:pPr>
            <a:r>
              <a:rPr lang="en-US" sz="1800" dirty="0"/>
              <a:t>b [::-1]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1549CA9-C663-4178-99EB-31B4790A4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3520"/>
              </p:ext>
            </p:extLst>
          </p:nvPr>
        </p:nvGraphicFramePr>
        <p:xfrm>
          <a:off x="1357950" y="3634782"/>
          <a:ext cx="6096002" cy="370840"/>
        </p:xfrm>
        <a:graphic>
          <a:graphicData uri="http://schemas.openxmlformats.org/drawingml/2006/table">
            <a:tbl>
              <a:tblPr firstRow="1" bandRow="1">
                <a:tableStyleId>{9E94AF75-F6F5-47F2-8C09-7BA06896A2B9}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1756386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3604234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387458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898045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7697072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58259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308390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22072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8187781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917036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243956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U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I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V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E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R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S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I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E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</a:t>
                      </a:r>
                      <a:endParaRPr lang="az-Latn-AZ" sz="16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75526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97874646-A189-45AF-A2F4-4B24FED0F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291603"/>
              </p:ext>
            </p:extLst>
          </p:nvPr>
        </p:nvGraphicFramePr>
        <p:xfrm>
          <a:off x="1357950" y="4005622"/>
          <a:ext cx="6096002" cy="370840"/>
        </p:xfrm>
        <a:graphic>
          <a:graphicData uri="http://schemas.openxmlformats.org/drawingml/2006/table">
            <a:tbl>
              <a:tblPr firstRow="1" bandRow="1">
                <a:tableStyleId>{9E94AF75-F6F5-47F2-8C09-7BA06896A2B9}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41756386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3604234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53874581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58980452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7697072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1858259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3083900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622072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8187781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9170365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42012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-11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-10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-9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-8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-7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-6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-5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-4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-3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-2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FFFF00"/>
                          </a:solidFill>
                          <a:latin typeface="Cambria" panose="02040503050406030204" pitchFamily="18" charset="0"/>
                        </a:rPr>
                        <a:t>-1</a:t>
                      </a:r>
                      <a:endParaRPr lang="az-Latn-AZ" sz="1400" b="0" dirty="0">
                        <a:solidFill>
                          <a:srgbClr val="FFFF00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747552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9C5F5DB-2FB6-4065-BE6A-A8BEE516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99" y="757360"/>
            <a:ext cx="1460463" cy="429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D89A6-90D7-4C3B-84BE-A0CF4D88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125" y="1333660"/>
            <a:ext cx="1047825" cy="371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346A68-B5DF-42AB-936F-B2B06967E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375" y="1797398"/>
            <a:ext cx="456488" cy="346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625C34-50BB-4E2A-9858-9F362EC8C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444" y="2295382"/>
            <a:ext cx="541760" cy="391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7E4E7A-5F32-4C99-BCFE-A81A32129D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4591" b="12014"/>
          <a:stretch/>
        </p:blipFill>
        <p:spPr>
          <a:xfrm>
            <a:off x="5287097" y="2814767"/>
            <a:ext cx="1289549" cy="3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Заголовок 1">
            <a:extLst>
              <a:ext uri="{FF2B5EF4-FFF2-40B4-BE49-F238E27FC236}">
                <a16:creationId xmlns:a16="http://schemas.microsoft.com/office/drawing/2014/main" id="{B50A7427-E929-1441-AC6C-8574C2B3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40" y="161423"/>
            <a:ext cx="8351520" cy="109966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az-Latn-AZ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Məsələ</a:t>
            </a:r>
            <a:r>
              <a:rPr lang="ru-RU" altLang="ru-RU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 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Ad, </a:t>
            </a:r>
            <a:r>
              <a:rPr lang="en-US" altLang="ru-RU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ata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adı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və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soyadınızı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daxil</a:t>
            </a:r>
            <a:r>
              <a:rPr lang="en-US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edin</a:t>
            </a:r>
            <a:r>
              <a:rPr lang="ru-RU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r>
              <a:rPr lang="az-Latn-AZ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Onları </a:t>
            </a:r>
            <a:r>
              <a:rPr lang="ru-RU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«</a:t>
            </a:r>
            <a:r>
              <a:rPr lang="en-US" altLang="ru-RU" sz="2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Soyad-Inisiallar</a:t>
            </a:r>
            <a:r>
              <a:rPr lang="ru-RU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»</a:t>
            </a:r>
            <a:r>
              <a:rPr lang="az-Latn-AZ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formatında təsvir edin</a:t>
            </a:r>
            <a:r>
              <a:rPr lang="ru-RU" altLang="ru-RU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8307" name="Text Box 4">
            <a:extLst>
              <a:ext uri="{FF2B5EF4-FFF2-40B4-BE49-F238E27FC236}">
                <a16:creationId xmlns:a16="http://schemas.microsoft.com/office/drawing/2014/main" id="{7A0F0372-E9BC-D740-BEDD-B471FFEF9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40" y="1203935"/>
            <a:ext cx="540008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14375" indent="-714375">
              <a:spcBef>
                <a:spcPct val="20000"/>
              </a:spcBef>
              <a:buChar char="•"/>
              <a:tabLst>
                <a:tab pos="714375" algn="l"/>
              </a:tabLst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14375" algn="l"/>
              </a:tabLst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14375" algn="l"/>
              </a:tabLst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14375" algn="l"/>
              </a:tabLst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14375" algn="l"/>
              </a:tabLst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4375" algn="l"/>
              </a:tabLst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4375" algn="l"/>
              </a:tabLst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4375" algn="l"/>
              </a:tabLst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14375" algn="l"/>
              </a:tabLst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az-Latn-AZ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ümunə:</a:t>
            </a:r>
            <a:endParaRPr lang="ru-RU" altLang="ru-RU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 </a:t>
            </a:r>
            <a:r>
              <a:rPr lang="en-US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Ad, </a:t>
            </a:r>
            <a:r>
              <a:rPr lang="en-US" altLang="ru-RU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ata</a:t>
            </a:r>
            <a:r>
              <a:rPr lang="en-US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adı</a:t>
            </a:r>
            <a:r>
              <a:rPr lang="en-US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və</a:t>
            </a:r>
            <a:r>
              <a:rPr lang="en-US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soyadınızı</a:t>
            </a:r>
            <a:r>
              <a:rPr lang="en-US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daxil</a:t>
            </a:r>
            <a:r>
              <a:rPr lang="en-US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1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edin</a:t>
            </a:r>
            <a:r>
              <a:rPr lang="ru-RU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  <a:r>
              <a:rPr lang="az-Latn-AZ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ru-RU" altLang="ru-RU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 </a:t>
            </a:r>
            <a:r>
              <a:rPr lang="az-Latn-AZ" altLang="ru-RU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Vasif Anar oglu Hamidov</a:t>
            </a:r>
            <a:endParaRPr lang="ru-RU" altLang="ru-RU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az-Latn-AZ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Nəticə</a:t>
            </a:r>
            <a:r>
              <a:rPr lang="ru-RU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	 </a:t>
            </a:r>
            <a:r>
              <a:rPr lang="az-Latn-AZ" altLang="ru-RU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Hamidov V</a:t>
            </a:r>
            <a:r>
              <a:rPr lang="ru-RU" altLang="ru-RU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.А.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4440" y="2604541"/>
            <a:ext cx="6421041" cy="25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447675" indent="-2682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ru-RU" sz="165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Alqoritm</a:t>
            </a:r>
            <a:r>
              <a:rPr lang="ru-RU" altLang="ru-RU" sz="165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15000"/>
              </a:spcBef>
              <a:buFontTx/>
              <a:buChar char="•"/>
            </a:pPr>
            <a:r>
              <a:rPr lang="az-Latn-AZ" altLang="ru-RU" sz="16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Birinci boşluğu tapın və adı qeyd edin.</a:t>
            </a:r>
            <a:endParaRPr lang="ru-RU" altLang="ru-RU" sz="165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15000"/>
              </a:spcBef>
              <a:buFontTx/>
              <a:buChar char="•"/>
            </a:pPr>
            <a:r>
              <a:rPr lang="az-Latn-AZ" altLang="ru-RU" sz="16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Adı və birinci boşluğu sətirdən silin.</a:t>
            </a:r>
            <a:endParaRPr lang="ru-RU" altLang="ru-RU" sz="165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15000"/>
              </a:spcBef>
              <a:buFontTx/>
              <a:buChar char="•"/>
            </a:pPr>
            <a:r>
              <a:rPr lang="az-Latn-AZ" altLang="ru-RU" sz="16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Birinci boşluğu tapın və ata adı qeyd edin.</a:t>
            </a:r>
            <a:endParaRPr lang="ru-RU" altLang="ru-RU" sz="165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15000"/>
              </a:spcBef>
              <a:buFontTx/>
              <a:buChar char="•"/>
            </a:pPr>
            <a:r>
              <a:rPr lang="az-Latn-AZ" altLang="ru-RU" sz="16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Ata adı və birinci boşluğu sətirdən silin.</a:t>
            </a:r>
            <a:endParaRPr lang="ru-RU" altLang="ru-RU" sz="165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15000"/>
              </a:spcBef>
              <a:buFontTx/>
              <a:buChar char="•"/>
            </a:pPr>
            <a:r>
              <a:rPr lang="az-Latn-AZ" altLang="ru-RU" sz="16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Soyadı, inisalları, boşluqları və nöqtələri </a:t>
            </a:r>
            <a:r>
              <a:rPr lang="ru-RU" altLang="ru-RU" sz="16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«</a:t>
            </a:r>
            <a:r>
              <a:rPr lang="az-Latn-AZ" altLang="ru-RU" sz="16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birləşdirin</a:t>
            </a:r>
            <a:r>
              <a:rPr lang="ru-RU" altLang="ru-RU" sz="16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» </a:t>
            </a:r>
          </a:p>
        </p:txBody>
      </p:sp>
      <p:sp>
        <p:nvSpPr>
          <p:cNvPr id="6" name="Скругленная прямоугольная выноска 5">
            <a:extLst>
              <a:ext uri="{FF2B5EF4-FFF2-40B4-BE49-F238E27FC236}">
                <a16:creationId xmlns:a16="http://schemas.microsoft.com/office/drawing/2014/main" id="{CB1E70DA-E8A8-1244-80BE-D157BC3AF1D3}"/>
              </a:ext>
            </a:extLst>
          </p:cNvPr>
          <p:cNvSpPr/>
          <p:nvPr/>
        </p:nvSpPr>
        <p:spPr>
          <a:xfrm>
            <a:off x="4195583" y="2460392"/>
            <a:ext cx="1976438" cy="357545"/>
          </a:xfrm>
          <a:prstGeom prst="wedgeRoundRectCallout">
            <a:avLst>
              <a:gd name="adj1" fmla="val -44398"/>
              <a:gd name="adj2" fmla="val 178477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1500" b="1" dirty="0" err="1">
                <a:solidFill>
                  <a:srgbClr val="3333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Anar</a:t>
            </a:r>
            <a:r>
              <a:rPr lang="en-GB" sz="1500" b="1" dirty="0">
                <a:solidFill>
                  <a:srgbClr val="3333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500" b="1" dirty="0" err="1">
                <a:solidFill>
                  <a:srgbClr val="3333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oglu</a:t>
            </a:r>
            <a:r>
              <a:rPr lang="en-GB" sz="1500" b="1" dirty="0">
                <a:solidFill>
                  <a:srgbClr val="3333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1500" b="1" dirty="0" err="1">
                <a:solidFill>
                  <a:srgbClr val="3333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Hamidov</a:t>
            </a:r>
            <a:endParaRPr lang="ru-RU" sz="1500" b="1" dirty="0">
              <a:solidFill>
                <a:srgbClr val="33339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40C15F35-9FF5-3C4E-B00B-F11BABE0D9AC}"/>
              </a:ext>
            </a:extLst>
          </p:cNvPr>
          <p:cNvSpPr/>
          <p:nvPr/>
        </p:nvSpPr>
        <p:spPr>
          <a:xfrm>
            <a:off x="4636770" y="3825240"/>
            <a:ext cx="1322070" cy="370777"/>
          </a:xfrm>
          <a:prstGeom prst="wedgeRoundRectCallout">
            <a:avLst>
              <a:gd name="adj1" fmla="val -54257"/>
              <a:gd name="adj2" fmla="val 153943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1500" b="1" dirty="0" err="1">
                <a:solidFill>
                  <a:srgbClr val="333399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 panose="020B0609020204030204" pitchFamily="49" charset="0"/>
              </a:rPr>
              <a:t>Hamidov</a:t>
            </a:r>
            <a:endParaRPr lang="ru-RU" altLang="en-US" sz="1500" dirty="0">
              <a:solidFill>
                <a:srgbClr val="333399"/>
              </a:solidFill>
              <a:latin typeface="Cambria" panose="02040503050406030204" pitchFamily="18" charset="0"/>
              <a:ea typeface="Cambria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8" name="Скругленная прямоугольная выноска 7">
            <a:extLst>
              <a:ext uri="{FF2B5EF4-FFF2-40B4-BE49-F238E27FC236}">
                <a16:creationId xmlns:a16="http://schemas.microsoft.com/office/drawing/2014/main" id="{6C58A5BB-A827-E341-9B89-38849A25B294}"/>
              </a:ext>
            </a:extLst>
          </p:cNvPr>
          <p:cNvSpPr/>
          <p:nvPr/>
        </p:nvSpPr>
        <p:spPr>
          <a:xfrm>
            <a:off x="6346626" y="4732335"/>
            <a:ext cx="1651397" cy="357545"/>
          </a:xfrm>
          <a:prstGeom prst="wedgeRoundRectCallout">
            <a:avLst>
              <a:gd name="adj1" fmla="val -90552"/>
              <a:gd name="adj2" fmla="val 5255"/>
              <a:gd name="adj3" fmla="val 16667"/>
            </a:avLst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1500" b="1" dirty="0" err="1">
                <a:solidFill>
                  <a:srgbClr val="3333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Hamidov</a:t>
            </a:r>
            <a:r>
              <a:rPr lang="en-GB" sz="1500" b="1" dirty="0">
                <a:solidFill>
                  <a:srgbClr val="3333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V.</a:t>
            </a:r>
            <a:r>
              <a:rPr lang="ru-RU" sz="1500" b="1" dirty="0">
                <a:solidFill>
                  <a:srgbClr val="3333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А.</a:t>
            </a:r>
            <a:endParaRPr lang="ru-RU" sz="1500" dirty="0">
              <a:solidFill>
                <a:srgbClr val="33339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1E6BB7B3-92C9-FD4E-895C-2F77CA038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3400"/>
            <a:ext cx="8808720" cy="4071981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7500" tIns="35100" rIns="67500" bIns="35100"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ru-RU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ru-RU" sz="2000" b="1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</a:t>
            </a:r>
            <a:r>
              <a:rPr lang="az-Latn-AZ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</a:t>
            </a:r>
            <a:r>
              <a:rPr lang="ru-RU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az-Latn-AZ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ata adı və soyadınızı daxil edin</a:t>
            </a:r>
            <a:r>
              <a:rPr lang="ru-RU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”</a:t>
            </a:r>
            <a:r>
              <a:rPr lang="ru-R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</a:p>
          <a:p>
            <a:pPr algn="just" eaLnBrk="1" hangingPunct="1">
              <a:defRPr/>
            </a:pP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 =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input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ru-RU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n = </a:t>
            </a:r>
            <a:r>
              <a:rPr lang="en-US" sz="20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s.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find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 ”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ru-RU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name = s[:n]  </a:t>
            </a:r>
            <a:r>
              <a:rPr lang="az-Latn-AZ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az-Latn-AZ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adınızı sətirdən kəsib ayırmaq</a:t>
            </a:r>
            <a:endParaRPr lang="ru-RU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 = s[n+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:]</a:t>
            </a:r>
            <a:endParaRPr lang="ru-RU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n = </a:t>
            </a:r>
            <a:r>
              <a:rPr lang="en-US" sz="20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s.find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 ”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ru-RU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ru-R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2 = 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[: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ru-R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az-Latn-AZ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az-Latn-AZ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ata adınızı sətirdən kəsib ayırmaq</a:t>
            </a:r>
            <a:endParaRPr lang="ru-RU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 </a:t>
            </a:r>
            <a:r>
              <a:rPr lang="ru-R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ru-R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ru-RU" sz="20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ru-R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:]    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az-Latn-AZ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sətirdə soyadınız qalır</a:t>
            </a:r>
          </a:p>
          <a:p>
            <a:pPr algn="just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 =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s.find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(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 ”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az-Latn-AZ" sz="2000" b="1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name</a:t>
            </a:r>
            <a:r>
              <a:rPr lang="az-Latn-AZ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[: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az-Latn-AZ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az-Latn-AZ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oğlu və ya qızı sözünü sətirdən kəsib ayırmaq</a:t>
            </a:r>
          </a:p>
          <a:p>
            <a:pPr marL="0" indent="0" algn="just">
              <a:defRPr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 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r>
              <a:rPr lang="ru-RU" sz="20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:]    </a:t>
            </a:r>
            <a:r>
              <a:rPr lang="az-Latn-AZ" sz="20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</a:t>
            </a:r>
            <a:r>
              <a:rPr lang="az-Latn-AZ" sz="2000" b="1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sətirdə soyadınız qalır</a:t>
            </a:r>
          </a:p>
          <a:p>
            <a:pPr algn="just" eaLnBrk="1" hangingPunct="1">
              <a:defRPr/>
            </a:pP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 = s +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 ”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+  name[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 +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“.”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+ name2[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 +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“.”</a:t>
            </a:r>
            <a:endParaRPr lang="ru-RU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s )</a:t>
            </a:r>
            <a:endParaRPr lang="ru-RU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6674</TotalTime>
  <Words>1773</Words>
  <Application>Microsoft Office PowerPoint</Application>
  <PresentationFormat>On-screen Show (16:9)</PresentationFormat>
  <Paragraphs>369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Computer Science &amp; Mathematics Major For College: Computer Science &amp; Programming by Slidesgo</vt:lpstr>
      <vt:lpstr>PYTHON proqramlaşdırma dilində sətirlərlə iş</vt:lpstr>
      <vt:lpstr>Python String</vt:lpstr>
      <vt:lpstr>Sətirlərin yaradılması</vt:lpstr>
      <vt:lpstr>Sətrin indeksləşməsi və bölünməsi</vt:lpstr>
      <vt:lpstr>Məsələ: sətirdəki bütün “a” hərflərini “b” hərflərinə dəyişmək.</vt:lpstr>
      <vt:lpstr>Sətrin indeksləşməsi və bölünməsi</vt:lpstr>
      <vt:lpstr>Sətrin indeksləşməsi və bölünməsi</vt:lpstr>
      <vt:lpstr>Məsələ:  Ad, ata adı və soyadınızı daxil edin. Onları «Soyad-Inisiallar» formatında təsvir edin.</vt:lpstr>
      <vt:lpstr>PowerPoint Presentation</vt:lpstr>
      <vt:lpstr>PowerPoint Presentation</vt:lpstr>
      <vt:lpstr>«Sətir» – «ədəd» çevrilməsi</vt:lpstr>
      <vt:lpstr>Sətirlərin yenidən təyin edilməsi</vt:lpstr>
      <vt:lpstr>Sətirlərin silinməsi </vt:lpstr>
      <vt:lpstr>Prosedura və funksiyalarda sətirlər</vt:lpstr>
      <vt:lpstr>Bütün eyni alt sətirləri dəyişdirmək</vt:lpstr>
      <vt:lpstr>Bütün eyni alt sətirləri dəyişdirmək</vt:lpstr>
      <vt:lpstr>Bütün eyni alt sətirləri dəyişdirmək</vt:lpstr>
      <vt:lpstr>Bütün eyni alt sətirləri dəyişdirmək</vt:lpstr>
      <vt:lpstr>Sətir operatorları</vt:lpstr>
      <vt:lpstr>ÜZVLÜK OPERATORLARI</vt:lpstr>
      <vt:lpstr>PYTHON STRING FUNCTIONS</vt:lpstr>
      <vt:lpstr>PYTHON STRING FUNCTIONS</vt:lpstr>
      <vt:lpstr>Sətirlərdə axtarış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&amp; PROGRAMMING</dc:title>
  <dc:creator>user</dc:creator>
  <cp:lastModifiedBy>Aygul Musayeva</cp:lastModifiedBy>
  <cp:revision>90</cp:revision>
  <dcterms:modified xsi:type="dcterms:W3CDTF">2024-04-10T16:51:54Z</dcterms:modified>
</cp:coreProperties>
</file>