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702" r:id="rId2"/>
    <p:sldId id="703" r:id="rId3"/>
    <p:sldId id="704" r:id="rId4"/>
    <p:sldId id="705" r:id="rId5"/>
    <p:sldId id="706" r:id="rId6"/>
    <p:sldId id="707" r:id="rId7"/>
    <p:sldId id="711" r:id="rId8"/>
    <p:sldId id="712" r:id="rId9"/>
    <p:sldId id="713" r:id="rId10"/>
    <p:sldId id="739" r:id="rId11"/>
    <p:sldId id="742" r:id="rId12"/>
    <p:sldId id="743" r:id="rId13"/>
    <p:sldId id="744" r:id="rId14"/>
    <p:sldId id="746" r:id="rId15"/>
    <p:sldId id="745" r:id="rId16"/>
    <p:sldId id="747" r:id="rId17"/>
    <p:sldId id="738" r:id="rId18"/>
    <p:sldId id="723" r:id="rId19"/>
    <p:sldId id="724" r:id="rId20"/>
    <p:sldId id="725" r:id="rId21"/>
    <p:sldId id="726" r:id="rId22"/>
    <p:sldId id="728" r:id="rId23"/>
    <p:sldId id="729" r:id="rId24"/>
    <p:sldId id="727" r:id="rId25"/>
  </p:sldIdLst>
  <p:sldSz cx="9144000" cy="6858000" type="screen4x3"/>
  <p:notesSz cx="6858000" cy="9144000"/>
  <p:custDataLst>
    <p:tags r:id="rId27"/>
  </p:custDataLst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1" autoAdjust="0"/>
    <p:restoredTop sz="50000" autoAdjust="0"/>
  </p:normalViewPr>
  <p:slideViewPr>
    <p:cSldViewPr snapToGrid="0">
      <p:cViewPr varScale="1">
        <p:scale>
          <a:sx n="83" d="100"/>
          <a:sy n="83" d="100"/>
        </p:scale>
        <p:origin x="1781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5" d="100"/>
        <a:sy n="135" d="100"/>
      </p:scale>
      <p:origin x="0" y="-11232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ags" Target="tags/tag1.xml" /><Relationship Id="rId3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41F71FC-AC77-B740-BA8A-EC448E953DE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B55ECC-E67F-904E-98E0-D2BF36A29B2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C77164E-B069-1245-A679-01F938C9CCA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dirty="0"/>
              <a:t>Образец текста</a:t>
            </a:r>
          </a:p>
          <a:p>
            <a:pPr lvl="1"/>
            <a:r>
              <a:rPr lang="ru-RU" noProof="0" dirty="0"/>
              <a:t>Второй уровень</a:t>
            </a:r>
          </a:p>
          <a:p>
            <a:pPr lvl="2"/>
            <a:r>
              <a:rPr lang="ru-RU" noProof="0" dirty="0"/>
              <a:t>Третий уровень</a:t>
            </a:r>
          </a:p>
          <a:p>
            <a:pPr lvl="3"/>
            <a:r>
              <a:rPr lang="ru-RU" noProof="0" dirty="0"/>
              <a:t>Четвертый уровень</a:t>
            </a:r>
          </a:p>
          <a:p>
            <a:pPr lvl="4"/>
            <a:r>
              <a:rPr lang="ru-RU" noProof="0" dirty="0"/>
              <a:t>Пятый уровень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B75BA36D-5C2D-0342-A796-576A0E679D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1F34CEBC-8A90-3746-BC10-B0EC99C869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onsolas" panose="020B0609020204030204" pitchFamily="49" charset="0"/>
              </a:defRPr>
            </a:lvl1pPr>
          </a:lstStyle>
          <a:p>
            <a:pPr>
              <a:defRPr/>
            </a:pPr>
            <a:fld id="{F25FFC5C-56C4-490A-B144-058455EFCD73}" type="slidenum">
              <a:rPr lang="ru-RU" altLang="ru-RU"/>
              <a:pPr>
                <a:defRPr/>
              </a:pPr>
              <a:t>‹#›</a:t>
            </a:fld>
            <a:endParaRPr lang="ru-RU" altLang="ru-RU" dirty="0"/>
          </a:p>
        </p:txBody>
      </p:sp>
    </p:spTree>
    <p:extLst>
      <p:ext uri="{BB962C8B-B14F-4D97-AF65-F5344CB8AC3E}">
        <p14:creationId xmlns:p14="http://schemas.microsoft.com/office/powerpoint/2010/main" val="36748951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nsolas" panose="020B06090202040302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>
            <a:fillRect/>
          </a:stretch>
        </p:blipFill>
        <p:spPr bwMode="auto">
          <a:xfrm>
            <a:off x="0" y="-23813"/>
            <a:ext cx="91440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8"/>
            <a:ext cx="30670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3" b="28621"/>
          <a:stretch>
            <a:fillRect/>
          </a:stretch>
        </p:blipFill>
        <p:spPr bwMode="auto">
          <a:xfrm>
            <a:off x="0" y="5056188"/>
            <a:ext cx="9144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703634"/>
            <a:ext cx="7772400" cy="1470025"/>
          </a:xfrm>
        </p:spPr>
        <p:txBody>
          <a:bodyPr/>
          <a:lstStyle>
            <a:lvl1pPr>
              <a:defRPr>
                <a:latin typeface="Agency FB" panose="020B0503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38835" y="3568147"/>
            <a:ext cx="6266329" cy="655393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08628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Под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2" b="23334"/>
          <a:stretch>
            <a:fillRect/>
          </a:stretch>
        </p:blipFill>
        <p:spPr bwMode="auto">
          <a:xfrm>
            <a:off x="0" y="-23813"/>
            <a:ext cx="9144000" cy="1212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8"/>
            <a:ext cx="306705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863" b="28621"/>
          <a:stretch>
            <a:fillRect/>
          </a:stretch>
        </p:blipFill>
        <p:spPr bwMode="auto">
          <a:xfrm>
            <a:off x="0" y="5056188"/>
            <a:ext cx="9144000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00251" y="1760561"/>
            <a:ext cx="8652679" cy="1487606"/>
          </a:xfrm>
        </p:spPr>
        <p:txBody>
          <a:bodyPr/>
          <a:lstStyle>
            <a:lvl1pPr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22277" y="3544020"/>
            <a:ext cx="7608626" cy="550849"/>
          </a:xfrm>
        </p:spPr>
        <p:txBody>
          <a:bodyPr/>
          <a:lstStyle>
            <a:lvl1pPr marL="0" indent="0" algn="ctr">
              <a:buNone/>
              <a:defRPr sz="2400" b="0">
                <a:solidFill>
                  <a:schemeClr val="accent1">
                    <a:lumMod val="50000"/>
                  </a:schemeClr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71895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310718" y="677789"/>
            <a:ext cx="8376082" cy="471086"/>
          </a:xfrm>
        </p:spPr>
        <p:txBody>
          <a:bodyPr/>
          <a:lstStyle>
            <a:lvl1pPr algn="l">
              <a:defRPr sz="3000" b="0">
                <a:latin typeface="Agency FB" panose="020B0503020202020204" pitchFamily="34" charset="0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30848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2.png" /><Relationship Id="rId5" Type="http://schemas.openxmlformats.org/officeDocument/2006/relationships/image" Target="../media/image1.jpeg" /><Relationship Id="rId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50863"/>
            <a:ext cx="8229600" cy="103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2775"/>
            <a:ext cx="8229600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pic>
        <p:nvPicPr>
          <p:cNvPr id="1028" name="Picture 6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3" b="2493"/>
          <a:stretch>
            <a:fillRect/>
          </a:stretch>
        </p:blipFill>
        <p:spPr bwMode="auto">
          <a:xfrm>
            <a:off x="0" y="-26988"/>
            <a:ext cx="9144000" cy="336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7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5726113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8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03" b="2493"/>
          <a:stretch>
            <a:fillRect/>
          </a:stretch>
        </p:blipFill>
        <p:spPr bwMode="auto">
          <a:xfrm>
            <a:off x="0" y="6521450"/>
            <a:ext cx="9144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94" r:id="rId1"/>
    <p:sldLayoutId id="2147484295" r:id="rId2"/>
    <p:sldLayoutId id="2147484293" r:id="rId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C8C93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gency FB" panose="020B0503020202020204" pitchFamily="34" charset="0"/>
          <a:ea typeface="Consolas" panose="020B0609020204030204" pitchFamily="49" charset="0"/>
          <a:cs typeface="Consolas" panose="020B0609020204030204" pitchFamily="49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8.png" /><Relationship Id="rId5" Type="http://schemas.openxmlformats.org/officeDocument/2006/relationships/image" Target="../media/image7.png" /><Relationship Id="rId4" Type="http://schemas.openxmlformats.org/officeDocument/2006/relationships/image" Target="../media/image6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3.xml" /><Relationship Id="rId6" Type="http://schemas.openxmlformats.org/officeDocument/2006/relationships/image" Target="../media/image13.png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3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3.xml" /><Relationship Id="rId5" Type="http://schemas.openxmlformats.org/officeDocument/2006/relationships/image" Target="../media/image19.png" /><Relationship Id="rId4" Type="http://schemas.openxmlformats.org/officeDocument/2006/relationships/image" Target="../media/image18.png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3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3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CD15472-7CBB-AE4F-8FEF-2631C7DABF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C8C93"/>
                </a:solidFill>
                <a:latin typeface="Consolas" panose="020B0609020204030204" pitchFamily="49" charset="0"/>
              </a:rPr>
              <a:t>Python dilində proqramlaşdırma</a:t>
            </a:r>
            <a:endParaRPr lang="ru-RU" altLang="en-US" sz="6000">
              <a:solidFill>
                <a:srgbClr val="CECEEF"/>
              </a:solidFill>
            </a:endParaRPr>
          </a:p>
        </p:txBody>
      </p:sp>
      <p:sp>
        <p:nvSpPr>
          <p:cNvPr id="128003" name="Rectangle 4">
            <a:extLst>
              <a:ext uri="{FF2B5EF4-FFF2-40B4-BE49-F238E27FC236}">
                <a16:creationId xmlns:a16="http://schemas.microsoft.com/office/drawing/2014/main" id="{78CBBC2D-C583-AD46-815B-608B576F05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9063" y="3248025"/>
            <a:ext cx="64738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</a:pP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Round 9 </a:t>
            </a:r>
            <a:r>
              <a:rPr lang="en-US" alt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ListinList</a:t>
            </a:r>
            <a:r>
              <a:rPr lang="en-US" alt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 and Dictionaries</a:t>
            </a:r>
            <a:endParaRPr lang="en-GB" altLang="en-US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1257300" indent="-1257300" eaLnBrk="1" hangingPunct="1">
              <a:lnSpc>
                <a:spcPct val="90000"/>
              </a:lnSpc>
            </a:pPr>
            <a:r>
              <a:rPr lang="az-Latn-AZ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Mövzu </a:t>
            </a:r>
            <a:r>
              <a:rPr lang="en-GB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ru-RU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az-Latn-AZ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Matrislər</a:t>
            </a:r>
            <a:r>
              <a:rPr lang="en-GB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– List in List</a:t>
            </a:r>
            <a:endParaRPr lang="ru-RU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92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>
            <a:extLst>
              <a:ext uri="{FF2B5EF4-FFF2-40B4-BE49-F238E27FC236}">
                <a16:creationId xmlns:a16="http://schemas.microsoft.com/office/drawing/2014/main" id="{2CD15472-7CBB-AE4F-8FEF-2631C7DABF5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0038" y="1760538"/>
            <a:ext cx="8653462" cy="1487487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3C8C93"/>
                </a:solidFill>
                <a:latin typeface="Consolas" panose="020B0609020204030204" pitchFamily="49" charset="0"/>
              </a:rPr>
              <a:t>Python dilində proqramlaşdırma</a:t>
            </a:r>
            <a:endParaRPr lang="ru-RU" altLang="en-US" sz="6000">
              <a:solidFill>
                <a:srgbClr val="CECEEF"/>
              </a:solidFill>
            </a:endParaRPr>
          </a:p>
        </p:txBody>
      </p:sp>
      <p:sp>
        <p:nvSpPr>
          <p:cNvPr id="128003" name="Rectangle 4">
            <a:extLst>
              <a:ext uri="{FF2B5EF4-FFF2-40B4-BE49-F238E27FC236}">
                <a16:creationId xmlns:a16="http://schemas.microsoft.com/office/drawing/2014/main" id="{78CBBC2D-C583-AD46-815B-608B576F059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89063" y="3248025"/>
            <a:ext cx="6473825" cy="1381125"/>
          </a:xfrm>
        </p:spPr>
        <p:txBody>
          <a:bodyPr/>
          <a:lstStyle/>
          <a:p>
            <a:pPr marL="1257300" indent="-1257300" eaLnBrk="1" hangingPunct="1">
              <a:lnSpc>
                <a:spcPct val="90000"/>
              </a:lnSpc>
            </a:pPr>
            <a:r>
              <a:rPr lang="az-Latn-AZ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Mövzu </a:t>
            </a:r>
            <a:r>
              <a:rPr lang="en-GB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9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. Dictionaries</a:t>
            </a:r>
            <a:endParaRPr lang="ru-RU" altLang="en-US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45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A0CE6-9A14-44EF-9D0D-CBEBCB1C4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83" y="319981"/>
            <a:ext cx="8376082" cy="471086"/>
          </a:xfrm>
        </p:spPr>
        <p:txBody>
          <a:bodyPr/>
          <a:lstStyle/>
          <a:p>
            <a:r>
              <a:rPr lang="en-GB" sz="1800" dirty="0"/>
              <a:t>Dictionaries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0CE3D-F4D1-4B5F-8CB3-6CF452EC5C3F}"/>
              </a:ext>
            </a:extLst>
          </p:cNvPr>
          <p:cNvSpPr txBox="1"/>
          <p:nvPr/>
        </p:nvSpPr>
        <p:spPr>
          <a:xfrm>
            <a:off x="198782" y="639021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Dictionaries are used to store data values in </a:t>
            </a:r>
            <a:r>
              <a:rPr lang="en-US" sz="1200" dirty="0" err="1"/>
              <a:t>key:value</a:t>
            </a:r>
            <a:r>
              <a:rPr lang="en-US" sz="1200" dirty="0"/>
              <a:t> pairs.</a:t>
            </a:r>
          </a:p>
          <a:p>
            <a:r>
              <a:rPr lang="en-US" sz="1200" dirty="0"/>
              <a:t>A dictionary is a collection which is ordered*, changeable and do not allow duplicates.</a:t>
            </a:r>
          </a:p>
          <a:p>
            <a:r>
              <a:rPr lang="en-US" sz="1200" dirty="0"/>
              <a:t>Dictionaries are written with curly brackets, and have keys and values: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ACCADE-1B94-4A63-A467-75898164E8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872" y="726459"/>
            <a:ext cx="4386255" cy="746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FF4D47-6A76-4A39-9A8D-1BC185720CDA}"/>
              </a:ext>
            </a:extLst>
          </p:cNvPr>
          <p:cNvSpPr txBox="1"/>
          <p:nvPr/>
        </p:nvSpPr>
        <p:spPr>
          <a:xfrm>
            <a:off x="198782" y="178165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Dictionary Items</a:t>
            </a:r>
          </a:p>
          <a:p>
            <a:r>
              <a:rPr lang="en-US" sz="1200" dirty="0"/>
              <a:t>Dictionary items are ordered, changeable, and does not allow duplicates.</a:t>
            </a:r>
          </a:p>
          <a:p>
            <a:endParaRPr lang="en-US" sz="1200" dirty="0"/>
          </a:p>
          <a:p>
            <a:r>
              <a:rPr lang="en-US" sz="1200" dirty="0"/>
              <a:t>Dictionary items are presented in </a:t>
            </a:r>
            <a:r>
              <a:rPr lang="en-US" sz="1200" dirty="0" err="1"/>
              <a:t>key:value</a:t>
            </a:r>
            <a:r>
              <a:rPr lang="en-US" sz="1200" dirty="0"/>
              <a:t> pairs, and can be referred to by using the key name.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30C7A0-FE84-4CF3-AFEF-D464C848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000" y="1930291"/>
            <a:ext cx="2234800" cy="9601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494E6C-A4E0-4B94-A09B-A4645B024AAA}"/>
              </a:ext>
            </a:extLst>
          </p:cNvPr>
          <p:cNvSpPr txBox="1"/>
          <p:nvPr/>
        </p:nvSpPr>
        <p:spPr>
          <a:xfrm>
            <a:off x="198782" y="302153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Duplicates Not Allowed</a:t>
            </a:r>
          </a:p>
          <a:p>
            <a:r>
              <a:rPr lang="en-US" sz="1200" dirty="0"/>
              <a:t>Dictionaries cannot have two items with the same key:</a:t>
            </a:r>
            <a:endParaRPr lang="en-GB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751F9D-C1F9-455C-8E59-45B82DF39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2243" y="3037890"/>
            <a:ext cx="4588884" cy="96013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00E2A28-7A88-4FF1-A77E-FF34CFE5F78E}"/>
              </a:ext>
            </a:extLst>
          </p:cNvPr>
          <p:cNvSpPr txBox="1"/>
          <p:nvPr/>
        </p:nvSpPr>
        <p:spPr>
          <a:xfrm>
            <a:off x="198782" y="508995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Dictionary Items - Data Types</a:t>
            </a:r>
          </a:p>
          <a:p>
            <a:r>
              <a:rPr lang="en-US" sz="1200" dirty="0"/>
              <a:t>The values in dictionary items can be of any data type:</a:t>
            </a:r>
            <a:endParaRPr lang="en-GB" sz="12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AB12C11-F43F-403E-9E97-8A5DE9CFF6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215" y="4074889"/>
            <a:ext cx="1321585" cy="75246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6D2E78-4CC9-47EB-80D7-C8F1250AE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7191" y="5563248"/>
            <a:ext cx="5662609" cy="79506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E000385-48A1-4961-8EA5-D3468F76F9A3}"/>
              </a:ext>
            </a:extLst>
          </p:cNvPr>
          <p:cNvSpPr txBox="1"/>
          <p:nvPr/>
        </p:nvSpPr>
        <p:spPr>
          <a:xfrm>
            <a:off x="198782" y="4511689"/>
            <a:ext cx="82493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type()</a:t>
            </a:r>
          </a:p>
          <a:p>
            <a:r>
              <a:rPr lang="en-US" sz="1200" dirty="0"/>
              <a:t>From Python's perspective, dictionaries are defined as objects with the data type '</a:t>
            </a:r>
            <a:r>
              <a:rPr lang="en-US" sz="1200" dirty="0" err="1"/>
              <a:t>dict</a:t>
            </a:r>
            <a:r>
              <a:rPr lang="en-US" sz="1200" dirty="0"/>
              <a:t>’: &lt;class '</a:t>
            </a:r>
            <a:r>
              <a:rPr lang="en-US" sz="1200" dirty="0" err="1"/>
              <a:t>dict</a:t>
            </a:r>
            <a:r>
              <a:rPr lang="en-US" sz="1200" dirty="0"/>
              <a:t>'&gt;</a:t>
            </a:r>
            <a:endParaRPr lang="en-GB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9B560B-F850-4179-B372-E7C6D61420B6}"/>
              </a:ext>
            </a:extLst>
          </p:cNvPr>
          <p:cNvSpPr txBox="1"/>
          <p:nvPr/>
        </p:nvSpPr>
        <p:spPr>
          <a:xfrm>
            <a:off x="198782" y="3948505"/>
            <a:ext cx="56553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Dictionary Length</a:t>
            </a:r>
          </a:p>
          <a:p>
            <a:r>
              <a:rPr lang="en-US" sz="1200" dirty="0"/>
              <a:t>To determine how many items a dictionary has, use the </a:t>
            </a:r>
            <a:r>
              <a:rPr lang="en-US" sz="1200" dirty="0" err="1"/>
              <a:t>len</a:t>
            </a:r>
            <a:r>
              <a:rPr lang="en-US" sz="1200" dirty="0"/>
              <a:t>() function: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838996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7EC8-CE2D-4FA5-BD9A-5FEF2C0D3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396" y="331649"/>
            <a:ext cx="8376082" cy="471086"/>
          </a:xfrm>
        </p:spPr>
        <p:txBody>
          <a:bodyPr/>
          <a:lstStyle/>
          <a:p>
            <a:r>
              <a:rPr lang="en-GB" sz="1800" dirty="0"/>
              <a:t>Python - Access Dictionary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2348F-9C0E-413C-959F-D36A7A7E764E}"/>
              </a:ext>
            </a:extLst>
          </p:cNvPr>
          <p:cNvSpPr txBox="1"/>
          <p:nvPr/>
        </p:nvSpPr>
        <p:spPr>
          <a:xfrm>
            <a:off x="249862" y="1824903"/>
            <a:ext cx="56357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Accessing Items</a:t>
            </a:r>
          </a:p>
          <a:p>
            <a:r>
              <a:rPr lang="en-US" sz="1200" dirty="0"/>
              <a:t>You can access the items of a dictionary by referring to its key name, inside square brackets:</a:t>
            </a:r>
            <a:br>
              <a:rPr lang="en-US" sz="1200" dirty="0"/>
            </a:br>
            <a:r>
              <a:rPr lang="en-US" sz="1200" dirty="0"/>
              <a:t>There is also a method called </a:t>
            </a:r>
            <a:r>
              <a:rPr lang="en-US" sz="1200" b="1" dirty="0"/>
              <a:t>get() </a:t>
            </a:r>
            <a:r>
              <a:rPr lang="en-US" sz="1200" dirty="0"/>
              <a:t>that will give you the same result:</a:t>
            </a:r>
            <a:endParaRPr lang="en-GB" sz="1200" dirty="0"/>
          </a:p>
          <a:p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D8EBB4-9AE9-4257-A282-BD3C25767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96" y="1600008"/>
            <a:ext cx="1887024" cy="14980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C4D5B3A-276B-4B58-9410-BE2B9F7CB673}"/>
              </a:ext>
            </a:extLst>
          </p:cNvPr>
          <p:cNvSpPr txBox="1"/>
          <p:nvPr/>
        </p:nvSpPr>
        <p:spPr>
          <a:xfrm>
            <a:off x="191396" y="713185"/>
            <a:ext cx="5399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Get Keys</a:t>
            </a:r>
          </a:p>
          <a:p>
            <a:r>
              <a:rPr lang="en-US" sz="1200" dirty="0"/>
              <a:t>The keys() method will return a list of all the keys in the dictionary.</a:t>
            </a:r>
            <a:br>
              <a:rPr lang="en-US" sz="1200" dirty="0"/>
            </a:br>
            <a:r>
              <a:rPr lang="en-US" sz="1200" dirty="0"/>
              <a:t>The list of the keys is a view of the dictionary, meaning that any changes done to the dictionary will be reflected in the keys list.</a:t>
            </a:r>
            <a:endParaRPr lang="en-GB" sz="12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5A34C93-D36F-47ED-AC78-AE46062B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861" y="387475"/>
            <a:ext cx="3092866" cy="11567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B247D33-5D28-4B47-88DC-7A0B5F4E4A19}"/>
              </a:ext>
            </a:extLst>
          </p:cNvPr>
          <p:cNvSpPr txBox="1"/>
          <p:nvPr/>
        </p:nvSpPr>
        <p:spPr>
          <a:xfrm>
            <a:off x="249862" y="3076186"/>
            <a:ext cx="53737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Get Values</a:t>
            </a:r>
          </a:p>
          <a:p>
            <a:r>
              <a:rPr lang="en-US" sz="1200" dirty="0"/>
              <a:t>The values() method will return a list of all the values in the dictionary.</a:t>
            </a:r>
          </a:p>
          <a:p>
            <a:r>
              <a:rPr lang="en-US" sz="1200" dirty="0"/>
              <a:t>The list of the values is a view of the dictionary, meaning that any changes done to the dictionary will be reflected in the values list.</a:t>
            </a:r>
            <a:endParaRPr lang="en-GB" sz="12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900419-C4C2-48ED-B7F0-2065A6FCA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82" y="3179045"/>
            <a:ext cx="2887038" cy="108907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F4143F1-7F5A-4CDC-A3C1-9F8DE7E702C9}"/>
              </a:ext>
            </a:extLst>
          </p:cNvPr>
          <p:cNvSpPr txBox="1"/>
          <p:nvPr/>
        </p:nvSpPr>
        <p:spPr>
          <a:xfrm>
            <a:off x="272714" y="4217238"/>
            <a:ext cx="39386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Get Items</a:t>
            </a:r>
          </a:p>
          <a:p>
            <a:r>
              <a:rPr lang="en-US" sz="1200" dirty="0"/>
              <a:t>The items() method will return each item in a dictionary, as tuples in a list.</a:t>
            </a:r>
          </a:p>
          <a:p>
            <a:r>
              <a:rPr lang="en-US" sz="1200" dirty="0"/>
              <a:t>The returned list is a view of the items of the dictionary, meaning that any changes done to the dictionary will be reflected in the items list.</a:t>
            </a:r>
            <a:endParaRPr lang="en-GB" sz="12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8F77B02-02DB-45D9-8691-6C1FB9093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930" y="4328497"/>
            <a:ext cx="4520073" cy="108907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7EA3195-DA17-44EB-B68B-E0EA1E9E94EB}"/>
              </a:ext>
            </a:extLst>
          </p:cNvPr>
          <p:cNvSpPr txBox="1"/>
          <p:nvPr/>
        </p:nvSpPr>
        <p:spPr>
          <a:xfrm>
            <a:off x="272714" y="572762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Check if Key Exists</a:t>
            </a:r>
          </a:p>
          <a:p>
            <a:r>
              <a:rPr lang="en-US" sz="1200" dirty="0"/>
              <a:t>To determine if a specified key is present in a dictionary use the in keyword:</a:t>
            </a:r>
            <a:endParaRPr lang="en-GB" sz="12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ECB72E9-C088-4273-991D-B2D7E38A80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0728" y="5498508"/>
            <a:ext cx="3343275" cy="91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76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1ABA-8E57-4D31-B0B7-BD7EC8FFC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69" y="358193"/>
            <a:ext cx="8376082" cy="471086"/>
          </a:xfrm>
        </p:spPr>
        <p:txBody>
          <a:bodyPr/>
          <a:lstStyle/>
          <a:p>
            <a:r>
              <a:rPr lang="en-GB" dirty="0"/>
              <a:t>Python - Change Dictionary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E0CFF-2421-4C87-86F2-1B4721F32CF7}"/>
              </a:ext>
            </a:extLst>
          </p:cNvPr>
          <p:cNvSpPr txBox="1"/>
          <p:nvPr/>
        </p:nvSpPr>
        <p:spPr>
          <a:xfrm>
            <a:off x="236270" y="829279"/>
            <a:ext cx="8818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Change Values</a:t>
            </a:r>
          </a:p>
          <a:p>
            <a:r>
              <a:rPr lang="en-US" sz="1200" dirty="0"/>
              <a:t>You can change the value of a specific item by referring to its key name:</a:t>
            </a:r>
          </a:p>
          <a:p>
            <a:endParaRPr lang="en-US" sz="1200" b="1" dirty="0"/>
          </a:p>
          <a:p>
            <a:r>
              <a:rPr lang="en-US" sz="1200" b="1" dirty="0"/>
              <a:t>Update Dictionary</a:t>
            </a:r>
          </a:p>
          <a:p>
            <a:r>
              <a:rPr lang="en-US" sz="1200" dirty="0"/>
              <a:t>The update() method will update the dictionary with the items from the given argument.</a:t>
            </a:r>
          </a:p>
          <a:p>
            <a:r>
              <a:rPr lang="en-US" sz="1200" dirty="0"/>
              <a:t>The argument must be a dictionary, or an </a:t>
            </a:r>
            <a:r>
              <a:rPr lang="en-US" sz="1200" dirty="0" err="1"/>
              <a:t>iterable</a:t>
            </a:r>
            <a:r>
              <a:rPr lang="en-US" sz="1200" dirty="0"/>
              <a:t> object with </a:t>
            </a:r>
            <a:r>
              <a:rPr lang="en-US" sz="1200" dirty="0" err="1"/>
              <a:t>key:value</a:t>
            </a:r>
            <a:r>
              <a:rPr lang="en-US" sz="1200" dirty="0"/>
              <a:t> pairs.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64E4C-0AC5-48F8-89F3-41817D0B8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102" y="2179349"/>
            <a:ext cx="4747098" cy="1273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3DD267-E047-48C0-87E4-2881205D133A}"/>
              </a:ext>
            </a:extLst>
          </p:cNvPr>
          <p:cNvSpPr txBox="1"/>
          <p:nvPr/>
        </p:nvSpPr>
        <p:spPr>
          <a:xfrm>
            <a:off x="383959" y="3635155"/>
            <a:ext cx="83760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Adding Items</a:t>
            </a:r>
          </a:p>
          <a:p>
            <a:r>
              <a:rPr lang="en-US" sz="1200" dirty="0"/>
              <a:t>Adding an item to the dictionary is done by using a new index key and assigning a value to it:</a:t>
            </a:r>
          </a:p>
          <a:p>
            <a:endParaRPr lang="en-US" sz="1200" dirty="0"/>
          </a:p>
          <a:p>
            <a:r>
              <a:rPr lang="en-US" sz="1200" b="1" dirty="0"/>
              <a:t>Update Dictionary</a:t>
            </a:r>
          </a:p>
          <a:p>
            <a:r>
              <a:rPr lang="en-US" sz="1200" dirty="0"/>
              <a:t>The update() method will update the dictionary with the items from a given argument. If the item does not exist, the item will be added.</a:t>
            </a:r>
          </a:p>
          <a:p>
            <a:r>
              <a:rPr lang="en-US" sz="1200" dirty="0"/>
              <a:t>The argument must be a dictionary, or an </a:t>
            </a:r>
            <a:r>
              <a:rPr lang="en-US" sz="1200" dirty="0" err="1"/>
              <a:t>iterable</a:t>
            </a:r>
            <a:r>
              <a:rPr lang="en-US" sz="1200" dirty="0"/>
              <a:t> object with </a:t>
            </a:r>
            <a:r>
              <a:rPr lang="en-US" sz="1200" dirty="0" err="1"/>
              <a:t>key:value</a:t>
            </a:r>
            <a:r>
              <a:rPr lang="en-US" sz="1200" dirty="0"/>
              <a:t> pairs.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4F94FA-5D48-4B0D-8D82-AC8A9222A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44" y="5202757"/>
            <a:ext cx="7227731" cy="129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6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1741F-3BF9-4517-B73C-FFDE0D421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918" y="423789"/>
            <a:ext cx="8376082" cy="471086"/>
          </a:xfrm>
        </p:spPr>
        <p:txBody>
          <a:bodyPr/>
          <a:lstStyle/>
          <a:p>
            <a:r>
              <a:rPr lang="en-GB" dirty="0"/>
              <a:t>Python - Remove Dictionary Items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DE78D-DDB4-49BC-8FE0-162AEBA9D107}"/>
              </a:ext>
            </a:extLst>
          </p:cNvPr>
          <p:cNvSpPr txBox="1"/>
          <p:nvPr/>
        </p:nvSpPr>
        <p:spPr>
          <a:xfrm>
            <a:off x="259918" y="1204780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Removing Items</a:t>
            </a:r>
          </a:p>
          <a:p>
            <a:r>
              <a:rPr lang="en-US" sz="1200" dirty="0"/>
              <a:t>There are several methods to remove items from a dictionary:</a:t>
            </a:r>
          </a:p>
          <a:p>
            <a:r>
              <a:rPr lang="en-US" sz="1200" dirty="0"/>
              <a:t>The </a:t>
            </a:r>
            <a:r>
              <a:rPr lang="en-US" sz="1200" b="1" dirty="0"/>
              <a:t>pop() </a:t>
            </a:r>
            <a:r>
              <a:rPr lang="en-US" sz="1200" dirty="0"/>
              <a:t>method removes the item with the specified key name:</a:t>
            </a:r>
          </a:p>
          <a:p>
            <a:endParaRPr lang="en-US" sz="1200" dirty="0"/>
          </a:p>
          <a:p>
            <a:r>
              <a:rPr lang="en-US" sz="1200" dirty="0"/>
              <a:t>The </a:t>
            </a:r>
            <a:r>
              <a:rPr lang="en-US" sz="1200" b="1" dirty="0" err="1"/>
              <a:t>popitem</a:t>
            </a:r>
            <a:r>
              <a:rPr lang="en-US" sz="1200" b="1" dirty="0"/>
              <a:t>()</a:t>
            </a:r>
            <a:r>
              <a:rPr lang="en-US" sz="1200" dirty="0"/>
              <a:t> method removes the last inserted item (in versions before 3.7, a random item is removed instead):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B4C083-23B6-46A0-983C-49E9A6EC7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918" y="1386915"/>
            <a:ext cx="4152900" cy="1198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9D76E4-4E30-4CB4-B0C5-74B1FB1C6EC5}"/>
              </a:ext>
            </a:extLst>
          </p:cNvPr>
          <p:cNvSpPr txBox="1"/>
          <p:nvPr/>
        </p:nvSpPr>
        <p:spPr>
          <a:xfrm>
            <a:off x="259918" y="340766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del</a:t>
            </a:r>
            <a:r>
              <a:rPr lang="en-US" sz="1200" dirty="0"/>
              <a:t> keyword removes the item with the specified key name:</a:t>
            </a:r>
            <a:endParaRPr lang="en-GB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5DE684-4A0A-47BF-BC84-FF22E768D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900" y="3153648"/>
            <a:ext cx="3942918" cy="9857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3E3C2C-8614-4363-A40A-AE1A42D881C0}"/>
              </a:ext>
            </a:extLst>
          </p:cNvPr>
          <p:cNvSpPr txBox="1"/>
          <p:nvPr/>
        </p:nvSpPr>
        <p:spPr>
          <a:xfrm>
            <a:off x="259918" y="4580837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</a:t>
            </a:r>
            <a:r>
              <a:rPr lang="en-US" sz="1200" b="1" dirty="0"/>
              <a:t>del</a:t>
            </a:r>
            <a:r>
              <a:rPr lang="en-US" sz="1200" dirty="0"/>
              <a:t> keyword can also delete the dictionary completely:</a:t>
            </a:r>
            <a:endParaRPr lang="en-GB" sz="12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A8467E-513A-4F2A-AAD5-2B905631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1918" y="4347104"/>
            <a:ext cx="4138910" cy="8858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527A30F-0C3F-483E-A74B-D77CBF31233E}"/>
              </a:ext>
            </a:extLst>
          </p:cNvPr>
          <p:cNvSpPr txBox="1"/>
          <p:nvPr/>
        </p:nvSpPr>
        <p:spPr>
          <a:xfrm>
            <a:off x="259918" y="5843093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The clear() method empties the dictionary:</a:t>
            </a:r>
            <a:endParaRPr lang="en-GB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4D9F880-D406-4C6E-86BA-6738BD3E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8368" y="5385507"/>
            <a:ext cx="2040683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7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6D253-26EA-4171-AC94-FD63A1E8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- Loop Dictionaries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12C8C-215C-4E21-8BA1-48F0ED7F35A9}"/>
              </a:ext>
            </a:extLst>
          </p:cNvPr>
          <p:cNvSpPr txBox="1"/>
          <p:nvPr/>
        </p:nvSpPr>
        <p:spPr>
          <a:xfrm>
            <a:off x="310718" y="1653848"/>
            <a:ext cx="359485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Loop Through a Dictionary</a:t>
            </a:r>
          </a:p>
          <a:p>
            <a:r>
              <a:rPr lang="en-US" sz="1200" dirty="0"/>
              <a:t>You can loop through a dictionary by using a for loop.</a:t>
            </a:r>
          </a:p>
          <a:p>
            <a:endParaRPr lang="en-US" sz="1200" dirty="0"/>
          </a:p>
          <a:p>
            <a:r>
              <a:rPr lang="en-US" sz="1200" dirty="0"/>
              <a:t>When looping through a dictionary, the return value are the keys of the dictionary, but there are methods to return the values as well.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9C40E-BC12-4AD8-A22E-0BDD7B95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307" y="1327922"/>
            <a:ext cx="4627985" cy="399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14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00C8-C392-4A11-A428-AE05F82C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- Nested Dictionaries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DE22C-3CB7-462F-B4F6-A0A40D7627EE}"/>
              </a:ext>
            </a:extLst>
          </p:cNvPr>
          <p:cNvSpPr txBox="1"/>
          <p:nvPr/>
        </p:nvSpPr>
        <p:spPr>
          <a:xfrm>
            <a:off x="217169" y="1264265"/>
            <a:ext cx="8074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Nested Dictionaries</a:t>
            </a:r>
          </a:p>
          <a:p>
            <a:r>
              <a:rPr lang="en-US" sz="1200" dirty="0"/>
              <a:t>A dictionary can contain dictionaries, this is called nested dictionaries.</a:t>
            </a:r>
            <a:endParaRPr lang="en-GB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D66F2D-FCB7-4137-9E6C-0CEFFA94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61" y="1841320"/>
            <a:ext cx="6888515" cy="1514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EDE34-91B7-4C18-BA05-965AE4ECE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62" y="4382156"/>
            <a:ext cx="6931993" cy="1917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AEFC2-C7AC-464D-8A81-EDA325647373}"/>
              </a:ext>
            </a:extLst>
          </p:cNvPr>
          <p:cNvSpPr txBox="1"/>
          <p:nvPr/>
        </p:nvSpPr>
        <p:spPr>
          <a:xfrm>
            <a:off x="310718" y="402410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Or, if you want to add three dictionaries into a new dictionary: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99422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0A12-4868-4089-BF46-CC028F3A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988D2-943E-4FE9-AAD9-7C29D4E2BD1A}"/>
              </a:ext>
            </a:extLst>
          </p:cNvPr>
          <p:cNvSpPr txBox="1"/>
          <p:nvPr/>
        </p:nvSpPr>
        <p:spPr>
          <a:xfrm>
            <a:off x="383959" y="1791568"/>
            <a:ext cx="79091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algn="just"/>
            <a:r>
              <a:rPr lang="az-Latn-AZ" dirty="0"/>
              <a:t>Xüsusiyyətləri</a:t>
            </a:r>
            <a:r>
              <a:rPr lang="en-US" dirty="0"/>
              <a:t>: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  </a:t>
            </a:r>
            <a:r>
              <a:rPr lang="en-US" dirty="0" err="1"/>
              <a:t>Elementl</a:t>
            </a:r>
            <a:r>
              <a:rPr lang="az-Latn-AZ" dirty="0"/>
              <a:t>ərə</a:t>
            </a:r>
            <a:r>
              <a:rPr lang="en-US" dirty="0"/>
              <a:t> </a:t>
            </a:r>
            <a:r>
              <a:rPr lang="az-Latn-AZ" dirty="0"/>
              <a:t>müraciət </a:t>
            </a:r>
            <a:r>
              <a:rPr lang="en-US" dirty="0"/>
              <a:t>tuple, List-l</a:t>
            </a:r>
            <a:r>
              <a:rPr lang="az-Latn-AZ" dirty="0"/>
              <a:t>ə</a:t>
            </a:r>
            <a:r>
              <a:rPr lang="en-US" dirty="0" err="1"/>
              <a:t>rd</a:t>
            </a:r>
            <a:r>
              <a:rPr lang="az-Latn-AZ" dirty="0"/>
              <a:t>ə</a:t>
            </a:r>
            <a:r>
              <a:rPr lang="en-US" dirty="0"/>
              <a:t>n </a:t>
            </a:r>
            <a:r>
              <a:rPr lang="az-Latn-AZ" dirty="0"/>
              <a:t>fərqli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</a:t>
            </a:r>
            <a:r>
              <a:rPr lang="en-US" dirty="0" err="1"/>
              <a:t>indeksl</a:t>
            </a:r>
            <a:r>
              <a:rPr lang="az-Latn-AZ" dirty="0"/>
              <a:t>ə</a:t>
            </a:r>
            <a:r>
              <a:rPr lang="en-US" dirty="0" err="1"/>
              <a:t>ri</a:t>
            </a:r>
            <a:r>
              <a:rPr lang="en-US" dirty="0"/>
              <a:t> il</a:t>
            </a:r>
            <a:r>
              <a:rPr lang="az-Latn-AZ" dirty="0"/>
              <a:t>ə</a:t>
            </a:r>
            <a:r>
              <a:rPr lang="en-US" dirty="0"/>
              <a:t> </a:t>
            </a:r>
            <a:r>
              <a:rPr lang="en-US" dirty="0" err="1"/>
              <a:t>deyil</a:t>
            </a:r>
            <a:r>
              <a:rPr lang="en-US" dirty="0"/>
              <a:t> a</a:t>
            </a:r>
            <a:r>
              <a:rPr lang="az-Latn-AZ" dirty="0"/>
              <a:t>ç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az-Latn-AZ" dirty="0"/>
              <a:t>sözləri ilə </a:t>
            </a:r>
            <a:r>
              <a:rPr lang="en-US" dirty="0"/>
              <a:t>(key) </a:t>
            </a:r>
            <a:r>
              <a:rPr lang="az-Latn-AZ" dirty="0"/>
              <a:t>mümkündür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 Nizams</a:t>
            </a:r>
            <a:r>
              <a:rPr lang="az-Latn-AZ" dirty="0"/>
              <a:t>ı</a:t>
            </a:r>
            <a:r>
              <a:rPr lang="en-US" dirty="0"/>
              <a:t>z </a:t>
            </a:r>
            <a:r>
              <a:rPr lang="en-US" dirty="0" err="1"/>
              <a:t>ixtiyari</a:t>
            </a:r>
            <a:r>
              <a:rPr lang="en-US" dirty="0"/>
              <a:t> </a:t>
            </a:r>
            <a:r>
              <a:rPr lang="en-US" dirty="0" err="1"/>
              <a:t>obyektl</a:t>
            </a:r>
            <a:r>
              <a:rPr lang="az-Latn-AZ" dirty="0"/>
              <a:t>ə</a:t>
            </a:r>
            <a:r>
              <a:rPr lang="en-US" dirty="0" err="1"/>
              <a:t>rin</a:t>
            </a:r>
            <a:r>
              <a:rPr lang="en-US" dirty="0"/>
              <a:t> </a:t>
            </a:r>
            <a:r>
              <a:rPr lang="en-US" dirty="0" err="1"/>
              <a:t>elementl</a:t>
            </a:r>
            <a:r>
              <a:rPr lang="az-Latn-AZ" dirty="0"/>
              <a:t>ə</a:t>
            </a:r>
            <a:r>
              <a:rPr lang="en-US" dirty="0" err="1"/>
              <a:t>ri</a:t>
            </a:r>
            <a:r>
              <a:rPr lang="en-US" dirty="0"/>
              <a:t> – List-l</a:t>
            </a:r>
            <a:r>
              <a:rPr lang="az-Latn-AZ" dirty="0"/>
              <a:t>ə</a:t>
            </a:r>
            <a:r>
              <a:rPr lang="en-US" dirty="0" err="1"/>
              <a:t>rd</a:t>
            </a:r>
            <a:r>
              <a:rPr lang="az-Latn-AZ" dirty="0"/>
              <a:t>ə</a:t>
            </a:r>
            <a:r>
              <a:rPr lang="en-US" dirty="0"/>
              <a:t>n </a:t>
            </a:r>
            <a:r>
              <a:rPr lang="az-Latn-AZ" dirty="0"/>
              <a:t>fərqli</a:t>
            </a:r>
            <a:r>
              <a:rPr lang="en-US" dirty="0"/>
              <a:t> </a:t>
            </a:r>
            <a:r>
              <a:rPr lang="en-US" dirty="0" err="1"/>
              <a:t>olaraq</a:t>
            </a:r>
            <a:r>
              <a:rPr lang="en-US" dirty="0"/>
              <a:t> Dictionary-d</a:t>
            </a:r>
            <a:r>
              <a:rPr lang="az-Latn-AZ" dirty="0"/>
              <a:t>ı</a:t>
            </a:r>
            <a:r>
              <a:rPr lang="en-US" dirty="0"/>
              <a:t> </a:t>
            </a:r>
            <a:r>
              <a:rPr lang="en-US" dirty="0" err="1"/>
              <a:t>elementl</a:t>
            </a:r>
            <a:r>
              <a:rPr lang="az-Latn-AZ" dirty="0"/>
              <a:t>ə</a:t>
            </a:r>
            <a:r>
              <a:rPr lang="en-US" dirty="0"/>
              <a:t>r h</a:t>
            </a:r>
            <a:r>
              <a:rPr lang="az-Latn-AZ" dirty="0"/>
              <a:t>ə</a:t>
            </a:r>
            <a:r>
              <a:rPr lang="en-US" dirty="0"/>
              <a:t>r </a:t>
            </a:r>
            <a:r>
              <a:rPr lang="en-US" dirty="0" err="1"/>
              <a:t>hansi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ard</a:t>
            </a:r>
            <a:r>
              <a:rPr lang="az-Latn-AZ" dirty="0"/>
              <a:t>ı</a:t>
            </a:r>
            <a:r>
              <a:rPr lang="en-US" dirty="0"/>
              <a:t>c</a:t>
            </a:r>
            <a:r>
              <a:rPr lang="az-Latn-AZ" dirty="0"/>
              <a:t>ı</a:t>
            </a:r>
            <a:r>
              <a:rPr lang="en-US" dirty="0" err="1"/>
              <a:t>ll</a:t>
            </a:r>
            <a:r>
              <a:rPr lang="az-Latn-AZ" dirty="0"/>
              <a:t>ığa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az-Latn-AZ" dirty="0"/>
              <a:t>ğ</a:t>
            </a:r>
            <a:r>
              <a:rPr lang="en-US" dirty="0"/>
              <a:t>un y</a:t>
            </a:r>
            <a:r>
              <a:rPr lang="az-Latn-AZ" dirty="0"/>
              <a:t>ığıl</a:t>
            </a:r>
            <a:r>
              <a:rPr lang="en-US" dirty="0"/>
              <a:t>a </a:t>
            </a:r>
            <a:r>
              <a:rPr lang="en-US" dirty="0" err="1"/>
              <a:t>bil</a:t>
            </a:r>
            <a:r>
              <a:rPr lang="az-Latn-AZ" dirty="0"/>
              <a:t>ə</a:t>
            </a:r>
            <a:r>
              <a:rPr lang="en-US" dirty="0"/>
              <a:t>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# </a:t>
            </a:r>
            <a:r>
              <a:rPr lang="az-Latn-AZ" dirty="0"/>
              <a:t>Dəyişkən </a:t>
            </a:r>
            <a:r>
              <a:rPr lang="en-US" dirty="0" err="1"/>
              <a:t>uzunluq</a:t>
            </a:r>
            <a:r>
              <a:rPr lang="en-US" dirty="0"/>
              <a:t>, </a:t>
            </a:r>
            <a:r>
              <a:rPr lang="az-Latn-AZ" dirty="0"/>
              <a:t>müxtəliftipli </a:t>
            </a:r>
            <a:r>
              <a:rPr lang="en-US" dirty="0" err="1"/>
              <a:t>ard</a:t>
            </a:r>
            <a:r>
              <a:rPr lang="az-Latn-AZ" dirty="0"/>
              <a:t>ı</a:t>
            </a:r>
            <a:r>
              <a:rPr lang="en-US" dirty="0"/>
              <a:t>c</a:t>
            </a:r>
            <a:r>
              <a:rPr lang="az-Latn-AZ" dirty="0"/>
              <a:t>ı</a:t>
            </a:r>
            <a:r>
              <a:rPr lang="en-US" dirty="0" err="1"/>
              <a:t>ll</a:t>
            </a:r>
            <a:r>
              <a:rPr lang="az-Latn-AZ" dirty="0"/>
              <a:t>ı</a:t>
            </a:r>
            <a:r>
              <a:rPr lang="en-US" dirty="0"/>
              <a:t>q -  List-l</a:t>
            </a:r>
            <a:r>
              <a:rPr lang="az-Latn-AZ" dirty="0"/>
              <a:t>ə</a:t>
            </a:r>
            <a:r>
              <a:rPr lang="en-US" dirty="0" err="1"/>
              <a:t>rd</a:t>
            </a:r>
            <a:r>
              <a:rPr lang="az-Latn-AZ" dirty="0"/>
              <a:t>ə</a:t>
            </a:r>
            <a:r>
              <a:rPr lang="en-US" dirty="0"/>
              <a:t> </a:t>
            </a:r>
            <a:r>
              <a:rPr lang="en-US" dirty="0" err="1"/>
              <a:t>oldu</a:t>
            </a:r>
            <a:r>
              <a:rPr lang="az-Latn-AZ" dirty="0"/>
              <a:t>ğ</a:t>
            </a:r>
            <a:r>
              <a:rPr lang="en-US" dirty="0"/>
              <a:t>u </a:t>
            </a:r>
            <a:r>
              <a:rPr lang="en-US" dirty="0" err="1"/>
              <a:t>kimi</a:t>
            </a:r>
            <a:r>
              <a:rPr lang="en-US" dirty="0"/>
              <a:t> dictionary-d</a:t>
            </a:r>
            <a:r>
              <a:rPr lang="az-Latn-AZ" dirty="0"/>
              <a:t>ə</a:t>
            </a:r>
            <a:r>
              <a:rPr lang="en-US" dirty="0"/>
              <a:t> d</a:t>
            </a:r>
            <a:r>
              <a:rPr lang="az-Latn-AZ" dirty="0"/>
              <a:t>ə</a:t>
            </a:r>
            <a:r>
              <a:rPr lang="en-US" dirty="0"/>
              <a:t> yeni element </a:t>
            </a:r>
            <a:r>
              <a:rPr lang="az-Latn-AZ" dirty="0"/>
              <a:t>əlavə </a:t>
            </a:r>
            <a:r>
              <a:rPr lang="en-US" dirty="0" err="1"/>
              <a:t>etm</a:t>
            </a:r>
            <a:r>
              <a:rPr lang="az-Latn-AZ" dirty="0"/>
              <a:t>ə</a:t>
            </a:r>
            <a:r>
              <a:rPr lang="en-US" dirty="0"/>
              <a:t>k, </a:t>
            </a:r>
            <a:r>
              <a:rPr lang="az-Latn-AZ" dirty="0"/>
              <a:t>mövcud </a:t>
            </a:r>
            <a:r>
              <a:rPr lang="en-US" dirty="0" err="1"/>
              <a:t>elementi</a:t>
            </a:r>
            <a:r>
              <a:rPr lang="en-US" dirty="0"/>
              <a:t> </a:t>
            </a:r>
            <a:r>
              <a:rPr lang="en-US" dirty="0" err="1"/>
              <a:t>silm</a:t>
            </a:r>
            <a:r>
              <a:rPr lang="az-Latn-AZ" dirty="0"/>
              <a:t>ə</a:t>
            </a:r>
            <a:r>
              <a:rPr lang="en-US" dirty="0"/>
              <a:t>k m</a:t>
            </a:r>
            <a:r>
              <a:rPr lang="az-Latn-AZ" dirty="0"/>
              <a:t>ü</a:t>
            </a:r>
            <a:r>
              <a:rPr lang="en-US" dirty="0" err="1"/>
              <a:t>mk</a:t>
            </a:r>
            <a:r>
              <a:rPr lang="az-Latn-AZ" dirty="0"/>
              <a:t>ü</a:t>
            </a:r>
            <a:r>
              <a:rPr lang="en-US" dirty="0" err="1"/>
              <a:t>nd</a:t>
            </a:r>
            <a:r>
              <a:rPr lang="az-Latn-AZ" dirty="0"/>
              <a:t>ü</a:t>
            </a:r>
            <a:r>
              <a:rPr lang="en-US" dirty="0"/>
              <a:t>r.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8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AC6FD-0C32-4303-B2CE-25A307A52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Dictionaries-</a:t>
            </a:r>
            <a:r>
              <a:rPr lang="en-US" dirty="0" err="1">
                <a:solidFill>
                  <a:schemeClr val="tx1"/>
                </a:solidFill>
              </a:rPr>
              <a:t>Pythonda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az-Latn-AZ" dirty="0">
                <a:solidFill>
                  <a:schemeClr val="tx1"/>
                </a:solidFill>
              </a:rPr>
              <a:t>əsas verilənlərin tiplərindəndir.</a:t>
            </a: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D647C0B1-55BE-43D7-BF8D-0E09AEA458F2}"/>
              </a:ext>
            </a:extLst>
          </p:cNvPr>
          <p:cNvSpPr txBox="1">
            <a:spLocks/>
          </p:cNvSpPr>
          <p:nvPr/>
        </p:nvSpPr>
        <p:spPr bwMode="auto">
          <a:xfrm>
            <a:off x="383960" y="1791567"/>
            <a:ext cx="6282062" cy="947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az-Latn-AZ" sz="135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Burada məlumatlar element və onun qiyməti formasında yadda saxlanılır</a:t>
            </a:r>
            <a:r>
              <a:rPr lang="az-Latn-AZ" sz="225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endParaRPr lang="en-US" sz="2250" kern="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CF89292-6B83-49F5-8230-0BBD2D894903}"/>
              </a:ext>
            </a:extLst>
          </p:cNvPr>
          <p:cNvSpPr txBox="1">
            <a:spLocks/>
          </p:cNvSpPr>
          <p:nvPr/>
        </p:nvSpPr>
        <p:spPr bwMode="auto">
          <a:xfrm>
            <a:off x="383959" y="2560804"/>
            <a:ext cx="6282062" cy="353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az-Latn-AZ" sz="1350" kern="0" dirty="0">
                <a:solidFill>
                  <a:schemeClr val="tx1"/>
                </a:solidFill>
              </a:rPr>
              <a:t>Məsələn: </a:t>
            </a:r>
            <a:endParaRPr lang="en-US" sz="1350" kern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3F45C-D10E-45A4-BBDF-9B727E688505}"/>
              </a:ext>
            </a:extLst>
          </p:cNvPr>
          <p:cNvSpPr txBox="1"/>
          <p:nvPr/>
        </p:nvSpPr>
        <p:spPr>
          <a:xfrm>
            <a:off x="1686517" y="2737461"/>
            <a:ext cx="55609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"model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>
                <a:solidFill>
                  <a:srgbClr val="A52A2A"/>
                </a:solidFill>
                <a:latin typeface="Consolas" panose="020B0609020204030204" pitchFamily="49" charset="0"/>
              </a:rPr>
              <a:t>"year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/>
            </a:b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4394F9-6483-44E6-92C9-E2FA360B8B4F}"/>
              </a:ext>
            </a:extLst>
          </p:cNvPr>
          <p:cNvSpPr txBox="1"/>
          <p:nvPr/>
        </p:nvSpPr>
        <p:spPr>
          <a:xfrm>
            <a:off x="383960" y="3861385"/>
            <a:ext cx="78583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Burada</a:t>
            </a:r>
            <a:r>
              <a:rPr lang="en-US" dirty="0"/>
              <a:t> brand, model, year </a:t>
            </a:r>
            <a:r>
              <a:rPr lang="az-Latn-AZ" dirty="0"/>
              <a:t>elementlər, Ford,Mustang,1964 uygun olaraq elementlərin qiymətidir.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067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177CC-641C-477A-B09D-4D2D4AB7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959" y="1308102"/>
            <a:ext cx="7940891" cy="4422913"/>
          </a:xfrm>
        </p:spPr>
        <p:txBody>
          <a:bodyPr/>
          <a:lstStyle/>
          <a:p>
            <a: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  <a:t>Elementlər və qiyməti integer,float və string tipindən ola bilər. </a:t>
            </a:r>
            <a:b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  <a:t>Elementlər eyni ola bilməz,amma qiymətlər eyni ola bilər.</a:t>
            </a:r>
            <a:b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  <a:t>Məsələn:</a:t>
            </a:r>
            <a:b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  <a:t>Fruits=</a:t>
            </a:r>
            <a:r>
              <a:rPr lang="en-US" sz="1350" dirty="0">
                <a:latin typeface="Arial" panose="020B0604020202020204" pitchFamily="34" charset="0"/>
                <a:ea typeface="+mn-ea"/>
                <a:cs typeface="+mn-cs"/>
              </a:rPr>
              <a:t>{“alma”:2,”armud”:2,”alca”:4}</a:t>
            </a:r>
            <a:br>
              <a:rPr lang="en-US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350" dirty="0">
                <a:latin typeface="Arial" panose="020B0604020202020204" pitchFamily="34" charset="0"/>
                <a:ea typeface="+mn-ea"/>
                <a:cs typeface="+mn-cs"/>
              </a:rPr>
              <a:t>Dictionaries-d</a:t>
            </a:r>
            <a: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  <a:t>ə elementi ancaq silə bilərik, onu dəyişmək olmaz. Qiymətini isə dəyişə bilərik.</a:t>
            </a:r>
            <a:br>
              <a:rPr lang="az-Latn-AZ" sz="1350" dirty="0"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1350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sz="1350" dirty="0"/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350" dirty="0"/>
            </a:b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50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az-Latn-AZ" sz="135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“BMW”</a:t>
            </a:r>
            <a:b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print(</a:t>
            </a:r>
            <a:r>
              <a:rPr lang="en-US" sz="1350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sz="1350" dirty="0">
                <a:solidFill>
                  <a:srgbClr val="000000"/>
                </a:solidFill>
                <a:latin typeface="Consolas" panose="020B0609020204030204" pitchFamily="49" charset="0"/>
              </a:rPr>
              <a:t>["model"])=“BMW”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869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Заголовок 4">
            <a:extLst>
              <a:ext uri="{FF2B5EF4-FFF2-40B4-BE49-F238E27FC236}">
                <a16:creationId xmlns:a16="http://schemas.microsoft.com/office/drawing/2014/main" id="{F25A18E5-2032-CB49-927E-A384ABEB7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Matris nədir</a:t>
            </a:r>
            <a:r>
              <a:rPr lang="ru-RU" altLang="ru-RU" b="1" dirty="0">
                <a:latin typeface="Consolas" panose="020B0609020204030204" pitchFamily="49" charset="0"/>
              </a:rPr>
              <a:t>?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0E714B2-BB31-BA41-BBD0-D8B8EF6968AA}"/>
              </a:ext>
            </a:extLst>
          </p:cNvPr>
          <p:cNvGraphicFramePr>
            <a:graphicFrameLocks noGrp="1"/>
          </p:cNvGraphicFramePr>
          <p:nvPr/>
        </p:nvGraphicFramePr>
        <p:xfrm>
          <a:off x="796925" y="1295400"/>
          <a:ext cx="5629273" cy="2095500"/>
        </p:xfrm>
        <a:graphic>
          <a:graphicData uri="http://schemas.openxmlformats.org/drawingml/2006/table">
            <a:tbl>
              <a:tblPr/>
              <a:tblGrid>
                <a:gridCol w="588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8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3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89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73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89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0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1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2</a:t>
                      </a:r>
                      <a:endParaRPr kumimoji="0" lang="ru-RU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Times New Roman" pitchFamily="18" charset="0"/>
                        <a:cs typeface="Consolas" panose="020B0609020204030204" pitchFamily="49" charset="0"/>
                      </a:endParaRPr>
                    </a:p>
                  </a:txBody>
                  <a:tcPr marL="162554" marR="162554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itchFamily="18" charset="0"/>
                          <a:cs typeface="Consolas" panose="020B0609020204030204" pitchFamily="49" charset="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075" name="Овал 6"/>
          <p:cNvSpPr>
            <a:spLocks noChangeArrowheads="1"/>
          </p:cNvSpPr>
          <p:nvPr/>
        </p:nvSpPr>
        <p:spPr bwMode="auto">
          <a:xfrm>
            <a:off x="1514475" y="2333625"/>
            <a:ext cx="333375" cy="33337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076" name="Овал 7"/>
          <p:cNvSpPr>
            <a:spLocks noChangeArrowheads="1"/>
          </p:cNvSpPr>
          <p:nvPr/>
        </p:nvSpPr>
        <p:spPr bwMode="auto">
          <a:xfrm>
            <a:off x="1514475" y="1743075"/>
            <a:ext cx="333375" cy="33337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9077" name="Овал 9"/>
          <p:cNvSpPr>
            <a:spLocks noChangeArrowheads="1"/>
          </p:cNvSpPr>
          <p:nvPr/>
        </p:nvSpPr>
        <p:spPr bwMode="auto">
          <a:xfrm>
            <a:off x="942975" y="2914650"/>
            <a:ext cx="333375" cy="33337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Умножение 11">
            <a:extLst>
              <a:ext uri="{FF2B5EF4-FFF2-40B4-BE49-F238E27FC236}">
                <a16:creationId xmlns:a16="http://schemas.microsoft.com/office/drawing/2014/main" id="{7CB256DC-B78D-604D-8599-365303EC4229}"/>
              </a:ext>
            </a:extLst>
          </p:cNvPr>
          <p:cNvSpPr/>
          <p:nvPr/>
        </p:nvSpPr>
        <p:spPr bwMode="auto">
          <a:xfrm>
            <a:off x="1343025" y="2752725"/>
            <a:ext cx="676275" cy="676275"/>
          </a:xfrm>
          <a:prstGeom prst="mathMultiply">
            <a:avLst>
              <a:gd name="adj1" fmla="val 6619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3" name="Умножение 12">
            <a:extLst>
              <a:ext uri="{FF2B5EF4-FFF2-40B4-BE49-F238E27FC236}">
                <a16:creationId xmlns:a16="http://schemas.microsoft.com/office/drawing/2014/main" id="{15B26364-856B-2345-91A1-9C61EDC9A908}"/>
              </a:ext>
            </a:extLst>
          </p:cNvPr>
          <p:cNvSpPr/>
          <p:nvPr/>
        </p:nvSpPr>
        <p:spPr bwMode="auto">
          <a:xfrm>
            <a:off x="1943100" y="2181225"/>
            <a:ext cx="676275" cy="676275"/>
          </a:xfrm>
          <a:prstGeom prst="mathMultiply">
            <a:avLst>
              <a:gd name="adj1" fmla="val 6619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4" name="Умножение 13">
            <a:extLst>
              <a:ext uri="{FF2B5EF4-FFF2-40B4-BE49-F238E27FC236}">
                <a16:creationId xmlns:a16="http://schemas.microsoft.com/office/drawing/2014/main" id="{FDF6D82E-7BAE-1B48-86CF-8ED6A1093985}"/>
              </a:ext>
            </a:extLst>
          </p:cNvPr>
          <p:cNvSpPr/>
          <p:nvPr/>
        </p:nvSpPr>
        <p:spPr bwMode="auto">
          <a:xfrm>
            <a:off x="1943100" y="1571625"/>
            <a:ext cx="676275" cy="676275"/>
          </a:xfrm>
          <a:prstGeom prst="mathMultiply">
            <a:avLst>
              <a:gd name="adj1" fmla="val 6619"/>
            </a:avLst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 dirty="0">
              <a:latin typeface="Consolas" panose="020B0609020204030204" pitchFamily="49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2003425" y="3490913"/>
            <a:ext cx="5708650" cy="711200"/>
            <a:chOff x="2397" y="2923"/>
            <a:chExt cx="3193" cy="750"/>
          </a:xfrm>
        </p:grpSpPr>
        <p:sp>
          <p:nvSpPr>
            <p:cNvPr id="16" name="Text Box 69">
              <a:extLst>
                <a:ext uri="{FF2B5EF4-FFF2-40B4-BE49-F238E27FC236}">
                  <a16:creationId xmlns:a16="http://schemas.microsoft.com/office/drawing/2014/main" id="{92055584-0A49-FE4D-A4A2-699EC38C8A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957" cy="55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az-Latn-AZ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Necə kodlaşdırmaq olar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?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9088" name="Oval 70"/>
            <p:cNvSpPr>
              <a:spLocks noChangeArrowheads="1"/>
            </p:cNvSpPr>
            <p:nvPr/>
          </p:nvSpPr>
          <p:spPr bwMode="auto">
            <a:xfrm>
              <a:off x="2397" y="2923"/>
              <a:ext cx="369" cy="603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513E12AB-433C-714B-9F0E-218D23EE4F62}"/>
              </a:ext>
            </a:extLst>
          </p:cNvPr>
          <p:cNvSpPr/>
          <p:nvPr/>
        </p:nvSpPr>
        <p:spPr>
          <a:xfrm>
            <a:off x="633413" y="4391025"/>
            <a:ext cx="7078662" cy="1569660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361950" indent="-361950" eaLnBrk="1" hangingPunct="1">
              <a:defRPr/>
            </a:pPr>
            <a:r>
              <a:rPr lang="az-Latn-AZ" sz="2400" b="1" dirty="0">
                <a:cs typeface="Arial" panose="020B0604020202020204" pitchFamily="34" charset="0"/>
              </a:rPr>
              <a:t>Matris </a:t>
            </a:r>
            <a:r>
              <a:rPr lang="ru-RU" sz="2400" dirty="0">
                <a:cs typeface="Arial" panose="020B0604020202020204" pitchFamily="34" charset="0"/>
              </a:rPr>
              <a:t>— </a:t>
            </a:r>
            <a:r>
              <a:rPr lang="az-Latn-AZ" sz="2400" dirty="0">
                <a:cs typeface="Arial" panose="020B0604020202020204" pitchFamily="34" charset="0"/>
              </a:rPr>
              <a:t>eyni tipli elementlərdən ibarət düzbucaqlı cədvəl</a:t>
            </a:r>
            <a:r>
              <a:rPr lang="ru-RU" sz="2400" dirty="0">
                <a:cs typeface="Arial" panose="020B0604020202020204" pitchFamily="34" charset="0"/>
              </a:rPr>
              <a:t> (</a:t>
            </a:r>
            <a:r>
              <a:rPr lang="az-Latn-AZ" sz="2400" dirty="0">
                <a:cs typeface="Arial" panose="020B0604020202020204" pitchFamily="34" charset="0"/>
              </a:rPr>
              <a:t>ədədlər</a:t>
            </a:r>
            <a:r>
              <a:rPr lang="ru-RU" sz="2400" dirty="0">
                <a:cs typeface="Arial" panose="020B0604020202020204" pitchFamily="34" charset="0"/>
              </a:rPr>
              <a:t>, </a:t>
            </a:r>
            <a:r>
              <a:rPr lang="az-Latn-AZ" sz="2400" dirty="0">
                <a:cs typeface="Arial" panose="020B0604020202020204" pitchFamily="34" charset="0"/>
              </a:rPr>
              <a:t>sətirlər və s.</a:t>
            </a:r>
            <a:r>
              <a:rPr lang="ru-RU" sz="2400" dirty="0">
                <a:cs typeface="Arial" panose="020B0604020202020204" pitchFamily="34" charset="0"/>
              </a:rPr>
              <a:t>). </a:t>
            </a:r>
            <a:r>
              <a:rPr lang="az-Latn-AZ" sz="2400" dirty="0">
                <a:cs typeface="Arial" panose="020B0604020202020204" pitchFamily="34" charset="0"/>
              </a:rPr>
              <a:t>Matrisin hər elementin iki indeksi var </a:t>
            </a:r>
            <a:r>
              <a:rPr lang="ru-RU" sz="2400" dirty="0">
                <a:cs typeface="Arial" panose="020B0604020202020204" pitchFamily="34" charset="0"/>
              </a:rPr>
              <a:t>– </a:t>
            </a:r>
            <a:r>
              <a:rPr lang="az-Latn-AZ" sz="2400" dirty="0">
                <a:cs typeface="Arial" panose="020B0604020202020204" pitchFamily="34" charset="0"/>
              </a:rPr>
              <a:t>sətrin və sütunun nömrəsi</a:t>
            </a:r>
            <a:r>
              <a:rPr lang="ru-RU" sz="2400" dirty="0">
                <a:cs typeface="Arial" panose="020B0604020202020204" pitchFamily="34" charset="0"/>
              </a:rPr>
              <a:t>.</a:t>
            </a:r>
          </a:p>
        </p:txBody>
      </p:sp>
      <p:sp>
        <p:nvSpPr>
          <p:cNvPr id="18" name="Скругленная прямоугольная выноска 17">
            <a:extLst>
              <a:ext uri="{FF2B5EF4-FFF2-40B4-BE49-F238E27FC236}">
                <a16:creationId xmlns:a16="http://schemas.microsoft.com/office/drawing/2014/main" id="{8778797F-5DCA-A040-BEC6-DBF99C657A4F}"/>
              </a:ext>
            </a:extLst>
          </p:cNvPr>
          <p:cNvSpPr/>
          <p:nvPr/>
        </p:nvSpPr>
        <p:spPr bwMode="auto">
          <a:xfrm>
            <a:off x="2305050" y="962025"/>
            <a:ext cx="2265363" cy="600075"/>
          </a:xfrm>
          <a:prstGeom prst="wedgeRoundRectCallout">
            <a:avLst>
              <a:gd name="adj1" fmla="val 65477"/>
              <a:gd name="adj2" fmla="val 88426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az-Latn-AZ" sz="2400" dirty="0">
                <a:latin typeface="Consolas" panose="020B0609020204030204" pitchFamily="49" charset="0"/>
              </a:rPr>
              <a:t>Işarə yoxdur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19" name="Скругленная прямоугольная выноска 18">
            <a:extLst>
              <a:ext uri="{FF2B5EF4-FFF2-40B4-BE49-F238E27FC236}">
                <a16:creationId xmlns:a16="http://schemas.microsoft.com/office/drawing/2014/main" id="{3D9556E0-EDA8-4947-B586-E0F80E4BBFA4}"/>
              </a:ext>
            </a:extLst>
          </p:cNvPr>
          <p:cNvSpPr/>
          <p:nvPr/>
        </p:nvSpPr>
        <p:spPr bwMode="auto">
          <a:xfrm>
            <a:off x="5637213" y="742950"/>
            <a:ext cx="1076325" cy="514350"/>
          </a:xfrm>
          <a:prstGeom prst="wedgeRoundRectCallout">
            <a:avLst>
              <a:gd name="adj1" fmla="val -47618"/>
              <a:gd name="adj2" fmla="val 134722"/>
              <a:gd name="adj3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az-Latn-AZ" sz="2400" dirty="0">
                <a:latin typeface="Consolas" panose="020B0609020204030204" pitchFamily="49" charset="0"/>
              </a:rPr>
              <a:t>yumru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0" name="Скругленная прямоугольная выноска 19">
            <a:extLst>
              <a:ext uri="{FF2B5EF4-FFF2-40B4-BE49-F238E27FC236}">
                <a16:creationId xmlns:a16="http://schemas.microsoft.com/office/drawing/2014/main" id="{6DB3623B-4362-F841-BFC8-1C7EAF5737DE}"/>
              </a:ext>
            </a:extLst>
          </p:cNvPr>
          <p:cNvSpPr/>
          <p:nvPr/>
        </p:nvSpPr>
        <p:spPr bwMode="auto">
          <a:xfrm>
            <a:off x="6704013" y="1638300"/>
            <a:ext cx="1438275" cy="514350"/>
          </a:xfrm>
          <a:prstGeom prst="wedgeRoundRectCallout">
            <a:avLst>
              <a:gd name="adj1" fmla="val -78744"/>
              <a:gd name="adj2" fmla="val 3241"/>
              <a:gd name="adj3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defRPr/>
            </a:pPr>
            <a:r>
              <a:rPr lang="az-Latn-AZ" sz="2400" dirty="0">
                <a:latin typeface="Consolas" panose="020B0609020204030204" pitchFamily="49" charset="0"/>
              </a:rPr>
              <a:t>iks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22" name="Скругленная прямоугольная выноска 21">
            <a:extLst>
              <a:ext uri="{FF2B5EF4-FFF2-40B4-BE49-F238E27FC236}">
                <a16:creationId xmlns:a16="http://schemas.microsoft.com/office/drawing/2014/main" id="{FC5EE24C-3765-404C-832A-856159FEBB59}"/>
              </a:ext>
            </a:extLst>
          </p:cNvPr>
          <p:cNvSpPr/>
          <p:nvPr/>
        </p:nvSpPr>
        <p:spPr bwMode="auto">
          <a:xfrm>
            <a:off x="6713538" y="2330450"/>
            <a:ext cx="2068512" cy="771525"/>
          </a:xfrm>
          <a:prstGeom prst="wedgeRoundRectCallout">
            <a:avLst>
              <a:gd name="adj1" fmla="val -67743"/>
              <a:gd name="adj2" fmla="val -25691"/>
              <a:gd name="adj3" fmla="val 16667"/>
            </a:avLst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en-US" sz="2400" dirty="0">
                <a:latin typeface="Consolas" panose="020B0609020204030204" pitchFamily="49" charset="0"/>
              </a:rPr>
              <a:t>1</a:t>
            </a:r>
            <a:r>
              <a:rPr lang="az-Latn-AZ" sz="2400" dirty="0">
                <a:latin typeface="Consolas" panose="020B0609020204030204" pitchFamily="49" charset="0"/>
              </a:rPr>
              <a:t>-ci sətr</a:t>
            </a:r>
            <a:r>
              <a:rPr lang="ru-RU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latin typeface="Consolas" panose="020B0609020204030204" pitchFamily="49" charset="0"/>
              </a:rPr>
              <a:t>2</a:t>
            </a:r>
            <a:r>
              <a:rPr lang="az-Latn-AZ" sz="2400" dirty="0">
                <a:latin typeface="Consolas" panose="020B0609020204030204" pitchFamily="49" charset="0"/>
              </a:rPr>
              <a:t>-ci sütun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597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8" grpId="0" animBg="1"/>
      <p:bldP spid="19" grpId="0" animBg="1"/>
      <p:bldP spid="20" grpId="0" animBg="1"/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0A9D-F7D3-4468-BF23-08669155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Yeni elementin </a:t>
            </a:r>
            <a:r>
              <a:rPr lang="en-US" err="1"/>
              <a:t>daxil</a:t>
            </a:r>
            <a:r>
              <a:rPr lang="en-US"/>
              <a:t> edilm</a:t>
            </a:r>
            <a:r>
              <a:rPr lang="az-Latn-AZ" dirty="0"/>
              <a:t>əsi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E80A8B-161C-4289-AE9B-3BA3CD32DACA}"/>
              </a:ext>
            </a:extLst>
          </p:cNvPr>
          <p:cNvSpPr txBox="1"/>
          <p:nvPr/>
        </p:nvSpPr>
        <p:spPr>
          <a:xfrm>
            <a:off x="383959" y="2187038"/>
            <a:ext cx="7864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 = {</a:t>
            </a:r>
          </a:p>
          <a:p>
            <a:r>
              <a:rPr lang="en-US" dirty="0"/>
              <a:t>"brand": "Ford",</a:t>
            </a:r>
          </a:p>
          <a:p>
            <a:r>
              <a:rPr lang="en-US" dirty="0"/>
              <a:t>"model": "Mustang",</a:t>
            </a:r>
          </a:p>
          <a:p>
            <a:r>
              <a:rPr lang="en-US" dirty="0"/>
              <a:t>"year": 1964</a:t>
            </a:r>
          </a:p>
          <a:p>
            <a:r>
              <a:rPr lang="en-US" dirty="0"/>
              <a:t>}</a:t>
            </a:r>
          </a:p>
          <a:p>
            <a:r>
              <a:rPr lang="en-US" dirty="0">
                <a:solidFill>
                  <a:srgbClr val="C00000"/>
                </a:solidFill>
              </a:rPr>
              <a:t>car["color"] = "white"</a:t>
            </a:r>
          </a:p>
          <a:p>
            <a:endParaRPr lang="en-US" dirty="0"/>
          </a:p>
          <a:p>
            <a:r>
              <a:rPr lang="en-US" dirty="0"/>
              <a:t>#after the change</a:t>
            </a:r>
            <a:endParaRPr lang="az-Latn-AZ" dirty="0"/>
          </a:p>
          <a:p>
            <a:r>
              <a:rPr lang="en-US" dirty="0"/>
              <a:t>print(car)</a:t>
            </a:r>
            <a:endParaRPr lang="az-Latn-AZ" dirty="0"/>
          </a:p>
          <a:p>
            <a:r>
              <a:rPr lang="az-Latn-AZ" dirty="0"/>
              <a:t>Output:</a:t>
            </a:r>
          </a:p>
          <a:p>
            <a:r>
              <a:rPr lang="en-US" altLang="en-US" dirty="0">
                <a:latin typeface="Consolas" panose="020B0609020204030204" pitchFamily="49" charset="0"/>
              </a:rPr>
              <a:t>{'brand': 'Ford', 'model': 'Mustang', 'year': 1964, </a:t>
            </a:r>
            <a:r>
              <a:rPr lang="en-US" altLang="en-US" dirty="0">
                <a:solidFill>
                  <a:srgbClr val="C00000"/>
                </a:solidFill>
                <a:latin typeface="Consolas" panose="020B0609020204030204" pitchFamily="49" charset="0"/>
              </a:rPr>
              <a:t>'color': 'white'}</a:t>
            </a:r>
            <a:r>
              <a:rPr lang="en-US" altLang="en-US" sz="1050" dirty="0">
                <a:solidFill>
                  <a:srgbClr val="C00000"/>
                </a:solidFill>
              </a:rPr>
              <a:t> </a:t>
            </a:r>
            <a:endParaRPr lang="en-US" altLang="en-US" sz="3000" dirty="0">
              <a:solidFill>
                <a:srgbClr val="C00000"/>
              </a:solidFill>
            </a:endParaRPr>
          </a:p>
          <a:p>
            <a:endParaRPr lang="az-Latn-AZ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0129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B6C1-A0E1-4B14-8833-074E45E4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 dirty="0"/>
              <a:t>Mövcud elementin yoxlanılması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E5FBA1-54F7-44BA-B9C8-27950F672845}"/>
              </a:ext>
            </a:extLst>
          </p:cNvPr>
          <p:cNvSpPr txBox="1"/>
          <p:nvPr/>
        </p:nvSpPr>
        <p:spPr>
          <a:xfrm>
            <a:off x="383960" y="2239607"/>
            <a:ext cx="7242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"Yes, 'model' is one of the keys in the this dictionary"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615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916D-41D2-4593-B108-BCF980FC2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az-Latn-AZ"/>
              <a:t>Elementlərin </a:t>
            </a:r>
            <a:r>
              <a:rPr lang="az-Latn-AZ" dirty="0"/>
              <a:t>silinməsi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8C02CE-3C5A-4E24-919C-22B59B62F98A}"/>
              </a:ext>
            </a:extLst>
          </p:cNvPr>
          <p:cNvSpPr txBox="1"/>
          <p:nvPr/>
        </p:nvSpPr>
        <p:spPr>
          <a:xfrm>
            <a:off x="383959" y="2239009"/>
            <a:ext cx="35276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 err="1"/>
              <a:t>thisdict.pop</a:t>
            </a:r>
            <a:r>
              <a:rPr lang="en-US" dirty="0"/>
              <a:t>("model")</a:t>
            </a:r>
          </a:p>
          <a:p>
            <a:r>
              <a:rPr lang="en-US" dirty="0"/>
              <a:t>print(</a:t>
            </a:r>
            <a:r>
              <a:rPr lang="en-US" dirty="0" err="1"/>
              <a:t>thisdict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C89381-F003-4EAE-A5FD-F27202892781}"/>
              </a:ext>
            </a:extLst>
          </p:cNvPr>
          <p:cNvSpPr txBox="1"/>
          <p:nvPr/>
        </p:nvSpPr>
        <p:spPr>
          <a:xfrm>
            <a:off x="4622800" y="2239009"/>
            <a:ext cx="3429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512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6D72F4-77A6-4AB3-8884-704D90DE7F10}"/>
              </a:ext>
            </a:extLst>
          </p:cNvPr>
          <p:cNvSpPr txBox="1"/>
          <p:nvPr/>
        </p:nvSpPr>
        <p:spPr>
          <a:xfrm>
            <a:off x="504609" y="2332718"/>
            <a:ext cx="3429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thisdict.clear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2E8578-575A-436B-889B-49AEE54624DD}"/>
              </a:ext>
            </a:extLst>
          </p:cNvPr>
          <p:cNvSpPr txBox="1"/>
          <p:nvPr/>
        </p:nvSpPr>
        <p:spPr>
          <a:xfrm>
            <a:off x="4092204" y="2332718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"brand"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"Ford"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"model"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"Mustang"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</a:rPr>
              <a:t>"year"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1964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del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3CB769-B980-4EF6-93D9-836F8958598A}"/>
              </a:ext>
            </a:extLst>
          </p:cNvPr>
          <p:cNvSpPr txBox="1"/>
          <p:nvPr/>
        </p:nvSpPr>
        <p:spPr>
          <a:xfrm>
            <a:off x="3967360" y="1929968"/>
            <a:ext cx="4984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Ümumiyyətlə dictinar</a:t>
            </a:r>
            <a:r>
              <a:rPr lang="en-US" dirty="0"/>
              <a:t>y-n</a:t>
            </a:r>
            <a:r>
              <a:rPr lang="az-Latn-AZ" dirty="0"/>
              <a:t>in silinməsi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C12D7-68E8-4362-BC67-AFB6E829DE26}"/>
              </a:ext>
            </a:extLst>
          </p:cNvPr>
          <p:cNvSpPr txBox="1"/>
          <p:nvPr/>
        </p:nvSpPr>
        <p:spPr>
          <a:xfrm>
            <a:off x="383959" y="1423344"/>
            <a:ext cx="6075638" cy="403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25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Dictionariesin tamamilə boşaldılması</a:t>
            </a:r>
            <a:endParaRPr lang="en-US" sz="2025" dirty="0">
              <a:solidFill>
                <a:schemeClr val="accent1">
                  <a:lumMod val="5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6853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8F5196-E286-47BF-8E5D-7C7D650FAAAF}"/>
              </a:ext>
            </a:extLst>
          </p:cNvPr>
          <p:cNvSpPr txBox="1"/>
          <p:nvPr/>
        </p:nvSpPr>
        <p:spPr>
          <a:xfrm>
            <a:off x="383959" y="1939108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(x)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4BCA0-A1B5-4AED-B216-8E4F4A8198D1}"/>
              </a:ext>
            </a:extLst>
          </p:cNvPr>
          <p:cNvSpPr txBox="1"/>
          <p:nvPr/>
        </p:nvSpPr>
        <p:spPr>
          <a:xfrm>
            <a:off x="383959" y="1420006"/>
            <a:ext cx="5489812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025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Elementlərin hər birinin çapı</a:t>
            </a:r>
            <a:endParaRPr lang="en-US" sz="2025" dirty="0">
              <a:solidFill>
                <a:schemeClr val="accent1">
                  <a:lumMod val="50000"/>
                </a:schemeClr>
              </a:solidFill>
              <a:latin typeface="Consolas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51EBC-D9E0-4B96-A021-3C1969044993}"/>
              </a:ext>
            </a:extLst>
          </p:cNvPr>
          <p:cNvSpPr txBox="1"/>
          <p:nvPr/>
        </p:nvSpPr>
        <p:spPr>
          <a:xfrm>
            <a:off x="383959" y="3030613"/>
            <a:ext cx="3429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thisdict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[x])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3DAD59-6916-450A-9389-D9BBCE4BFF45}"/>
              </a:ext>
            </a:extLst>
          </p:cNvPr>
          <p:cNvSpPr txBox="1"/>
          <p:nvPr/>
        </p:nvSpPr>
        <p:spPr>
          <a:xfrm>
            <a:off x="383959" y="2541150"/>
            <a:ext cx="4997455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025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Qiymətlərinin hər birinin çapı</a:t>
            </a:r>
            <a:endParaRPr lang="en-US" sz="2025" dirty="0">
              <a:solidFill>
                <a:schemeClr val="accent1">
                  <a:lumMod val="50000"/>
                </a:schemeClr>
              </a:solidFill>
              <a:latin typeface="Consolas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E35606-65AB-4420-ACB6-2BAE8A6EBBF7}"/>
              </a:ext>
            </a:extLst>
          </p:cNvPr>
          <p:cNvSpPr txBox="1"/>
          <p:nvPr/>
        </p:nvSpPr>
        <p:spPr>
          <a:xfrm>
            <a:off x="383959" y="3979737"/>
            <a:ext cx="3429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thisdict</a:t>
            </a:r>
            <a:r>
              <a:rPr lang="en-US" dirty="0"/>
              <a:t> =	{</a:t>
            </a:r>
          </a:p>
          <a:p>
            <a:r>
              <a:rPr lang="en-US" dirty="0"/>
              <a:t>  "brand": "Ford",</a:t>
            </a:r>
          </a:p>
          <a:p>
            <a:r>
              <a:rPr lang="en-US" dirty="0"/>
              <a:t>  "model": "Mustang",</a:t>
            </a:r>
          </a:p>
          <a:p>
            <a:r>
              <a:rPr lang="en-US" dirty="0"/>
              <a:t>  "year": 1964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for x, y in </a:t>
            </a:r>
            <a:r>
              <a:rPr lang="en-US" dirty="0" err="1"/>
              <a:t>thisdict.items</a:t>
            </a:r>
            <a:r>
              <a:rPr lang="en-US" dirty="0"/>
              <a:t>():</a:t>
            </a:r>
          </a:p>
          <a:p>
            <a:r>
              <a:rPr lang="en-US" dirty="0"/>
              <a:t>  print(x, y)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C985C4-49E7-49FA-B729-409C6D3EC4B5}"/>
              </a:ext>
            </a:extLst>
          </p:cNvPr>
          <p:cNvSpPr txBox="1"/>
          <p:nvPr/>
        </p:nvSpPr>
        <p:spPr>
          <a:xfrm>
            <a:off x="383959" y="3583845"/>
            <a:ext cx="7963469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2025" dirty="0">
                <a:solidFill>
                  <a:schemeClr val="accent1">
                    <a:lumMod val="50000"/>
                  </a:schemeClr>
                </a:solidFill>
                <a:latin typeface="Consolas" charset="0"/>
              </a:rPr>
              <a:t>Həm elementlərinin, həm qiymətlərinin hər birinin çapı</a:t>
            </a:r>
            <a:endParaRPr lang="en-US" sz="2025" dirty="0">
              <a:solidFill>
                <a:schemeClr val="accent1">
                  <a:lumMod val="50000"/>
                </a:schemeClr>
              </a:solidFill>
              <a:latin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947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Заголовок 1"/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Matrislərin yaradılması</a:t>
            </a:r>
            <a:endParaRPr lang="ru-RU" altLang="ru-RU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88F552D-1AE7-5E49-B3B1-9654B009BDCC}"/>
              </a:ext>
            </a:extLst>
          </p:cNvPr>
          <p:cNvSpPr/>
          <p:nvPr/>
        </p:nvSpPr>
        <p:spPr>
          <a:xfrm>
            <a:off x="488950" y="2295525"/>
            <a:ext cx="4572000" cy="1200150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 [[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</a:t>
            </a:r>
          </a:p>
          <a:p>
            <a:pPr algn="just" eaLnBrk="1" hangingPunct="1">
              <a:defRPr/>
            </a:pP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 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</a:t>
            </a:r>
          </a:p>
          <a:p>
            <a:pPr algn="just" eaLnBrk="1" hangingPunct="1">
              <a:defRPr/>
            </a:pP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 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]]</a:t>
            </a:r>
          </a:p>
        </p:txBody>
      </p:sp>
      <p:grpSp>
        <p:nvGrpSpPr>
          <p:cNvPr id="130051" name="Group 71"/>
          <p:cNvGrpSpPr>
            <a:grpSpLocks/>
          </p:cNvGrpSpPr>
          <p:nvPr/>
        </p:nvGrpSpPr>
        <p:grpSpPr bwMode="auto">
          <a:xfrm>
            <a:off x="488950" y="889000"/>
            <a:ext cx="8197850" cy="1098550"/>
            <a:chOff x="2367" y="3073"/>
            <a:chExt cx="4124" cy="692"/>
          </a:xfrm>
        </p:grpSpPr>
        <p:sp>
          <p:nvSpPr>
            <p:cNvPr id="13" name="Text Box 69">
              <a:extLst>
                <a:ext uri="{FF2B5EF4-FFF2-40B4-BE49-F238E27FC236}">
                  <a16:creationId xmlns:a16="http://schemas.microsoft.com/office/drawing/2014/main" id="{C650C964-D920-1741-82E0-E79E44A8E7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2" y="3164"/>
              <a:ext cx="3899" cy="60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en-US" sz="2800" dirty="0" err="1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Matris</a:t>
              </a:r>
              <a:r>
                <a:rPr lang="en-US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– </a:t>
              </a:r>
              <a:r>
                <a:rPr lang="az-Latn-AZ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siyahılardan ibarət olan  siyahıdır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!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059" name="Oval 70"/>
            <p:cNvSpPr>
              <a:spLocks noChangeArrowheads="1"/>
            </p:cNvSpPr>
            <p:nvPr/>
          </p:nvSpPr>
          <p:spPr bwMode="auto">
            <a:xfrm>
              <a:off x="2367" y="3073"/>
              <a:ext cx="367" cy="417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Скругленная прямоугольная выноска 14">
            <a:extLst>
              <a:ext uri="{FF2B5EF4-FFF2-40B4-BE49-F238E27FC236}">
                <a16:creationId xmlns:a16="http://schemas.microsoft.com/office/drawing/2014/main" id="{1B52D1B3-EA3F-D240-8217-E08601A07846}"/>
              </a:ext>
            </a:extLst>
          </p:cNvPr>
          <p:cNvSpPr/>
          <p:nvPr/>
        </p:nvSpPr>
        <p:spPr bwMode="auto">
          <a:xfrm>
            <a:off x="4119563" y="2247900"/>
            <a:ext cx="3117850" cy="1182688"/>
          </a:xfrm>
          <a:prstGeom prst="wedgeRoundRectCallout">
            <a:avLst>
              <a:gd name="adj1" fmla="val -73672"/>
              <a:gd name="adj2" fmla="val -2169"/>
              <a:gd name="adj3" fmla="val 16667"/>
            </a:avLst>
          </a:prstGeom>
          <a:solidFill>
            <a:srgbClr val="E6E6FF"/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az-Latn-AZ" sz="2400" dirty="0">
                <a:latin typeface="Consolas" panose="020B0609020204030204" pitchFamily="49" charset="0"/>
              </a:rPr>
              <a:t>mötərizələrin daxilində yeni sətirə keçid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4468D369-B28A-E441-8464-FA2EAFFE77A0}"/>
              </a:ext>
            </a:extLst>
          </p:cNvPr>
          <p:cNvSpPr/>
          <p:nvPr/>
        </p:nvSpPr>
        <p:spPr>
          <a:xfrm>
            <a:off x="488950" y="4176713"/>
            <a:ext cx="7718425" cy="4619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sz="2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 [[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[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-1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]]</a:t>
            </a:r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auto">
          <a:xfrm>
            <a:off x="404813" y="3611563"/>
            <a:ext cx="4999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2400" b="1">
                <a:solidFill>
                  <a:srgbClr val="333399"/>
                </a:solidFill>
                <a:latin typeface="Consolas" panose="020B0609020204030204" pitchFamily="49" charset="0"/>
              </a:rPr>
              <a:t>və ya</a:t>
            </a: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grpSp>
        <p:nvGrpSpPr>
          <p:cNvPr id="3" name="Group 71"/>
          <p:cNvGrpSpPr>
            <a:grpSpLocks/>
          </p:cNvGrpSpPr>
          <p:nvPr/>
        </p:nvGrpSpPr>
        <p:grpSpPr bwMode="auto">
          <a:xfrm>
            <a:off x="1595438" y="4797425"/>
            <a:ext cx="4843462" cy="1235075"/>
            <a:chOff x="2342" y="3509"/>
            <a:chExt cx="2840" cy="778"/>
          </a:xfrm>
        </p:grpSpPr>
        <p:sp>
          <p:nvSpPr>
            <p:cNvPr id="19" name="Text Box 69">
              <a:extLst>
                <a:ext uri="{FF2B5EF4-FFF2-40B4-BE49-F238E27FC236}">
                  <a16:creationId xmlns:a16="http://schemas.microsoft.com/office/drawing/2014/main" id="{02B150F1-C4A2-4445-BF6F-BF8B3C75A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7" y="3686"/>
              <a:ext cx="2635" cy="60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az-Latn-AZ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Nömrələnmə sıfırdan başlayır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!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0057" name="Oval 70"/>
            <p:cNvSpPr>
              <a:spLocks noChangeArrowheads="1"/>
            </p:cNvSpPr>
            <p:nvPr/>
          </p:nvSpPr>
          <p:spPr bwMode="auto">
            <a:xfrm>
              <a:off x="2342" y="3509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  <a:endParaRPr lang="ru-RU" altLang="ru-RU" sz="440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137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15" grpId="0" animBg="1"/>
      <p:bldP spid="16" grpId="0" build="p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Заголовок 1">
            <a:extLst>
              <a:ext uri="{FF2B5EF4-FFF2-40B4-BE49-F238E27FC236}">
                <a16:creationId xmlns:a16="http://schemas.microsoft.com/office/drawing/2014/main" id="{CF9F6DA9-EA4C-F444-96DE-092C56174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Matrislərin yaradılması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03302B-4B22-7644-99FD-CD1E94276E17}"/>
              </a:ext>
            </a:extLst>
          </p:cNvPr>
          <p:cNvSpPr/>
          <p:nvPr/>
        </p:nvSpPr>
        <p:spPr>
          <a:xfrm>
            <a:off x="488950" y="1319213"/>
            <a:ext cx="2339975" cy="1570037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ru-RU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 = </a:t>
            </a:r>
            <a:r>
              <a:rPr lang="ru-RU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row = [</a:t>
            </a:r>
            <a:r>
              <a:rPr lang="ru-RU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]*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M</a:t>
            </a:r>
            <a:endParaRPr lang="ru-RU" sz="2400" b="1" dirty="0">
              <a:solidFill>
                <a:srgbClr val="008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A 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[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row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]*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1075" name="Прямоугольник 13"/>
          <p:cNvSpPr>
            <a:spLocks noChangeArrowheads="1"/>
          </p:cNvSpPr>
          <p:nvPr/>
        </p:nvSpPr>
        <p:spPr bwMode="auto">
          <a:xfrm>
            <a:off x="381000" y="817563"/>
            <a:ext cx="49990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2400" b="1">
                <a:solidFill>
                  <a:srgbClr val="333399"/>
                </a:solidFill>
                <a:latin typeface="Consolas" panose="020B0609020204030204" pitchFamily="49" charset="0"/>
              </a:rPr>
              <a:t>Sıfır matrisi</a:t>
            </a: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8" name="Умножение 17">
            <a:extLst>
              <a:ext uri="{FF2B5EF4-FFF2-40B4-BE49-F238E27FC236}">
                <a16:creationId xmlns:a16="http://schemas.microsoft.com/office/drawing/2014/main" id="{72293205-F18E-EE49-A1F4-B61308940BFE}"/>
              </a:ext>
            </a:extLst>
          </p:cNvPr>
          <p:cNvSpPr/>
          <p:nvPr/>
        </p:nvSpPr>
        <p:spPr bwMode="auto">
          <a:xfrm>
            <a:off x="393700" y="969963"/>
            <a:ext cx="2355850" cy="2354262"/>
          </a:xfrm>
          <a:prstGeom prst="mathMultiply">
            <a:avLst>
              <a:gd name="adj1" fmla="val 6619"/>
            </a:avLst>
          </a:prstGeom>
          <a:solidFill>
            <a:srgbClr val="FF0000">
              <a:alpha val="64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 dirty="0">
              <a:latin typeface="Consolas" panose="020B0609020204030204" pitchFamily="49" charset="0"/>
            </a:endParaRPr>
          </a:p>
        </p:txBody>
      </p:sp>
      <p:graphicFrame>
        <p:nvGraphicFramePr>
          <p:cNvPr id="21" name="Таблица 20">
            <a:extLst>
              <a:ext uri="{FF2B5EF4-FFF2-40B4-BE49-F238E27FC236}">
                <a16:creationId xmlns:a16="http://schemas.microsoft.com/office/drawing/2014/main" id="{E65FC000-C75A-984C-B358-D881585B3C7F}"/>
              </a:ext>
            </a:extLst>
          </p:cNvPr>
          <p:cNvGraphicFramePr>
            <a:graphicFrameLocks noGrp="1"/>
          </p:cNvGraphicFramePr>
          <p:nvPr/>
        </p:nvGraphicFramePr>
        <p:xfrm>
          <a:off x="3643313" y="1471613"/>
          <a:ext cx="138112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1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Courier New" pitchFamily="49" charset="0"/>
                        </a:rPr>
                        <a:t>2</a:t>
                      </a:r>
                    </a:p>
                  </a:txBody>
                  <a:tcPr marL="91477" marR="91477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FA08840D-A54A-2545-80E4-868D09CC4F67}"/>
              </a:ext>
            </a:extLst>
          </p:cNvPr>
          <p:cNvGraphicFramePr>
            <a:graphicFrameLocks noGrp="1"/>
          </p:cNvGraphicFramePr>
          <p:nvPr/>
        </p:nvGraphicFramePr>
        <p:xfrm>
          <a:off x="5902325" y="1935163"/>
          <a:ext cx="1381126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77" marR="91477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Прямоугольник 22"/>
          <p:cNvSpPr>
            <a:spLocks noChangeArrowheads="1"/>
          </p:cNvSpPr>
          <p:nvPr/>
        </p:nvSpPr>
        <p:spPr bwMode="auto">
          <a:xfrm>
            <a:off x="6227763" y="1479550"/>
            <a:ext cx="6937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row</a:t>
            </a: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/>
          <p:cNvSpPr>
            <a:spLocks noChangeArrowheads="1"/>
          </p:cNvSpPr>
          <p:nvPr/>
        </p:nvSpPr>
        <p:spPr bwMode="auto">
          <a:xfrm>
            <a:off x="4495800" y="1071563"/>
            <a:ext cx="368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Полилиния 24"/>
          <p:cNvSpPr>
            <a:spLocks noChangeArrowheads="1"/>
          </p:cNvSpPr>
          <p:nvPr/>
        </p:nvSpPr>
        <p:spPr bwMode="auto">
          <a:xfrm>
            <a:off x="4679950" y="2173288"/>
            <a:ext cx="1225550" cy="0"/>
          </a:xfrm>
          <a:custGeom>
            <a:avLst/>
            <a:gdLst>
              <a:gd name="T0" fmla="*/ 0 w 1226372"/>
              <a:gd name="T1" fmla="*/ 1192318 w 1226372"/>
              <a:gd name="T2" fmla="*/ 0 60000 65536"/>
              <a:gd name="T3" fmla="*/ 0 60000 65536"/>
              <a:gd name="T4" fmla="*/ 0 w 1226372"/>
              <a:gd name="T5" fmla="*/ 1226372 w 122637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6372">
                <a:moveTo>
                  <a:pt x="0" y="0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Полилиния 25"/>
          <p:cNvSpPr>
            <a:spLocks noChangeArrowheads="1"/>
          </p:cNvSpPr>
          <p:nvPr/>
        </p:nvSpPr>
        <p:spPr bwMode="auto">
          <a:xfrm>
            <a:off x="4679950" y="1566863"/>
            <a:ext cx="1225550" cy="487362"/>
          </a:xfrm>
          <a:custGeom>
            <a:avLst/>
            <a:gdLst>
              <a:gd name="T0" fmla="*/ 0 w 1226372"/>
              <a:gd name="T1" fmla="*/ 118626 h 487680"/>
              <a:gd name="T2" fmla="*/ 1192318 w 1226372"/>
              <a:gd name="T3" fmla="*/ 474501 h 487680"/>
              <a:gd name="T4" fmla="*/ 0 60000 65536"/>
              <a:gd name="T5" fmla="*/ 0 60000 65536"/>
              <a:gd name="T6" fmla="*/ 0 w 1226372"/>
              <a:gd name="T7" fmla="*/ 0 h 487680"/>
              <a:gd name="T8" fmla="*/ 1226372 w 1226372"/>
              <a:gd name="T9" fmla="*/ 487680 h 487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487680">
                <a:moveTo>
                  <a:pt x="0" y="121920"/>
                </a:moveTo>
                <a:cubicBezTo>
                  <a:pt x="408791" y="243840"/>
                  <a:pt x="839096" y="0"/>
                  <a:pt x="1226372" y="48768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Полилиния 27"/>
          <p:cNvSpPr>
            <a:spLocks noChangeArrowheads="1"/>
          </p:cNvSpPr>
          <p:nvPr/>
        </p:nvSpPr>
        <p:spPr bwMode="auto">
          <a:xfrm flipV="1">
            <a:off x="4679950" y="2276475"/>
            <a:ext cx="1225550" cy="488950"/>
          </a:xfrm>
          <a:custGeom>
            <a:avLst/>
            <a:gdLst>
              <a:gd name="T0" fmla="*/ 0 w 1226372"/>
              <a:gd name="T1" fmla="*/ 135991 h 487680"/>
              <a:gd name="T2" fmla="*/ 1192318 w 1226372"/>
              <a:gd name="T3" fmla="*/ 543968 h 487680"/>
              <a:gd name="T4" fmla="*/ 0 60000 65536"/>
              <a:gd name="T5" fmla="*/ 0 60000 65536"/>
              <a:gd name="T6" fmla="*/ 0 w 1226372"/>
              <a:gd name="T7" fmla="*/ 0 h 487680"/>
              <a:gd name="T8" fmla="*/ 1226372 w 1226372"/>
              <a:gd name="T9" fmla="*/ 487680 h 48768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487680">
                <a:moveTo>
                  <a:pt x="0" y="121920"/>
                </a:moveTo>
                <a:cubicBezTo>
                  <a:pt x="408791" y="243840"/>
                  <a:pt x="839096" y="0"/>
                  <a:pt x="1226372" y="48768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FFAEE23-8EEE-A047-BD4C-778EC1368FF5}"/>
              </a:ext>
            </a:extLst>
          </p:cNvPr>
          <p:cNvSpPr/>
          <p:nvPr/>
        </p:nvSpPr>
        <p:spPr>
          <a:xfrm>
            <a:off x="5889625" y="2544763"/>
            <a:ext cx="2339975" cy="4619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A[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ru-RU" sz="2400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" name="Группа 31"/>
          <p:cNvGrpSpPr>
            <a:grpSpLocks/>
          </p:cNvGrpSpPr>
          <p:nvPr/>
        </p:nvGrpSpPr>
        <p:grpSpPr bwMode="auto">
          <a:xfrm>
            <a:off x="5991225" y="1914525"/>
            <a:ext cx="506413" cy="506413"/>
            <a:chOff x="6712771" y="3431690"/>
            <a:chExt cx="505609" cy="505609"/>
          </a:xfrm>
        </p:grpSpPr>
        <p:sp>
          <p:nvSpPr>
            <p:cNvPr id="131152" name="Овал 30"/>
            <p:cNvSpPr>
              <a:spLocks noChangeArrowheads="1"/>
            </p:cNvSpPr>
            <p:nvPr/>
          </p:nvSpPr>
          <p:spPr bwMode="auto">
            <a:xfrm>
              <a:off x="6712771" y="3431690"/>
              <a:ext cx="505609" cy="50560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153" name="Прямоугольник 29"/>
            <p:cNvSpPr>
              <a:spLocks noChangeArrowheads="1"/>
            </p:cNvSpPr>
            <p:nvPr/>
          </p:nvSpPr>
          <p:spPr bwMode="auto">
            <a:xfrm>
              <a:off x="6795289" y="3460105"/>
              <a:ext cx="354021" cy="4609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solidFill>
                    <a:schemeClr val="bg1"/>
                  </a:solidFill>
                  <a:latin typeface="Consolas" panose="020B0609020204030204" pitchFamily="49" charset="0"/>
                </a:rPr>
                <a:t>1</a:t>
              </a:r>
              <a:endParaRPr lang="ru-RU" altLang="ru-RU" sz="2400" b="1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3" name="Прямоугольник 32"/>
          <p:cNvSpPr>
            <a:spLocks noChangeArrowheads="1"/>
          </p:cNvSpPr>
          <p:nvPr/>
        </p:nvSpPr>
        <p:spPr bwMode="auto">
          <a:xfrm>
            <a:off x="381000" y="2968625"/>
            <a:ext cx="41687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az-Latn-AZ" altLang="ru-RU" sz="2400" b="1">
                <a:solidFill>
                  <a:srgbClr val="333399"/>
                </a:solidFill>
                <a:latin typeface="Consolas" panose="020B0609020204030204" pitchFamily="49" charset="0"/>
              </a:rPr>
              <a:t>Düzgün yazılış forması</a:t>
            </a: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37A910CA-75CD-4546-9E4D-D732E0946692}"/>
              </a:ext>
            </a:extLst>
          </p:cNvPr>
          <p:cNvSpPr/>
          <p:nvPr/>
        </p:nvSpPr>
        <p:spPr>
          <a:xfrm>
            <a:off x="488950" y="3559175"/>
            <a:ext cx="4040188" cy="1200150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[]</a:t>
            </a: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N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):</a:t>
            </a:r>
          </a:p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A.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append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[</a:t>
            </a:r>
            <a:r>
              <a:rPr lang="ru-RU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]*M )</a:t>
            </a:r>
          </a:p>
        </p:txBody>
      </p:sp>
      <p:graphicFrame>
        <p:nvGraphicFramePr>
          <p:cNvPr id="35" name="Таблица 34">
            <a:extLst>
              <a:ext uri="{FF2B5EF4-FFF2-40B4-BE49-F238E27FC236}">
                <a16:creationId xmlns:a16="http://schemas.microsoft.com/office/drawing/2014/main" id="{CBBA4557-31B3-0D43-8D8E-794763B1D42A}"/>
              </a:ext>
            </a:extLst>
          </p:cNvPr>
          <p:cNvGraphicFramePr>
            <a:graphicFrameLocks noGrp="1"/>
          </p:cNvGraphicFramePr>
          <p:nvPr/>
        </p:nvGraphicFramePr>
        <p:xfrm>
          <a:off x="4686300" y="3624263"/>
          <a:ext cx="149225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4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91431" marR="91431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4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Таблица 35">
            <a:extLst>
              <a:ext uri="{FF2B5EF4-FFF2-40B4-BE49-F238E27FC236}">
                <a16:creationId xmlns:a16="http://schemas.microsoft.com/office/drawing/2014/main" id="{9765F1DB-8118-EB40-8EC4-E80D8A3506C9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4108450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Прямоугольник 37"/>
          <p:cNvSpPr>
            <a:spLocks noChangeArrowheads="1"/>
          </p:cNvSpPr>
          <p:nvPr/>
        </p:nvSpPr>
        <p:spPr bwMode="auto">
          <a:xfrm>
            <a:off x="5603875" y="3222625"/>
            <a:ext cx="3984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ru-RU" sz="2400" b="1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endParaRPr lang="ru-RU" altLang="ru-RU" sz="180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1129" name="Полилиния 38"/>
          <p:cNvSpPr>
            <a:spLocks noChangeArrowheads="1"/>
          </p:cNvSpPr>
          <p:nvPr/>
        </p:nvSpPr>
        <p:spPr bwMode="auto">
          <a:xfrm>
            <a:off x="5819775" y="4324350"/>
            <a:ext cx="1116013" cy="0"/>
          </a:xfrm>
          <a:custGeom>
            <a:avLst/>
            <a:gdLst>
              <a:gd name="T0" fmla="*/ 0 w 1226372"/>
              <a:gd name="T1" fmla="*/ 21263 w 1226372"/>
              <a:gd name="T2" fmla="*/ 0 60000 65536"/>
              <a:gd name="T3" fmla="*/ 0 60000 65536"/>
              <a:gd name="T4" fmla="*/ 0 w 1226372"/>
              <a:gd name="T5" fmla="*/ 1226372 w 1226372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T4" t="0" r="T5" b="0"/>
            <a:pathLst>
              <a:path w="1226372">
                <a:moveTo>
                  <a:pt x="0" y="0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DF5F3C8C-5BDE-BB4A-BE17-D5168E7BA023}"/>
              </a:ext>
            </a:extLst>
          </p:cNvPr>
          <p:cNvSpPr/>
          <p:nvPr/>
        </p:nvSpPr>
        <p:spPr>
          <a:xfrm>
            <a:off x="5727700" y="5384800"/>
            <a:ext cx="2530475" cy="461963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A[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endParaRPr lang="ru-RU" sz="2400" b="1" dirty="0">
              <a:solidFill>
                <a:srgbClr val="00B0F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Таблица 45">
            <a:extLst>
              <a:ext uri="{FF2B5EF4-FFF2-40B4-BE49-F238E27FC236}">
                <a16:creationId xmlns:a16="http://schemas.microsoft.com/office/drawing/2014/main" id="{896A598F-E94A-124C-A1CB-7AF340F44C6D}"/>
              </a:ext>
            </a:extLst>
          </p:cNvPr>
          <p:cNvGraphicFramePr>
            <a:graphicFrameLocks noGrp="1"/>
          </p:cNvGraphicFramePr>
          <p:nvPr/>
        </p:nvGraphicFramePr>
        <p:xfrm>
          <a:off x="6956425" y="3462338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Таблица 46">
            <a:extLst>
              <a:ext uri="{FF2B5EF4-FFF2-40B4-BE49-F238E27FC236}">
                <a16:creationId xmlns:a16="http://schemas.microsoft.com/office/drawing/2014/main" id="{F903669E-773D-C747-AA35-337FB7DA7783}"/>
              </a:ext>
            </a:extLst>
          </p:cNvPr>
          <p:cNvGraphicFramePr>
            <a:graphicFrameLocks noGrp="1"/>
          </p:cNvGraphicFramePr>
          <p:nvPr/>
        </p:nvGraphicFramePr>
        <p:xfrm>
          <a:off x="6945313" y="4699000"/>
          <a:ext cx="149225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9844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91431" marR="91431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Полилиния 47"/>
          <p:cNvSpPr>
            <a:spLocks noChangeArrowheads="1"/>
          </p:cNvSpPr>
          <p:nvPr/>
        </p:nvSpPr>
        <p:spPr bwMode="auto">
          <a:xfrm>
            <a:off x="5819775" y="3689350"/>
            <a:ext cx="1116013" cy="161925"/>
          </a:xfrm>
          <a:custGeom>
            <a:avLst/>
            <a:gdLst>
              <a:gd name="T0" fmla="*/ 0 w 1226372"/>
              <a:gd name="T1" fmla="*/ 186640 h 161365"/>
              <a:gd name="T2" fmla="*/ 21263 w 1226372"/>
              <a:gd name="T3" fmla="*/ 0 h 161365"/>
              <a:gd name="T4" fmla="*/ 0 60000 65536"/>
              <a:gd name="T5" fmla="*/ 0 60000 65536"/>
              <a:gd name="T6" fmla="*/ 0 w 1226372"/>
              <a:gd name="T7" fmla="*/ 0 h 161365"/>
              <a:gd name="T8" fmla="*/ 1226372 w 1226372"/>
              <a:gd name="T9" fmla="*/ 161365 h 161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161365">
                <a:moveTo>
                  <a:pt x="0" y="161365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48" name="Полилиния 48"/>
          <p:cNvSpPr>
            <a:spLocks noChangeArrowheads="1"/>
          </p:cNvSpPr>
          <p:nvPr/>
        </p:nvSpPr>
        <p:spPr bwMode="auto">
          <a:xfrm flipV="1">
            <a:off x="5819775" y="4776788"/>
            <a:ext cx="1116013" cy="160337"/>
          </a:xfrm>
          <a:custGeom>
            <a:avLst/>
            <a:gdLst>
              <a:gd name="T0" fmla="*/ 0 w 1226372"/>
              <a:gd name="T1" fmla="*/ 123378 h 161365"/>
              <a:gd name="T2" fmla="*/ 21263 w 1226372"/>
              <a:gd name="T3" fmla="*/ 0 h 161365"/>
              <a:gd name="T4" fmla="*/ 0 60000 65536"/>
              <a:gd name="T5" fmla="*/ 0 60000 65536"/>
              <a:gd name="T6" fmla="*/ 0 w 1226372"/>
              <a:gd name="T7" fmla="*/ 0 h 161365"/>
              <a:gd name="T8" fmla="*/ 1226372 w 1226372"/>
              <a:gd name="T9" fmla="*/ 161365 h 16136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26372" h="161365">
                <a:moveTo>
                  <a:pt x="0" y="161365"/>
                </a:moveTo>
                <a:lnTo>
                  <a:pt x="1226372" y="0"/>
                </a:ln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Группа 49"/>
          <p:cNvGrpSpPr>
            <a:grpSpLocks/>
          </p:cNvGrpSpPr>
          <p:nvPr/>
        </p:nvGrpSpPr>
        <p:grpSpPr bwMode="auto">
          <a:xfrm>
            <a:off x="7056438" y="3452813"/>
            <a:ext cx="506412" cy="506412"/>
            <a:chOff x="6712771" y="3431690"/>
            <a:chExt cx="505609" cy="505609"/>
          </a:xfrm>
        </p:grpSpPr>
        <p:sp>
          <p:nvSpPr>
            <p:cNvPr id="131150" name="Овал 50"/>
            <p:cNvSpPr>
              <a:spLocks noChangeArrowheads="1"/>
            </p:cNvSpPr>
            <p:nvPr/>
          </p:nvSpPr>
          <p:spPr bwMode="auto">
            <a:xfrm>
              <a:off x="6712771" y="3431690"/>
              <a:ext cx="505609" cy="505609"/>
            </a:xfrm>
            <a:prstGeom prst="ellipse">
              <a:avLst/>
            </a:prstGeom>
            <a:solidFill>
              <a:srgbClr val="99FF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round/>
                  <a:headEnd/>
                  <a:tailEnd type="triangle" w="lg" len="lg"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ru-RU" altLang="ru-RU" sz="180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1151" name="Прямоугольник 51"/>
            <p:cNvSpPr>
              <a:spLocks noChangeArrowheads="1"/>
            </p:cNvSpPr>
            <p:nvPr/>
          </p:nvSpPr>
          <p:spPr bwMode="auto">
            <a:xfrm>
              <a:off x="6795289" y="3460105"/>
              <a:ext cx="354022" cy="4609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ru-RU" sz="2400" b="1">
                  <a:solidFill>
                    <a:schemeClr val="tx1"/>
                  </a:solidFill>
                  <a:latin typeface="Consolas" panose="020B0609020204030204" pitchFamily="49" charset="0"/>
                </a:rPr>
                <a:t>1</a:t>
              </a:r>
              <a:endParaRPr lang="ru-RU" altLang="ru-RU" sz="2400" b="1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624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23" grpId="0"/>
      <p:bldP spid="24" grpId="0"/>
      <p:bldP spid="29" grpId="0" animBg="1"/>
      <p:bldP spid="33" grpId="0"/>
      <p:bldP spid="34" grpId="0" build="p" animBg="1"/>
      <p:bldP spid="38" grpId="0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Заголовок 1">
            <a:extLst>
              <a:ext uri="{FF2B5EF4-FFF2-40B4-BE49-F238E27FC236}">
                <a16:creationId xmlns:a16="http://schemas.microsoft.com/office/drawing/2014/main" id="{B4F72512-92CB-3247-8E02-C7B267C4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>
                <a:latin typeface="Consolas" panose="020B0609020204030204" pitchFamily="49" charset="0"/>
              </a:rPr>
              <a:t>Matrislərin ekrana çıxarılması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C4680987-9142-6B42-BDEB-754F6CBDDF47}"/>
              </a:ext>
            </a:extLst>
          </p:cNvPr>
          <p:cNvSpPr/>
          <p:nvPr/>
        </p:nvSpPr>
        <p:spPr>
          <a:xfrm>
            <a:off x="488950" y="877888"/>
            <a:ext cx="4040188" cy="4619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400" b="1" dirty="0" err="1">
                <a:solidFill>
                  <a:srgbClr val="0070C0"/>
                </a:solidFill>
                <a:latin typeface="+mj-lt"/>
                <a:ea typeface="Times New Roman"/>
              </a:rPr>
              <a:t>print</a:t>
            </a:r>
            <a:r>
              <a:rPr lang="ru-RU" sz="2400" b="1" dirty="0">
                <a:latin typeface="+mj-lt"/>
                <a:ea typeface="Times New Roman"/>
                <a:cs typeface="Calibri"/>
              </a:rPr>
              <a:t> </a:t>
            </a:r>
            <a:r>
              <a:rPr lang="ru-RU" sz="2400" b="1" dirty="0">
                <a:latin typeface="+mj-lt"/>
                <a:ea typeface="Times New Roman"/>
              </a:rPr>
              <a:t>( A )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75043DB3-E944-CB48-BA9E-FBF4BB35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1382713"/>
            <a:ext cx="5791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ru-RU" altLang="ru-RU" sz="2400" b="1" dirty="0">
                <a:solidFill>
                  <a:schemeClr val="tx1"/>
                </a:solidFill>
                <a:latin typeface="+mj-lt"/>
                <a:cs typeface="Courier New" panose="02070309020205020404" pitchFamily="49" charset="0"/>
              </a:rPr>
              <a:t>[[1, 2, 3], [4, 5, 6], [7, 8, 9]]</a:t>
            </a:r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C3B5D8E6-0985-B44F-B7BC-B22127DDECD5}"/>
              </a:ext>
            </a:extLst>
          </p:cNvPr>
          <p:cNvSpPr/>
          <p:nvPr/>
        </p:nvSpPr>
        <p:spPr>
          <a:xfrm>
            <a:off x="488950" y="1866900"/>
            <a:ext cx="8278813" cy="1939925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printMatrix</a:t>
            </a:r>
            <a:r>
              <a:rPr lang="en-US" sz="2400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 A ):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row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A: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x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row: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“{:4d}”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x), end =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“”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()</a:t>
            </a:r>
            <a:endParaRPr lang="ru-RU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42"/>
          <p:cNvSpPr>
            <a:spLocks noChangeArrowheads="1"/>
          </p:cNvSpPr>
          <p:nvPr/>
        </p:nvSpPr>
        <p:spPr bwMode="auto">
          <a:xfrm>
            <a:off x="628650" y="4000500"/>
            <a:ext cx="22240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rgbClr val="3C8C93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4pPr>
            <a:lvl5pPr marL="2057400" indent="-228600">
              <a:spcBef>
                <a:spcPct val="20000"/>
              </a:spcBef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gency FB" panose="020B0503020202020204" pitchFamily="34" charset="0"/>
                <a:ea typeface="Consolas" panose="020B0609020204030204" pitchFamily="49" charset="0"/>
                <a:cs typeface="Consolas" panose="020B0609020204030204" pitchFamily="49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1   2   3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   4   5   6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2400" b="1">
                <a:solidFill>
                  <a:schemeClr val="tx1"/>
                </a:solidFill>
                <a:latin typeface="Consolas" panose="020B0609020204030204" pitchFamily="49" charset="0"/>
              </a:rPr>
              <a:t>   7   8   9</a:t>
            </a: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070350" y="4294188"/>
            <a:ext cx="3597275" cy="1211262"/>
            <a:chOff x="2329" y="2960"/>
            <a:chExt cx="3326" cy="763"/>
          </a:xfrm>
        </p:grpSpPr>
        <p:sp>
          <p:nvSpPr>
            <p:cNvPr id="45" name="Text Box 69">
              <a:extLst>
                <a:ext uri="{FF2B5EF4-FFF2-40B4-BE49-F238E27FC236}">
                  <a16:creationId xmlns:a16="http://schemas.microsoft.com/office/drawing/2014/main" id="{EF90C4F6-C010-A243-9C48-717704672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3022" cy="601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az-Latn-AZ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Niyə formatlı xaricetmə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?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2104" name="Oval 70"/>
            <p:cNvSpPr>
              <a:spLocks noChangeArrowheads="1"/>
            </p:cNvSpPr>
            <p:nvPr/>
          </p:nvSpPr>
          <p:spPr bwMode="auto">
            <a:xfrm>
              <a:off x="2329" y="2960"/>
              <a:ext cx="607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443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p" animBg="1"/>
      <p:bldP spid="40" grpId="0"/>
      <p:bldP spid="41" grpId="0" build="p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Заголовок 1">
            <a:extLst>
              <a:ext uri="{FF2B5EF4-FFF2-40B4-BE49-F238E27FC236}">
                <a16:creationId xmlns:a16="http://schemas.microsoft.com/office/drawing/2014/main" id="{2449F8A7-9BE3-5442-A19B-BA6744DE3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en-US" altLang="ru-RU" b="1" dirty="0">
                <a:latin typeface="Consolas" panose="020B0609020204030204" pitchFamily="49" charset="0"/>
              </a:rPr>
              <a:t>Sad</a:t>
            </a:r>
            <a:r>
              <a:rPr lang="az-Latn-AZ" altLang="ru-RU" b="1" dirty="0">
                <a:latin typeface="Consolas" panose="020B0609020204030204" pitchFamily="49" charset="0"/>
              </a:rPr>
              <a:t>ə alqoritmlər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FA7E7AF-C78F-5A41-9296-394116DEB765}"/>
              </a:ext>
            </a:extLst>
          </p:cNvPr>
          <p:cNvSpPr/>
          <p:nvPr/>
        </p:nvSpPr>
        <p:spPr>
          <a:xfrm>
            <a:off x="392113" y="811213"/>
            <a:ext cx="596265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Təsadüfi ədədlər ilə doldurulması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1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8A3C75B-E673-3840-96B3-61E90B501B66}"/>
              </a:ext>
            </a:extLst>
          </p:cNvPr>
          <p:cNvSpPr/>
          <p:nvPr/>
        </p:nvSpPr>
        <p:spPr>
          <a:xfrm>
            <a:off x="711200" y="1233488"/>
            <a:ext cx="7905750" cy="267811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import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random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(N):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j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(M):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A[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][j]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random.</a:t>
            </a:r>
            <a:r>
              <a:rPr 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randint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20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80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“{:4d}”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format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(A[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][j]), 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end = 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“”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5A5A2B2-5063-8643-A43A-3B1E1D4585E2}"/>
              </a:ext>
            </a:extLst>
          </p:cNvPr>
          <p:cNvSpPr/>
          <p:nvPr/>
        </p:nvSpPr>
        <p:spPr>
          <a:xfrm>
            <a:off x="392113" y="3951288"/>
            <a:ext cx="1544637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Cəmləmə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332098A-C9F6-5749-96EC-915D497FA079}"/>
              </a:ext>
            </a:extLst>
          </p:cNvPr>
          <p:cNvSpPr/>
          <p:nvPr/>
        </p:nvSpPr>
        <p:spPr>
          <a:xfrm>
            <a:off x="711200" y="4379913"/>
            <a:ext cx="4011613" cy="1938337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ru-RU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ru-RU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i</a:t>
            </a:r>
            <a:r>
              <a:rPr lang="ru-RU" sz="24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ru-RU" sz="2400" b="1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ru-RU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(N):</a:t>
            </a:r>
          </a:p>
          <a:p>
            <a:pPr algn="just" eaLnBrk="1" hangingPunct="1">
              <a:defRPr/>
            </a:pPr>
            <a:r>
              <a:rPr lang="ru-RU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j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(M):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  s += A[</a:t>
            </a:r>
            <a:r>
              <a:rPr lang="en-US" sz="24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][j]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s 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1"/>
          <p:cNvGrpSpPr>
            <a:grpSpLocks/>
          </p:cNvGrpSpPr>
          <p:nvPr/>
        </p:nvGrpSpPr>
        <p:grpSpPr bwMode="auto">
          <a:xfrm>
            <a:off x="4364038" y="1449388"/>
            <a:ext cx="4011612" cy="663575"/>
            <a:chOff x="2325" y="3072"/>
            <a:chExt cx="2527" cy="418"/>
          </a:xfrm>
        </p:grpSpPr>
        <p:sp>
          <p:nvSpPr>
            <p:cNvPr id="11" name="Text Box 69">
              <a:extLst>
                <a:ext uri="{FF2B5EF4-FFF2-40B4-BE49-F238E27FC236}">
                  <a16:creationId xmlns:a16="http://schemas.microsoft.com/office/drawing/2014/main" id="{6A930F68-46F6-224C-87D5-7C9A7DE32D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3" y="3122"/>
              <a:ext cx="2219" cy="330"/>
            </a:xfrm>
            <a:prstGeom prst="rect">
              <a:avLst/>
            </a:prstGeom>
            <a:solidFill>
              <a:srgbClr val="D1D1FF"/>
            </a:solidFill>
            <a:ln w="12700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  </a:t>
              </a:r>
              <a:r>
                <a:rPr lang="az-Latn-AZ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İç-içə dövr</a:t>
              </a:r>
              <a:r>
                <a:rPr lang="ru-RU" sz="2800" dirty="0">
                  <a:solidFill>
                    <a:srgbClr val="000000"/>
                  </a:solidFill>
                  <a:latin typeface="Consolas" panose="020B0609020204030204" pitchFamily="49" charset="0"/>
                  <a:cs typeface="Courier New" pitchFamily="49" charset="0"/>
                </a:rPr>
                <a:t>!</a:t>
              </a: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3129" name="Oval 70"/>
            <p:cNvSpPr>
              <a:spLocks noChangeArrowheads="1"/>
            </p:cNvSpPr>
            <p:nvPr/>
          </p:nvSpPr>
          <p:spPr bwMode="auto">
            <a:xfrm>
              <a:off x="2325" y="3072"/>
              <a:ext cx="409" cy="418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rgbClr val="3C8C93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gency FB" panose="020B0503020202020204" pitchFamily="34" charset="0"/>
                  <a:ea typeface="Consolas" panose="020B0609020204030204" pitchFamily="49" charset="0"/>
                  <a:cs typeface="Consolas" panose="020B0609020204030204" pitchFamily="49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ru-RU" altLang="ru-RU" sz="4400">
                  <a:solidFill>
                    <a:schemeClr val="bg1"/>
                  </a:solidFill>
                  <a:latin typeface="Arial Black" panose="020B0A04020102020204" pitchFamily="34" charset="0"/>
                </a:rPr>
                <a:t>!</a:t>
              </a:r>
            </a:p>
          </p:txBody>
        </p:sp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C700C94-00FA-9046-9471-38CBE78B8D58}"/>
              </a:ext>
            </a:extLst>
          </p:cNvPr>
          <p:cNvSpPr/>
          <p:nvPr/>
        </p:nvSpPr>
        <p:spPr>
          <a:xfrm>
            <a:off x="4873625" y="4379913"/>
            <a:ext cx="2992438" cy="1570037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latin typeface="Consolas" panose="020B0609020204030204" pitchFamily="49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= </a:t>
            </a:r>
            <a:r>
              <a:rPr lang="en-US" sz="2400" b="1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0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row </a:t>
            </a: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A: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 s += sum(row)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</a:t>
            </a:r>
            <a:r>
              <a:rPr lang="en-US" sz="2400" b="1" dirty="0">
                <a:latin typeface="Consolas" panose="020B0609020204030204" pitchFamily="49" charset="0"/>
                <a:cs typeface="Times New Roman" panose="02020603050405020304" pitchFamily="18" charset="0"/>
              </a:rPr>
              <a:t> ( s )</a:t>
            </a:r>
            <a:endParaRPr lang="ru-R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47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build="p" animBg="1"/>
      <p:bldP spid="7" grpId="0"/>
      <p:bldP spid="8" grpId="0" build="p" animBg="1"/>
      <p:bldP spid="1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Заголовок 1">
            <a:extLst>
              <a:ext uri="{FF2B5EF4-FFF2-40B4-BE49-F238E27FC236}">
                <a16:creationId xmlns:a16="http://schemas.microsoft.com/office/drawing/2014/main" id="{AAB464C8-793B-3840-A5CC-897A085FC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Matris elementləri ilə iş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32451CF-2FCE-8045-A869-BC286D9CB250}"/>
              </a:ext>
            </a:extLst>
          </p:cNvPr>
          <p:cNvSpPr/>
          <p:nvPr/>
        </p:nvSpPr>
        <p:spPr>
          <a:xfrm>
            <a:off x="392113" y="817563"/>
            <a:ext cx="2563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Əsas diaqonal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76F7796-BD4C-3345-A42D-6D5BD6F9E68B}"/>
              </a:ext>
            </a:extLst>
          </p:cNvPr>
          <p:cNvSpPr/>
          <p:nvPr/>
        </p:nvSpPr>
        <p:spPr>
          <a:xfrm>
            <a:off x="711200" y="1246188"/>
            <a:ext cx="5732463" cy="8302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400" dirty="0" err="1">
                <a:solidFill>
                  <a:srgbClr val="0000FF"/>
                </a:solidFill>
                <a:latin typeface="+mj-lt"/>
                <a:ea typeface="Times New Roman"/>
              </a:rPr>
              <a:t>for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latin typeface="+mj-lt"/>
                <a:ea typeface="Times New Roman"/>
              </a:rPr>
              <a:t>i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+mj-lt"/>
                <a:ea typeface="Times New Roman"/>
              </a:rPr>
              <a:t>in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latin typeface="+mj-lt"/>
                <a:ea typeface="Times New Roman"/>
              </a:rPr>
              <a:t>range</a:t>
            </a:r>
            <a:r>
              <a:rPr lang="ru-RU" sz="2400" dirty="0">
                <a:latin typeface="+mj-lt"/>
                <a:ea typeface="Times New Roman"/>
              </a:rPr>
              <a:t>(N):</a:t>
            </a:r>
          </a:p>
          <a:p>
            <a:pPr marL="179388" indent="-93663" algn="just" eaLnBrk="1" hangingPunct="1"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# A[</a:t>
            </a:r>
            <a:r>
              <a:rPr lang="en-US" sz="24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][</a:t>
            </a:r>
            <a:r>
              <a:rPr lang="en-US" sz="24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] </a:t>
            </a:r>
            <a:r>
              <a:rPr lang="en-US" sz="24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il</a:t>
            </a:r>
            <a:r>
              <a:rPr lang="az-Latn-AZ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ə işləyirik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317F220-5A7B-7B44-9683-06E36AEA2B85}"/>
              </a:ext>
            </a:extLst>
          </p:cNvPr>
          <p:cNvGraphicFramePr>
            <a:graphicFrameLocks noGrp="1"/>
          </p:cNvGraphicFramePr>
          <p:nvPr/>
        </p:nvGraphicFramePr>
        <p:xfrm>
          <a:off x="6837363" y="1265238"/>
          <a:ext cx="1135062" cy="1136652"/>
        </p:xfrm>
        <a:graphic>
          <a:graphicData uri="http://schemas.openxmlformats.org/drawingml/2006/table">
            <a:tbl>
              <a:tblPr/>
              <a:tblGrid>
                <a:gridCol w="284162">
                  <a:extLst>
                    <a:ext uri="{9D8B030D-6E8A-4147-A177-3AD203B41FA5}">
                      <a16:colId xmlns:a16="http://schemas.microsoft.com/office/drawing/2014/main" val="1836610698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3024344737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1314388550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3268707451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0167950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72253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0640711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37086"/>
                  </a:ext>
                </a:extLst>
              </a:tr>
            </a:tbl>
          </a:graphicData>
        </a:graphic>
      </p:graphicFrame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EBF6631-BDE6-5144-9785-6B22C86D01F4}"/>
              </a:ext>
            </a:extLst>
          </p:cNvPr>
          <p:cNvSpPr/>
          <p:nvPr/>
        </p:nvSpPr>
        <p:spPr>
          <a:xfrm>
            <a:off x="392113" y="2455863"/>
            <a:ext cx="3073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Köməkçi diaqonal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6D852A-15E9-5849-8BB4-74DE57ABB269}"/>
              </a:ext>
            </a:extLst>
          </p:cNvPr>
          <p:cNvSpPr/>
          <p:nvPr/>
        </p:nvSpPr>
        <p:spPr>
          <a:xfrm>
            <a:off x="711200" y="2884488"/>
            <a:ext cx="5732463" cy="8302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400" dirty="0" err="1">
                <a:solidFill>
                  <a:srgbClr val="0000FF"/>
                </a:solidFill>
                <a:latin typeface="+mj-lt"/>
                <a:ea typeface="Times New Roman"/>
              </a:rPr>
              <a:t>for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latin typeface="+mj-lt"/>
                <a:ea typeface="Times New Roman"/>
              </a:rPr>
              <a:t>i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+mj-lt"/>
                <a:ea typeface="Times New Roman"/>
              </a:rPr>
              <a:t>in</a:t>
            </a:r>
            <a:r>
              <a:rPr lang="ru-RU" sz="2400" dirty="0">
                <a:latin typeface="+mj-lt"/>
                <a:ea typeface="Times New Roman"/>
              </a:rPr>
              <a:t> </a:t>
            </a:r>
            <a:r>
              <a:rPr lang="ru-RU" sz="2400" dirty="0" err="1">
                <a:latin typeface="+mj-lt"/>
                <a:ea typeface="Times New Roman"/>
              </a:rPr>
              <a:t>range</a:t>
            </a:r>
            <a:r>
              <a:rPr lang="ru-RU" sz="2400" dirty="0">
                <a:latin typeface="+mj-lt"/>
                <a:ea typeface="Times New Roman"/>
              </a:rPr>
              <a:t>(N):</a:t>
            </a:r>
          </a:p>
          <a:p>
            <a:pPr marL="179388" indent="-93663" algn="just" eaLnBrk="1" hangingPunct="1">
              <a:defRPr/>
            </a:pPr>
            <a:r>
              <a:rPr lang="en-US" sz="2400" dirty="0">
                <a:latin typeface="+mj-lt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# A[</a:t>
            </a:r>
            <a:r>
              <a:rPr lang="en-US" sz="2400" dirty="0" err="1">
                <a:solidFill>
                  <a:srgbClr val="008000"/>
                </a:solidFill>
                <a:latin typeface="+mj-lt"/>
                <a:cs typeface="Times New Roman" pitchFamily="18" charset="0"/>
              </a:rPr>
              <a:t>i</a:t>
            </a:r>
            <a:r>
              <a:rPr lang="en-US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][N-1-i] </a:t>
            </a:r>
            <a:r>
              <a:rPr lang="az-Latn-AZ" sz="2400" dirty="0">
                <a:solidFill>
                  <a:srgbClr val="008000"/>
                </a:solidFill>
                <a:latin typeface="+mj-lt"/>
                <a:cs typeface="Times New Roman" pitchFamily="18" charset="0"/>
              </a:rPr>
              <a:t>ilə işləyirik</a:t>
            </a:r>
            <a:endParaRPr lang="ru-RU" sz="2400" dirty="0">
              <a:latin typeface="+mj-lt"/>
              <a:cs typeface="Times New Roman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4CB4919-7972-604E-8A92-E69C5D5F7C3A}"/>
              </a:ext>
            </a:extLst>
          </p:cNvPr>
          <p:cNvGraphicFramePr>
            <a:graphicFrameLocks noGrp="1"/>
          </p:cNvGraphicFramePr>
          <p:nvPr/>
        </p:nvGraphicFramePr>
        <p:xfrm>
          <a:off x="6837363" y="2903538"/>
          <a:ext cx="1135062" cy="1136652"/>
        </p:xfrm>
        <a:graphic>
          <a:graphicData uri="http://schemas.openxmlformats.org/drawingml/2006/table">
            <a:tbl>
              <a:tblPr/>
              <a:tblGrid>
                <a:gridCol w="284162">
                  <a:extLst>
                    <a:ext uri="{9D8B030D-6E8A-4147-A177-3AD203B41FA5}">
                      <a16:colId xmlns:a16="http://schemas.microsoft.com/office/drawing/2014/main" val="417911640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3789479039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3205144365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3957407192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06091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1851951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94861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38834"/>
                  </a:ext>
                </a:extLst>
              </a:tr>
            </a:tbl>
          </a:graphicData>
        </a:graphic>
      </p:graphicFrame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ECC9220-644E-9C46-BACF-769D2E1305EA}"/>
              </a:ext>
            </a:extLst>
          </p:cNvPr>
          <p:cNvSpPr/>
          <p:nvPr/>
        </p:nvSpPr>
        <p:spPr>
          <a:xfrm>
            <a:off x="392113" y="4068763"/>
            <a:ext cx="47720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Əsas diaqonal və onun altı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7F32A69-A31C-BA4E-B3F7-46A87923140D}"/>
              </a:ext>
            </a:extLst>
          </p:cNvPr>
          <p:cNvSpPr/>
          <p:nvPr/>
        </p:nvSpPr>
        <p:spPr>
          <a:xfrm>
            <a:off x="711200" y="4497388"/>
            <a:ext cx="5732463" cy="1200150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range(N):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j </a:t>
            </a:r>
            <a:r>
              <a:rPr lang="en-US" altLang="en-US" sz="2400" dirty="0">
                <a:solidFill>
                  <a:srgbClr val="0000FF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range( i+</a:t>
            </a:r>
            <a:r>
              <a:rPr lang="en-US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1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 ):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#</a:t>
            </a:r>
            <a:r>
              <a:rPr lang="ru-RU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en-US" altLang="en-US" sz="2400" dirty="0" err="1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</a:t>
            </a:r>
            <a:r>
              <a:rPr lang="ru-RU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az-Latn-AZ" altLang="en-US" sz="2400" dirty="0">
                <a:solidFill>
                  <a:srgbClr val="008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ilə işləyirik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46A1109F-3D88-7141-984E-EB79FC3E85C5}"/>
              </a:ext>
            </a:extLst>
          </p:cNvPr>
          <p:cNvGraphicFramePr>
            <a:graphicFrameLocks noGrp="1"/>
          </p:cNvGraphicFramePr>
          <p:nvPr/>
        </p:nvGraphicFramePr>
        <p:xfrm>
          <a:off x="6837363" y="4516438"/>
          <a:ext cx="1135062" cy="1136652"/>
        </p:xfrm>
        <a:graphic>
          <a:graphicData uri="http://schemas.openxmlformats.org/drawingml/2006/table">
            <a:tbl>
              <a:tblPr/>
              <a:tblGrid>
                <a:gridCol w="284162">
                  <a:extLst>
                    <a:ext uri="{9D8B030D-6E8A-4147-A177-3AD203B41FA5}">
                      <a16:colId xmlns:a16="http://schemas.microsoft.com/office/drawing/2014/main" val="2188201365"/>
                    </a:ext>
                  </a:extLst>
                </a:gridCol>
                <a:gridCol w="284163">
                  <a:extLst>
                    <a:ext uri="{9D8B030D-6E8A-4147-A177-3AD203B41FA5}">
                      <a16:colId xmlns:a16="http://schemas.microsoft.com/office/drawing/2014/main" val="4231015672"/>
                    </a:ext>
                  </a:extLst>
                </a:gridCol>
                <a:gridCol w="282575">
                  <a:extLst>
                    <a:ext uri="{9D8B030D-6E8A-4147-A177-3AD203B41FA5}">
                      <a16:colId xmlns:a16="http://schemas.microsoft.com/office/drawing/2014/main" val="697982307"/>
                    </a:ext>
                  </a:extLst>
                </a:gridCol>
                <a:gridCol w="284162">
                  <a:extLst>
                    <a:ext uri="{9D8B030D-6E8A-4147-A177-3AD203B41FA5}">
                      <a16:colId xmlns:a16="http://schemas.microsoft.com/office/drawing/2014/main" val="706536574"/>
                    </a:ext>
                  </a:extLst>
                </a:gridCol>
              </a:tblGrid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47471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733726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830322"/>
                  </a:ext>
                </a:extLst>
              </a:tr>
              <a:tr h="2841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400">
                          <a:solidFill>
                            <a:srgbClr val="3C8C93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Agency FB" pitchFamily="34" charset="0"/>
                          <a:cs typeface="Consolas" panose="020B0609020204030204" pitchFamily="49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128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2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Заголовок 1">
            <a:extLst>
              <a:ext uri="{FF2B5EF4-FFF2-40B4-BE49-F238E27FC236}">
                <a16:creationId xmlns:a16="http://schemas.microsoft.com/office/drawing/2014/main" id="{BB6C2786-D2C9-9D4B-AF56-7364A472A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Sətir və sütunların yer dəyişməsi 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E5F29F2-6FED-674A-9DAF-C28ADB824C28}"/>
              </a:ext>
            </a:extLst>
          </p:cNvPr>
          <p:cNvSpPr/>
          <p:nvPr/>
        </p:nvSpPr>
        <p:spPr>
          <a:xfrm>
            <a:off x="392113" y="817563"/>
            <a:ext cx="39227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2-ci və 4-cü sətirlər</a:t>
            </a:r>
            <a:r>
              <a:rPr lang="en-US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0E0C00E-BB8A-8F48-92F2-58F54219A66C}"/>
              </a:ext>
            </a:extLst>
          </p:cNvPr>
          <p:cNvSpPr/>
          <p:nvPr/>
        </p:nvSpPr>
        <p:spPr>
          <a:xfrm>
            <a:off x="711200" y="1246188"/>
            <a:ext cx="7185025" cy="4619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ru-RU" sz="2400" dirty="0">
                <a:latin typeface="+mj-lt"/>
                <a:ea typeface="Times New Roman"/>
              </a:rPr>
              <a:t>A[</a:t>
            </a:r>
            <a:r>
              <a:rPr lang="ru-RU" sz="2400" dirty="0">
                <a:solidFill>
                  <a:srgbClr val="00B0F0"/>
                </a:solidFill>
                <a:latin typeface="+mj-lt"/>
                <a:ea typeface="Times New Roman"/>
              </a:rPr>
              <a:t>2</a:t>
            </a:r>
            <a:r>
              <a:rPr lang="ru-RU" sz="2400" dirty="0">
                <a:latin typeface="+mj-lt"/>
                <a:ea typeface="Times New Roman"/>
              </a:rPr>
              <a:t>], A[</a:t>
            </a:r>
            <a:r>
              <a:rPr lang="ru-RU" sz="2400" dirty="0">
                <a:solidFill>
                  <a:srgbClr val="00B0F0"/>
                </a:solidFill>
                <a:latin typeface="+mj-lt"/>
                <a:ea typeface="Times New Roman"/>
              </a:rPr>
              <a:t>4</a:t>
            </a:r>
            <a:r>
              <a:rPr lang="ru-RU" sz="2400" dirty="0">
                <a:latin typeface="+mj-lt"/>
                <a:ea typeface="Times New Roman"/>
              </a:rPr>
              <a:t>] = A[</a:t>
            </a:r>
            <a:r>
              <a:rPr lang="ru-RU" sz="2400" dirty="0">
                <a:solidFill>
                  <a:srgbClr val="00B0F0"/>
                </a:solidFill>
                <a:latin typeface="+mj-lt"/>
                <a:ea typeface="Times New Roman"/>
              </a:rPr>
              <a:t>4</a:t>
            </a:r>
            <a:r>
              <a:rPr lang="ru-RU" sz="2400" dirty="0">
                <a:latin typeface="+mj-lt"/>
                <a:ea typeface="Times New Roman"/>
              </a:rPr>
              <a:t>], A[</a:t>
            </a:r>
            <a:r>
              <a:rPr lang="ru-RU" sz="2400" dirty="0">
                <a:solidFill>
                  <a:srgbClr val="00B0F0"/>
                </a:solidFill>
                <a:latin typeface="+mj-lt"/>
                <a:ea typeface="Times New Roman"/>
              </a:rPr>
              <a:t>2</a:t>
            </a:r>
            <a:r>
              <a:rPr lang="ru-RU" sz="2400" dirty="0">
                <a:latin typeface="+mj-lt"/>
                <a:ea typeface="Times New Roman"/>
              </a:rPr>
              <a:t>]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D28578-3E4B-AD44-B232-FDDAD6588421}"/>
              </a:ext>
            </a:extLst>
          </p:cNvPr>
          <p:cNvSpPr/>
          <p:nvPr/>
        </p:nvSpPr>
        <p:spPr>
          <a:xfrm>
            <a:off x="392113" y="3732213"/>
            <a:ext cx="3922712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2-ci və 4-cü sütunlar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3417F16-81EC-B846-B7BC-7BC115EF6F51}"/>
              </a:ext>
            </a:extLst>
          </p:cNvPr>
          <p:cNvSpPr/>
          <p:nvPr/>
        </p:nvSpPr>
        <p:spPr>
          <a:xfrm>
            <a:off x="711200" y="4160838"/>
            <a:ext cx="7185025" cy="831850"/>
          </a:xfrm>
          <a:prstGeom prst="rect">
            <a:avLst/>
          </a:prstGeom>
          <a:solidFill>
            <a:srgbClr val="FFFF99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rgbClr val="00009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(N):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ru-RU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ru-RU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 = 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ru-RU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4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], 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[</a:t>
            </a:r>
            <a:r>
              <a:rPr lang="ru-RU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ru-RU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ru-RU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</p:txBody>
      </p:sp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69859B2F-E513-7444-98DF-2D8EA498D6EC}"/>
              </a:ext>
            </a:extLst>
          </p:cNvPr>
          <p:cNvGraphicFramePr>
            <a:graphicFrameLocks noGrp="1"/>
          </p:cNvGraphicFramePr>
          <p:nvPr/>
        </p:nvGraphicFramePr>
        <p:xfrm>
          <a:off x="911225" y="1901825"/>
          <a:ext cx="121443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0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0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3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b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 marL="0" marR="0" marT="0" marB="0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ru-RU" sz="2000" b="1" kern="1200" dirty="0">
                        <a:solidFill>
                          <a:schemeClr val="tx1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CF01D103-0C72-3740-BE33-67346D73E08D}"/>
              </a:ext>
            </a:extLst>
          </p:cNvPr>
          <p:cNvGraphicFramePr>
            <a:graphicFrameLocks noGrp="1"/>
          </p:cNvGraphicFramePr>
          <p:nvPr/>
        </p:nvGraphicFramePr>
        <p:xfrm>
          <a:off x="2697163" y="2160588"/>
          <a:ext cx="2305052" cy="36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7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A411AA14-AC1B-3741-998F-D34EB63279A3}"/>
              </a:ext>
            </a:extLst>
          </p:cNvPr>
          <p:cNvGraphicFramePr>
            <a:graphicFrameLocks noGrp="1"/>
          </p:cNvGraphicFramePr>
          <p:nvPr/>
        </p:nvGraphicFramePr>
        <p:xfrm>
          <a:off x="2697163" y="3086100"/>
          <a:ext cx="2305052" cy="369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Полилиния 17"/>
          <p:cNvSpPr>
            <a:spLocks noChangeArrowheads="1"/>
          </p:cNvSpPr>
          <p:nvPr/>
        </p:nvSpPr>
        <p:spPr bwMode="auto">
          <a:xfrm flipV="1">
            <a:off x="1763713" y="2301875"/>
            <a:ext cx="925512" cy="387350"/>
          </a:xfrm>
          <a:custGeom>
            <a:avLst/>
            <a:gdLst>
              <a:gd name="T0" fmla="*/ 0 w 1506685"/>
              <a:gd name="T1" fmla="*/ 35 h 447040"/>
              <a:gd name="T2" fmla="*/ 1 w 1506685"/>
              <a:gd name="T3" fmla="*/ 855 h 447040"/>
              <a:gd name="T4" fmla="*/ 0 60000 65536"/>
              <a:gd name="T5" fmla="*/ 0 60000 65536"/>
              <a:gd name="T6" fmla="*/ 0 w 1506685"/>
              <a:gd name="T7" fmla="*/ 0 h 447040"/>
              <a:gd name="T8" fmla="*/ 1506685 w 1506685"/>
              <a:gd name="T9" fmla="*/ 447040 h 4470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6685" h="447040">
                <a:moveTo>
                  <a:pt x="0" y="16256"/>
                </a:moveTo>
                <a:cubicBezTo>
                  <a:pt x="829260" y="0"/>
                  <a:pt x="804056" y="447040"/>
                  <a:pt x="1506685" y="40640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Полилиния 18"/>
          <p:cNvSpPr>
            <a:spLocks noChangeArrowheads="1"/>
          </p:cNvSpPr>
          <p:nvPr/>
        </p:nvSpPr>
        <p:spPr bwMode="auto">
          <a:xfrm flipV="1">
            <a:off x="1763713" y="3216275"/>
            <a:ext cx="925512" cy="76200"/>
          </a:xfrm>
          <a:custGeom>
            <a:avLst/>
            <a:gdLst>
              <a:gd name="T0" fmla="*/ 0 w 1506685"/>
              <a:gd name="T1" fmla="*/ 0 h 447040"/>
              <a:gd name="T2" fmla="*/ 1 w 1506685"/>
              <a:gd name="T3" fmla="*/ 0 h 447040"/>
              <a:gd name="T4" fmla="*/ 0 60000 65536"/>
              <a:gd name="T5" fmla="*/ 0 60000 65536"/>
              <a:gd name="T6" fmla="*/ 0 w 1506685"/>
              <a:gd name="T7" fmla="*/ 0 h 447040"/>
              <a:gd name="T8" fmla="*/ 1506685 w 1506685"/>
              <a:gd name="T9" fmla="*/ 447040 h 4470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6685" h="447040">
                <a:moveTo>
                  <a:pt x="0" y="16256"/>
                </a:moveTo>
                <a:cubicBezTo>
                  <a:pt x="829260" y="0"/>
                  <a:pt x="804056" y="447040"/>
                  <a:pt x="1506685" y="406400"/>
                </a:cubicBezTo>
              </a:path>
            </a:pathLst>
          </a:custGeom>
          <a:noFill/>
          <a:ln w="12700" algn="ctr">
            <a:solidFill>
              <a:srgbClr val="0000FF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Полилиния 19"/>
          <p:cNvSpPr>
            <a:spLocks noChangeArrowheads="1"/>
          </p:cNvSpPr>
          <p:nvPr/>
        </p:nvSpPr>
        <p:spPr bwMode="auto">
          <a:xfrm>
            <a:off x="1763713" y="2668588"/>
            <a:ext cx="925512" cy="612775"/>
          </a:xfrm>
          <a:custGeom>
            <a:avLst/>
            <a:gdLst>
              <a:gd name="T0" fmla="*/ 0 w 1506685"/>
              <a:gd name="T1" fmla="*/ 2147483646 h 447040"/>
              <a:gd name="T2" fmla="*/ 1 w 1506685"/>
              <a:gd name="T3" fmla="*/ 2147483646 h 447040"/>
              <a:gd name="T4" fmla="*/ 0 60000 65536"/>
              <a:gd name="T5" fmla="*/ 0 60000 65536"/>
              <a:gd name="T6" fmla="*/ 0 w 1506685"/>
              <a:gd name="T7" fmla="*/ 0 h 447040"/>
              <a:gd name="T8" fmla="*/ 1506685 w 1506685"/>
              <a:gd name="T9" fmla="*/ 447040 h 4470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6685" h="447040">
                <a:moveTo>
                  <a:pt x="0" y="16256"/>
                </a:moveTo>
                <a:cubicBezTo>
                  <a:pt x="829260" y="0"/>
                  <a:pt x="804056" y="447040"/>
                  <a:pt x="1506685" y="4064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Полилиния 20"/>
          <p:cNvSpPr>
            <a:spLocks noChangeArrowheads="1"/>
          </p:cNvSpPr>
          <p:nvPr/>
        </p:nvSpPr>
        <p:spPr bwMode="auto">
          <a:xfrm flipV="1">
            <a:off x="1763713" y="2247900"/>
            <a:ext cx="925512" cy="1065213"/>
          </a:xfrm>
          <a:custGeom>
            <a:avLst/>
            <a:gdLst>
              <a:gd name="T0" fmla="*/ 0 w 1506685"/>
              <a:gd name="T1" fmla="*/ 2147483646 h 447040"/>
              <a:gd name="T2" fmla="*/ 1 w 1506685"/>
              <a:gd name="T3" fmla="*/ 2147483646 h 447040"/>
              <a:gd name="T4" fmla="*/ 0 60000 65536"/>
              <a:gd name="T5" fmla="*/ 0 60000 65536"/>
              <a:gd name="T6" fmla="*/ 0 w 1506685"/>
              <a:gd name="T7" fmla="*/ 0 h 447040"/>
              <a:gd name="T8" fmla="*/ 1506685 w 1506685"/>
              <a:gd name="T9" fmla="*/ 447040 h 44704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06685" h="447040">
                <a:moveTo>
                  <a:pt x="0" y="16256"/>
                </a:moveTo>
                <a:cubicBezTo>
                  <a:pt x="829260" y="0"/>
                  <a:pt x="804056" y="447040"/>
                  <a:pt x="1506685" y="406400"/>
                </a:cubicBezTo>
              </a:path>
            </a:pathLst>
          </a:custGeom>
          <a:noFill/>
          <a:ln w="12700" algn="ctr">
            <a:solidFill>
              <a:srgbClr val="FF0000"/>
            </a:solidFill>
            <a:round/>
            <a:headEnd type="oval" w="sm" len="sm"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1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13" grpId="0"/>
      <p:bldP spid="14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Заголовок 1">
            <a:extLst>
              <a:ext uri="{FF2B5EF4-FFF2-40B4-BE49-F238E27FC236}">
                <a16:creationId xmlns:a16="http://schemas.microsoft.com/office/drawing/2014/main" id="{390B8660-FF9E-0945-A841-9F3296651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301625"/>
            <a:ext cx="8375650" cy="471488"/>
          </a:xfrm>
        </p:spPr>
        <p:txBody>
          <a:bodyPr/>
          <a:lstStyle/>
          <a:p>
            <a:r>
              <a:rPr lang="az-Latn-AZ" altLang="ru-RU" b="1" dirty="0">
                <a:latin typeface="Consolas" panose="020B0609020204030204" pitchFamily="49" charset="0"/>
              </a:rPr>
              <a:t>Sətir və sütunlarının seçilməsi</a:t>
            </a:r>
            <a:endParaRPr lang="ru-RU" altLang="ru-RU" b="1" dirty="0">
              <a:latin typeface="Consolas" panose="020B0609020204030204" pitchFamily="49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6C84AB-73A3-B248-8627-F9E905BDE2BB}"/>
              </a:ext>
            </a:extLst>
          </p:cNvPr>
          <p:cNvSpPr/>
          <p:nvPr/>
        </p:nvSpPr>
        <p:spPr>
          <a:xfrm>
            <a:off x="392113" y="817563"/>
            <a:ext cx="2054225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+mj-lt"/>
                <a:ea typeface="+mj-ea"/>
                <a:cs typeface="Courier New" pitchFamily="49" charset="0"/>
              </a:rPr>
              <a:t>1-ci sətir</a:t>
            </a:r>
            <a:r>
              <a:rPr lang="ru-RU" sz="2400" b="1" kern="0" dirty="0">
                <a:solidFill>
                  <a:srgbClr val="333399"/>
                </a:solidFill>
                <a:latin typeface="+mj-lt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+mj-lt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A27FE08-711B-FC4A-BE93-32F4020FAE22}"/>
              </a:ext>
            </a:extLst>
          </p:cNvPr>
          <p:cNvSpPr/>
          <p:nvPr/>
        </p:nvSpPr>
        <p:spPr>
          <a:xfrm>
            <a:off x="711200" y="1246188"/>
            <a:ext cx="2319338" cy="461962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Times New Roman"/>
              </a:rPr>
              <a:t>R </a:t>
            </a:r>
            <a:r>
              <a:rPr lang="ru-RU" sz="2400" dirty="0">
                <a:latin typeface="+mj-lt"/>
                <a:ea typeface="Times New Roman"/>
              </a:rPr>
              <a:t>= </a:t>
            </a:r>
            <a:r>
              <a:rPr lang="en-US" sz="2400" dirty="0">
                <a:latin typeface="+mj-lt"/>
                <a:ea typeface="Times New Roman"/>
              </a:rPr>
              <a:t>A</a:t>
            </a:r>
            <a:r>
              <a:rPr lang="ru-RU" sz="2400" dirty="0">
                <a:latin typeface="+mj-lt"/>
                <a:ea typeface="Times New Roman"/>
              </a:rPr>
              <a:t>[</a:t>
            </a:r>
            <a:r>
              <a:rPr lang="en-US" sz="2400" dirty="0">
                <a:latin typeface="+mj-lt"/>
                <a:ea typeface="Times New Roman"/>
              </a:rPr>
              <a:t>1</a:t>
            </a:r>
            <a:r>
              <a:rPr lang="ru-RU" sz="2400" dirty="0">
                <a:latin typeface="+mj-lt"/>
                <a:ea typeface="Times New Roman"/>
              </a:rPr>
              <a:t>][:]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C02CCE9-794E-9F4A-ABAA-70E1F14FBF15}"/>
              </a:ext>
            </a:extLst>
          </p:cNvPr>
          <p:cNvSpPr/>
          <p:nvPr/>
        </p:nvSpPr>
        <p:spPr>
          <a:xfrm>
            <a:off x="392113" y="1851025"/>
            <a:ext cx="2054225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2-</a:t>
            </a: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ci sütun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53E5F39-A9E0-B94C-838D-8350BCABDAB8}"/>
              </a:ext>
            </a:extLst>
          </p:cNvPr>
          <p:cNvSpPr/>
          <p:nvPr/>
        </p:nvSpPr>
        <p:spPr>
          <a:xfrm>
            <a:off x="711200" y="2332038"/>
            <a:ext cx="7185025" cy="1201737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 = []</a:t>
            </a:r>
          </a:p>
          <a:p>
            <a:pPr algn="just" eaLnBrk="1" hangingPunct="1">
              <a:defRPr/>
            </a:pP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row </a:t>
            </a: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A:</a:t>
            </a:r>
          </a:p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C.</a:t>
            </a:r>
            <a:r>
              <a:rPr lang="en-US" altLang="en-US" sz="2400" dirty="0" err="1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append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(row[</a:t>
            </a:r>
            <a:r>
              <a:rPr lang="en-US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])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E69BCD5-0385-C14B-B984-255B6821503B}"/>
              </a:ext>
            </a:extLst>
          </p:cNvPr>
          <p:cNvSpPr/>
          <p:nvPr/>
        </p:nvSpPr>
        <p:spPr>
          <a:xfrm>
            <a:off x="3794125" y="1246188"/>
            <a:ext cx="1925638" cy="461962"/>
          </a:xfrm>
          <a:prstGeom prst="rect">
            <a:avLst/>
          </a:prstGeom>
          <a:solidFill>
            <a:srgbClr val="E6E6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179388" indent="-93663" algn="just" eaLnBrk="1" hangingPunct="1">
              <a:spcAft>
                <a:spcPts val="0"/>
              </a:spcAft>
              <a:defRPr/>
            </a:pPr>
            <a:r>
              <a:rPr lang="en-US" sz="2400" dirty="0">
                <a:latin typeface="+mj-lt"/>
                <a:ea typeface="Times New Roman"/>
              </a:rPr>
              <a:t>R </a:t>
            </a:r>
            <a:r>
              <a:rPr lang="ru-RU" sz="2400" dirty="0">
                <a:latin typeface="+mj-lt"/>
                <a:ea typeface="Times New Roman"/>
              </a:rPr>
              <a:t>= </a:t>
            </a:r>
            <a:r>
              <a:rPr lang="en-US" sz="2400" dirty="0">
                <a:latin typeface="+mj-lt"/>
                <a:ea typeface="Times New Roman"/>
              </a:rPr>
              <a:t>A</a:t>
            </a:r>
            <a:r>
              <a:rPr lang="ru-RU" sz="2400" dirty="0">
                <a:latin typeface="+mj-lt"/>
                <a:ea typeface="Times New Roman"/>
              </a:rPr>
              <a:t>[</a:t>
            </a:r>
            <a:r>
              <a:rPr lang="en-US" sz="2400" dirty="0" err="1">
                <a:latin typeface="+mj-lt"/>
                <a:ea typeface="Times New Roman"/>
              </a:rPr>
              <a:t>i</a:t>
            </a:r>
            <a:r>
              <a:rPr lang="ru-RU" sz="2400" dirty="0">
                <a:latin typeface="+mj-lt"/>
                <a:ea typeface="Times New Roman"/>
              </a:rPr>
              <a:t>]</a:t>
            </a:r>
          </a:p>
        </p:txBody>
      </p:sp>
      <p:sp>
        <p:nvSpPr>
          <p:cNvPr id="23" name="Плюс 22">
            <a:extLst>
              <a:ext uri="{FF2B5EF4-FFF2-40B4-BE49-F238E27FC236}">
                <a16:creationId xmlns:a16="http://schemas.microsoft.com/office/drawing/2014/main" id="{159A637B-951C-9E4C-A9C4-870AEF47E2CD}"/>
              </a:ext>
            </a:extLst>
          </p:cNvPr>
          <p:cNvSpPr/>
          <p:nvPr/>
        </p:nvSpPr>
        <p:spPr bwMode="auto">
          <a:xfrm rot="2700000">
            <a:off x="3923507" y="1031081"/>
            <a:ext cx="903288" cy="904875"/>
          </a:xfrm>
          <a:prstGeom prst="mathPlus">
            <a:avLst>
              <a:gd name="adj1" fmla="val 9402"/>
            </a:avLst>
          </a:prstGeom>
          <a:solidFill>
            <a:srgbClr val="FF0000">
              <a:alpha val="51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lg" len="lg"/>
          </a:ln>
          <a:effectLst/>
        </p:spPr>
        <p:txBody>
          <a:bodyPr/>
          <a:lstStyle/>
          <a:p>
            <a:pPr eaLnBrk="1" hangingPunct="1">
              <a:defRPr/>
            </a:pP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F5D54589-C5AA-CA48-9273-615B099C6270}"/>
              </a:ext>
            </a:extLst>
          </p:cNvPr>
          <p:cNvSpPr/>
          <p:nvPr/>
        </p:nvSpPr>
        <p:spPr>
          <a:xfrm>
            <a:off x="392113" y="3533775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Alternativ həll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F0448E1D-D78C-F24A-BD35-391AC134B83A}"/>
              </a:ext>
            </a:extLst>
          </p:cNvPr>
          <p:cNvSpPr/>
          <p:nvPr/>
        </p:nvSpPr>
        <p:spPr>
          <a:xfrm>
            <a:off x="711200" y="4013200"/>
            <a:ext cx="7185025" cy="460375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C = [ row[</a:t>
            </a:r>
            <a:r>
              <a:rPr lang="en-US" altLang="en-US" sz="2400" dirty="0">
                <a:solidFill>
                  <a:srgbClr val="00B0F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2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row </a:t>
            </a: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A ]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3B076B8B-2832-5B49-AA2C-4436E6119F40}"/>
              </a:ext>
            </a:extLst>
          </p:cNvPr>
          <p:cNvSpPr/>
          <p:nvPr/>
        </p:nvSpPr>
        <p:spPr>
          <a:xfrm>
            <a:off x="392113" y="4625975"/>
            <a:ext cx="23939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az-Latn-AZ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Baş diaqonal</a:t>
            </a:r>
            <a:r>
              <a:rPr lang="ru-RU" sz="2400" b="1" kern="0" dirty="0">
                <a:solidFill>
                  <a:srgbClr val="333399"/>
                </a:solidFill>
                <a:latin typeface="Consolas" panose="020B0609020204030204" pitchFamily="49" charset="0"/>
                <a:ea typeface="+mj-ea"/>
                <a:cs typeface="+mj-cs"/>
              </a:rPr>
              <a:t>:</a:t>
            </a:r>
            <a:endParaRPr lang="ru-RU" sz="2400" dirty="0">
              <a:solidFill>
                <a:srgbClr val="333399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9C867528-7064-7342-BAE7-0BACD70F5AC1}"/>
              </a:ext>
            </a:extLst>
          </p:cNvPr>
          <p:cNvSpPr/>
          <p:nvPr/>
        </p:nvSpPr>
        <p:spPr>
          <a:xfrm>
            <a:off x="711200" y="5108575"/>
            <a:ext cx="7185025" cy="460375"/>
          </a:xfrm>
          <a:prstGeom prst="rect">
            <a:avLst/>
          </a:prstGeom>
          <a:solidFill>
            <a:schemeClr val="accent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179388" indent="-936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>
              <a:defRPr/>
            </a:pP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D = [ A[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][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] </a:t>
            </a: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for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in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range</a:t>
            </a:r>
            <a:r>
              <a:rPr lang="en-US" altLang="en-US" sz="2400" dirty="0">
                <a:latin typeface="Consolas" panose="020B0609020204030204" pitchFamily="49" charset="0"/>
                <a:cs typeface="Times New Roman" panose="02020603050405020304" pitchFamily="18" charset="0"/>
              </a:rPr>
              <a:t>(N) ]</a:t>
            </a:r>
            <a:endParaRPr lang="ru-RU" altLang="en-US" sz="24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 animBg="1"/>
      <p:bldP spid="13" grpId="0"/>
      <p:bldP spid="14" grpId="0" build="p" animBg="1"/>
      <p:bldP spid="22" grpId="0" build="p" animBg="1"/>
      <p:bldP spid="24" grpId="0"/>
      <p:bldP spid="25" grpId="0" build="p" animBg="1"/>
      <p:bldP spid="26" grpId="0"/>
      <p:bldP spid="27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8495b6d3b7e864796be1b124502140efa56ca2"/>
</p:tagLst>
</file>

<file path=ppt/theme/theme1.xml><?xml version="1.0" encoding="utf-8"?>
<a:theme xmlns:a="http://schemas.openxmlformats.org/drawingml/2006/main" name="Оформление по умолчанию">
  <a:themeElements>
    <a:clrScheme name="Другая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3333FF"/>
      </a:hlink>
      <a:folHlink>
        <a:srgbClr val="CC0099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3333FF"/>
        </a:hlink>
        <a:folHlink>
          <a:srgbClr val="CC00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56087</TotalTime>
  <Words>1983</Words>
  <Application>Microsoft Office PowerPoint</Application>
  <PresentationFormat>On-screen Show (4:3)</PresentationFormat>
  <Paragraphs>254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Оформление по умолчанию</vt:lpstr>
      <vt:lpstr>Python dilində proqramlaşdırma</vt:lpstr>
      <vt:lpstr>Matris nədir?</vt:lpstr>
      <vt:lpstr>Matrislərin yaradılması</vt:lpstr>
      <vt:lpstr>Matrislərin yaradılması</vt:lpstr>
      <vt:lpstr>Matrislərin ekrana çıxarılması</vt:lpstr>
      <vt:lpstr>Sadə alqoritmlər</vt:lpstr>
      <vt:lpstr>Matris elementləri ilə iş</vt:lpstr>
      <vt:lpstr>Sətir və sütunların yer dəyişməsi </vt:lpstr>
      <vt:lpstr>Sətir və sütunlarının seçilməsi</vt:lpstr>
      <vt:lpstr>Python dilində proqramlaşdırma</vt:lpstr>
      <vt:lpstr>Dictionaries</vt:lpstr>
      <vt:lpstr>Python - Access Dictionary Items</vt:lpstr>
      <vt:lpstr>Python - Change Dictionary Items</vt:lpstr>
      <vt:lpstr>Python - Remove Dictionary Items</vt:lpstr>
      <vt:lpstr>Python - Loop Dictionaries</vt:lpstr>
      <vt:lpstr>Python - Nested Dictionaries</vt:lpstr>
      <vt:lpstr>Dictionary</vt:lpstr>
      <vt:lpstr>Dictionaries-Pythonda əsas verilənlərin tiplərindəndir.</vt:lpstr>
      <vt:lpstr>Elementlər və qiyməti integer,float və string tipindən ola bilər.  thisdict = {   "brand": "Ford",   "model": "Mustang",   "year": 1964 } Elementlər eyni ola bilməz,amma qiymətlər eyni ola bilər. Məsələn: Fruits={“alma”:2,”armud”:2,”alca”:4} Dictionaries-də elementi ancaq silə bilərik, onu dəyişmək olmaz. Qiymətini isə dəyişə bilərik. thisdict = {   "brand": "Ford",   "model": "Mustang",   "year": 1964 } thisdict["model"]=“BMW” print(thisdict["model"])=“BMW” </vt:lpstr>
      <vt:lpstr>Yeni elementin daxil edilməsi</vt:lpstr>
      <vt:lpstr>Mövcud elementin yoxlanılması</vt:lpstr>
      <vt:lpstr>Elementlərin silinməsi</vt:lpstr>
      <vt:lpstr>PowerPoint Presentation</vt:lpstr>
      <vt:lpstr>PowerPoint Presentation</vt:lpstr>
    </vt:vector>
  </TitlesOfParts>
  <Company>163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 (ПО)</dc:title>
  <dc:creator>kp</dc:creator>
  <cp:lastModifiedBy>Aygul Musayeva</cp:lastModifiedBy>
  <cp:revision>2265</cp:revision>
  <dcterms:created xsi:type="dcterms:W3CDTF">2007-01-31T19:13:48Z</dcterms:created>
  <dcterms:modified xsi:type="dcterms:W3CDTF">2024-05-15T13:41:54Z</dcterms:modified>
</cp:coreProperties>
</file>