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412" r:id="rId2"/>
    <p:sldId id="420" r:id="rId3"/>
    <p:sldId id="423" r:id="rId4"/>
    <p:sldId id="425" r:id="rId5"/>
    <p:sldId id="413" r:id="rId6"/>
    <p:sldId id="565" r:id="rId7"/>
    <p:sldId id="561" r:id="rId8"/>
    <p:sldId id="566" r:id="rId9"/>
    <p:sldId id="562" r:id="rId10"/>
    <p:sldId id="567" r:id="rId11"/>
    <p:sldId id="431" r:id="rId12"/>
    <p:sldId id="563" r:id="rId13"/>
    <p:sldId id="564" r:id="rId14"/>
    <p:sldId id="432" r:id="rId15"/>
    <p:sldId id="433" r:id="rId16"/>
    <p:sldId id="572" r:id="rId17"/>
    <p:sldId id="435" r:id="rId18"/>
    <p:sldId id="434" r:id="rId19"/>
    <p:sldId id="426" r:id="rId20"/>
    <p:sldId id="427" r:id="rId21"/>
    <p:sldId id="568" r:id="rId22"/>
    <p:sldId id="569" r:id="rId23"/>
    <p:sldId id="429" r:id="rId24"/>
    <p:sldId id="430" r:id="rId25"/>
    <p:sldId id="436" r:id="rId26"/>
    <p:sldId id="540" r:id="rId27"/>
    <p:sldId id="571" r:id="rId28"/>
    <p:sldId id="570" r:id="rId29"/>
    <p:sldId id="437" r:id="rId30"/>
    <p:sldId id="546" r:id="rId31"/>
    <p:sldId id="438" r:id="rId32"/>
    <p:sldId id="439" r:id="rId33"/>
    <p:sldId id="440" r:id="rId34"/>
    <p:sldId id="441" r:id="rId35"/>
    <p:sldId id="442" r:id="rId36"/>
    <p:sldId id="414" r:id="rId37"/>
    <p:sldId id="443" r:id="rId38"/>
    <p:sldId id="444" r:id="rId39"/>
    <p:sldId id="445" r:id="rId40"/>
    <p:sldId id="542" r:id="rId41"/>
    <p:sldId id="543" r:id="rId42"/>
    <p:sldId id="544" r:id="rId43"/>
    <p:sldId id="449" r:id="rId44"/>
    <p:sldId id="448" r:id="rId45"/>
    <p:sldId id="450" r:id="rId46"/>
    <p:sldId id="452" r:id="rId47"/>
    <p:sldId id="556" r:id="rId48"/>
    <p:sldId id="509" r:id="rId49"/>
    <p:sldId id="510" r:id="rId50"/>
    <p:sldId id="573" r:id="rId51"/>
    <p:sldId id="574" r:id="rId52"/>
    <p:sldId id="575" r:id="rId53"/>
    <p:sldId id="576" r:id="rId54"/>
  </p:sldIdLst>
  <p:sldSz cx="9144000" cy="6858000" type="screen4x3"/>
  <p:notesSz cx="6858000" cy="9144000"/>
  <p:custDataLst>
    <p:tags r:id="rId56"/>
  </p:custDataLst>
  <p:defaultTextStyle>
    <a:defPPr>
      <a:defRPr lang="ru-R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Alqoritm" id="{6EA6A160-FC88-402A-96A5-21E718CE6DDF}">
          <p14:sldIdLst>
            <p14:sldId id="412"/>
            <p14:sldId id="420"/>
            <p14:sldId id="423"/>
            <p14:sldId id="425"/>
          </p14:sldIdLst>
        </p14:section>
        <p14:section name="giriş" id="{9244DBDE-E859-4AAE-A7B1-5C323EB44BF4}">
          <p14:sldIdLst>
            <p14:sldId id="413"/>
            <p14:sldId id="565"/>
            <p14:sldId id="561"/>
            <p14:sldId id="566"/>
            <p14:sldId id="562"/>
            <p14:sldId id="567"/>
          </p14:sldIdLst>
        </p14:section>
        <p14:section name="dəyişənlər" id="{124A77CB-1CD5-4C1C-B235-61FCED5FB11C}">
          <p14:sldIdLst>
            <p14:sldId id="431"/>
            <p14:sldId id="563"/>
            <p14:sldId id="564"/>
            <p14:sldId id="432"/>
            <p14:sldId id="433"/>
            <p14:sldId id="572"/>
            <p14:sldId id="435"/>
            <p14:sldId id="434"/>
          </p14:sldIdLst>
        </p14:section>
        <p14:section name="sadə proqramlar, nümunələr" id="{171984FF-AF8C-4620-AB1E-543AFC78D65A}">
          <p14:sldIdLst>
            <p14:sldId id="426"/>
            <p14:sldId id="427"/>
            <p14:sldId id="568"/>
            <p14:sldId id="569"/>
            <p14:sldId id="429"/>
            <p14:sldId id="430"/>
            <p14:sldId id="436"/>
            <p14:sldId id="540"/>
            <p14:sldId id="571"/>
            <p14:sldId id="570"/>
            <p14:sldId id="437"/>
            <p14:sldId id="546"/>
            <p14:sldId id="438"/>
            <p14:sldId id="439"/>
            <p14:sldId id="440"/>
            <p14:sldId id="441"/>
            <p14:sldId id="442"/>
          </p14:sldIdLst>
        </p14:section>
        <p14:section name="Hesablamalar" id="{16B86143-2F9C-417D-BB41-A6A33E84B20C}">
          <p14:sldIdLst>
            <p14:sldId id="414"/>
            <p14:sldId id="443"/>
            <p14:sldId id="444"/>
            <p14:sldId id="445"/>
            <p14:sldId id="542"/>
            <p14:sldId id="543"/>
            <p14:sldId id="544"/>
            <p14:sldId id="449"/>
            <p14:sldId id="448"/>
            <p14:sldId id="450"/>
            <p14:sldId id="452"/>
            <p14:sldId id="556"/>
            <p14:sldId id="509"/>
            <p14:sldId id="510"/>
            <p14:sldId id="573"/>
            <p14:sldId id="574"/>
            <p14:sldId id="575"/>
            <p14:sldId id="5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5FF"/>
    <a:srgbClr val="333399"/>
    <a:srgbClr val="66FFFF"/>
    <a:srgbClr val="0000FF"/>
    <a:srgbClr val="008000"/>
    <a:srgbClr val="FFFF99"/>
    <a:srgbClr val="E6E6FF"/>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3" autoAdjust="0"/>
    <p:restoredTop sz="95005" autoAdjust="0"/>
  </p:normalViewPr>
  <p:slideViewPr>
    <p:cSldViewPr snapToGrid="0">
      <p:cViewPr varScale="1">
        <p:scale>
          <a:sx n="69" d="100"/>
          <a:sy n="69" d="100"/>
        </p:scale>
        <p:origin x="1536" y="66"/>
      </p:cViewPr>
      <p:guideLst>
        <p:guide orient="horz" pos="2160"/>
        <p:guide pos="2880"/>
      </p:guideLst>
    </p:cSldViewPr>
  </p:slideViewPr>
  <p:notesTextViewPr>
    <p:cViewPr>
      <p:scale>
        <a:sx n="100" d="100"/>
        <a:sy n="100" d="100"/>
      </p:scale>
      <p:origin x="0" y="0"/>
    </p:cViewPr>
  </p:notesTextViewPr>
  <p:sorterViewPr>
    <p:cViewPr>
      <p:scale>
        <a:sx n="179" d="100"/>
        <a:sy n="179" d="100"/>
      </p:scale>
      <p:origin x="0" y="0"/>
    </p:cViewPr>
  </p:sorterViewPr>
  <p:notesViewPr>
    <p:cSldViewPr snapToGrid="0">
      <p:cViewPr varScale="1">
        <p:scale>
          <a:sx n="82" d="100"/>
          <a:sy n="82" d="100"/>
        </p:scale>
        <p:origin x="3352"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tags" Target="tags/tag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onsolas" charset="0"/>
              </a:defRPr>
            </a:lvl1pPr>
          </a:lstStyle>
          <a:p>
            <a:pPr>
              <a:defRPr/>
            </a:pPr>
            <a:endParaRPr lang="ru-RU"/>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onsolas" charset="0"/>
              </a:defRPr>
            </a:lvl1pPr>
          </a:lstStyle>
          <a:p>
            <a:pPr>
              <a:defRPr/>
            </a:pPr>
            <a:endParaRPr lang="ru-RU"/>
          </a:p>
        </p:txBody>
      </p:sp>
      <p:sp>
        <p:nvSpPr>
          <p:cNvPr id="137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dirty="0"/>
              <a:t>Образец текста</a:t>
            </a:r>
          </a:p>
          <a:p>
            <a:pPr lvl="1"/>
            <a:r>
              <a:rPr lang="ru-RU" noProof="0" dirty="0"/>
              <a:t>Второй уровень</a:t>
            </a:r>
          </a:p>
          <a:p>
            <a:pPr lvl="2"/>
            <a:r>
              <a:rPr lang="ru-RU" noProof="0" dirty="0"/>
              <a:t>Третий уровень</a:t>
            </a:r>
          </a:p>
          <a:p>
            <a:pPr lvl="3"/>
            <a:r>
              <a:rPr lang="ru-RU" noProof="0" dirty="0"/>
              <a:t>Четвертый уровень</a:t>
            </a:r>
          </a:p>
          <a:p>
            <a:pPr lvl="4"/>
            <a:r>
              <a:rPr lang="ru-RU" noProof="0" dirty="0"/>
              <a:t>Пятый уровень</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onsolas" charset="0"/>
              </a:defRPr>
            </a:lvl1pPr>
          </a:lstStyle>
          <a:p>
            <a:pPr>
              <a:defRPr/>
            </a:pPr>
            <a:endParaRPr lang="ru-RU"/>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onsolas" charset="0"/>
              </a:defRPr>
            </a:lvl1pPr>
          </a:lstStyle>
          <a:p>
            <a:fld id="{C6E7E1F6-12EC-E942-BE8C-7C7D9FB2F62E}" type="slidenum">
              <a:rPr lang="ru-RU" altLang="ru-RU" smtClean="0"/>
              <a:pPr/>
              <a:t>‹#›</a:t>
            </a:fld>
            <a:endParaRPr lang="ru-RU" altLang="ru-RU"/>
          </a:p>
        </p:txBody>
      </p:sp>
    </p:spTree>
    <p:extLst>
      <p:ext uri="{BB962C8B-B14F-4D97-AF65-F5344CB8AC3E}">
        <p14:creationId xmlns:p14="http://schemas.microsoft.com/office/powerpoint/2010/main" val="5035887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nsolas" charset="0"/>
        <a:ea typeface="+mn-ea"/>
        <a:cs typeface="+mn-cs"/>
      </a:defRPr>
    </a:lvl1pPr>
    <a:lvl2pPr marL="457200" algn="l" rtl="0" eaLnBrk="0" fontAlgn="base" hangingPunct="0">
      <a:spcBef>
        <a:spcPct val="30000"/>
      </a:spcBef>
      <a:spcAft>
        <a:spcPct val="0"/>
      </a:spcAft>
      <a:defRPr sz="1200" kern="1200">
        <a:solidFill>
          <a:schemeClr val="tx1"/>
        </a:solidFill>
        <a:latin typeface="Consolas" charset="0"/>
        <a:ea typeface="+mn-ea"/>
        <a:cs typeface="+mn-cs"/>
      </a:defRPr>
    </a:lvl2pPr>
    <a:lvl3pPr marL="914400" algn="l" rtl="0" eaLnBrk="0" fontAlgn="base" hangingPunct="0">
      <a:spcBef>
        <a:spcPct val="30000"/>
      </a:spcBef>
      <a:spcAft>
        <a:spcPct val="0"/>
      </a:spcAft>
      <a:defRPr sz="1200" kern="1200">
        <a:solidFill>
          <a:schemeClr val="tx1"/>
        </a:solidFill>
        <a:latin typeface="Consolas" charset="0"/>
        <a:ea typeface="+mn-ea"/>
        <a:cs typeface="+mn-cs"/>
      </a:defRPr>
    </a:lvl3pPr>
    <a:lvl4pPr marL="1371600" algn="l" rtl="0" eaLnBrk="0" fontAlgn="base" hangingPunct="0">
      <a:spcBef>
        <a:spcPct val="30000"/>
      </a:spcBef>
      <a:spcAft>
        <a:spcPct val="0"/>
      </a:spcAft>
      <a:defRPr sz="1200" kern="1200">
        <a:solidFill>
          <a:schemeClr val="tx1"/>
        </a:solidFill>
        <a:latin typeface="Consolas" charset="0"/>
        <a:ea typeface="+mn-ea"/>
        <a:cs typeface="+mn-cs"/>
      </a:defRPr>
    </a:lvl4pPr>
    <a:lvl5pPr marL="1828800" algn="l" rtl="0" eaLnBrk="0" fontAlgn="base" hangingPunct="0">
      <a:spcBef>
        <a:spcPct val="30000"/>
      </a:spcBef>
      <a:spcAft>
        <a:spcPct val="0"/>
      </a:spcAft>
      <a:defRPr sz="1200" kern="1200">
        <a:solidFill>
          <a:schemeClr val="tx1"/>
        </a:solidFill>
        <a:latin typeface="Consola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E7E1F6-12EC-E942-BE8C-7C7D9FB2F62E}" type="slidenum">
              <a:rPr lang="ru-RU" altLang="ru-RU" smtClean="0"/>
              <a:pPr/>
              <a:t>1</a:t>
            </a:fld>
            <a:endParaRPr lang="ru-RU" altLang="ru-RU"/>
          </a:p>
        </p:txBody>
      </p:sp>
    </p:spTree>
    <p:extLst>
      <p:ext uri="{BB962C8B-B14F-4D97-AF65-F5344CB8AC3E}">
        <p14:creationId xmlns:p14="http://schemas.microsoft.com/office/powerpoint/2010/main" val="106222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6E7E1F6-12EC-E942-BE8C-7C7D9FB2F62E}" type="slidenum">
              <a:rPr lang="ru-RU" altLang="ru-RU" smtClean="0"/>
              <a:pPr/>
              <a:t>26</a:t>
            </a:fld>
            <a:endParaRPr lang="ru-RU" altLang="ru-RU"/>
          </a:p>
        </p:txBody>
      </p:sp>
    </p:spTree>
    <p:extLst>
      <p:ext uri="{BB962C8B-B14F-4D97-AF65-F5344CB8AC3E}">
        <p14:creationId xmlns:p14="http://schemas.microsoft.com/office/powerpoint/2010/main" val="4277992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txt = "hello, my name is Peter, I am 26 years old"</a:t>
            </a:r>
          </a:p>
          <a:p>
            <a:endParaRPr lang="en-GB" sz="1200" dirty="0"/>
          </a:p>
          <a:p>
            <a:r>
              <a:rPr lang="en-GB" sz="1200" dirty="0"/>
              <a:t>x = </a:t>
            </a:r>
            <a:r>
              <a:rPr lang="en-GB" sz="1200" dirty="0" err="1"/>
              <a:t>txt.split</a:t>
            </a:r>
            <a:r>
              <a:rPr lang="en-GB" sz="1200" dirty="0"/>
              <a:t>(", ")</a:t>
            </a:r>
          </a:p>
          <a:p>
            <a:endParaRPr lang="en-GB" sz="1200" dirty="0"/>
          </a:p>
          <a:p>
            <a:r>
              <a:rPr lang="en-GB" sz="1200" dirty="0"/>
              <a:t>print(x)</a:t>
            </a:r>
          </a:p>
          <a:p>
            <a:endParaRPr lang="en-GB" dirty="0"/>
          </a:p>
          <a:p>
            <a:endParaRPr lang="en-GB" dirty="0"/>
          </a:p>
          <a:p>
            <a:endParaRPr lang="en-GB" dirty="0"/>
          </a:p>
          <a:p>
            <a:endParaRPr lang="en-GB" dirty="0"/>
          </a:p>
          <a:p>
            <a:r>
              <a:rPr lang="en-GB" sz="1200" dirty="0"/>
              <a:t>def </a:t>
            </a:r>
            <a:r>
              <a:rPr lang="en-GB" sz="1200" dirty="0" err="1"/>
              <a:t>myfunc</a:t>
            </a:r>
            <a:r>
              <a:rPr lang="en-GB" sz="1200" dirty="0"/>
              <a:t>(a, b):</a:t>
            </a:r>
          </a:p>
          <a:p>
            <a:r>
              <a:rPr lang="en-GB" sz="1200" dirty="0"/>
              <a:t>  return a + b</a:t>
            </a:r>
          </a:p>
          <a:p>
            <a:endParaRPr lang="en-GB" sz="1200" dirty="0"/>
          </a:p>
          <a:p>
            <a:r>
              <a:rPr lang="en-GB" sz="1200" dirty="0"/>
              <a:t>x = map(</a:t>
            </a:r>
            <a:r>
              <a:rPr lang="en-GB" sz="1200" dirty="0" err="1"/>
              <a:t>myfunc</a:t>
            </a:r>
            <a:r>
              <a:rPr lang="en-GB" sz="1200" dirty="0"/>
              <a:t>, (10,12,40),(20,25,50))</a:t>
            </a:r>
          </a:p>
          <a:p>
            <a:endParaRPr lang="en-GB" sz="1200" dirty="0"/>
          </a:p>
          <a:p>
            <a:r>
              <a:rPr lang="en-GB" sz="1200" dirty="0"/>
              <a:t>print(x)</a:t>
            </a:r>
          </a:p>
          <a:p>
            <a:endParaRPr lang="en-GB" sz="1200" dirty="0"/>
          </a:p>
          <a:p>
            <a:r>
              <a:rPr lang="en-GB" sz="1200" dirty="0"/>
              <a:t>#convert the map into a list, for readability:</a:t>
            </a:r>
          </a:p>
          <a:p>
            <a:r>
              <a:rPr lang="en-GB" sz="1200" dirty="0"/>
              <a:t>print(list(x))</a:t>
            </a:r>
          </a:p>
          <a:p>
            <a:endParaRPr lang="en-GB" sz="1200" dirty="0"/>
          </a:p>
          <a:p>
            <a:r>
              <a:rPr lang="en-US" sz="1200" dirty="0"/>
              <a:t>def </a:t>
            </a:r>
            <a:r>
              <a:rPr lang="en-US" sz="1200" dirty="0" err="1"/>
              <a:t>myfunc</a:t>
            </a:r>
            <a:r>
              <a:rPr lang="en-US" sz="1200" dirty="0"/>
              <a:t>(a, b):</a:t>
            </a:r>
          </a:p>
          <a:p>
            <a:r>
              <a:rPr lang="en-US" sz="1200" dirty="0"/>
              <a:t>  return a + b</a:t>
            </a:r>
          </a:p>
          <a:p>
            <a:endParaRPr lang="en-US" sz="1200" dirty="0"/>
          </a:p>
          <a:p>
            <a:r>
              <a:rPr lang="en-US" sz="1200" dirty="0" err="1"/>
              <a:t>m,n,l</a:t>
            </a:r>
            <a:r>
              <a:rPr lang="en-US" sz="1200" dirty="0"/>
              <a:t> = map(</a:t>
            </a:r>
            <a:r>
              <a:rPr lang="en-US" sz="1200" dirty="0" err="1"/>
              <a:t>myfunc</a:t>
            </a:r>
            <a:r>
              <a:rPr lang="en-US" sz="1200" dirty="0"/>
              <a:t>, (10,12,40),(20,25,50))</a:t>
            </a:r>
          </a:p>
          <a:p>
            <a:endParaRPr lang="en-US" sz="1200" dirty="0"/>
          </a:p>
          <a:p>
            <a:r>
              <a:rPr lang="en-US" sz="1200" dirty="0"/>
              <a:t>print(m)</a:t>
            </a:r>
          </a:p>
          <a:p>
            <a:r>
              <a:rPr lang="en-US" sz="1200" dirty="0"/>
              <a:t>print(n)</a:t>
            </a:r>
          </a:p>
          <a:p>
            <a:r>
              <a:rPr lang="en-US" sz="1200" dirty="0"/>
              <a:t>print(l)</a:t>
            </a:r>
            <a:endParaRPr lang="en-GB" sz="1200" dirty="0"/>
          </a:p>
          <a:p>
            <a:endParaRPr lang="en-GB" dirty="0"/>
          </a:p>
        </p:txBody>
      </p:sp>
      <p:sp>
        <p:nvSpPr>
          <p:cNvPr id="4" name="Slide Number Placeholder 3"/>
          <p:cNvSpPr>
            <a:spLocks noGrp="1"/>
          </p:cNvSpPr>
          <p:nvPr>
            <p:ph type="sldNum" sz="quarter" idx="5"/>
          </p:nvPr>
        </p:nvSpPr>
        <p:spPr/>
        <p:txBody>
          <a:bodyPr/>
          <a:lstStyle/>
          <a:p>
            <a:fld id="{C6E7E1F6-12EC-E942-BE8C-7C7D9FB2F62E}" type="slidenum">
              <a:rPr lang="ru-RU" altLang="ru-RU" smtClean="0"/>
              <a:pPr/>
              <a:t>28</a:t>
            </a:fld>
            <a:endParaRPr lang="ru-RU" altLang="ru-RU"/>
          </a:p>
        </p:txBody>
      </p:sp>
    </p:spTree>
    <p:extLst>
      <p:ext uri="{BB962C8B-B14F-4D97-AF65-F5344CB8AC3E}">
        <p14:creationId xmlns:p14="http://schemas.microsoft.com/office/powerpoint/2010/main" val="3382092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799" y="1690168"/>
            <a:ext cx="7772400" cy="1470025"/>
          </a:xfrm>
        </p:spPr>
        <p:txBody>
          <a:bodyPr/>
          <a:lstStyle/>
          <a:p>
            <a:r>
              <a:rPr lang="ru-RU" dirty="0"/>
              <a:t>Образец заголовка</a:t>
            </a:r>
          </a:p>
        </p:txBody>
      </p:sp>
      <p:sp>
        <p:nvSpPr>
          <p:cNvPr id="3" name="Подзаголовок 2"/>
          <p:cNvSpPr>
            <a:spLocks noGrp="1"/>
          </p:cNvSpPr>
          <p:nvPr>
            <p:ph type="subTitle" idx="1"/>
          </p:nvPr>
        </p:nvSpPr>
        <p:spPr>
          <a:xfrm>
            <a:off x="1371600" y="3594344"/>
            <a:ext cx="6168684" cy="601724"/>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dirty="0"/>
              <a:t>Образец подзаголовка</a:t>
            </a:r>
          </a:p>
        </p:txBody>
      </p:sp>
      <p:pic>
        <p:nvPicPr>
          <p:cNvPr id="7" name="Picture 6">
            <a:extLst>
              <a:ext uri="{FF2B5EF4-FFF2-40B4-BE49-F238E27FC236}">
                <a16:creationId xmlns:a16="http://schemas.microsoft.com/office/drawing/2014/main" id="{ECC62A17-3F4D-4412-B61F-94AC625D2BA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61302" b="23334"/>
          <a:stretch/>
        </p:blipFill>
        <p:spPr>
          <a:xfrm>
            <a:off x="0" y="-23375"/>
            <a:ext cx="9144000" cy="1212658"/>
          </a:xfrm>
          <a:prstGeom prst="rect">
            <a:avLst/>
          </a:prstGeom>
        </p:spPr>
      </p:pic>
      <p:pic>
        <p:nvPicPr>
          <p:cNvPr id="8" name="Picture 7">
            <a:extLst>
              <a:ext uri="{FF2B5EF4-FFF2-40B4-BE49-F238E27FC236}">
                <a16:creationId xmlns:a16="http://schemas.microsoft.com/office/drawing/2014/main" id="{9C421C3B-82DF-4921-8617-96F539C4DE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5862" b="28621"/>
          <a:stretch/>
        </p:blipFill>
        <p:spPr>
          <a:xfrm>
            <a:off x="-1" y="5064369"/>
            <a:ext cx="9144001" cy="1801323"/>
          </a:xfrm>
          <a:prstGeom prst="rect">
            <a:avLst/>
          </a:prstGeom>
        </p:spPr>
      </p:pic>
      <p:pic>
        <p:nvPicPr>
          <p:cNvPr id="6" name="Picture 5">
            <a:extLst>
              <a:ext uri="{FF2B5EF4-FFF2-40B4-BE49-F238E27FC236}">
                <a16:creationId xmlns:a16="http://schemas.microsoft.com/office/drawing/2014/main" id="{D58A0284-89DE-42B8-B6EC-61335E959F8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09109"/>
            <a:ext cx="3066757" cy="887078"/>
          </a:xfrm>
          <a:prstGeom prst="rect">
            <a:avLst/>
          </a:prstGeom>
        </p:spPr>
      </p:pic>
    </p:spTree>
    <p:extLst>
      <p:ext uri="{BB962C8B-B14F-4D97-AF65-F5344CB8AC3E}">
        <p14:creationId xmlns:p14="http://schemas.microsoft.com/office/powerpoint/2010/main" val="123141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Подзаголовок">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00251" y="1760561"/>
            <a:ext cx="8652679" cy="1487606"/>
          </a:xfrm>
        </p:spPr>
        <p:txBody>
          <a:bodyPr/>
          <a:lstStyle>
            <a:lvl1pPr>
              <a:defRPr sz="4000" b="1">
                <a:solidFill>
                  <a:schemeClr val="accent1">
                    <a:lumMod val="50000"/>
                  </a:schemeClr>
                </a:solidFill>
                <a:latin typeface="Consolas" charset="0"/>
                <a:ea typeface="Consolas" charset="0"/>
                <a:cs typeface="Consolas" charset="0"/>
              </a:defRPr>
            </a:lvl1pPr>
          </a:lstStyle>
          <a:p>
            <a:r>
              <a:rPr lang="ru-RU" dirty="0"/>
              <a:t>Образец заголовка</a:t>
            </a:r>
          </a:p>
        </p:txBody>
      </p:sp>
      <p:sp>
        <p:nvSpPr>
          <p:cNvPr id="3" name="Подзаголовок 2"/>
          <p:cNvSpPr>
            <a:spLocks noGrp="1"/>
          </p:cNvSpPr>
          <p:nvPr>
            <p:ph type="subTitle" idx="1"/>
          </p:nvPr>
        </p:nvSpPr>
        <p:spPr>
          <a:xfrm>
            <a:off x="858129" y="3613717"/>
            <a:ext cx="7427742" cy="592523"/>
          </a:xfrm>
        </p:spPr>
        <p:txBody>
          <a:bodyPr/>
          <a:lstStyle>
            <a:lvl1pPr marL="0" indent="0" algn="ctr">
              <a:buNone/>
              <a:defRPr sz="2400" b="1">
                <a:latin typeface="Consolas" charset="0"/>
                <a:ea typeface="Consolas" charset="0"/>
                <a:cs typeface="Consolas"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dirty="0"/>
              <a:t>Образец подзаголовка</a:t>
            </a:r>
          </a:p>
        </p:txBody>
      </p:sp>
      <p:pic>
        <p:nvPicPr>
          <p:cNvPr id="7" name="Picture 6">
            <a:extLst>
              <a:ext uri="{FF2B5EF4-FFF2-40B4-BE49-F238E27FC236}">
                <a16:creationId xmlns:a16="http://schemas.microsoft.com/office/drawing/2014/main" id="{ECC62A17-3F4D-4412-B61F-94AC625D2BA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61302" b="23334"/>
          <a:stretch/>
        </p:blipFill>
        <p:spPr>
          <a:xfrm>
            <a:off x="0" y="-23375"/>
            <a:ext cx="9144000" cy="1212658"/>
          </a:xfrm>
          <a:prstGeom prst="rect">
            <a:avLst/>
          </a:prstGeom>
        </p:spPr>
      </p:pic>
      <p:pic>
        <p:nvPicPr>
          <p:cNvPr id="8" name="Picture 7">
            <a:extLst>
              <a:ext uri="{FF2B5EF4-FFF2-40B4-BE49-F238E27FC236}">
                <a16:creationId xmlns:a16="http://schemas.microsoft.com/office/drawing/2014/main" id="{D58A0284-89DE-42B8-B6EC-61335E959F8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09109"/>
            <a:ext cx="3066757" cy="887078"/>
          </a:xfrm>
          <a:prstGeom prst="rect">
            <a:avLst/>
          </a:prstGeom>
        </p:spPr>
      </p:pic>
      <p:pic>
        <p:nvPicPr>
          <p:cNvPr id="6" name="Picture 5">
            <a:extLst>
              <a:ext uri="{FF2B5EF4-FFF2-40B4-BE49-F238E27FC236}">
                <a16:creationId xmlns:a16="http://schemas.microsoft.com/office/drawing/2014/main" id="{9C421C3B-82DF-4921-8617-96F539C4DE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5862" b="28621"/>
          <a:stretch/>
        </p:blipFill>
        <p:spPr>
          <a:xfrm>
            <a:off x="-1" y="5205046"/>
            <a:ext cx="9144001" cy="1660646"/>
          </a:xfrm>
          <a:prstGeom prst="rect">
            <a:avLst/>
          </a:prstGeom>
        </p:spPr>
      </p:pic>
    </p:spTree>
    <p:extLst>
      <p:ext uri="{BB962C8B-B14F-4D97-AF65-F5344CB8AC3E}">
        <p14:creationId xmlns:p14="http://schemas.microsoft.com/office/powerpoint/2010/main" val="106462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11" name="Заголовок 1"/>
          <p:cNvSpPr>
            <a:spLocks noGrp="1"/>
          </p:cNvSpPr>
          <p:nvPr>
            <p:ph type="title"/>
          </p:nvPr>
        </p:nvSpPr>
        <p:spPr>
          <a:xfrm>
            <a:off x="383959" y="774670"/>
            <a:ext cx="8376082" cy="471086"/>
          </a:xfrm>
        </p:spPr>
        <p:txBody>
          <a:bodyPr/>
          <a:lstStyle>
            <a:lvl1pPr algn="l">
              <a:defRPr sz="3000" b="0"/>
            </a:lvl1pPr>
          </a:lstStyle>
          <a:p>
            <a:r>
              <a:rPr lang="ru-RU" dirty="0"/>
              <a:t>Образец заголовка</a:t>
            </a:r>
          </a:p>
        </p:txBody>
      </p:sp>
    </p:spTree>
    <p:extLst>
      <p:ext uri="{BB962C8B-B14F-4D97-AF65-F5344CB8AC3E}">
        <p14:creationId xmlns:p14="http://schemas.microsoft.com/office/powerpoint/2010/main" val="2389294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microsoft.com/office/2007/relationships/hdphoto" Target="../media/hdphoto1.wdp"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image" Target="../media/image2.png" /><Relationship Id="rId5" Type="http://schemas.openxmlformats.org/officeDocument/2006/relationships/image" Target="../media/image1.jpg" /><Relationship Id="rId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10308" y="53437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ru-RU" altLang="ru-RU" dirty="0"/>
              <a:t>Образец заголовка</a:t>
            </a:r>
          </a:p>
        </p:txBody>
      </p:sp>
      <p:sp>
        <p:nvSpPr>
          <p:cNvPr id="5123" name="Rectangle 3"/>
          <p:cNvSpPr>
            <a:spLocks noGrp="1" noChangeArrowheads="1"/>
          </p:cNvSpPr>
          <p:nvPr>
            <p:ph type="body" idx="1"/>
          </p:nvPr>
        </p:nvSpPr>
        <p:spPr bwMode="auto">
          <a:xfrm>
            <a:off x="410308" y="1992923"/>
            <a:ext cx="8229600" cy="346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ru-RU" altLang="ru-RU" dirty="0"/>
              <a:t>Образец текста</a:t>
            </a:r>
          </a:p>
          <a:p>
            <a:pPr lvl="1"/>
            <a:r>
              <a:rPr lang="ru-RU" altLang="ru-RU" dirty="0"/>
              <a:t>Второй уровень</a:t>
            </a:r>
          </a:p>
          <a:p>
            <a:pPr lvl="2"/>
            <a:r>
              <a:rPr lang="ru-RU" altLang="ru-RU" dirty="0"/>
              <a:t>Третий уровень</a:t>
            </a:r>
          </a:p>
          <a:p>
            <a:pPr lvl="3"/>
            <a:r>
              <a:rPr lang="ru-RU" altLang="ru-RU" dirty="0"/>
              <a:t>Четвертый уровень</a:t>
            </a:r>
          </a:p>
          <a:p>
            <a:pPr lvl="4"/>
            <a:r>
              <a:rPr lang="ru-RU" altLang="ru-RU" dirty="0"/>
              <a:t>Пятый уровень</a:t>
            </a:r>
          </a:p>
        </p:txBody>
      </p:sp>
      <p:pic>
        <p:nvPicPr>
          <p:cNvPr id="9" name="Picture 8">
            <a:extLst>
              <a:ext uri="{FF2B5EF4-FFF2-40B4-BE49-F238E27FC236}">
                <a16:creationId xmlns:a16="http://schemas.microsoft.com/office/drawing/2014/main" id="{5D3063F4-48E5-463E-8297-F67061FF2F8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t="92602" b="2494"/>
          <a:stretch/>
        </p:blipFill>
        <p:spPr>
          <a:xfrm>
            <a:off x="0" y="0"/>
            <a:ext cx="9144000" cy="336331"/>
          </a:xfrm>
          <a:prstGeom prst="rect">
            <a:avLst/>
          </a:prstGeom>
        </p:spPr>
      </p:pic>
      <p:pic>
        <p:nvPicPr>
          <p:cNvPr id="10" name="Picture 9">
            <a:extLst>
              <a:ext uri="{FF2B5EF4-FFF2-40B4-BE49-F238E27FC236}">
                <a16:creationId xmlns:a16="http://schemas.microsoft.com/office/drawing/2014/main" id="{5D3063F4-48E5-463E-8297-F67061FF2F8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t="92602" b="2494"/>
          <a:stretch/>
        </p:blipFill>
        <p:spPr>
          <a:xfrm>
            <a:off x="0" y="6521669"/>
            <a:ext cx="9144000" cy="336331"/>
          </a:xfrm>
          <a:prstGeom prst="rect">
            <a:avLst/>
          </a:prstGeom>
        </p:spPr>
      </p:pic>
      <p:sp>
        <p:nvSpPr>
          <p:cNvPr id="11" name="TextBox 10"/>
          <p:cNvSpPr txBox="1"/>
          <p:nvPr userDrawn="1"/>
        </p:nvSpPr>
        <p:spPr>
          <a:xfrm>
            <a:off x="11778712" y="5904854"/>
            <a:ext cx="184731" cy="369332"/>
          </a:xfrm>
          <a:prstGeom prst="rect">
            <a:avLst/>
          </a:prstGeom>
          <a:noFill/>
        </p:spPr>
        <p:txBody>
          <a:bodyPr wrap="none" rtlCol="0">
            <a:spAutoFit/>
          </a:bodyPr>
          <a:lstStyle/>
          <a:p>
            <a:endParaRPr lang="en-US">
              <a:latin typeface="Consolas" charset="0"/>
            </a:endParaRPr>
          </a:p>
        </p:txBody>
      </p:sp>
      <p:pic>
        <p:nvPicPr>
          <p:cNvPr id="12" name="Picture 11">
            <a:extLst>
              <a:ext uri="{FF2B5EF4-FFF2-40B4-BE49-F238E27FC236}">
                <a16:creationId xmlns:a16="http://schemas.microsoft.com/office/drawing/2014/main" id="{0C062C83-9CB6-49F6-A61F-21EAFB961E78}"/>
              </a:ext>
            </a:extLst>
          </p:cNvPr>
          <p:cNvPicPr>
            <a:picLocks noChangeAspect="1"/>
          </p:cNvPicPr>
          <p:nvPr userDrawn="1"/>
        </p:nvPicPr>
        <p:blipFill>
          <a:blip r:embed="rId6" cstate="print">
            <a:extLst>
              <a:ext uri="{BEBA8EAE-BF5A-486C-A8C5-ECC9F3942E4B}">
                <a14:imgProps xmlns:a14="http://schemas.microsoft.com/office/drawing/2010/main">
                  <a14:imgLayer r:embed="rId7">
                    <a14:imgEffect>
                      <a14:colorTemperature colorTemp="8800"/>
                    </a14:imgEffect>
                  </a14:imgLayer>
                </a14:imgProps>
              </a:ext>
              <a:ext uri="{28A0092B-C50C-407E-A947-70E740481C1C}">
                <a14:useLocalDpi xmlns:a14="http://schemas.microsoft.com/office/drawing/2010/main" val="0"/>
              </a:ext>
            </a:extLst>
          </a:blip>
          <a:stretch>
            <a:fillRect/>
          </a:stretch>
        </p:blipFill>
        <p:spPr>
          <a:xfrm>
            <a:off x="8311241" y="5720875"/>
            <a:ext cx="657334" cy="657334"/>
          </a:xfrm>
          <a:prstGeom prst="rect">
            <a:avLst/>
          </a:prstGeom>
        </p:spPr>
      </p:pic>
    </p:spTree>
  </p:cSld>
  <p:clrMap bg1="lt1" tx1="dk1" bg2="lt2" tx2="dk2" accent1="accent1" accent2="accent2" accent3="accent3" accent4="accent4" accent5="accent5" accent6="accent6" hlink="hlink" folHlink="folHlink"/>
  <p:sldLayoutIdLst>
    <p:sldLayoutId id="2147484184" r:id="rId1"/>
    <p:sldLayoutId id="2147484185" r:id="rId2"/>
    <p:sldLayoutId id="2147484186" r:id="rId3"/>
  </p:sldLayoutIdLst>
  <p:hf hdr="0" ftr="0" dt="0"/>
  <p:txStyles>
    <p:titleStyle>
      <a:lvl1pPr algn="ctr" rtl="0" eaLnBrk="0" fontAlgn="base" hangingPunct="0">
        <a:spcBef>
          <a:spcPct val="0"/>
        </a:spcBef>
        <a:spcAft>
          <a:spcPct val="0"/>
        </a:spcAft>
        <a:defRPr sz="4000">
          <a:solidFill>
            <a:schemeClr val="accent1">
              <a:lumMod val="50000"/>
            </a:schemeClr>
          </a:solidFill>
          <a:latin typeface="Consolas" charset="0"/>
          <a:ea typeface="Consolas" charset="0"/>
          <a:cs typeface="Consolas" charset="0"/>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accent1">
              <a:lumMod val="50000"/>
            </a:schemeClr>
          </a:solidFill>
          <a:latin typeface="Consolas" charset="0"/>
          <a:ea typeface="Consolas" charset="0"/>
          <a:cs typeface="Consolas" charset="0"/>
        </a:defRPr>
      </a:lvl1pPr>
      <a:lvl2pPr marL="742950" indent="-285750" algn="l" rtl="0" eaLnBrk="0" fontAlgn="base" hangingPunct="0">
        <a:spcBef>
          <a:spcPct val="20000"/>
        </a:spcBef>
        <a:spcAft>
          <a:spcPct val="0"/>
        </a:spcAft>
        <a:buChar char="–"/>
        <a:defRPr sz="2400">
          <a:solidFill>
            <a:schemeClr val="tx1"/>
          </a:solidFill>
          <a:latin typeface="Consolas" charset="0"/>
          <a:ea typeface="Consolas" charset="0"/>
          <a:cs typeface="Consolas" charset="0"/>
        </a:defRPr>
      </a:lvl2pPr>
      <a:lvl3pPr marL="1143000" indent="-228600" algn="l" rtl="0" eaLnBrk="0" fontAlgn="base" hangingPunct="0">
        <a:spcBef>
          <a:spcPct val="20000"/>
        </a:spcBef>
        <a:spcAft>
          <a:spcPct val="0"/>
        </a:spcAft>
        <a:buChar char="•"/>
        <a:defRPr sz="2000">
          <a:solidFill>
            <a:schemeClr val="tx1"/>
          </a:solidFill>
          <a:latin typeface="Consolas" charset="0"/>
          <a:ea typeface="Consolas" charset="0"/>
          <a:cs typeface="Consolas" charset="0"/>
        </a:defRPr>
      </a:lvl3pPr>
      <a:lvl4pPr marL="1600200" indent="-228600" algn="l" rtl="0" eaLnBrk="0" fontAlgn="base" hangingPunct="0">
        <a:spcBef>
          <a:spcPct val="20000"/>
        </a:spcBef>
        <a:spcAft>
          <a:spcPct val="0"/>
        </a:spcAft>
        <a:buChar char="–"/>
        <a:defRPr sz="1800">
          <a:solidFill>
            <a:schemeClr val="tx1"/>
          </a:solidFill>
          <a:latin typeface="Consolas" charset="0"/>
          <a:ea typeface="Consolas" charset="0"/>
          <a:cs typeface="Consolas" charset="0"/>
        </a:defRPr>
      </a:lvl4pPr>
      <a:lvl5pPr marL="2057400" indent="-228600" algn="l" rtl="0" eaLnBrk="0" fontAlgn="base" hangingPunct="0">
        <a:spcBef>
          <a:spcPct val="20000"/>
        </a:spcBef>
        <a:spcAft>
          <a:spcPct val="0"/>
        </a:spcAft>
        <a:buChar char="»"/>
        <a:defRPr sz="1800">
          <a:solidFill>
            <a:schemeClr val="tx1"/>
          </a:solidFill>
          <a:latin typeface="Consolas" charset="0"/>
          <a:ea typeface="Consolas" charset="0"/>
          <a:cs typeface="Consolas"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3.xml" /><Relationship Id="rId6" Type="http://schemas.openxmlformats.org/officeDocument/2006/relationships/image" Target="../media/image23.svg" /><Relationship Id="rId5" Type="http://schemas.openxmlformats.org/officeDocument/2006/relationships/image" Target="../media/image22.png" /><Relationship Id="rId4" Type="http://schemas.openxmlformats.org/officeDocument/2006/relationships/image" Target="../media/image21.png" /></Relationships>
</file>

<file path=ppt/slides/_rels/slide13.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3.xml" /><Relationship Id="rId5" Type="http://schemas.openxmlformats.org/officeDocument/2006/relationships/image" Target="../media/image28.png" /><Relationship Id="rId4" Type="http://schemas.openxmlformats.org/officeDocument/2006/relationships/image" Target="../media/image27.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29.png"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31.png"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3" Type="http://schemas.openxmlformats.org/officeDocument/2006/relationships/image" Target="../media/image34.png" /><Relationship Id="rId7" Type="http://schemas.openxmlformats.org/officeDocument/2006/relationships/image" Target="../media/image38.png" /><Relationship Id="rId2" Type="http://schemas.openxmlformats.org/officeDocument/2006/relationships/image" Target="../media/image33.png" /><Relationship Id="rId1" Type="http://schemas.openxmlformats.org/officeDocument/2006/relationships/slideLayout" Target="../slideLayouts/slideLayout3.xml" /><Relationship Id="rId6" Type="http://schemas.openxmlformats.org/officeDocument/2006/relationships/image" Target="../media/image37.png" /><Relationship Id="rId5" Type="http://schemas.openxmlformats.org/officeDocument/2006/relationships/image" Target="../media/image36.png" /><Relationship Id="rId4" Type="http://schemas.openxmlformats.org/officeDocument/2006/relationships/image" Target="../media/image35.png" /></Relationships>
</file>

<file path=ppt/slides/_rels/slide22.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image" Target="../media/image39.png" /><Relationship Id="rId1" Type="http://schemas.openxmlformats.org/officeDocument/2006/relationships/slideLayout" Target="../slideLayouts/slideLayout3.xml" /><Relationship Id="rId5" Type="http://schemas.openxmlformats.org/officeDocument/2006/relationships/image" Target="../media/image42.png" /><Relationship Id="rId4" Type="http://schemas.openxmlformats.org/officeDocument/2006/relationships/image" Target="../media/image41.pn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2" Type="http://schemas.openxmlformats.org/officeDocument/2006/relationships/image" Target="../media/image43.png"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Relationship Id="rId3" Type="http://schemas.openxmlformats.org/officeDocument/2006/relationships/image" Target="../media/image45.png" /><Relationship Id="rId2" Type="http://schemas.openxmlformats.org/officeDocument/2006/relationships/image" Target="../media/image44.png"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Relationship Id="rId3" Type="http://schemas.openxmlformats.org/officeDocument/2006/relationships/image" Target="../media/image46.png" /><Relationship Id="rId2" Type="http://schemas.openxmlformats.org/officeDocument/2006/relationships/notesSlide" Target="../notesSlides/notesSlide3.xml" /><Relationship Id="rId1" Type="http://schemas.openxmlformats.org/officeDocument/2006/relationships/slideLayout" Target="../slideLayouts/slideLayout3.xml" /><Relationship Id="rId6" Type="http://schemas.openxmlformats.org/officeDocument/2006/relationships/image" Target="../media/image49.png" /><Relationship Id="rId5" Type="http://schemas.openxmlformats.org/officeDocument/2006/relationships/image" Target="../media/image48.png" /><Relationship Id="rId4" Type="http://schemas.openxmlformats.org/officeDocument/2006/relationships/image" Target="../media/image47.pn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Relationship Id="rId3" Type="http://schemas.openxmlformats.org/officeDocument/2006/relationships/image" Target="../media/image51.png" /><Relationship Id="rId2" Type="http://schemas.openxmlformats.org/officeDocument/2006/relationships/image" Target="../media/image50.png"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Relationship Id="rId3" Type="http://schemas.openxmlformats.org/officeDocument/2006/relationships/image" Target="../media/image52.wmf" /><Relationship Id="rId2" Type="http://schemas.openxmlformats.org/officeDocument/2006/relationships/oleObject" Target="../embeddings/oleObject1.bin"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Relationship Id="rId3" Type="http://schemas.openxmlformats.org/officeDocument/2006/relationships/image" Target="../media/image54.png" /><Relationship Id="rId2" Type="http://schemas.openxmlformats.org/officeDocument/2006/relationships/image" Target="../media/image53.jpeg" /><Relationship Id="rId1" Type="http://schemas.openxmlformats.org/officeDocument/2006/relationships/slideLayout" Target="../slideLayouts/slideLayout3.xml" /><Relationship Id="rId6" Type="http://schemas.openxmlformats.org/officeDocument/2006/relationships/image" Target="../media/image57.jpeg" /><Relationship Id="rId5" Type="http://schemas.openxmlformats.org/officeDocument/2006/relationships/image" Target="../media/image56.jpeg" /><Relationship Id="rId4" Type="http://schemas.openxmlformats.org/officeDocument/2006/relationships/image" Target="../media/image55.jpe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3" Type="http://schemas.openxmlformats.org/officeDocument/2006/relationships/image" Target="../media/image59.png" /><Relationship Id="rId2" Type="http://schemas.openxmlformats.org/officeDocument/2006/relationships/image" Target="../media/image58.png"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Relationship Id="rId2" Type="http://schemas.openxmlformats.org/officeDocument/2006/relationships/image" Target="../media/image60.png"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Relationship Id="rId2" Type="http://schemas.openxmlformats.org/officeDocument/2006/relationships/image" Target="../media/image61.png"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Relationship Id="rId2" Type="http://schemas.openxmlformats.org/officeDocument/2006/relationships/image" Target="../media/image62.png"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7" Type="http://schemas.openxmlformats.org/officeDocument/2006/relationships/image" Target="../media/image11.png" /><Relationship Id="rId2" Type="http://schemas.openxmlformats.org/officeDocument/2006/relationships/image" Target="../media/image6.png" /><Relationship Id="rId1" Type="http://schemas.openxmlformats.org/officeDocument/2006/relationships/slideLayout" Target="../slideLayouts/slideLayout3.xml" /><Relationship Id="rId6" Type="http://schemas.openxmlformats.org/officeDocument/2006/relationships/image" Target="../media/image10.png" /><Relationship Id="rId5" Type="http://schemas.openxmlformats.org/officeDocument/2006/relationships/image" Target="../media/image9.png" /><Relationship Id="rId4" Type="http://schemas.openxmlformats.org/officeDocument/2006/relationships/image" Target="../media/image8.png" /></Relationships>
</file>

<file path=ppt/slides/_rels/slide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3.xml" /><Relationship Id="rId5" Type="http://schemas.openxmlformats.org/officeDocument/2006/relationships/image" Target="../media/image15.png" /><Relationship Id="rId4" Type="http://schemas.openxmlformats.org/officeDocument/2006/relationships/image" Target="../media/image1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300038" y="1760538"/>
            <a:ext cx="8653462" cy="1487487"/>
          </a:xfrm>
        </p:spPr>
        <p:txBody>
          <a:bodyPr/>
          <a:lstStyle/>
          <a:p>
            <a:pPr eaLnBrk="1" hangingPunct="1">
              <a:defRPr/>
            </a:pPr>
            <a:r>
              <a:rPr lang="en-US"/>
              <a:t>Python </a:t>
            </a:r>
            <a:r>
              <a:rPr lang="en-US" err="1"/>
              <a:t>dilində</a:t>
            </a:r>
            <a:r>
              <a:rPr lang="en-US"/>
              <a:t> </a:t>
            </a:r>
            <a:r>
              <a:rPr lang="en-US" err="1"/>
              <a:t>proqramlaşdırma</a:t>
            </a:r>
            <a:endParaRPr lang="ru-RU"/>
          </a:p>
        </p:txBody>
      </p:sp>
      <p:sp>
        <p:nvSpPr>
          <p:cNvPr id="53252" name="Rectangle 4"/>
          <p:cNvSpPr>
            <a:spLocks noGrp="1" noChangeArrowheads="1"/>
          </p:cNvSpPr>
          <p:nvPr>
            <p:ph type="subTitle" idx="1"/>
          </p:nvPr>
        </p:nvSpPr>
        <p:spPr>
          <a:xfrm>
            <a:off x="1163782" y="3248025"/>
            <a:ext cx="6885709" cy="755939"/>
          </a:xfrm>
        </p:spPr>
        <p:txBody>
          <a:bodyPr/>
          <a:lstStyle/>
          <a:p>
            <a:pPr marL="1257300" indent="-1257300" eaLnBrk="1" hangingPunct="1">
              <a:lnSpc>
                <a:spcPct val="90000"/>
              </a:lnSpc>
              <a:defRPr/>
            </a:pPr>
            <a:r>
              <a:rPr lang="en-US" err="1">
                <a:solidFill>
                  <a:srgbClr val="000000"/>
                </a:solidFill>
              </a:rPr>
              <a:t>Mövzu</a:t>
            </a:r>
            <a:r>
              <a:rPr lang="en-US">
                <a:solidFill>
                  <a:srgbClr val="000000"/>
                </a:solidFill>
              </a:rPr>
              <a:t> 1. </a:t>
            </a:r>
            <a:r>
              <a:rPr lang="en-US" err="1">
                <a:solidFill>
                  <a:srgbClr val="000000"/>
                </a:solidFill>
              </a:rPr>
              <a:t>Alqoritm</a:t>
            </a:r>
            <a:r>
              <a:rPr lang="en-US">
                <a:solidFill>
                  <a:srgbClr val="000000"/>
                </a:solidFill>
              </a:rPr>
              <a:t> </a:t>
            </a:r>
            <a:r>
              <a:rPr lang="en-US" err="1">
                <a:solidFill>
                  <a:srgbClr val="000000"/>
                </a:solidFill>
              </a:rPr>
              <a:t>və</a:t>
            </a:r>
            <a:r>
              <a:rPr lang="en-US">
                <a:solidFill>
                  <a:srgbClr val="000000"/>
                </a:solidFill>
              </a:rPr>
              <a:t> </a:t>
            </a:r>
            <a:r>
              <a:rPr lang="en-US" err="1">
                <a:solidFill>
                  <a:srgbClr val="000000"/>
                </a:solidFill>
              </a:rPr>
              <a:t>onun</a:t>
            </a:r>
            <a:r>
              <a:rPr lang="en-US">
                <a:solidFill>
                  <a:srgbClr val="000000"/>
                </a:solidFill>
              </a:rPr>
              <a:t> xassələri</a:t>
            </a:r>
            <a:endParaRPr lang="ru-RU">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7AD3F4A-5BFC-43EA-945E-001DB6CFCAC5}"/>
              </a:ext>
            </a:extLst>
          </p:cNvPr>
          <p:cNvSpPr>
            <a:spLocks noGrp="1"/>
          </p:cNvSpPr>
          <p:nvPr>
            <p:ph type="title"/>
          </p:nvPr>
        </p:nvSpPr>
        <p:spPr>
          <a:xfrm>
            <a:off x="250521" y="322426"/>
            <a:ext cx="8376082" cy="471086"/>
          </a:xfrm>
        </p:spPr>
        <p:txBody>
          <a:bodyPr/>
          <a:lstStyle/>
          <a:p>
            <a:r>
              <a:rPr lang="en-US" dirty="0"/>
              <a:t>REPL (</a:t>
            </a:r>
            <a:r>
              <a:rPr lang="en-GB" b="0" i="0" dirty="0">
                <a:solidFill>
                  <a:srgbClr val="222222"/>
                </a:solidFill>
                <a:effectLst/>
                <a:latin typeface="-apple-system"/>
              </a:rPr>
              <a:t>Read-Evaluate-Print-Loop)</a:t>
            </a:r>
            <a:endParaRPr lang="en-GB" dirty="0"/>
          </a:p>
        </p:txBody>
      </p:sp>
      <p:pic>
        <p:nvPicPr>
          <p:cNvPr id="5" name="Picture 4">
            <a:extLst>
              <a:ext uri="{FF2B5EF4-FFF2-40B4-BE49-F238E27FC236}">
                <a16:creationId xmlns:a16="http://schemas.microsoft.com/office/drawing/2014/main" id="{620CE5B9-C524-4202-B133-FEAE94D49E12}"/>
              </a:ext>
            </a:extLst>
          </p:cNvPr>
          <p:cNvPicPr>
            <a:picLocks noChangeAspect="1"/>
          </p:cNvPicPr>
          <p:nvPr/>
        </p:nvPicPr>
        <p:blipFill rotWithShape="1">
          <a:blip r:embed="rId2"/>
          <a:srcRect r="35355"/>
          <a:stretch/>
        </p:blipFill>
        <p:spPr>
          <a:xfrm>
            <a:off x="250522" y="794084"/>
            <a:ext cx="3443174" cy="5269832"/>
          </a:xfrm>
          <a:prstGeom prst="rect">
            <a:avLst/>
          </a:prstGeom>
        </p:spPr>
      </p:pic>
      <p:graphicFrame>
        <p:nvGraphicFramePr>
          <p:cNvPr id="6" name="Table 5">
            <a:extLst>
              <a:ext uri="{FF2B5EF4-FFF2-40B4-BE49-F238E27FC236}">
                <a16:creationId xmlns:a16="http://schemas.microsoft.com/office/drawing/2014/main" id="{C60DF448-E5AA-4F00-8487-3138FACEDAFA}"/>
              </a:ext>
            </a:extLst>
          </p:cNvPr>
          <p:cNvGraphicFramePr>
            <a:graphicFrameLocks noGrp="1"/>
          </p:cNvGraphicFramePr>
          <p:nvPr>
            <p:extLst>
              <p:ext uri="{D42A27DB-BD31-4B8C-83A1-F6EECF244321}">
                <p14:modId xmlns:p14="http://schemas.microsoft.com/office/powerpoint/2010/main" val="2878185768"/>
              </p:ext>
            </p:extLst>
          </p:nvPr>
        </p:nvGraphicFramePr>
        <p:xfrm>
          <a:off x="4197930" y="1088281"/>
          <a:ext cx="4334936" cy="2631440"/>
        </p:xfrm>
        <a:graphic>
          <a:graphicData uri="http://schemas.openxmlformats.org/drawingml/2006/table">
            <a:tbl>
              <a:tblPr/>
              <a:tblGrid>
                <a:gridCol w="1384914">
                  <a:extLst>
                    <a:ext uri="{9D8B030D-6E8A-4147-A177-3AD203B41FA5}">
                      <a16:colId xmlns:a16="http://schemas.microsoft.com/office/drawing/2014/main" val="751613988"/>
                    </a:ext>
                  </a:extLst>
                </a:gridCol>
                <a:gridCol w="2950022">
                  <a:extLst>
                    <a:ext uri="{9D8B030D-6E8A-4147-A177-3AD203B41FA5}">
                      <a16:colId xmlns:a16="http://schemas.microsoft.com/office/drawing/2014/main" val="1073120377"/>
                    </a:ext>
                  </a:extLst>
                </a:gridCol>
              </a:tblGrid>
              <a:tr h="0">
                <a:tc>
                  <a:txBody>
                    <a:bodyPr/>
                    <a:lstStyle/>
                    <a:p>
                      <a:r>
                        <a:rPr lang="en-GB" b="1">
                          <a:effectLst/>
                        </a:rPr>
                        <a:t>Operator</a:t>
                      </a:r>
                    </a:p>
                  </a:txBody>
                  <a:tcPr marL="50800" marR="50800" marT="50800" marB="50800" anchor="ctr">
                    <a:lnL w="6350" cap="flat" cmpd="sng" algn="ctr">
                      <a:solidFill>
                        <a:srgbClr val="B0296C"/>
                      </a:solidFill>
                      <a:prstDash val="solid"/>
                      <a:round/>
                      <a:headEnd type="none" w="med" len="med"/>
                      <a:tailEnd type="none" w="med" len="med"/>
                    </a:lnL>
                    <a:lnR w="6350" cap="flat" cmpd="sng" algn="ctr">
                      <a:solidFill>
                        <a:srgbClr val="B0C66B"/>
                      </a:solidFill>
                      <a:prstDash val="solid"/>
                      <a:round/>
                      <a:headEnd type="none" w="med" len="med"/>
                      <a:tailEnd type="none" w="med" len="med"/>
                    </a:lnR>
                    <a:lnT w="6350" cap="flat" cmpd="sng" algn="ctr">
                      <a:solidFill>
                        <a:srgbClr val="B0296C"/>
                      </a:solidFill>
                      <a:prstDash val="solid"/>
                      <a:round/>
                      <a:headEnd type="none" w="med" len="med"/>
                      <a:tailEnd type="none" w="med" len="med"/>
                    </a:lnT>
                    <a:lnB w="6350" cap="flat" cmpd="sng" algn="ctr">
                      <a:solidFill>
                        <a:srgbClr val="60196C"/>
                      </a:solidFill>
                      <a:prstDash val="solid"/>
                      <a:round/>
                      <a:headEnd type="none" w="med" len="med"/>
                      <a:tailEnd type="none" w="med" len="med"/>
                    </a:lnB>
                    <a:solidFill>
                      <a:srgbClr val="FFFFFF"/>
                    </a:solidFill>
                  </a:tcPr>
                </a:tc>
                <a:tc>
                  <a:txBody>
                    <a:bodyPr/>
                    <a:lstStyle/>
                    <a:p>
                      <a:r>
                        <a:rPr lang="en-GB" b="1">
                          <a:effectLst/>
                        </a:rPr>
                        <a:t>Meaning</a:t>
                      </a:r>
                    </a:p>
                  </a:txBody>
                  <a:tcPr marL="50800" marR="50800" marT="50800" marB="50800" anchor="ctr">
                    <a:lnL w="6350" cap="flat" cmpd="sng" algn="ctr">
                      <a:solidFill>
                        <a:srgbClr val="B0C66B"/>
                      </a:solidFill>
                      <a:prstDash val="solid"/>
                      <a:round/>
                      <a:headEnd type="none" w="med" len="med"/>
                      <a:tailEnd type="none" w="med" len="med"/>
                    </a:lnL>
                    <a:lnR w="6350" cap="flat" cmpd="sng" algn="ctr">
                      <a:solidFill>
                        <a:srgbClr val="B0C66B"/>
                      </a:solidFill>
                      <a:prstDash val="solid"/>
                      <a:round/>
                      <a:headEnd type="none" w="med" len="med"/>
                      <a:tailEnd type="none" w="med" len="med"/>
                    </a:lnR>
                    <a:lnT w="6350" cap="flat" cmpd="sng" algn="ctr">
                      <a:solidFill>
                        <a:srgbClr val="B0C66B"/>
                      </a:solidFill>
                      <a:prstDash val="solid"/>
                      <a:round/>
                      <a:headEnd type="none" w="med" len="med"/>
                      <a:tailEnd type="none" w="med" len="med"/>
                    </a:lnT>
                    <a:lnB w="6350" cap="flat" cmpd="sng" algn="ctr">
                      <a:solidFill>
                        <a:srgbClr val="601F6C"/>
                      </a:solidFill>
                      <a:prstDash val="solid"/>
                      <a:round/>
                      <a:headEnd type="none" w="med" len="med"/>
                      <a:tailEnd type="none" w="med" len="med"/>
                    </a:lnB>
                    <a:solidFill>
                      <a:srgbClr val="FFFFFF"/>
                    </a:solidFill>
                  </a:tcPr>
                </a:tc>
                <a:extLst>
                  <a:ext uri="{0D108BD9-81ED-4DB2-BD59-A6C34878D82A}">
                    <a16:rowId xmlns:a16="http://schemas.microsoft.com/office/drawing/2014/main" val="1889584659"/>
                  </a:ext>
                </a:extLst>
              </a:tr>
              <a:tr h="0">
                <a:tc>
                  <a:txBody>
                    <a:bodyPr/>
                    <a:lstStyle/>
                    <a:p>
                      <a:r>
                        <a:rPr lang="en-GB">
                          <a:effectLst/>
                        </a:rPr>
                        <a:t>&gt;</a:t>
                      </a:r>
                    </a:p>
                  </a:txBody>
                  <a:tcPr marL="50800" marR="50800" marT="50800" marB="50800" anchor="ctr">
                    <a:lnL w="6350" cap="flat" cmpd="sng" algn="ctr">
                      <a:solidFill>
                        <a:srgbClr val="60196C"/>
                      </a:solidFill>
                      <a:prstDash val="solid"/>
                      <a:round/>
                      <a:headEnd type="none" w="med" len="med"/>
                      <a:tailEnd type="none" w="med" len="med"/>
                    </a:lnL>
                    <a:lnR w="6350" cap="flat" cmpd="sng" algn="ctr">
                      <a:solidFill>
                        <a:srgbClr val="601F6C"/>
                      </a:solidFill>
                      <a:prstDash val="solid"/>
                      <a:round/>
                      <a:headEnd type="none" w="med" len="med"/>
                      <a:tailEnd type="none" w="med" len="med"/>
                    </a:lnR>
                    <a:lnT w="6350" cap="flat" cmpd="sng" algn="ctr">
                      <a:solidFill>
                        <a:srgbClr val="60196C"/>
                      </a:solidFill>
                      <a:prstDash val="solid"/>
                      <a:round/>
                      <a:headEnd type="none" w="med" len="med"/>
                      <a:tailEnd type="none" w="med" len="med"/>
                    </a:lnT>
                    <a:lnB w="6350" cap="flat" cmpd="sng" algn="ctr">
                      <a:solidFill>
                        <a:srgbClr val="00D9E4"/>
                      </a:solidFill>
                      <a:prstDash val="solid"/>
                      <a:round/>
                      <a:headEnd type="none" w="med" len="med"/>
                      <a:tailEnd type="none" w="med" len="med"/>
                    </a:lnB>
                    <a:solidFill>
                      <a:srgbClr val="FFFFFF"/>
                    </a:solidFill>
                  </a:tcPr>
                </a:tc>
                <a:tc>
                  <a:txBody>
                    <a:bodyPr/>
                    <a:lstStyle/>
                    <a:p>
                      <a:r>
                        <a:rPr lang="en-GB">
                          <a:effectLst/>
                        </a:rPr>
                        <a:t>greater than</a:t>
                      </a:r>
                    </a:p>
                  </a:txBody>
                  <a:tcPr marL="50800" marR="50800" marT="50800" marB="50800" anchor="ctr">
                    <a:lnL w="6350" cap="flat" cmpd="sng" algn="ctr">
                      <a:solidFill>
                        <a:srgbClr val="601F6C"/>
                      </a:solidFill>
                      <a:prstDash val="solid"/>
                      <a:round/>
                      <a:headEnd type="none" w="med" len="med"/>
                      <a:tailEnd type="none" w="med" len="med"/>
                    </a:lnL>
                    <a:lnR w="6350" cap="flat" cmpd="sng" algn="ctr">
                      <a:solidFill>
                        <a:srgbClr val="601F6C"/>
                      </a:solidFill>
                      <a:prstDash val="solid"/>
                      <a:round/>
                      <a:headEnd type="none" w="med" len="med"/>
                      <a:tailEnd type="none" w="med" len="med"/>
                    </a:lnR>
                    <a:lnT w="6350" cap="flat" cmpd="sng" algn="ctr">
                      <a:solidFill>
                        <a:srgbClr val="601F6C"/>
                      </a:solidFill>
                      <a:prstDash val="solid"/>
                      <a:round/>
                      <a:headEnd type="none" w="med" len="med"/>
                      <a:tailEnd type="none" w="med" len="med"/>
                    </a:lnT>
                    <a:lnB w="6350" cap="flat" cmpd="sng" algn="ctr">
                      <a:solidFill>
                        <a:srgbClr val="20A42D"/>
                      </a:solidFill>
                      <a:prstDash val="solid"/>
                      <a:round/>
                      <a:headEnd type="none" w="med" len="med"/>
                      <a:tailEnd type="none" w="med" len="med"/>
                    </a:lnB>
                    <a:solidFill>
                      <a:srgbClr val="FFFFFF"/>
                    </a:solidFill>
                  </a:tcPr>
                </a:tc>
                <a:extLst>
                  <a:ext uri="{0D108BD9-81ED-4DB2-BD59-A6C34878D82A}">
                    <a16:rowId xmlns:a16="http://schemas.microsoft.com/office/drawing/2014/main" val="496533528"/>
                  </a:ext>
                </a:extLst>
              </a:tr>
              <a:tr h="0">
                <a:tc>
                  <a:txBody>
                    <a:bodyPr/>
                    <a:lstStyle/>
                    <a:p>
                      <a:r>
                        <a:rPr lang="en-GB">
                          <a:effectLst/>
                        </a:rPr>
                        <a:t>&lt;</a:t>
                      </a:r>
                    </a:p>
                  </a:txBody>
                  <a:tcPr marL="50800" marR="50800" marT="50800" marB="50800" anchor="ctr">
                    <a:lnL w="6350" cap="flat" cmpd="sng" algn="ctr">
                      <a:solidFill>
                        <a:srgbClr val="00D9E4"/>
                      </a:solidFill>
                      <a:prstDash val="solid"/>
                      <a:round/>
                      <a:headEnd type="none" w="med" len="med"/>
                      <a:tailEnd type="none" w="med" len="med"/>
                    </a:lnL>
                    <a:lnR w="6350" cap="flat" cmpd="sng" algn="ctr">
                      <a:solidFill>
                        <a:srgbClr val="20A42D"/>
                      </a:solidFill>
                      <a:prstDash val="solid"/>
                      <a:round/>
                      <a:headEnd type="none" w="med" len="med"/>
                      <a:tailEnd type="none" w="med" len="med"/>
                    </a:lnR>
                    <a:lnT w="6350" cap="flat" cmpd="sng" algn="ctr">
                      <a:solidFill>
                        <a:srgbClr val="00D9E4"/>
                      </a:solidFill>
                      <a:prstDash val="solid"/>
                      <a:round/>
                      <a:headEnd type="none" w="med" len="med"/>
                      <a:tailEnd type="none" w="med" len="med"/>
                    </a:lnT>
                    <a:lnB w="6350" cap="flat" cmpd="sng" algn="ctr">
                      <a:solidFill>
                        <a:srgbClr val="10F20A"/>
                      </a:solidFill>
                      <a:prstDash val="solid"/>
                      <a:round/>
                      <a:headEnd type="none" w="med" len="med"/>
                      <a:tailEnd type="none" w="med" len="med"/>
                    </a:lnB>
                    <a:solidFill>
                      <a:srgbClr val="FFFFFF"/>
                    </a:solidFill>
                  </a:tcPr>
                </a:tc>
                <a:tc>
                  <a:txBody>
                    <a:bodyPr/>
                    <a:lstStyle/>
                    <a:p>
                      <a:r>
                        <a:rPr lang="en-GB">
                          <a:effectLst/>
                        </a:rPr>
                        <a:t>smaller than</a:t>
                      </a:r>
                    </a:p>
                  </a:txBody>
                  <a:tcPr marL="50800" marR="50800" marT="50800" marB="50800" anchor="ctr">
                    <a:lnL w="6350" cap="flat" cmpd="sng" algn="ctr">
                      <a:solidFill>
                        <a:srgbClr val="20A42D"/>
                      </a:solidFill>
                      <a:prstDash val="solid"/>
                      <a:round/>
                      <a:headEnd type="none" w="med" len="med"/>
                      <a:tailEnd type="none" w="med" len="med"/>
                    </a:lnL>
                    <a:lnR w="6350" cap="flat" cmpd="sng" algn="ctr">
                      <a:solidFill>
                        <a:srgbClr val="20A42D"/>
                      </a:solidFill>
                      <a:prstDash val="solid"/>
                      <a:round/>
                      <a:headEnd type="none" w="med" len="med"/>
                      <a:tailEnd type="none" w="med" len="med"/>
                    </a:lnR>
                    <a:lnT w="6350" cap="flat" cmpd="sng" algn="ctr">
                      <a:solidFill>
                        <a:srgbClr val="20A42D"/>
                      </a:solidFill>
                      <a:prstDash val="solid"/>
                      <a:round/>
                      <a:headEnd type="none" w="med" len="med"/>
                      <a:tailEnd type="none" w="med" len="med"/>
                    </a:lnT>
                    <a:lnB w="6350" cap="flat" cmpd="sng" algn="ctr">
                      <a:solidFill>
                        <a:srgbClr val="A0BB6B"/>
                      </a:solidFill>
                      <a:prstDash val="solid"/>
                      <a:round/>
                      <a:headEnd type="none" w="med" len="med"/>
                      <a:tailEnd type="none" w="med" len="med"/>
                    </a:lnB>
                    <a:solidFill>
                      <a:srgbClr val="FFFFFF"/>
                    </a:solidFill>
                  </a:tcPr>
                </a:tc>
                <a:extLst>
                  <a:ext uri="{0D108BD9-81ED-4DB2-BD59-A6C34878D82A}">
                    <a16:rowId xmlns:a16="http://schemas.microsoft.com/office/drawing/2014/main" val="878142946"/>
                  </a:ext>
                </a:extLst>
              </a:tr>
              <a:tr h="0">
                <a:tc>
                  <a:txBody>
                    <a:bodyPr/>
                    <a:lstStyle/>
                    <a:p>
                      <a:r>
                        <a:rPr lang="en-GB">
                          <a:effectLst/>
                        </a:rPr>
                        <a:t>&gt;=</a:t>
                      </a:r>
                    </a:p>
                  </a:txBody>
                  <a:tcPr marL="50800" marR="50800" marT="50800" marB="50800" anchor="ctr">
                    <a:lnL w="6350" cap="flat" cmpd="sng" algn="ctr">
                      <a:solidFill>
                        <a:srgbClr val="10F20A"/>
                      </a:solidFill>
                      <a:prstDash val="solid"/>
                      <a:round/>
                      <a:headEnd type="none" w="med" len="med"/>
                      <a:tailEnd type="none" w="med" len="med"/>
                    </a:lnL>
                    <a:lnR w="6350" cap="flat" cmpd="sng" algn="ctr">
                      <a:solidFill>
                        <a:srgbClr val="A0BB6B"/>
                      </a:solidFill>
                      <a:prstDash val="solid"/>
                      <a:round/>
                      <a:headEnd type="none" w="med" len="med"/>
                      <a:tailEnd type="none" w="med" len="med"/>
                    </a:lnR>
                    <a:lnT w="6350" cap="flat" cmpd="sng" algn="ctr">
                      <a:solidFill>
                        <a:srgbClr val="10F20A"/>
                      </a:solidFill>
                      <a:prstDash val="solid"/>
                      <a:round/>
                      <a:headEnd type="none" w="med" len="med"/>
                      <a:tailEnd type="none" w="med" len="med"/>
                    </a:lnT>
                    <a:lnB w="6350" cap="flat" cmpd="sng" algn="ctr">
                      <a:solidFill>
                        <a:srgbClr val="30FBD6"/>
                      </a:solidFill>
                      <a:prstDash val="solid"/>
                      <a:round/>
                      <a:headEnd type="none" w="med" len="med"/>
                      <a:tailEnd type="none" w="med" len="med"/>
                    </a:lnB>
                    <a:solidFill>
                      <a:srgbClr val="FFFFFF"/>
                    </a:solidFill>
                  </a:tcPr>
                </a:tc>
                <a:tc>
                  <a:txBody>
                    <a:bodyPr/>
                    <a:lstStyle/>
                    <a:p>
                      <a:r>
                        <a:rPr lang="en-US">
                          <a:effectLst/>
                        </a:rPr>
                        <a:t>greater than or equal to</a:t>
                      </a:r>
                    </a:p>
                  </a:txBody>
                  <a:tcPr marL="50800" marR="50800" marT="50800" marB="50800" anchor="ctr">
                    <a:lnL w="6350" cap="flat" cmpd="sng" algn="ctr">
                      <a:solidFill>
                        <a:srgbClr val="A0BB6B"/>
                      </a:solidFill>
                      <a:prstDash val="solid"/>
                      <a:round/>
                      <a:headEnd type="none" w="med" len="med"/>
                      <a:tailEnd type="none" w="med" len="med"/>
                    </a:lnL>
                    <a:lnR w="6350" cap="flat" cmpd="sng" algn="ctr">
                      <a:solidFill>
                        <a:srgbClr val="A0BB6B"/>
                      </a:solidFill>
                      <a:prstDash val="solid"/>
                      <a:round/>
                      <a:headEnd type="none" w="med" len="med"/>
                      <a:tailEnd type="none" w="med" len="med"/>
                    </a:lnR>
                    <a:lnT w="6350" cap="flat" cmpd="sng" algn="ctr">
                      <a:solidFill>
                        <a:srgbClr val="A0BB6B"/>
                      </a:solidFill>
                      <a:prstDash val="solid"/>
                      <a:round/>
                      <a:headEnd type="none" w="med" len="med"/>
                      <a:tailEnd type="none" w="med" len="med"/>
                    </a:lnT>
                    <a:lnB w="6350" cap="flat" cmpd="sng" algn="ctr">
                      <a:solidFill>
                        <a:srgbClr val="F0F2D6"/>
                      </a:solidFill>
                      <a:prstDash val="solid"/>
                      <a:round/>
                      <a:headEnd type="none" w="med" len="med"/>
                      <a:tailEnd type="none" w="med" len="med"/>
                    </a:lnB>
                    <a:solidFill>
                      <a:srgbClr val="FFFFFF"/>
                    </a:solidFill>
                  </a:tcPr>
                </a:tc>
                <a:extLst>
                  <a:ext uri="{0D108BD9-81ED-4DB2-BD59-A6C34878D82A}">
                    <a16:rowId xmlns:a16="http://schemas.microsoft.com/office/drawing/2014/main" val="3404159477"/>
                  </a:ext>
                </a:extLst>
              </a:tr>
              <a:tr h="0">
                <a:tc>
                  <a:txBody>
                    <a:bodyPr/>
                    <a:lstStyle/>
                    <a:p>
                      <a:r>
                        <a:rPr lang="en-GB">
                          <a:effectLst/>
                        </a:rPr>
                        <a:t>&lt;=</a:t>
                      </a:r>
                    </a:p>
                  </a:txBody>
                  <a:tcPr marL="50800" marR="50800" marT="50800" marB="50800" anchor="ctr">
                    <a:lnL w="6350" cap="flat" cmpd="sng" algn="ctr">
                      <a:solidFill>
                        <a:srgbClr val="30FBD6"/>
                      </a:solidFill>
                      <a:prstDash val="solid"/>
                      <a:round/>
                      <a:headEnd type="none" w="med" len="med"/>
                      <a:tailEnd type="none" w="med" len="med"/>
                    </a:lnL>
                    <a:lnR w="6350" cap="flat" cmpd="sng" algn="ctr">
                      <a:solidFill>
                        <a:srgbClr val="F0F2D6"/>
                      </a:solidFill>
                      <a:prstDash val="solid"/>
                      <a:round/>
                      <a:headEnd type="none" w="med" len="med"/>
                      <a:tailEnd type="none" w="med" len="med"/>
                    </a:lnR>
                    <a:lnT w="6350" cap="flat" cmpd="sng" algn="ctr">
                      <a:solidFill>
                        <a:srgbClr val="30FBD6"/>
                      </a:solidFill>
                      <a:prstDash val="solid"/>
                      <a:round/>
                      <a:headEnd type="none" w="med" len="med"/>
                      <a:tailEnd type="none" w="med" len="med"/>
                    </a:lnT>
                    <a:lnB w="6350" cap="flat" cmpd="sng" algn="ctr">
                      <a:solidFill>
                        <a:srgbClr val="80F6D6"/>
                      </a:solidFill>
                      <a:prstDash val="solid"/>
                      <a:round/>
                      <a:headEnd type="none" w="med" len="med"/>
                      <a:tailEnd type="none" w="med" len="med"/>
                    </a:lnB>
                    <a:solidFill>
                      <a:srgbClr val="FFFFFF"/>
                    </a:solidFill>
                  </a:tcPr>
                </a:tc>
                <a:tc>
                  <a:txBody>
                    <a:bodyPr/>
                    <a:lstStyle/>
                    <a:p>
                      <a:r>
                        <a:rPr lang="en-US">
                          <a:effectLst/>
                        </a:rPr>
                        <a:t>smaller than or equal to</a:t>
                      </a:r>
                    </a:p>
                  </a:txBody>
                  <a:tcPr marL="50800" marR="50800" marT="50800" marB="50800" anchor="ctr">
                    <a:lnL w="6350" cap="flat" cmpd="sng" algn="ctr">
                      <a:solidFill>
                        <a:srgbClr val="F0F2D6"/>
                      </a:solidFill>
                      <a:prstDash val="solid"/>
                      <a:round/>
                      <a:headEnd type="none" w="med" len="med"/>
                      <a:tailEnd type="none" w="med" len="med"/>
                    </a:lnL>
                    <a:lnR w="6350" cap="flat" cmpd="sng" algn="ctr">
                      <a:solidFill>
                        <a:srgbClr val="F0F2D6"/>
                      </a:solidFill>
                      <a:prstDash val="solid"/>
                      <a:round/>
                      <a:headEnd type="none" w="med" len="med"/>
                      <a:tailEnd type="none" w="med" len="med"/>
                    </a:lnR>
                    <a:lnT w="6350" cap="flat" cmpd="sng" algn="ctr">
                      <a:solidFill>
                        <a:srgbClr val="F0F2D6"/>
                      </a:solidFill>
                      <a:prstDash val="solid"/>
                      <a:round/>
                      <a:headEnd type="none" w="med" len="med"/>
                      <a:tailEnd type="none" w="med" len="med"/>
                    </a:lnT>
                    <a:lnB w="6350" cap="flat" cmpd="sng" algn="ctr">
                      <a:solidFill>
                        <a:srgbClr val="202CD7"/>
                      </a:solidFill>
                      <a:prstDash val="solid"/>
                      <a:round/>
                      <a:headEnd type="none" w="med" len="med"/>
                      <a:tailEnd type="none" w="med" len="med"/>
                    </a:lnB>
                    <a:solidFill>
                      <a:srgbClr val="FFFFFF"/>
                    </a:solidFill>
                  </a:tcPr>
                </a:tc>
                <a:extLst>
                  <a:ext uri="{0D108BD9-81ED-4DB2-BD59-A6C34878D82A}">
                    <a16:rowId xmlns:a16="http://schemas.microsoft.com/office/drawing/2014/main" val="493677923"/>
                  </a:ext>
                </a:extLst>
              </a:tr>
              <a:tr h="0">
                <a:tc>
                  <a:txBody>
                    <a:bodyPr/>
                    <a:lstStyle/>
                    <a:p>
                      <a:r>
                        <a:rPr lang="en-GB">
                          <a:effectLst/>
                        </a:rPr>
                        <a:t>==</a:t>
                      </a:r>
                    </a:p>
                  </a:txBody>
                  <a:tcPr marL="50800" marR="50800" marT="50800" marB="50800" anchor="ctr">
                    <a:lnL w="6350" cap="flat" cmpd="sng" algn="ctr">
                      <a:solidFill>
                        <a:srgbClr val="80F6D6"/>
                      </a:solidFill>
                      <a:prstDash val="solid"/>
                      <a:round/>
                      <a:headEnd type="none" w="med" len="med"/>
                      <a:tailEnd type="none" w="med" len="med"/>
                    </a:lnL>
                    <a:lnR w="6350" cap="flat" cmpd="sng" algn="ctr">
                      <a:solidFill>
                        <a:srgbClr val="202CD7"/>
                      </a:solidFill>
                      <a:prstDash val="solid"/>
                      <a:round/>
                      <a:headEnd type="none" w="med" len="med"/>
                      <a:tailEnd type="none" w="med" len="med"/>
                    </a:lnR>
                    <a:lnT w="6350" cap="flat" cmpd="sng" algn="ctr">
                      <a:solidFill>
                        <a:srgbClr val="80F6D6"/>
                      </a:solidFill>
                      <a:prstDash val="solid"/>
                      <a:round/>
                      <a:headEnd type="none" w="med" len="med"/>
                      <a:tailEnd type="none" w="med" len="med"/>
                    </a:lnT>
                    <a:lnB w="6350" cap="flat" cmpd="sng" algn="ctr">
                      <a:solidFill>
                        <a:srgbClr val="C02BD7"/>
                      </a:solidFill>
                      <a:prstDash val="solid"/>
                      <a:round/>
                      <a:headEnd type="none" w="med" len="med"/>
                      <a:tailEnd type="none" w="med" len="med"/>
                    </a:lnB>
                    <a:solidFill>
                      <a:srgbClr val="FFFFFF"/>
                    </a:solidFill>
                  </a:tcPr>
                </a:tc>
                <a:tc>
                  <a:txBody>
                    <a:bodyPr/>
                    <a:lstStyle/>
                    <a:p>
                      <a:r>
                        <a:rPr lang="en-GB">
                          <a:effectLst/>
                        </a:rPr>
                        <a:t>is equal</a:t>
                      </a:r>
                    </a:p>
                  </a:txBody>
                  <a:tcPr marL="50800" marR="50800" marT="50800" marB="50800" anchor="ctr">
                    <a:lnL w="6350" cap="flat" cmpd="sng" algn="ctr">
                      <a:solidFill>
                        <a:srgbClr val="202CD7"/>
                      </a:solidFill>
                      <a:prstDash val="solid"/>
                      <a:round/>
                      <a:headEnd type="none" w="med" len="med"/>
                      <a:tailEnd type="none" w="med" len="med"/>
                    </a:lnL>
                    <a:lnR w="6350" cap="flat" cmpd="sng" algn="ctr">
                      <a:solidFill>
                        <a:srgbClr val="202CD7"/>
                      </a:solidFill>
                      <a:prstDash val="solid"/>
                      <a:round/>
                      <a:headEnd type="none" w="med" len="med"/>
                      <a:tailEnd type="none" w="med" len="med"/>
                    </a:lnR>
                    <a:lnT w="6350" cap="flat" cmpd="sng" algn="ctr">
                      <a:solidFill>
                        <a:srgbClr val="202CD7"/>
                      </a:solidFill>
                      <a:prstDash val="solid"/>
                      <a:round/>
                      <a:headEnd type="none" w="med" len="med"/>
                      <a:tailEnd type="none" w="med" len="med"/>
                    </a:lnT>
                    <a:lnB w="6350" cap="flat" cmpd="sng" algn="ctr">
                      <a:solidFill>
                        <a:srgbClr val="503ED7"/>
                      </a:solidFill>
                      <a:prstDash val="solid"/>
                      <a:round/>
                      <a:headEnd type="none" w="med" len="med"/>
                      <a:tailEnd type="none" w="med" len="med"/>
                    </a:lnB>
                    <a:solidFill>
                      <a:srgbClr val="FFFFFF"/>
                    </a:solidFill>
                  </a:tcPr>
                </a:tc>
                <a:extLst>
                  <a:ext uri="{0D108BD9-81ED-4DB2-BD59-A6C34878D82A}">
                    <a16:rowId xmlns:a16="http://schemas.microsoft.com/office/drawing/2014/main" val="3678147518"/>
                  </a:ext>
                </a:extLst>
              </a:tr>
              <a:tr h="0">
                <a:tc>
                  <a:txBody>
                    <a:bodyPr/>
                    <a:lstStyle/>
                    <a:p>
                      <a:r>
                        <a:rPr lang="en-GB">
                          <a:effectLst/>
                        </a:rPr>
                        <a:t>!=</a:t>
                      </a:r>
                    </a:p>
                  </a:txBody>
                  <a:tcPr marL="50800" marR="50800" marT="50800" marB="50800" anchor="ctr">
                    <a:lnL w="6350" cap="flat" cmpd="sng" algn="ctr">
                      <a:solidFill>
                        <a:srgbClr val="C02BD7"/>
                      </a:solidFill>
                      <a:prstDash val="solid"/>
                      <a:round/>
                      <a:headEnd type="none" w="med" len="med"/>
                      <a:tailEnd type="none" w="med" len="med"/>
                    </a:lnL>
                    <a:lnR w="6350" cap="flat" cmpd="sng" algn="ctr">
                      <a:solidFill>
                        <a:srgbClr val="503ED7"/>
                      </a:solidFill>
                      <a:prstDash val="solid"/>
                      <a:round/>
                      <a:headEnd type="none" w="med" len="med"/>
                      <a:tailEnd type="none" w="med" len="med"/>
                    </a:lnR>
                    <a:lnT w="6350" cap="flat" cmpd="sng" algn="ctr">
                      <a:solidFill>
                        <a:srgbClr val="C02BD7"/>
                      </a:solidFill>
                      <a:prstDash val="solid"/>
                      <a:round/>
                      <a:headEnd type="none" w="med" len="med"/>
                      <a:tailEnd type="none" w="med" len="med"/>
                    </a:lnT>
                    <a:lnB w="6350" cap="flat" cmpd="sng" algn="ctr">
                      <a:solidFill>
                        <a:srgbClr val="C02BD7"/>
                      </a:solidFill>
                      <a:prstDash val="solid"/>
                      <a:round/>
                      <a:headEnd type="none" w="med" len="med"/>
                      <a:tailEnd type="none" w="med" len="med"/>
                    </a:lnB>
                    <a:solidFill>
                      <a:srgbClr val="FFFFFF"/>
                    </a:solidFill>
                  </a:tcPr>
                </a:tc>
                <a:tc>
                  <a:txBody>
                    <a:bodyPr/>
                    <a:lstStyle/>
                    <a:p>
                      <a:r>
                        <a:rPr lang="en-GB" dirty="0">
                          <a:effectLst/>
                        </a:rPr>
                        <a:t>is not equal</a:t>
                      </a:r>
                    </a:p>
                  </a:txBody>
                  <a:tcPr marL="50800" marR="50800" marT="50800" marB="50800" anchor="ctr">
                    <a:lnL w="6350" cap="flat" cmpd="sng" algn="ctr">
                      <a:solidFill>
                        <a:srgbClr val="503ED7"/>
                      </a:solidFill>
                      <a:prstDash val="solid"/>
                      <a:round/>
                      <a:headEnd type="none" w="med" len="med"/>
                      <a:tailEnd type="none" w="med" len="med"/>
                    </a:lnL>
                    <a:lnR w="6350" cap="flat" cmpd="sng" algn="ctr">
                      <a:solidFill>
                        <a:srgbClr val="503ED7"/>
                      </a:solidFill>
                      <a:prstDash val="solid"/>
                      <a:round/>
                      <a:headEnd type="none" w="med" len="med"/>
                      <a:tailEnd type="none" w="med" len="med"/>
                    </a:lnR>
                    <a:lnT w="6350" cap="flat" cmpd="sng" algn="ctr">
                      <a:solidFill>
                        <a:srgbClr val="503ED7"/>
                      </a:solidFill>
                      <a:prstDash val="solid"/>
                      <a:round/>
                      <a:headEnd type="none" w="med" len="med"/>
                      <a:tailEnd type="none" w="med" len="med"/>
                    </a:lnT>
                    <a:lnB w="6350" cap="flat" cmpd="sng" algn="ctr">
                      <a:solidFill>
                        <a:srgbClr val="503ED7"/>
                      </a:solidFill>
                      <a:prstDash val="solid"/>
                      <a:round/>
                      <a:headEnd type="none" w="med" len="med"/>
                      <a:tailEnd type="none" w="med" len="med"/>
                    </a:lnB>
                    <a:solidFill>
                      <a:srgbClr val="FFFFFF"/>
                    </a:solidFill>
                  </a:tcPr>
                </a:tc>
                <a:extLst>
                  <a:ext uri="{0D108BD9-81ED-4DB2-BD59-A6C34878D82A}">
                    <a16:rowId xmlns:a16="http://schemas.microsoft.com/office/drawing/2014/main" val="3414495700"/>
                  </a:ext>
                </a:extLst>
              </a:tr>
            </a:tbl>
          </a:graphicData>
        </a:graphic>
      </p:graphicFrame>
      <p:pic>
        <p:nvPicPr>
          <p:cNvPr id="8" name="Picture 7">
            <a:extLst>
              <a:ext uri="{FF2B5EF4-FFF2-40B4-BE49-F238E27FC236}">
                <a16:creationId xmlns:a16="http://schemas.microsoft.com/office/drawing/2014/main" id="{7F98372D-C6D8-44DB-B5B7-45BDF17B542B}"/>
              </a:ext>
            </a:extLst>
          </p:cNvPr>
          <p:cNvPicPr>
            <a:picLocks noChangeAspect="1"/>
          </p:cNvPicPr>
          <p:nvPr/>
        </p:nvPicPr>
        <p:blipFill rotWithShape="1">
          <a:blip r:embed="rId3"/>
          <a:srcRect b="3308"/>
          <a:stretch/>
        </p:blipFill>
        <p:spPr>
          <a:xfrm>
            <a:off x="4113709" y="3815974"/>
            <a:ext cx="2427790" cy="2461709"/>
          </a:xfrm>
          <a:prstGeom prst="rect">
            <a:avLst/>
          </a:prstGeom>
        </p:spPr>
      </p:pic>
    </p:spTree>
    <p:extLst>
      <p:ext uri="{BB962C8B-B14F-4D97-AF65-F5344CB8AC3E}">
        <p14:creationId xmlns:p14="http://schemas.microsoft.com/office/powerpoint/2010/main" val="764307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Заголовок 1"/>
          <p:cNvSpPr>
            <a:spLocks noGrp="1"/>
          </p:cNvSpPr>
          <p:nvPr>
            <p:ph type="title"/>
          </p:nvPr>
        </p:nvSpPr>
        <p:spPr>
          <a:xfrm>
            <a:off x="311150" y="301625"/>
            <a:ext cx="8375650" cy="471488"/>
          </a:xfrm>
        </p:spPr>
        <p:txBody>
          <a:bodyPr/>
          <a:lstStyle/>
          <a:p>
            <a:r>
              <a:rPr lang="az-Latn-AZ" altLang="ru-RU" dirty="0"/>
              <a:t>Dəyişənlər</a:t>
            </a:r>
            <a:endParaRPr lang="ru-RU" altLang="ru-RU" dirty="0"/>
          </a:p>
        </p:txBody>
      </p:sp>
      <p:sp>
        <p:nvSpPr>
          <p:cNvPr id="22532" name="Text Box 5"/>
          <p:cNvSpPr txBox="1">
            <a:spLocks noChangeArrowheads="1"/>
          </p:cNvSpPr>
          <p:nvPr/>
        </p:nvSpPr>
        <p:spPr bwMode="auto">
          <a:xfrm>
            <a:off x="311150" y="777275"/>
            <a:ext cx="828040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01688" indent="-80168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az-Latn-AZ" altLang="ru-RU" sz="3200" b="1">
                <a:solidFill>
                  <a:srgbClr val="333399"/>
                </a:solidFill>
                <a:latin typeface="Consolas" charset="0"/>
              </a:rPr>
              <a:t>Dəyişən</a:t>
            </a:r>
            <a:r>
              <a:rPr lang="az-Latn-AZ" altLang="ru-RU" sz="2800" b="1">
                <a:solidFill>
                  <a:srgbClr val="333399"/>
                </a:solidFill>
                <a:latin typeface="Consolas" charset="0"/>
              </a:rPr>
              <a:t> </a:t>
            </a:r>
            <a:r>
              <a:rPr lang="ru-RU" altLang="ru-RU" sz="2800">
                <a:latin typeface="Consolas" charset="0"/>
              </a:rPr>
              <a:t>– </a:t>
            </a:r>
            <a:r>
              <a:rPr lang="az-Latn-AZ" altLang="ru-RU" sz="2800">
                <a:latin typeface="Consolas" charset="0"/>
              </a:rPr>
              <a:t>adı, tipi və qiyməti olan kəmiyyət</a:t>
            </a:r>
            <a:r>
              <a:rPr lang="en-US" altLang="ru-RU" sz="2800">
                <a:latin typeface="Consolas" charset="0"/>
              </a:rPr>
              <a:t>. Dəyişənin </a:t>
            </a:r>
            <a:r>
              <a:rPr lang="en-US" altLang="ru-RU" sz="2800" err="1">
                <a:latin typeface="Consolas" charset="0"/>
              </a:rPr>
              <a:t>qiyməti</a:t>
            </a:r>
            <a:r>
              <a:rPr lang="en-US" altLang="ru-RU" sz="2800">
                <a:latin typeface="Consolas" charset="0"/>
              </a:rPr>
              <a:t> </a:t>
            </a:r>
            <a:r>
              <a:rPr lang="en-US" altLang="ru-RU" sz="2800" err="1">
                <a:latin typeface="Consolas" charset="0"/>
              </a:rPr>
              <a:t>proqramın</a:t>
            </a:r>
            <a:r>
              <a:rPr lang="en-US" altLang="ru-RU" sz="2800">
                <a:latin typeface="Consolas" charset="0"/>
              </a:rPr>
              <a:t> </a:t>
            </a:r>
            <a:r>
              <a:rPr lang="en-US" altLang="ru-RU" sz="2800" err="1">
                <a:latin typeface="Consolas" charset="0"/>
              </a:rPr>
              <a:t>yerinə</a:t>
            </a:r>
            <a:r>
              <a:rPr lang="en-US" altLang="ru-RU" sz="2800">
                <a:latin typeface="Consolas" charset="0"/>
              </a:rPr>
              <a:t> </a:t>
            </a:r>
            <a:r>
              <a:rPr lang="en-US" altLang="ru-RU" sz="2800" err="1">
                <a:latin typeface="Consolas" charset="0"/>
              </a:rPr>
              <a:t>yetirilməsi</a:t>
            </a:r>
            <a:r>
              <a:rPr lang="en-US" altLang="ru-RU" sz="2800">
                <a:latin typeface="Consolas" charset="0"/>
              </a:rPr>
              <a:t> </a:t>
            </a:r>
            <a:r>
              <a:rPr lang="en-US" altLang="ru-RU" sz="2800" err="1">
                <a:latin typeface="Consolas" charset="0"/>
              </a:rPr>
              <a:t>zamanı</a:t>
            </a:r>
            <a:r>
              <a:rPr lang="en-US" altLang="ru-RU" sz="2800">
                <a:latin typeface="Consolas" charset="0"/>
              </a:rPr>
              <a:t> dəyiş</a:t>
            </a:r>
            <a:r>
              <a:rPr lang="az-Latn-AZ" altLang="ru-RU" sz="2800">
                <a:latin typeface="Consolas" charset="0"/>
              </a:rPr>
              <a:t>dirilə</a:t>
            </a:r>
            <a:r>
              <a:rPr lang="en-US" altLang="ru-RU" sz="2800">
                <a:latin typeface="Consolas" charset="0"/>
              </a:rPr>
              <a:t> </a:t>
            </a:r>
            <a:r>
              <a:rPr lang="en-US" altLang="ru-RU" sz="2800" err="1">
                <a:latin typeface="Consolas" charset="0"/>
              </a:rPr>
              <a:t>bilər</a:t>
            </a:r>
            <a:r>
              <a:rPr lang="en-US" altLang="ru-RU" sz="2800">
                <a:latin typeface="Consolas" charset="0"/>
              </a:rPr>
              <a:t>.</a:t>
            </a:r>
            <a:endParaRPr lang="az-Latn-AZ" altLang="ru-RU" sz="2800">
              <a:latin typeface="Consolas" charset="0"/>
            </a:endParaRPr>
          </a:p>
        </p:txBody>
      </p:sp>
      <p:pic>
        <p:nvPicPr>
          <p:cNvPr id="5"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2633" y="3607163"/>
            <a:ext cx="2386012" cy="27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6" name="Прямоугольник 5"/>
          <p:cNvSpPr/>
          <p:nvPr/>
        </p:nvSpPr>
        <p:spPr bwMode="auto">
          <a:xfrm>
            <a:off x="3113795" y="3949786"/>
            <a:ext cx="1110342" cy="544697"/>
          </a:xfrm>
          <a:prstGeom prst="rect">
            <a:avLst/>
          </a:prstGeom>
          <a:solidFill>
            <a:srgbClr val="66FF33"/>
          </a:solidFill>
          <a:ln w="12700" cap="flat" cmpd="sng" algn="ctr">
            <a:solidFill>
              <a:schemeClr val="tx1"/>
            </a:solidFill>
            <a:prstDash val="solid"/>
            <a:round/>
            <a:headEnd type="none" w="med" len="med"/>
            <a:tailEnd type="triangle" w="lg" len="lg"/>
          </a:ln>
          <a:effectLst/>
          <a:scene3d>
            <a:camera prst="isometricOffAxis1Right">
              <a:rot lat="2204246" lon="18621356" rev="21145264"/>
            </a:camera>
            <a:lightRig rig="threePt" dir="t"/>
          </a:scene3d>
          <a:sp3d extrusionH="635000" contourW="6350">
            <a:bevelT w="0" h="0"/>
            <a:extrusionClr>
              <a:srgbClr val="008000"/>
            </a:extrusionClr>
            <a:contourClr>
              <a:schemeClr val="tx1"/>
            </a:contourClr>
          </a:sp3d>
        </p:spPr>
        <p:txBody>
          <a:bodyPr wrap="none" lIns="90000" tIns="46800" rIns="90000" bIns="46800" anchor="ctr"/>
          <a:lstStyle/>
          <a:p>
            <a:pPr eaLnBrk="1" hangingPunct="1">
              <a:defRPr/>
            </a:pPr>
            <a:endParaRPr lang="ru-RU">
              <a:latin typeface="Consolas" charset="0"/>
            </a:endParaRPr>
          </a:p>
        </p:txBody>
      </p:sp>
      <p:sp>
        <p:nvSpPr>
          <p:cNvPr id="7" name="Стрелка влево 6"/>
          <p:cNvSpPr/>
          <p:nvPr/>
        </p:nvSpPr>
        <p:spPr bwMode="auto">
          <a:xfrm rot="18783732">
            <a:off x="2351452" y="4612838"/>
            <a:ext cx="709612" cy="452437"/>
          </a:xfrm>
          <a:prstGeom prst="leftArrow">
            <a:avLst/>
          </a:prstGeom>
          <a:solidFill>
            <a:srgbClr val="0000FF"/>
          </a:solidFill>
          <a:ln w="12700" cap="flat" cmpd="sng" algn="ctr">
            <a:solidFill>
              <a:schemeClr val="bg1">
                <a:lumMod val="95000"/>
              </a:schemeClr>
            </a:solidFill>
            <a:prstDash val="solid"/>
            <a:round/>
            <a:headEnd type="none" w="med" len="med"/>
            <a:tailEnd type="triangle" w="lg" len="lg"/>
          </a:ln>
          <a:effectLst/>
        </p:spPr>
        <p:txBody>
          <a:bodyPr wrap="none" lIns="90000" tIns="46800" rIns="90000" bIns="46800" anchor="ctr"/>
          <a:lstStyle/>
          <a:p>
            <a:pPr eaLnBrk="1" hangingPunct="1">
              <a:defRPr/>
            </a:pPr>
            <a:endParaRPr lang="ru-RU">
              <a:latin typeface="Consolas" charset="0"/>
            </a:endParaRPr>
          </a:p>
        </p:txBody>
      </p:sp>
      <p:sp>
        <p:nvSpPr>
          <p:cNvPr id="8" name="Прямоугольник 7"/>
          <p:cNvSpPr/>
          <p:nvPr/>
        </p:nvSpPr>
        <p:spPr bwMode="auto">
          <a:xfrm rot="21205597">
            <a:off x="2222337" y="5358156"/>
            <a:ext cx="729343" cy="664029"/>
          </a:xfrm>
          <a:prstGeom prst="rect">
            <a:avLst/>
          </a:prstGeom>
          <a:noFill/>
          <a:ln w="12700" cap="flat" cmpd="sng" algn="ctr">
            <a:noFill/>
            <a:prstDash val="solid"/>
            <a:round/>
            <a:headEnd type="none" w="med" len="med"/>
            <a:tailEnd type="triangle" w="lg" len="lg"/>
          </a:ln>
          <a:effectLst/>
          <a:scene3d>
            <a:camera prst="orthographicFront">
              <a:rot lat="2153362" lon="19780681" rev="21203538"/>
            </a:camera>
            <a:lightRig rig="threePt" dir="t"/>
          </a:scene3d>
        </p:spPr>
        <p:txBody>
          <a:bodyPr wrap="none" lIns="90000" tIns="46800" rIns="90000" bIns="46800" anchor="ctr"/>
          <a:lstStyle/>
          <a:p>
            <a:pPr algn="ctr" eaLnBrk="1" hangingPunct="1">
              <a:defRPr/>
            </a:pPr>
            <a:r>
              <a:rPr lang="en-US" sz="6600">
                <a:latin typeface="Consolas" charset="0"/>
              </a:rPr>
              <a:t>a</a:t>
            </a:r>
            <a:endParaRPr lang="ru-RU" sz="6600">
              <a:latin typeface="Consolas" charset="0"/>
            </a:endParaRPr>
          </a:p>
        </p:txBody>
      </p:sp>
      <p:sp>
        <p:nvSpPr>
          <p:cNvPr id="9" name="AutoShape 7"/>
          <p:cNvSpPr>
            <a:spLocks noChangeArrowheads="1"/>
          </p:cNvSpPr>
          <p:nvPr/>
        </p:nvSpPr>
        <p:spPr bwMode="auto">
          <a:xfrm>
            <a:off x="4407069" y="3758568"/>
            <a:ext cx="1755775" cy="646112"/>
          </a:xfrm>
          <a:prstGeom prst="wedgeRoundRectCallout">
            <a:avLst>
              <a:gd name="adj1" fmla="val -80315"/>
              <a:gd name="adj2" fmla="val 9972"/>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az-Latn-AZ" altLang="en-US" sz="2400">
                <a:latin typeface="Consolas" charset="0"/>
              </a:rPr>
              <a:t>Qiymət</a:t>
            </a:r>
            <a:endParaRPr lang="ru-RU" altLang="en-US" sz="2400">
              <a:latin typeface="Consolas" charset="0"/>
            </a:endParaRPr>
          </a:p>
        </p:txBody>
      </p:sp>
      <p:sp>
        <p:nvSpPr>
          <p:cNvPr id="10" name="AutoShape 7"/>
          <p:cNvSpPr>
            <a:spLocks noChangeArrowheads="1"/>
          </p:cNvSpPr>
          <p:nvPr/>
        </p:nvSpPr>
        <p:spPr bwMode="auto">
          <a:xfrm>
            <a:off x="3508739" y="5228788"/>
            <a:ext cx="1036637" cy="646113"/>
          </a:xfrm>
          <a:prstGeom prst="wedgeRoundRectCallout">
            <a:avLst>
              <a:gd name="adj1" fmla="val -121815"/>
              <a:gd name="adj2" fmla="val 17856"/>
              <a:gd name="adj3" fmla="val 16667"/>
            </a:avLst>
          </a:prstGeom>
          <a:solidFill>
            <a:srgbClr val="E6E6FF"/>
          </a:solidFill>
          <a:ln w="12700">
            <a:noFill/>
            <a:miter lim="800000"/>
            <a:headEnd/>
            <a:tailEnd type="none" w="lg" len="lg"/>
          </a:ln>
          <a:effectLst>
            <a:outerShdw dist="35921" dir="2700000" algn="ctr" rotWithShape="0">
              <a:schemeClr val="tx1"/>
            </a:outerShdw>
          </a:effectLst>
        </p:spPr>
        <p:txBody>
          <a:bodyPr lIns="90000" tIns="46800" rIns="90000" bIns="46800" anchor="ctr"/>
          <a:lstStyle/>
          <a:p>
            <a:pPr algn="ctr" eaLnBrk="1" hangingPunct="1">
              <a:defRPr/>
            </a:pPr>
            <a:r>
              <a:rPr lang="az-Latn-AZ" sz="2400">
                <a:latin typeface="Consolas" charset="0"/>
              </a:rPr>
              <a:t>Ad</a:t>
            </a:r>
            <a:endParaRPr lang="ru-RU" sz="2400">
              <a:latin typeface="Consolas" charset="0"/>
            </a:endParaRPr>
          </a:p>
        </p:txBody>
      </p:sp>
      <p:sp>
        <p:nvSpPr>
          <p:cNvPr id="2" name="TextBox 1"/>
          <p:cNvSpPr txBox="1"/>
          <p:nvPr/>
        </p:nvSpPr>
        <p:spPr>
          <a:xfrm>
            <a:off x="2521527" y="5721927"/>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622474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par>
                                <p:cTn id="24" presetID="9"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2F58ED-0984-4043-9D22-1BA328280F36}"/>
              </a:ext>
            </a:extLst>
          </p:cNvPr>
          <p:cNvSpPr txBox="1"/>
          <p:nvPr/>
        </p:nvSpPr>
        <p:spPr>
          <a:xfrm>
            <a:off x="2595716" y="881962"/>
            <a:ext cx="3952567" cy="369332"/>
          </a:xfrm>
          <a:prstGeom prst="rect">
            <a:avLst/>
          </a:prstGeom>
          <a:noFill/>
        </p:spPr>
        <p:txBody>
          <a:bodyPr wrap="square" rtlCol="0">
            <a:spAutoFit/>
          </a:bodyPr>
          <a:lstStyle/>
          <a:p>
            <a:r>
              <a:rPr lang="en-US" dirty="0"/>
              <a:t>“result” ad</a:t>
            </a:r>
            <a:r>
              <a:rPr lang="az-Latn-AZ" dirty="0"/>
              <a:t>ında dəyişən yaradaq. </a:t>
            </a:r>
            <a:endParaRPr lang="en-GB" dirty="0"/>
          </a:p>
        </p:txBody>
      </p:sp>
      <p:sp>
        <p:nvSpPr>
          <p:cNvPr id="4" name="TextBox 3">
            <a:extLst>
              <a:ext uri="{FF2B5EF4-FFF2-40B4-BE49-F238E27FC236}">
                <a16:creationId xmlns:a16="http://schemas.microsoft.com/office/drawing/2014/main" id="{F5B89C79-6200-4A43-AEB4-98D037BB7A1A}"/>
              </a:ext>
            </a:extLst>
          </p:cNvPr>
          <p:cNvSpPr txBox="1"/>
          <p:nvPr/>
        </p:nvSpPr>
        <p:spPr>
          <a:xfrm>
            <a:off x="1691149" y="1217327"/>
            <a:ext cx="6017341" cy="369332"/>
          </a:xfrm>
          <a:prstGeom prst="rect">
            <a:avLst/>
          </a:prstGeom>
          <a:noFill/>
        </p:spPr>
        <p:txBody>
          <a:bodyPr wrap="square" rtlCol="0">
            <a:spAutoFit/>
          </a:bodyPr>
          <a:lstStyle/>
          <a:p>
            <a:r>
              <a:rPr lang="az-Latn-AZ" dirty="0"/>
              <a:t>Əvvəlcə görək Python </a:t>
            </a:r>
            <a:r>
              <a:rPr lang="en-US" dirty="0"/>
              <a:t>“result”</a:t>
            </a:r>
            <a:r>
              <a:rPr lang="az-Latn-AZ" dirty="0"/>
              <a:t> dəyişənini tanıyır mı? </a:t>
            </a:r>
            <a:endParaRPr lang="en-GB" dirty="0"/>
          </a:p>
        </p:txBody>
      </p:sp>
      <p:pic>
        <p:nvPicPr>
          <p:cNvPr id="6" name="Picture 5">
            <a:extLst>
              <a:ext uri="{FF2B5EF4-FFF2-40B4-BE49-F238E27FC236}">
                <a16:creationId xmlns:a16="http://schemas.microsoft.com/office/drawing/2014/main" id="{CEF4E4FC-D093-48D7-BC36-73AB29E9002C}"/>
              </a:ext>
            </a:extLst>
          </p:cNvPr>
          <p:cNvPicPr>
            <a:picLocks noChangeAspect="1"/>
          </p:cNvPicPr>
          <p:nvPr/>
        </p:nvPicPr>
        <p:blipFill>
          <a:blip r:embed="rId2"/>
          <a:stretch>
            <a:fillRect/>
          </a:stretch>
        </p:blipFill>
        <p:spPr>
          <a:xfrm>
            <a:off x="1424379" y="1622153"/>
            <a:ext cx="6100545" cy="1216682"/>
          </a:xfrm>
          <a:prstGeom prst="rect">
            <a:avLst/>
          </a:prstGeom>
        </p:spPr>
      </p:pic>
      <p:sp>
        <p:nvSpPr>
          <p:cNvPr id="7" name="TextBox 6">
            <a:extLst>
              <a:ext uri="{FF2B5EF4-FFF2-40B4-BE49-F238E27FC236}">
                <a16:creationId xmlns:a16="http://schemas.microsoft.com/office/drawing/2014/main" id="{A0FD1B62-08D4-4349-BB40-76627E60B709}"/>
              </a:ext>
            </a:extLst>
          </p:cNvPr>
          <p:cNvSpPr txBox="1"/>
          <p:nvPr/>
        </p:nvSpPr>
        <p:spPr>
          <a:xfrm>
            <a:off x="486138" y="2738177"/>
            <a:ext cx="8376083" cy="369332"/>
          </a:xfrm>
          <a:prstGeom prst="rect">
            <a:avLst/>
          </a:prstGeom>
          <a:noFill/>
        </p:spPr>
        <p:txBody>
          <a:bodyPr wrap="square" rtlCol="0">
            <a:spAutoFit/>
          </a:bodyPr>
          <a:lstStyle/>
          <a:p>
            <a:r>
              <a:rPr lang="az-Latn-AZ" dirty="0"/>
              <a:t>Təbii ki, tanımır. Bunun üçün </a:t>
            </a:r>
            <a:r>
              <a:rPr lang="en-US" dirty="0"/>
              <a:t>“result”</a:t>
            </a:r>
            <a:r>
              <a:rPr lang="az-Latn-AZ" dirty="0"/>
              <a:t> dəyişənini tanıtmaq</a:t>
            </a:r>
            <a:r>
              <a:rPr lang="en-US" dirty="0"/>
              <a:t>/</a:t>
            </a:r>
            <a:r>
              <a:rPr lang="az-Latn-AZ" dirty="0"/>
              <a:t>bəyan etmək lazımdır.</a:t>
            </a:r>
            <a:endParaRPr lang="en-GB" dirty="0"/>
          </a:p>
        </p:txBody>
      </p:sp>
      <p:pic>
        <p:nvPicPr>
          <p:cNvPr id="9" name="Picture 8">
            <a:extLst>
              <a:ext uri="{FF2B5EF4-FFF2-40B4-BE49-F238E27FC236}">
                <a16:creationId xmlns:a16="http://schemas.microsoft.com/office/drawing/2014/main" id="{75E3A266-64F8-478D-8768-E5E3126590CB}"/>
              </a:ext>
            </a:extLst>
          </p:cNvPr>
          <p:cNvPicPr>
            <a:picLocks noChangeAspect="1"/>
          </p:cNvPicPr>
          <p:nvPr/>
        </p:nvPicPr>
        <p:blipFill>
          <a:blip r:embed="rId3"/>
          <a:stretch>
            <a:fillRect/>
          </a:stretch>
        </p:blipFill>
        <p:spPr>
          <a:xfrm>
            <a:off x="1872120" y="3099449"/>
            <a:ext cx="5399760" cy="1010278"/>
          </a:xfrm>
          <a:prstGeom prst="rect">
            <a:avLst/>
          </a:prstGeom>
        </p:spPr>
      </p:pic>
      <p:sp>
        <p:nvSpPr>
          <p:cNvPr id="11" name="TextBox 10">
            <a:extLst>
              <a:ext uri="{FF2B5EF4-FFF2-40B4-BE49-F238E27FC236}">
                <a16:creationId xmlns:a16="http://schemas.microsoft.com/office/drawing/2014/main" id="{8DAF3560-5CE5-4B30-BF4E-B9BBF798D91B}"/>
              </a:ext>
            </a:extLst>
          </p:cNvPr>
          <p:cNvSpPr txBox="1"/>
          <p:nvPr/>
        </p:nvSpPr>
        <p:spPr>
          <a:xfrm>
            <a:off x="170862" y="4035518"/>
            <a:ext cx="8880541" cy="923330"/>
          </a:xfrm>
          <a:prstGeom prst="rect">
            <a:avLst/>
          </a:prstGeom>
          <a:noFill/>
        </p:spPr>
        <p:txBody>
          <a:bodyPr wrap="square" rtlCol="0">
            <a:spAutoFit/>
          </a:bodyPr>
          <a:lstStyle/>
          <a:p>
            <a:pPr marL="285750" indent="-285750">
              <a:buFont typeface="Arial" panose="020B0604020202020204" pitchFamily="34" charset="0"/>
              <a:buChar char="•"/>
            </a:pPr>
            <a:r>
              <a:rPr lang="az-Latn-AZ" dirty="0"/>
              <a:t>Python bu mənimsətməni görür: 3*5 ifadəsinin nəticəsini </a:t>
            </a:r>
            <a:r>
              <a:rPr lang="en-US" dirty="0"/>
              <a:t>“result”</a:t>
            </a:r>
            <a:r>
              <a:rPr lang="az-Latn-AZ" dirty="0"/>
              <a:t> adlanan  dəyişənə mənimsədir. Mənimsətmə operatoru </a:t>
            </a:r>
            <a:r>
              <a:rPr lang="en-US" dirty="0"/>
              <a:t>“=” </a:t>
            </a:r>
            <a:r>
              <a:rPr lang="az-Latn-AZ" dirty="0"/>
              <a:t>dur.</a:t>
            </a:r>
            <a:endParaRPr lang="en-US" dirty="0"/>
          </a:p>
          <a:p>
            <a:pPr marL="285750" indent="-285750">
              <a:buFont typeface="Arial" panose="020B0604020202020204" pitchFamily="34" charset="0"/>
              <a:buChar char="•"/>
            </a:pPr>
            <a:r>
              <a:rPr lang="en-US" dirty="0" err="1"/>
              <a:t>İstifad</a:t>
            </a:r>
            <a:r>
              <a:rPr lang="az-Latn-AZ" dirty="0"/>
              <a:t>əçi </a:t>
            </a:r>
            <a:r>
              <a:rPr lang="en-US" dirty="0"/>
              <a:t>“result”</a:t>
            </a:r>
            <a:r>
              <a:rPr lang="az-Latn-AZ" dirty="0"/>
              <a:t> yazanda Python həmin dəyişənə məxsus dəyəri ekrana çıxarır.</a:t>
            </a:r>
            <a:endParaRPr lang="en-GB" dirty="0"/>
          </a:p>
        </p:txBody>
      </p:sp>
      <p:pic>
        <p:nvPicPr>
          <p:cNvPr id="13" name="Picture 12">
            <a:extLst>
              <a:ext uri="{FF2B5EF4-FFF2-40B4-BE49-F238E27FC236}">
                <a16:creationId xmlns:a16="http://schemas.microsoft.com/office/drawing/2014/main" id="{E566935D-5CAC-4BF1-B423-02A1BF931949}"/>
              </a:ext>
            </a:extLst>
          </p:cNvPr>
          <p:cNvPicPr>
            <a:picLocks noChangeAspect="1"/>
          </p:cNvPicPr>
          <p:nvPr/>
        </p:nvPicPr>
        <p:blipFill>
          <a:blip r:embed="rId4"/>
          <a:stretch>
            <a:fillRect/>
          </a:stretch>
        </p:blipFill>
        <p:spPr>
          <a:xfrm>
            <a:off x="2595716" y="4956284"/>
            <a:ext cx="3186014" cy="1144974"/>
          </a:xfrm>
          <a:prstGeom prst="rect">
            <a:avLst/>
          </a:prstGeom>
        </p:spPr>
      </p:pic>
      <p:pic>
        <p:nvPicPr>
          <p:cNvPr id="15" name="Graphic 14" descr="Help outline">
            <a:extLst>
              <a:ext uri="{FF2B5EF4-FFF2-40B4-BE49-F238E27FC236}">
                <a16:creationId xmlns:a16="http://schemas.microsoft.com/office/drawing/2014/main" id="{8FA7CAC9-B489-4F25-B25B-8D454F82A85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59366" y="5688373"/>
            <a:ext cx="914400" cy="914400"/>
          </a:xfrm>
          <a:prstGeom prst="rect">
            <a:avLst/>
          </a:prstGeom>
        </p:spPr>
      </p:pic>
      <p:cxnSp>
        <p:nvCxnSpPr>
          <p:cNvPr id="17" name="Straight Arrow Connector 16">
            <a:extLst>
              <a:ext uri="{FF2B5EF4-FFF2-40B4-BE49-F238E27FC236}">
                <a16:creationId xmlns:a16="http://schemas.microsoft.com/office/drawing/2014/main" id="{DD7040F2-29BF-465F-9858-6A77F456267E}"/>
              </a:ext>
            </a:extLst>
          </p:cNvPr>
          <p:cNvCxnSpPr>
            <a:cxnSpLocks/>
            <a:stCxn id="15" idx="1"/>
            <a:endCxn id="13" idx="2"/>
          </p:cNvCxnSpPr>
          <p:nvPr/>
        </p:nvCxnSpPr>
        <p:spPr bwMode="auto">
          <a:xfrm flipH="1" flipV="1">
            <a:off x="4188723" y="6101258"/>
            <a:ext cx="2770643" cy="44315"/>
          </a:xfrm>
          <a:prstGeom prst="straightConnector1">
            <a:avLst/>
          </a:prstGeom>
          <a:noFill/>
          <a:ln w="12700" cap="flat" cmpd="sng" algn="ctr">
            <a:solidFill>
              <a:schemeClr val="tx1"/>
            </a:solidFill>
            <a:prstDash val="solid"/>
            <a:round/>
            <a:headEnd type="none" w="med" len="med"/>
            <a:tailEnd type="triangle"/>
          </a:ln>
          <a:effectLst/>
        </p:spPr>
      </p:cxnSp>
      <p:sp>
        <p:nvSpPr>
          <p:cNvPr id="14" name="Заголовок 1"/>
          <p:cNvSpPr txBox="1">
            <a:spLocks/>
          </p:cNvSpPr>
          <p:nvPr/>
        </p:nvSpPr>
        <p:spPr bwMode="auto">
          <a:xfrm>
            <a:off x="311150" y="301625"/>
            <a:ext cx="837565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b="0">
                <a:solidFill>
                  <a:schemeClr val="accent1">
                    <a:lumMod val="50000"/>
                  </a:schemeClr>
                </a:solidFill>
                <a:latin typeface="Consolas" charset="0"/>
                <a:ea typeface="Consolas" charset="0"/>
                <a:cs typeface="Consolas" charset="0"/>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az-Latn-AZ" altLang="ru-RU" kern="0"/>
              <a:t>Dəyişənlər</a:t>
            </a:r>
            <a:endParaRPr lang="ru-RU" altLang="ru-RU" kern="0" dirty="0"/>
          </a:p>
        </p:txBody>
      </p:sp>
    </p:spTree>
    <p:extLst>
      <p:ext uri="{BB962C8B-B14F-4D97-AF65-F5344CB8AC3E}">
        <p14:creationId xmlns:p14="http://schemas.microsoft.com/office/powerpoint/2010/main" val="1297771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481459-7513-4EEA-84F2-F3D60A21359A}"/>
              </a:ext>
            </a:extLst>
          </p:cNvPr>
          <p:cNvSpPr txBox="1">
            <a:spLocks/>
          </p:cNvSpPr>
          <p:nvPr/>
        </p:nvSpPr>
        <p:spPr bwMode="auto">
          <a:xfrm>
            <a:off x="256139" y="1049413"/>
            <a:ext cx="1850453" cy="47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b="0">
                <a:solidFill>
                  <a:schemeClr val="accent1">
                    <a:lumMod val="50000"/>
                  </a:schemeClr>
                </a:solidFill>
                <a:latin typeface="Consolas" charset="0"/>
                <a:ea typeface="Consolas" charset="0"/>
                <a:cs typeface="Consolas" charset="0"/>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az-Latn-AZ" sz="2400" kern="0" dirty="0">
                <a:solidFill>
                  <a:srgbClr val="0095FF"/>
                </a:solidFill>
              </a:rPr>
              <a:t>Tipləri</a:t>
            </a:r>
            <a:endParaRPr lang="en-GB" kern="0" dirty="0">
              <a:solidFill>
                <a:srgbClr val="0095FF"/>
              </a:solidFill>
            </a:endParaRPr>
          </a:p>
        </p:txBody>
      </p:sp>
      <p:sp>
        <p:nvSpPr>
          <p:cNvPr id="5" name="TextBox 4">
            <a:extLst>
              <a:ext uri="{FF2B5EF4-FFF2-40B4-BE49-F238E27FC236}">
                <a16:creationId xmlns:a16="http://schemas.microsoft.com/office/drawing/2014/main" id="{581110E9-1A25-47D8-9409-3C46F3D7ACF0}"/>
              </a:ext>
            </a:extLst>
          </p:cNvPr>
          <p:cNvSpPr txBox="1"/>
          <p:nvPr/>
        </p:nvSpPr>
        <p:spPr>
          <a:xfrm>
            <a:off x="347240" y="1687950"/>
            <a:ext cx="3784922" cy="2862322"/>
          </a:xfrm>
          <a:prstGeom prst="rect">
            <a:avLst/>
          </a:prstGeom>
          <a:noFill/>
        </p:spPr>
        <p:txBody>
          <a:bodyPr wrap="square" rtlCol="0">
            <a:spAutoFit/>
          </a:bodyPr>
          <a:lstStyle/>
          <a:p>
            <a:pPr marL="285750" indent="-285750">
              <a:buFont typeface="Wingdings" panose="05000000000000000000" pitchFamily="2" charset="2"/>
              <a:buChar char="Ø"/>
            </a:pPr>
            <a:r>
              <a:rPr lang="az-Latn-AZ" dirty="0"/>
              <a:t>Numbers</a:t>
            </a:r>
          </a:p>
          <a:p>
            <a:pPr marL="742950" lvl="1" indent="-285750">
              <a:buFont typeface="Wingdings" panose="05000000000000000000" pitchFamily="2" charset="2"/>
              <a:buChar char="Ø"/>
            </a:pPr>
            <a:r>
              <a:rPr lang="az-Latn-AZ" dirty="0"/>
              <a:t>İnt</a:t>
            </a:r>
          </a:p>
          <a:p>
            <a:pPr marL="742950" lvl="1" indent="-285750">
              <a:buFont typeface="Wingdings" panose="05000000000000000000" pitchFamily="2" charset="2"/>
              <a:buChar char="Ø"/>
            </a:pPr>
            <a:r>
              <a:rPr lang="az-Latn-AZ" dirty="0"/>
              <a:t>Long</a:t>
            </a:r>
          </a:p>
          <a:p>
            <a:pPr marL="742950" lvl="1" indent="-285750">
              <a:buFont typeface="Wingdings" panose="05000000000000000000" pitchFamily="2" charset="2"/>
              <a:buChar char="Ø"/>
            </a:pPr>
            <a:r>
              <a:rPr lang="az-Latn-AZ" dirty="0"/>
              <a:t>Float</a:t>
            </a:r>
          </a:p>
          <a:p>
            <a:pPr marL="742950" lvl="1" indent="-285750">
              <a:buFont typeface="Wingdings" panose="05000000000000000000" pitchFamily="2" charset="2"/>
              <a:buChar char="Ø"/>
            </a:pPr>
            <a:r>
              <a:rPr lang="az-Latn-AZ" dirty="0"/>
              <a:t>Complex</a:t>
            </a:r>
          </a:p>
          <a:p>
            <a:pPr marL="285750" indent="-285750">
              <a:buFont typeface="Wingdings" panose="05000000000000000000" pitchFamily="2" charset="2"/>
              <a:buChar char="Ø"/>
            </a:pPr>
            <a:r>
              <a:rPr lang="az-Latn-AZ" dirty="0"/>
              <a:t>String</a:t>
            </a:r>
          </a:p>
          <a:p>
            <a:pPr marL="285750" indent="-285750">
              <a:buFont typeface="Wingdings" panose="05000000000000000000" pitchFamily="2" charset="2"/>
              <a:buChar char="Ø"/>
            </a:pPr>
            <a:r>
              <a:rPr lang="az-Latn-AZ" dirty="0"/>
              <a:t>List</a:t>
            </a:r>
          </a:p>
          <a:p>
            <a:pPr marL="285750" indent="-285750">
              <a:buFont typeface="Wingdings" panose="05000000000000000000" pitchFamily="2" charset="2"/>
              <a:buChar char="Ø"/>
            </a:pPr>
            <a:r>
              <a:rPr lang="az-Latn-AZ" dirty="0"/>
              <a:t>Tuple</a:t>
            </a:r>
          </a:p>
          <a:p>
            <a:pPr marL="285750" indent="-285750">
              <a:buFont typeface="Wingdings" panose="05000000000000000000" pitchFamily="2" charset="2"/>
              <a:buChar char="Ø"/>
            </a:pPr>
            <a:r>
              <a:rPr lang="az-Latn-AZ" dirty="0"/>
              <a:t>Dictionary</a:t>
            </a:r>
          </a:p>
          <a:p>
            <a:pPr marL="285750" indent="-285750">
              <a:buFont typeface="Wingdings" panose="05000000000000000000" pitchFamily="2" charset="2"/>
              <a:buChar char="Ø"/>
            </a:pPr>
            <a:r>
              <a:rPr lang="az-Latn-AZ" dirty="0"/>
              <a:t>Boollean</a:t>
            </a:r>
          </a:p>
        </p:txBody>
      </p:sp>
      <p:pic>
        <p:nvPicPr>
          <p:cNvPr id="7" name="Picture 6">
            <a:extLst>
              <a:ext uri="{FF2B5EF4-FFF2-40B4-BE49-F238E27FC236}">
                <a16:creationId xmlns:a16="http://schemas.microsoft.com/office/drawing/2014/main" id="{71B64E7F-5846-4D26-B436-A13B1A548DF8}"/>
              </a:ext>
            </a:extLst>
          </p:cNvPr>
          <p:cNvPicPr>
            <a:picLocks noChangeAspect="1"/>
          </p:cNvPicPr>
          <p:nvPr/>
        </p:nvPicPr>
        <p:blipFill>
          <a:blip r:embed="rId2"/>
          <a:stretch>
            <a:fillRect/>
          </a:stretch>
        </p:blipFill>
        <p:spPr>
          <a:xfrm>
            <a:off x="363548" y="4440724"/>
            <a:ext cx="3681744" cy="1717008"/>
          </a:xfrm>
          <a:prstGeom prst="rect">
            <a:avLst/>
          </a:prstGeom>
        </p:spPr>
      </p:pic>
      <p:sp>
        <p:nvSpPr>
          <p:cNvPr id="8" name="Title 1">
            <a:extLst>
              <a:ext uri="{FF2B5EF4-FFF2-40B4-BE49-F238E27FC236}">
                <a16:creationId xmlns:a16="http://schemas.microsoft.com/office/drawing/2014/main" id="{62240CCF-E523-4396-AA1F-7BE308FD0FFF}"/>
              </a:ext>
            </a:extLst>
          </p:cNvPr>
          <p:cNvSpPr txBox="1">
            <a:spLocks/>
          </p:cNvSpPr>
          <p:nvPr/>
        </p:nvSpPr>
        <p:spPr bwMode="auto">
          <a:xfrm>
            <a:off x="5464184" y="410876"/>
            <a:ext cx="2563661" cy="47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b="0">
                <a:solidFill>
                  <a:schemeClr val="accent1">
                    <a:lumMod val="50000"/>
                  </a:schemeClr>
                </a:solidFill>
                <a:latin typeface="Consolas" charset="0"/>
                <a:ea typeface="Consolas" charset="0"/>
                <a:cs typeface="Consolas" charset="0"/>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az-Latn-AZ" sz="2400" kern="0" dirty="0">
                <a:solidFill>
                  <a:srgbClr val="0095FF"/>
                </a:solidFill>
              </a:rPr>
              <a:t>Dəyişən adları</a:t>
            </a:r>
            <a:endParaRPr lang="en-GB" kern="0" dirty="0">
              <a:solidFill>
                <a:srgbClr val="0095FF"/>
              </a:solidFill>
            </a:endParaRPr>
          </a:p>
        </p:txBody>
      </p:sp>
      <p:sp>
        <p:nvSpPr>
          <p:cNvPr id="9" name="TextBox 8">
            <a:extLst>
              <a:ext uri="{FF2B5EF4-FFF2-40B4-BE49-F238E27FC236}">
                <a16:creationId xmlns:a16="http://schemas.microsoft.com/office/drawing/2014/main" id="{659639EA-EE49-4125-A2C8-9C2A347DA810}"/>
              </a:ext>
            </a:extLst>
          </p:cNvPr>
          <p:cNvSpPr txBox="1"/>
          <p:nvPr/>
        </p:nvSpPr>
        <p:spPr>
          <a:xfrm>
            <a:off x="4483751" y="814813"/>
            <a:ext cx="4296701" cy="5632311"/>
          </a:xfrm>
          <a:prstGeom prst="rect">
            <a:avLst/>
          </a:prstGeom>
          <a:noFill/>
        </p:spPr>
        <p:txBody>
          <a:bodyPr wrap="square" rtlCol="0">
            <a:spAutoFit/>
          </a:bodyPr>
          <a:lstStyle/>
          <a:p>
            <a:pPr marL="285750" indent="-285750">
              <a:buFont typeface="Wingdings" panose="05000000000000000000" pitchFamily="2" charset="2"/>
              <a:buChar char="Ø"/>
            </a:pPr>
            <a:r>
              <a:rPr lang="az-Latn-AZ" dirty="0"/>
              <a:t>Kiçik</a:t>
            </a:r>
            <a:r>
              <a:rPr lang="en-US" dirty="0"/>
              <a:t>/</a:t>
            </a:r>
            <a:r>
              <a:rPr lang="az-Latn-AZ" dirty="0"/>
              <a:t>böyük hərflər: a-z, A-Z</a:t>
            </a:r>
          </a:p>
          <a:p>
            <a:pPr marL="285750" indent="-285750">
              <a:buFont typeface="Wingdings" panose="05000000000000000000" pitchFamily="2" charset="2"/>
              <a:buChar char="Ø"/>
            </a:pPr>
            <a:r>
              <a:rPr lang="az-Latn-AZ" dirty="0"/>
              <a:t>Rəqəmlər: 0-9</a:t>
            </a:r>
          </a:p>
          <a:p>
            <a:pPr marL="285750" indent="-285750">
              <a:buFont typeface="Wingdings" panose="05000000000000000000" pitchFamily="2" charset="2"/>
              <a:buChar char="Ø"/>
            </a:pPr>
            <a:r>
              <a:rPr lang="az-Latn-AZ" dirty="0"/>
              <a:t>Altdanxətt: _</a:t>
            </a:r>
          </a:p>
          <a:p>
            <a:pPr marL="285750" indent="-285750">
              <a:buFont typeface="Wingdings" panose="05000000000000000000" pitchFamily="2" charset="2"/>
              <a:buChar char="Ø"/>
            </a:pPr>
            <a:endParaRPr lang="az-Latn-AZ" dirty="0"/>
          </a:p>
          <a:p>
            <a:r>
              <a:rPr lang="az-Latn-AZ" dirty="0">
                <a:highlight>
                  <a:srgbClr val="00FF00"/>
                </a:highlight>
              </a:rPr>
              <a:t>Məsən:</a:t>
            </a:r>
          </a:p>
          <a:p>
            <a:pPr marL="285750" indent="-285750">
              <a:buFont typeface="Wingdings" panose="05000000000000000000" pitchFamily="2" charset="2"/>
              <a:buChar char="ü"/>
            </a:pPr>
            <a:r>
              <a:rPr lang="az-Latn-AZ" dirty="0"/>
              <a:t>name_1</a:t>
            </a:r>
          </a:p>
          <a:p>
            <a:pPr marL="285750" indent="-285750">
              <a:buFont typeface="Wingdings" panose="05000000000000000000" pitchFamily="2" charset="2"/>
              <a:buChar char="ü"/>
            </a:pPr>
            <a:r>
              <a:rPr lang="az-Latn-AZ" dirty="0"/>
              <a:t>_data_base</a:t>
            </a:r>
          </a:p>
          <a:p>
            <a:pPr marL="285750" indent="-285750">
              <a:buFont typeface="Wingdings" panose="05000000000000000000" pitchFamily="2" charset="2"/>
              <a:buChar char="Ø"/>
            </a:pPr>
            <a:endParaRPr lang="az-Latn-AZ" dirty="0"/>
          </a:p>
          <a:p>
            <a:pPr marL="285750" indent="-285750">
              <a:buFont typeface="Wingdings" panose="05000000000000000000" pitchFamily="2" charset="2"/>
              <a:buChar char="Ø"/>
            </a:pPr>
            <a:endParaRPr lang="az-Latn-AZ" dirty="0"/>
          </a:p>
          <a:p>
            <a:pPr marL="285750" indent="-285750">
              <a:buFont typeface="Wingdings" panose="05000000000000000000" pitchFamily="2" charset="2"/>
              <a:buChar char="v"/>
            </a:pPr>
            <a:r>
              <a:rPr lang="az-Latn-AZ" dirty="0"/>
              <a:t>Dəyişən hərf yaxud altdan xətt ilə başlamalıdır. </a:t>
            </a:r>
          </a:p>
          <a:p>
            <a:pPr marL="285750" indent="-285750">
              <a:buFont typeface="Wingdings" panose="05000000000000000000" pitchFamily="2" charset="2"/>
              <a:buChar char="v"/>
            </a:pPr>
            <a:r>
              <a:rPr lang="az-Latn-AZ" dirty="0"/>
              <a:t>Kiçik</a:t>
            </a:r>
            <a:r>
              <a:rPr lang="en-US" dirty="0"/>
              <a:t>/</a:t>
            </a:r>
            <a:r>
              <a:rPr lang="az-Latn-AZ" dirty="0"/>
              <a:t>böyük hərf həssaslığı var</a:t>
            </a:r>
          </a:p>
          <a:p>
            <a:pPr marL="285750" indent="-285750">
              <a:buFont typeface="Wingdings" panose="05000000000000000000" pitchFamily="2" charset="2"/>
              <a:buChar char="v"/>
            </a:pPr>
            <a:endParaRPr lang="az-Latn-AZ" dirty="0"/>
          </a:p>
          <a:p>
            <a:r>
              <a:rPr lang="az-Latn-AZ" dirty="0">
                <a:highlight>
                  <a:srgbClr val="FF0000"/>
                </a:highlight>
              </a:rPr>
              <a:t>Olmaz:</a:t>
            </a:r>
          </a:p>
          <a:p>
            <a:pPr marL="285750" indent="-285750">
              <a:buFont typeface="Arial" panose="020B0604020202020204" pitchFamily="34" charset="0"/>
              <a:buChar char="x"/>
            </a:pPr>
            <a:r>
              <a:rPr lang="az-Latn-AZ" dirty="0"/>
              <a:t>1tomaty</a:t>
            </a:r>
          </a:p>
          <a:p>
            <a:pPr marL="285750" indent="-285750">
              <a:buFont typeface="Arial" panose="020B0604020202020204" pitchFamily="34" charset="0"/>
              <a:buChar char="x"/>
            </a:pPr>
            <a:r>
              <a:rPr lang="az-Latn-AZ" dirty="0"/>
              <a:t>my-number</a:t>
            </a:r>
          </a:p>
          <a:p>
            <a:pPr marL="285750" indent="-285750">
              <a:buFont typeface="Arial" panose="020B0604020202020204" pitchFamily="34" charset="0"/>
              <a:buChar char="x"/>
            </a:pPr>
            <a:r>
              <a:rPr lang="az-Latn-AZ" dirty="0"/>
              <a:t>my number</a:t>
            </a:r>
          </a:p>
          <a:p>
            <a:pPr marL="285750" indent="-285750">
              <a:buFont typeface="Arial" panose="020B0604020202020204" pitchFamily="34" charset="0"/>
              <a:buChar char="x"/>
            </a:pPr>
            <a:endParaRPr lang="az-Latn-AZ" dirty="0"/>
          </a:p>
          <a:p>
            <a:pPr marL="285750" indent="-285750">
              <a:buFont typeface="Wingdings" panose="05000000000000000000" pitchFamily="2" charset="2"/>
              <a:buChar char="q"/>
            </a:pPr>
            <a:r>
              <a:rPr lang="az-Latn-AZ" dirty="0"/>
              <a:t>Cartotal və carTotal fərqli dəyişənlərdir</a:t>
            </a:r>
          </a:p>
        </p:txBody>
      </p:sp>
      <p:sp>
        <p:nvSpPr>
          <p:cNvPr id="10" name="Заголовок 1"/>
          <p:cNvSpPr>
            <a:spLocks noGrp="1"/>
          </p:cNvSpPr>
          <p:nvPr>
            <p:ph type="title"/>
          </p:nvPr>
        </p:nvSpPr>
        <p:spPr>
          <a:xfrm>
            <a:off x="311150" y="301625"/>
            <a:ext cx="8375650" cy="471488"/>
          </a:xfrm>
        </p:spPr>
        <p:txBody>
          <a:bodyPr/>
          <a:lstStyle/>
          <a:p>
            <a:r>
              <a:rPr lang="az-Latn-AZ" altLang="ru-RU" dirty="0"/>
              <a:t>Dəyişənlər</a:t>
            </a:r>
            <a:endParaRPr lang="ru-RU" altLang="ru-RU" dirty="0"/>
          </a:p>
        </p:txBody>
      </p:sp>
    </p:spTree>
    <p:extLst>
      <p:ext uri="{BB962C8B-B14F-4D97-AF65-F5344CB8AC3E}">
        <p14:creationId xmlns:p14="http://schemas.microsoft.com/office/powerpoint/2010/main" val="382412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Заголовок 1"/>
          <p:cNvSpPr>
            <a:spLocks noGrp="1"/>
          </p:cNvSpPr>
          <p:nvPr>
            <p:ph type="title"/>
          </p:nvPr>
        </p:nvSpPr>
        <p:spPr>
          <a:xfrm>
            <a:off x="311150" y="301625"/>
            <a:ext cx="8375650" cy="471488"/>
          </a:xfrm>
        </p:spPr>
        <p:txBody>
          <a:bodyPr/>
          <a:lstStyle/>
          <a:p>
            <a:r>
              <a:rPr lang="en-US" altLang="ru-RU" err="1"/>
              <a:t>Dəyişənlərin</a:t>
            </a:r>
            <a:r>
              <a:rPr lang="en-US" altLang="ru-RU"/>
              <a:t> </a:t>
            </a:r>
            <a:r>
              <a:rPr lang="en-US" altLang="ru-RU" err="1"/>
              <a:t>adları</a:t>
            </a:r>
            <a:endParaRPr lang="ru-RU" altLang="ru-RU"/>
          </a:p>
        </p:txBody>
      </p:sp>
      <p:sp>
        <p:nvSpPr>
          <p:cNvPr id="4" name="Text Box 5"/>
          <p:cNvSpPr txBox="1">
            <a:spLocks noChangeArrowheads="1"/>
          </p:cNvSpPr>
          <p:nvPr/>
        </p:nvSpPr>
        <p:spPr bwMode="auto">
          <a:xfrm>
            <a:off x="395288" y="817563"/>
            <a:ext cx="8569325" cy="1508105"/>
          </a:xfrm>
          <a:prstGeom prst="rect">
            <a:avLst/>
          </a:prstGeom>
          <a:noFill/>
          <a:ln w="9525">
            <a:noFill/>
            <a:miter lim="800000"/>
            <a:headEnd/>
            <a:tailEnd/>
          </a:ln>
        </p:spPr>
        <p:txBody>
          <a:bodyPr>
            <a:spAutoFit/>
          </a:bodyPr>
          <a:lstStyle/>
          <a:p>
            <a:pPr marL="271463" indent="-271463" defTabSz="722313" eaLnBrk="1" hangingPunct="1">
              <a:defRPr/>
            </a:pPr>
            <a:r>
              <a:rPr lang="en-US" sz="2300" b="1" err="1">
                <a:solidFill>
                  <a:srgbClr val="008000"/>
                </a:solidFill>
                <a:latin typeface="Consolas" charset="0"/>
              </a:rPr>
              <a:t>Adlara</a:t>
            </a:r>
            <a:r>
              <a:rPr lang="en-US" sz="2300" b="1">
                <a:solidFill>
                  <a:srgbClr val="008000"/>
                </a:solidFill>
                <a:latin typeface="Consolas" charset="0"/>
              </a:rPr>
              <a:t> </a:t>
            </a:r>
            <a:r>
              <a:rPr lang="en-US" sz="2300" b="1" err="1">
                <a:solidFill>
                  <a:srgbClr val="008000"/>
                </a:solidFill>
                <a:latin typeface="Consolas" charset="0"/>
              </a:rPr>
              <a:t>nələr</a:t>
            </a:r>
            <a:r>
              <a:rPr lang="en-US" sz="2300" b="1">
                <a:solidFill>
                  <a:srgbClr val="008000"/>
                </a:solidFill>
                <a:latin typeface="Consolas" charset="0"/>
              </a:rPr>
              <a:t> </a:t>
            </a:r>
            <a:r>
              <a:rPr lang="en-US" sz="2300" b="1" err="1">
                <a:solidFill>
                  <a:srgbClr val="008000"/>
                </a:solidFill>
                <a:latin typeface="Consolas" charset="0"/>
              </a:rPr>
              <a:t>daxil</a:t>
            </a:r>
            <a:r>
              <a:rPr lang="en-US" sz="2300" b="1">
                <a:solidFill>
                  <a:srgbClr val="008000"/>
                </a:solidFill>
                <a:latin typeface="Consolas" charset="0"/>
              </a:rPr>
              <a:t> </a:t>
            </a:r>
            <a:r>
              <a:rPr lang="en-US" sz="2300" b="1" err="1">
                <a:solidFill>
                  <a:srgbClr val="008000"/>
                </a:solidFill>
                <a:latin typeface="Consolas" charset="0"/>
              </a:rPr>
              <a:t>ola</a:t>
            </a:r>
            <a:r>
              <a:rPr lang="en-US" sz="2300" b="1">
                <a:solidFill>
                  <a:srgbClr val="008000"/>
                </a:solidFill>
                <a:latin typeface="Consolas" charset="0"/>
              </a:rPr>
              <a:t> </a:t>
            </a:r>
            <a:r>
              <a:rPr lang="en-US" sz="2300" b="1" err="1">
                <a:solidFill>
                  <a:srgbClr val="008000"/>
                </a:solidFill>
                <a:latin typeface="Consolas" charset="0"/>
              </a:rPr>
              <a:t>bilər</a:t>
            </a:r>
            <a:r>
              <a:rPr lang="en-US" sz="2300" b="1">
                <a:solidFill>
                  <a:srgbClr val="008000"/>
                </a:solidFill>
                <a:latin typeface="Consolas" charset="0"/>
              </a:rPr>
              <a:t> </a:t>
            </a:r>
          </a:p>
          <a:p>
            <a:pPr marL="1257300" lvl="2" indent="-342900" defTabSz="722313" eaLnBrk="1" hangingPunct="1">
              <a:buFont typeface="Arial" charset="0"/>
              <a:buChar char="•"/>
              <a:defRPr/>
            </a:pPr>
            <a:r>
              <a:rPr lang="az-Latn-AZ" sz="2300">
                <a:latin typeface="Consolas" charset="0"/>
              </a:rPr>
              <a:t>Latın hərfləri </a:t>
            </a:r>
            <a:r>
              <a:rPr lang="ru-RU" sz="2300">
                <a:latin typeface="Consolas" charset="0"/>
              </a:rPr>
              <a:t>(</a:t>
            </a:r>
            <a:r>
              <a:rPr lang="en-US" sz="2300">
                <a:latin typeface="Consolas" charset="0"/>
              </a:rPr>
              <a:t>A-Z, a-z)</a:t>
            </a:r>
          </a:p>
          <a:p>
            <a:pPr marL="1257300" lvl="2" indent="-342900" defTabSz="722313" eaLnBrk="1" hangingPunct="1">
              <a:buFont typeface="Arial" charset="0"/>
              <a:buChar char="•"/>
              <a:defRPr/>
            </a:pPr>
            <a:r>
              <a:rPr lang="az-Latn-AZ" sz="2300">
                <a:latin typeface="Consolas" charset="0"/>
              </a:rPr>
              <a:t>Rəqəmlər 0-9</a:t>
            </a:r>
            <a:endParaRPr lang="en-US" sz="2300">
              <a:latin typeface="Consolas" charset="0"/>
            </a:endParaRPr>
          </a:p>
          <a:p>
            <a:pPr marL="1257300" lvl="2" indent="-342900" defTabSz="722313" eaLnBrk="1" hangingPunct="1">
              <a:buFont typeface="Arial" charset="0"/>
              <a:buChar char="•"/>
              <a:defRPr/>
            </a:pPr>
            <a:r>
              <a:rPr lang="en-US" sz="2300">
                <a:latin typeface="Consolas" charset="0"/>
              </a:rPr>
              <a:t>a</a:t>
            </a:r>
            <a:r>
              <a:rPr lang="az-Latn-AZ" sz="2300">
                <a:latin typeface="Consolas" charset="0"/>
              </a:rPr>
              <a:t>lt xətt «</a:t>
            </a:r>
            <a:r>
              <a:rPr lang="ru-RU" sz="2300">
                <a:latin typeface="Consolas" charset="0"/>
              </a:rPr>
              <a:t>_</a:t>
            </a:r>
            <a:r>
              <a:rPr lang="az-Latn-AZ" sz="2300">
                <a:latin typeface="Consolas" charset="0"/>
              </a:rPr>
              <a:t>» (underscore)</a:t>
            </a:r>
            <a:endParaRPr lang="ru-RU" sz="2300">
              <a:latin typeface="Consolas" charset="0"/>
            </a:endParaRPr>
          </a:p>
        </p:txBody>
      </p:sp>
      <p:sp>
        <p:nvSpPr>
          <p:cNvPr id="5" name="Rectangle 6"/>
          <p:cNvSpPr>
            <a:spLocks noChangeArrowheads="1"/>
          </p:cNvSpPr>
          <p:nvPr/>
        </p:nvSpPr>
        <p:spPr bwMode="auto">
          <a:xfrm>
            <a:off x="395287" y="2892526"/>
            <a:ext cx="8291512" cy="477838"/>
          </a:xfrm>
          <a:prstGeom prst="rect">
            <a:avLst/>
          </a:prstGeom>
          <a:solidFill>
            <a:schemeClr val="accent5"/>
          </a:solidFill>
          <a:ln w="12700">
            <a:noFill/>
            <a:miter lim="800000"/>
            <a:headEnd/>
            <a:tailEnd type="none" w="lg" len="lg"/>
          </a:ln>
          <a:effectLst>
            <a:outerShdw dist="35921" dir="2700000" algn="ctr" rotWithShape="0">
              <a:schemeClr val="tx1"/>
            </a:outerShdw>
          </a:effectLst>
        </p:spPr>
        <p:txBody>
          <a:bodyPr wrap="none" lIns="90000" tIns="46800" rIns="90000" bIns="46800" anchor="ctr"/>
          <a:lstStyle/>
          <a:p>
            <a:pPr algn="ctr" eaLnBrk="1" hangingPunct="1">
              <a:defRPr/>
            </a:pPr>
            <a:r>
              <a:rPr lang="az-Latn-AZ" sz="2300">
                <a:latin typeface="Consolas" charset="0"/>
              </a:rPr>
              <a:t>Baş və kiçik hərflər </a:t>
            </a:r>
            <a:r>
              <a:rPr lang="az-Latn-AZ" sz="2300" b="1">
                <a:solidFill>
                  <a:srgbClr val="FF0000"/>
                </a:solidFill>
                <a:latin typeface="Consolas" charset="0"/>
              </a:rPr>
              <a:t>fərqlənir</a:t>
            </a:r>
            <a:endParaRPr lang="ru-RU" sz="2300" b="1">
              <a:solidFill>
                <a:srgbClr val="FF0000"/>
              </a:solidFill>
              <a:latin typeface="Consolas" charset="0"/>
            </a:endParaRPr>
          </a:p>
        </p:txBody>
      </p:sp>
      <p:sp>
        <p:nvSpPr>
          <p:cNvPr id="6" name="Text Box 7"/>
          <p:cNvSpPr txBox="1">
            <a:spLocks noChangeArrowheads="1"/>
          </p:cNvSpPr>
          <p:nvPr/>
        </p:nvSpPr>
        <p:spPr bwMode="auto">
          <a:xfrm>
            <a:off x="395287" y="3370364"/>
            <a:ext cx="8569325" cy="1508105"/>
          </a:xfrm>
          <a:prstGeom prst="rect">
            <a:avLst/>
          </a:prstGeom>
          <a:noFill/>
          <a:ln w="9525">
            <a:noFill/>
            <a:miter lim="800000"/>
            <a:headEnd/>
            <a:tailEnd/>
          </a:ln>
        </p:spPr>
        <p:txBody>
          <a:bodyPr>
            <a:spAutoFit/>
          </a:bodyPr>
          <a:lstStyle/>
          <a:p>
            <a:pPr marL="271463" indent="-271463" defTabSz="722313" eaLnBrk="1" hangingPunct="1">
              <a:defRPr/>
            </a:pPr>
            <a:r>
              <a:rPr lang="en-US" sz="2300" b="1" err="1">
                <a:solidFill>
                  <a:srgbClr val="FF0000"/>
                </a:solidFill>
                <a:latin typeface="Consolas" charset="0"/>
              </a:rPr>
              <a:t>Adlara</a:t>
            </a:r>
            <a:r>
              <a:rPr lang="en-US" sz="2300" b="1">
                <a:solidFill>
                  <a:srgbClr val="FF0000"/>
                </a:solidFill>
                <a:latin typeface="Consolas" charset="0"/>
              </a:rPr>
              <a:t> </a:t>
            </a:r>
            <a:r>
              <a:rPr lang="en-US" sz="2300" b="1" err="1">
                <a:solidFill>
                  <a:srgbClr val="FF0000"/>
                </a:solidFill>
                <a:latin typeface="Consolas" charset="0"/>
              </a:rPr>
              <a:t>nələr</a:t>
            </a:r>
            <a:r>
              <a:rPr lang="en-US" sz="2300" b="1">
                <a:solidFill>
                  <a:srgbClr val="FF0000"/>
                </a:solidFill>
                <a:latin typeface="Consolas" charset="0"/>
              </a:rPr>
              <a:t> </a:t>
            </a:r>
            <a:r>
              <a:rPr lang="en-US" sz="2300" b="1" err="1">
                <a:solidFill>
                  <a:srgbClr val="FF0000"/>
                </a:solidFill>
                <a:latin typeface="Consolas" charset="0"/>
              </a:rPr>
              <a:t>daxil</a:t>
            </a:r>
            <a:r>
              <a:rPr lang="en-US" sz="2300" b="1">
                <a:solidFill>
                  <a:srgbClr val="FF0000"/>
                </a:solidFill>
                <a:latin typeface="Consolas" charset="0"/>
              </a:rPr>
              <a:t> </a:t>
            </a:r>
            <a:r>
              <a:rPr lang="en-US" sz="2300" b="1" err="1">
                <a:solidFill>
                  <a:srgbClr val="FF0000"/>
                </a:solidFill>
                <a:latin typeface="Consolas" charset="0"/>
              </a:rPr>
              <a:t>ola</a:t>
            </a:r>
            <a:r>
              <a:rPr lang="en-US" sz="2300" b="1">
                <a:solidFill>
                  <a:srgbClr val="FF0000"/>
                </a:solidFill>
                <a:latin typeface="Consolas" charset="0"/>
              </a:rPr>
              <a:t> </a:t>
            </a:r>
            <a:r>
              <a:rPr lang="en-US" sz="2300" b="1" err="1">
                <a:solidFill>
                  <a:srgbClr val="FF0000"/>
                </a:solidFill>
                <a:latin typeface="Consolas" charset="0"/>
              </a:rPr>
              <a:t>bilməz</a:t>
            </a:r>
            <a:endParaRPr lang="ru-RU" sz="2300">
              <a:latin typeface="Consolas" charset="0"/>
            </a:endParaRPr>
          </a:p>
          <a:p>
            <a:pPr marL="892175" lvl="1" indent="-271463" defTabSz="722313" eaLnBrk="1" hangingPunct="1">
              <a:buFontTx/>
              <a:buChar char="•"/>
              <a:defRPr/>
            </a:pPr>
            <a:r>
              <a:rPr lang="en-US" sz="2300" strike="sngStrike">
                <a:solidFill>
                  <a:srgbClr val="FF0000"/>
                </a:solidFill>
                <a:latin typeface="Consolas" charset="0"/>
              </a:rPr>
              <a:t>M</a:t>
            </a:r>
            <a:r>
              <a:rPr lang="az-Latn-AZ" sz="2300" strike="sngStrike">
                <a:solidFill>
                  <a:srgbClr val="FF0000"/>
                </a:solidFill>
                <a:latin typeface="Consolas" charset="0"/>
              </a:rPr>
              <a:t>ötərizə</a:t>
            </a:r>
          </a:p>
          <a:p>
            <a:pPr marL="892175" lvl="1" indent="-271463" defTabSz="722313" eaLnBrk="1" hangingPunct="1">
              <a:buFontTx/>
              <a:buChar char="•"/>
              <a:defRPr/>
            </a:pPr>
            <a:r>
              <a:rPr lang="az-Latn-AZ" sz="2300" strike="sngStrike">
                <a:solidFill>
                  <a:srgbClr val="FF0000"/>
                </a:solidFill>
                <a:latin typeface="Consolas" charset="0"/>
              </a:rPr>
              <a:t>Milli hərflər</a:t>
            </a:r>
            <a:endParaRPr lang="ru-RU" sz="2300" strike="sngStrike">
              <a:solidFill>
                <a:srgbClr val="FF0000"/>
              </a:solidFill>
              <a:latin typeface="Consolas" charset="0"/>
            </a:endParaRPr>
          </a:p>
          <a:p>
            <a:pPr marL="892175" lvl="1" indent="-271463" defTabSz="722313" eaLnBrk="1" hangingPunct="1">
              <a:buFontTx/>
              <a:buChar char="•"/>
              <a:defRPr/>
            </a:pPr>
            <a:r>
              <a:rPr lang="ru-RU" sz="2300" strike="sngStrike">
                <a:solidFill>
                  <a:srgbClr val="FF0000"/>
                </a:solidFill>
                <a:latin typeface="Consolas" charset="0"/>
              </a:rPr>
              <a:t>+, =, !, </a:t>
            </a:r>
            <a:r>
              <a:rPr lang="en-US" sz="2300" strike="sngStrike">
                <a:solidFill>
                  <a:srgbClr val="FF0000"/>
                </a:solidFill>
                <a:latin typeface="Consolas" charset="0"/>
              </a:rPr>
              <a:t>?</a:t>
            </a:r>
            <a:r>
              <a:rPr lang="ru-RU" sz="2300" strike="sngStrike">
                <a:solidFill>
                  <a:srgbClr val="FF0000"/>
                </a:solidFill>
                <a:latin typeface="Consolas" charset="0"/>
              </a:rPr>
              <a:t> </a:t>
            </a:r>
            <a:r>
              <a:rPr lang="en-US" sz="2300" strike="sngStrike">
                <a:solidFill>
                  <a:srgbClr val="FF0000"/>
                </a:solidFill>
                <a:latin typeface="Consolas" charset="0"/>
              </a:rPr>
              <a:t>i</a:t>
            </a:r>
            <a:r>
              <a:rPr lang="az-Latn-AZ" sz="2300" strike="sngStrike">
                <a:solidFill>
                  <a:srgbClr val="FF0000"/>
                </a:solidFill>
                <a:latin typeface="Consolas" charset="0"/>
              </a:rPr>
              <a:t>şarələri</a:t>
            </a:r>
            <a:r>
              <a:rPr lang="ru-RU" sz="2300" strike="sngStrike">
                <a:solidFill>
                  <a:srgbClr val="FF0000"/>
                </a:solidFill>
                <a:latin typeface="Consolas" charset="0"/>
              </a:rPr>
              <a:t> </a:t>
            </a:r>
            <a:r>
              <a:rPr lang="az-Latn-AZ" sz="2300" strike="sngStrike">
                <a:solidFill>
                  <a:srgbClr val="FF0000"/>
                </a:solidFill>
                <a:latin typeface="Consolas" charset="0"/>
              </a:rPr>
              <a:t>və s</a:t>
            </a:r>
            <a:r>
              <a:rPr lang="ru-RU" sz="2300" strike="sngStrike">
                <a:solidFill>
                  <a:srgbClr val="FF0000"/>
                </a:solidFill>
                <a:latin typeface="Consolas" charset="0"/>
              </a:rPr>
              <a:t>.</a:t>
            </a:r>
          </a:p>
        </p:txBody>
      </p:sp>
      <p:sp>
        <p:nvSpPr>
          <p:cNvPr id="7" name="Rectangle 8"/>
          <p:cNvSpPr>
            <a:spLocks noChangeArrowheads="1"/>
          </p:cNvSpPr>
          <p:nvPr/>
        </p:nvSpPr>
        <p:spPr bwMode="auto">
          <a:xfrm>
            <a:off x="395286" y="2302093"/>
            <a:ext cx="8291513" cy="495300"/>
          </a:xfrm>
          <a:prstGeom prst="rect">
            <a:avLst/>
          </a:prstGeom>
          <a:solidFill>
            <a:schemeClr val="accent5"/>
          </a:solidFill>
          <a:ln w="12700">
            <a:noFill/>
            <a:miter lim="800000"/>
            <a:headEnd/>
            <a:tailEnd type="none" w="lg" len="lg"/>
          </a:ln>
          <a:effectLst>
            <a:outerShdw dist="35921" dir="2700000" algn="ctr" rotWithShape="0">
              <a:schemeClr val="tx1"/>
            </a:outerShdw>
          </a:effectLst>
        </p:spPr>
        <p:txBody>
          <a:bodyPr wrap="none" lIns="90000" tIns="46800" rIns="90000" bIns="46800" anchor="ctr"/>
          <a:lstStyle/>
          <a:p>
            <a:pPr algn="ctr" eaLnBrk="1" hangingPunct="1">
              <a:defRPr/>
            </a:pPr>
            <a:r>
              <a:rPr lang="az-Latn-AZ" sz="2400">
                <a:latin typeface="Consolas" charset="0"/>
              </a:rPr>
              <a:t>A</a:t>
            </a:r>
            <a:r>
              <a:rPr lang="en-US" sz="2400">
                <a:latin typeface="Consolas" charset="0"/>
              </a:rPr>
              <a:t>d </a:t>
            </a:r>
            <a:r>
              <a:rPr lang="en-US" sz="2400" err="1">
                <a:latin typeface="Consolas" charset="0"/>
              </a:rPr>
              <a:t>rəqəm</a:t>
            </a:r>
            <a:r>
              <a:rPr lang="en-US" sz="2400">
                <a:latin typeface="Consolas" charset="0"/>
              </a:rPr>
              <a:t> </a:t>
            </a:r>
            <a:r>
              <a:rPr lang="en-US" sz="2400" err="1">
                <a:latin typeface="Consolas" charset="0"/>
              </a:rPr>
              <a:t>ilə</a:t>
            </a:r>
            <a:r>
              <a:rPr lang="en-US" sz="2400">
                <a:latin typeface="Consolas" charset="0"/>
              </a:rPr>
              <a:t> </a:t>
            </a:r>
            <a:r>
              <a:rPr lang="en-US" sz="2400" err="1">
                <a:latin typeface="Consolas" charset="0"/>
              </a:rPr>
              <a:t>başlaya</a:t>
            </a:r>
            <a:r>
              <a:rPr lang="en-US" sz="2400">
                <a:latin typeface="Consolas" charset="0"/>
              </a:rPr>
              <a:t> </a:t>
            </a:r>
            <a:r>
              <a:rPr lang="en-US" sz="2400" err="1">
                <a:latin typeface="Consolas" charset="0"/>
              </a:rPr>
              <a:t>bilməz</a:t>
            </a:r>
            <a:endParaRPr lang="ru-RU" sz="2400">
              <a:latin typeface="Consolas" charset="0"/>
            </a:endParaRPr>
          </a:p>
        </p:txBody>
      </p:sp>
      <p:sp>
        <p:nvSpPr>
          <p:cNvPr id="8" name="Text Box 9"/>
          <p:cNvSpPr txBox="1">
            <a:spLocks noChangeArrowheads="1"/>
          </p:cNvSpPr>
          <p:nvPr/>
        </p:nvSpPr>
        <p:spPr bwMode="auto">
          <a:xfrm>
            <a:off x="361083" y="4821673"/>
            <a:ext cx="8569325" cy="173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1463" indent="-271463" defTabSz="722313">
              <a:defRPr>
                <a:solidFill>
                  <a:schemeClr val="tx1"/>
                </a:solidFill>
                <a:latin typeface="Arial" charset="0"/>
              </a:defRPr>
            </a:lvl1pPr>
            <a:lvl2pPr marL="742950" indent="-285750" defTabSz="722313">
              <a:defRPr>
                <a:solidFill>
                  <a:schemeClr val="tx1"/>
                </a:solidFill>
                <a:latin typeface="Arial" charset="0"/>
              </a:defRPr>
            </a:lvl2pPr>
            <a:lvl3pPr marL="1143000" indent="-228600" defTabSz="722313">
              <a:defRPr>
                <a:solidFill>
                  <a:schemeClr val="tx1"/>
                </a:solidFill>
                <a:latin typeface="Arial" charset="0"/>
              </a:defRPr>
            </a:lvl3pPr>
            <a:lvl4pPr marL="1600200" indent="-228600" defTabSz="722313">
              <a:defRPr>
                <a:solidFill>
                  <a:schemeClr val="tx1"/>
                </a:solidFill>
                <a:latin typeface="Arial" charset="0"/>
              </a:defRPr>
            </a:lvl4pPr>
            <a:lvl5pPr marL="2057400" indent="-228600" defTabSz="722313">
              <a:defRPr>
                <a:solidFill>
                  <a:schemeClr val="tx1"/>
                </a:solidFill>
                <a:latin typeface="Arial" charset="0"/>
              </a:defRPr>
            </a:lvl5pPr>
            <a:lvl6pPr marL="2514600" indent="-228600" defTabSz="722313" eaLnBrk="0" fontAlgn="base" hangingPunct="0">
              <a:spcBef>
                <a:spcPct val="0"/>
              </a:spcBef>
              <a:spcAft>
                <a:spcPct val="0"/>
              </a:spcAft>
              <a:defRPr>
                <a:solidFill>
                  <a:schemeClr val="tx1"/>
                </a:solidFill>
                <a:latin typeface="Arial" charset="0"/>
              </a:defRPr>
            </a:lvl6pPr>
            <a:lvl7pPr marL="2971800" indent="-228600" defTabSz="722313" eaLnBrk="0" fontAlgn="base" hangingPunct="0">
              <a:spcBef>
                <a:spcPct val="0"/>
              </a:spcBef>
              <a:spcAft>
                <a:spcPct val="0"/>
              </a:spcAft>
              <a:defRPr>
                <a:solidFill>
                  <a:schemeClr val="tx1"/>
                </a:solidFill>
                <a:latin typeface="Arial" charset="0"/>
              </a:defRPr>
            </a:lvl7pPr>
            <a:lvl8pPr marL="3429000" indent="-228600" defTabSz="722313" eaLnBrk="0" fontAlgn="base" hangingPunct="0">
              <a:spcBef>
                <a:spcPct val="0"/>
              </a:spcBef>
              <a:spcAft>
                <a:spcPct val="0"/>
              </a:spcAft>
              <a:defRPr>
                <a:solidFill>
                  <a:schemeClr val="tx1"/>
                </a:solidFill>
                <a:latin typeface="Arial" charset="0"/>
              </a:defRPr>
            </a:lvl8pPr>
            <a:lvl9pPr marL="3886200" indent="-228600" defTabSz="722313" eaLnBrk="0" fontAlgn="base" hangingPunct="0">
              <a:spcBef>
                <a:spcPct val="0"/>
              </a:spcBef>
              <a:spcAft>
                <a:spcPct val="0"/>
              </a:spcAft>
              <a:defRPr>
                <a:solidFill>
                  <a:schemeClr val="tx1"/>
                </a:solidFill>
                <a:latin typeface="Arial" charset="0"/>
              </a:defRPr>
            </a:lvl9pPr>
          </a:lstStyle>
          <a:p>
            <a:pPr eaLnBrk="1" hangingPunct="1"/>
            <a:r>
              <a:rPr lang="az-Latn-AZ" altLang="ru-RU" sz="2300">
                <a:latin typeface="Consolas" charset="0"/>
              </a:rPr>
              <a:t>Hansı adlar doğrudur</a:t>
            </a:r>
            <a:r>
              <a:rPr lang="ru-RU" altLang="ru-RU" sz="2300">
                <a:latin typeface="Consolas" charset="0"/>
              </a:rPr>
              <a:t>?</a:t>
            </a:r>
          </a:p>
          <a:p>
            <a:pPr eaLnBrk="1" hangingPunct="1"/>
            <a:r>
              <a:rPr lang="ru-RU" altLang="ru-RU" sz="2300">
                <a:latin typeface="Consolas" charset="0"/>
              </a:rPr>
              <a:t> </a:t>
            </a:r>
            <a:r>
              <a:rPr lang="en-US" altLang="ru-RU" sz="2800" b="1" err="1">
                <a:solidFill>
                  <a:srgbClr val="333399"/>
                </a:solidFill>
                <a:latin typeface="Consolas" charset="0"/>
              </a:rPr>
              <a:t>AXby</a:t>
            </a:r>
            <a:r>
              <a:rPr lang="en-US" altLang="ru-RU" sz="2800" b="1">
                <a:solidFill>
                  <a:srgbClr val="333399"/>
                </a:solidFill>
                <a:latin typeface="Consolas" charset="0"/>
              </a:rPr>
              <a:t>    R&amp;B    4Wheel    </a:t>
            </a:r>
            <a:r>
              <a:rPr lang="az-Latn-AZ" altLang="ru-RU" sz="2800" b="1">
                <a:solidFill>
                  <a:srgbClr val="333399"/>
                </a:solidFill>
                <a:latin typeface="Consolas" charset="0"/>
              </a:rPr>
              <a:t>Vasif </a:t>
            </a:r>
            <a:r>
              <a:rPr lang="en-US" altLang="ru-RU" sz="2800" b="1">
                <a:solidFill>
                  <a:srgbClr val="333399"/>
                </a:solidFill>
                <a:latin typeface="Consolas" charset="0"/>
              </a:rPr>
              <a:t>“</a:t>
            </a:r>
            <a:r>
              <a:rPr lang="en-US" altLang="ru-RU" sz="2800" b="1" err="1">
                <a:solidFill>
                  <a:srgbClr val="333399"/>
                </a:solidFill>
                <a:latin typeface="Consolas" charset="0"/>
              </a:rPr>
              <a:t>NeftMektebi</a:t>
            </a:r>
            <a:r>
              <a:rPr lang="en-US" altLang="ru-RU" sz="2800" b="1">
                <a:solidFill>
                  <a:srgbClr val="333399"/>
                </a:solidFill>
                <a:latin typeface="Consolas" charset="0"/>
              </a:rPr>
              <a:t>”    KT05    [Group07]     _ABBA    A+B    gr.03</a:t>
            </a:r>
            <a:endParaRPr lang="ru-RU" altLang="ru-RU" sz="2800" b="1">
              <a:solidFill>
                <a:srgbClr val="333399"/>
              </a:solidFill>
              <a:latin typeface="Consolas" charset="0"/>
            </a:endParaRPr>
          </a:p>
        </p:txBody>
      </p:sp>
    </p:spTree>
    <p:extLst>
      <p:ext uri="{BB962C8B-B14F-4D97-AF65-F5344CB8AC3E}">
        <p14:creationId xmlns:p14="http://schemas.microsoft.com/office/powerpoint/2010/main" val="411275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P spid="5" grpId="0" animBg="1"/>
      <p:bldP spid="7"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Заголовок 1"/>
          <p:cNvSpPr>
            <a:spLocks noGrp="1"/>
          </p:cNvSpPr>
          <p:nvPr>
            <p:ph type="title"/>
          </p:nvPr>
        </p:nvSpPr>
        <p:spPr>
          <a:xfrm>
            <a:off x="311150" y="301625"/>
            <a:ext cx="8375650" cy="471488"/>
          </a:xfrm>
        </p:spPr>
        <p:txBody>
          <a:bodyPr/>
          <a:lstStyle/>
          <a:p>
            <a:r>
              <a:rPr lang="az-Latn-AZ" altLang="ru-RU"/>
              <a:t>Dəyişənlərin tipləri</a:t>
            </a:r>
            <a:endParaRPr lang="ru-RU" altLang="ru-RU"/>
          </a:p>
        </p:txBody>
      </p:sp>
      <p:sp>
        <p:nvSpPr>
          <p:cNvPr id="11" name="Text Box 7"/>
          <p:cNvSpPr txBox="1">
            <a:spLocks noChangeArrowheads="1"/>
          </p:cNvSpPr>
          <p:nvPr/>
        </p:nvSpPr>
        <p:spPr bwMode="auto">
          <a:xfrm>
            <a:off x="419893" y="766762"/>
            <a:ext cx="3946525" cy="954088"/>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marL="82550" indent="3175">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800">
                <a:latin typeface="+mj-lt"/>
                <a:ea typeface="Times New Roman" charset="0"/>
                <a:cs typeface="Times New Roman" charset="0"/>
              </a:rPr>
              <a:t>a </a:t>
            </a:r>
            <a:r>
              <a:rPr lang="ru-RU" altLang="en-US" sz="2800">
                <a:latin typeface="+mj-lt"/>
                <a:ea typeface="Times New Roman" charset="0"/>
                <a:cs typeface="Times New Roman" charset="0"/>
              </a:rPr>
              <a:t>= </a:t>
            </a:r>
            <a:r>
              <a:rPr lang="ru-RU" altLang="en-US" sz="2800">
                <a:solidFill>
                  <a:srgbClr val="00B0F0"/>
                </a:solidFill>
                <a:latin typeface="+mj-lt"/>
                <a:ea typeface="Times New Roman" charset="0"/>
                <a:cs typeface="Times New Roman" charset="0"/>
              </a:rPr>
              <a:t>4</a:t>
            </a:r>
            <a:endParaRPr lang="ru-RU" altLang="en-US" sz="2800">
              <a:latin typeface="+mj-lt"/>
              <a:ea typeface="Times New Roman" charset="0"/>
              <a:cs typeface="Times New Roman" charset="0"/>
            </a:endParaRPr>
          </a:p>
          <a:p>
            <a:pPr algn="just" eaLnBrk="1" hangingPunct="1"/>
            <a:r>
              <a:rPr lang="ru-RU" altLang="en-US" sz="2800" err="1">
                <a:solidFill>
                  <a:srgbClr val="0070C0"/>
                </a:solidFill>
                <a:latin typeface="+mj-lt"/>
                <a:ea typeface="Times New Roman" charset="0"/>
                <a:cs typeface="Times New Roman" charset="0"/>
              </a:rPr>
              <a:t>print</a:t>
            </a:r>
            <a:r>
              <a:rPr lang="ru-RU" altLang="en-US" sz="2800">
                <a:latin typeface="+mj-lt"/>
                <a:ea typeface="Times New Roman" charset="0"/>
                <a:cs typeface="Times New Roman" charset="0"/>
              </a:rPr>
              <a:t> ( </a:t>
            </a:r>
            <a:r>
              <a:rPr lang="ru-RU" altLang="en-US" sz="2800" err="1">
                <a:solidFill>
                  <a:srgbClr val="0070C0"/>
                </a:solidFill>
                <a:latin typeface="+mj-lt"/>
                <a:ea typeface="Times New Roman" charset="0"/>
                <a:cs typeface="Times New Roman" charset="0"/>
              </a:rPr>
              <a:t>type</a:t>
            </a:r>
            <a:r>
              <a:rPr lang="ru-RU" altLang="en-US" sz="2800">
                <a:latin typeface="+mj-lt"/>
                <a:ea typeface="Times New Roman" charset="0"/>
                <a:cs typeface="Times New Roman" charset="0"/>
              </a:rPr>
              <a:t>(</a:t>
            </a:r>
            <a:r>
              <a:rPr lang="ru-RU" altLang="en-US" sz="2800" err="1">
                <a:latin typeface="+mj-lt"/>
                <a:ea typeface="Times New Roman" charset="0"/>
                <a:cs typeface="Times New Roman" charset="0"/>
              </a:rPr>
              <a:t>a</a:t>
            </a:r>
            <a:r>
              <a:rPr lang="ru-RU" altLang="en-US" sz="2800">
                <a:latin typeface="+mj-lt"/>
                <a:ea typeface="Times New Roman" charset="0"/>
                <a:cs typeface="Times New Roman" charset="0"/>
              </a:rPr>
              <a:t>) )</a:t>
            </a:r>
            <a:r>
              <a:rPr lang="ru-RU" altLang="en-US" sz="2800">
                <a:latin typeface="+mj-lt"/>
                <a:ea typeface="Courier New" charset="0"/>
                <a:cs typeface="Courier New" charset="0"/>
              </a:rPr>
              <a:t> </a:t>
            </a:r>
          </a:p>
        </p:txBody>
      </p:sp>
      <p:sp>
        <p:nvSpPr>
          <p:cNvPr id="25611" name="Rectangle 11"/>
          <p:cNvSpPr>
            <a:spLocks noChangeArrowheads="1"/>
          </p:cNvSpPr>
          <p:nvPr/>
        </p:nvSpPr>
        <p:spPr bwMode="auto">
          <a:xfrm>
            <a:off x="569913" y="1733406"/>
            <a:ext cx="3475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ru-RU" sz="2800">
                <a:latin typeface="+mj-lt"/>
                <a:ea typeface="Times New Roman" charset="0"/>
                <a:cs typeface="Courier New" charset="0"/>
              </a:rPr>
              <a:t>&lt;</a:t>
            </a:r>
            <a:r>
              <a:rPr lang="ru-RU" altLang="ru-RU" sz="2800" err="1">
                <a:latin typeface="+mj-lt"/>
                <a:ea typeface="Times New Roman" charset="0"/>
                <a:cs typeface="Courier New" charset="0"/>
              </a:rPr>
              <a:t>class</a:t>
            </a:r>
            <a:r>
              <a:rPr lang="ru-RU" altLang="ru-RU" sz="2800">
                <a:latin typeface="+mj-lt"/>
                <a:ea typeface="Times New Roman" charset="0"/>
                <a:cs typeface="Courier New" charset="0"/>
              </a:rPr>
              <a:t> </a:t>
            </a:r>
            <a:r>
              <a:rPr lang="en-US" altLang="ru-RU" sz="2800">
                <a:latin typeface="+mj-lt"/>
                <a:ea typeface="Times New Roman" charset="0"/>
                <a:cs typeface="Courier New" charset="0"/>
              </a:rPr>
              <a:t>‘</a:t>
            </a:r>
            <a:r>
              <a:rPr lang="ru-RU" altLang="ru-RU" sz="2800" err="1">
                <a:latin typeface="+mj-lt"/>
                <a:ea typeface="Times New Roman" charset="0"/>
                <a:cs typeface="Courier New" charset="0"/>
              </a:rPr>
              <a:t>int</a:t>
            </a:r>
            <a:r>
              <a:rPr lang="en-US" altLang="ru-RU" sz="2800">
                <a:latin typeface="+mj-lt"/>
                <a:ea typeface="Times New Roman" charset="0"/>
                <a:cs typeface="Courier New" charset="0"/>
              </a:rPr>
              <a:t>’&gt;</a:t>
            </a:r>
            <a:endParaRPr lang="ru-RU" altLang="ru-RU" sz="2800">
              <a:latin typeface="+mj-lt"/>
              <a:ea typeface="Times New Roman" charset="0"/>
              <a:cs typeface="Courier New" charset="0"/>
            </a:endParaRPr>
          </a:p>
        </p:txBody>
      </p:sp>
      <p:sp>
        <p:nvSpPr>
          <p:cNvPr id="13" name="AutoShape 7"/>
          <p:cNvSpPr>
            <a:spLocks noChangeArrowheads="1"/>
          </p:cNvSpPr>
          <p:nvPr/>
        </p:nvSpPr>
        <p:spPr bwMode="auto">
          <a:xfrm>
            <a:off x="4550785" y="1572419"/>
            <a:ext cx="4136015" cy="547687"/>
          </a:xfrm>
          <a:prstGeom prst="wedgeRoundRectCallout">
            <a:avLst>
              <a:gd name="adj1" fmla="val -74505"/>
              <a:gd name="adj2" fmla="val 36616"/>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p>
            <a:pPr algn="ctr" eaLnBrk="1" hangingPunct="1">
              <a:defRPr/>
            </a:pPr>
            <a:r>
              <a:rPr lang="en-US" sz="2400">
                <a:latin typeface="Consolas" charset="0"/>
              </a:rPr>
              <a:t>tam ədəd</a:t>
            </a:r>
            <a:r>
              <a:rPr lang="ru-RU" sz="2400">
                <a:latin typeface="Consolas" charset="0"/>
              </a:rPr>
              <a:t>(</a:t>
            </a:r>
            <a:r>
              <a:rPr lang="en-US" sz="2400" i="1">
                <a:latin typeface="Consolas" charset="0"/>
              </a:rPr>
              <a:t>integer</a:t>
            </a:r>
            <a:r>
              <a:rPr lang="ru-RU" sz="2400">
                <a:latin typeface="Consolas" charset="0"/>
              </a:rPr>
              <a:t>)</a:t>
            </a:r>
          </a:p>
        </p:txBody>
      </p:sp>
      <p:sp>
        <p:nvSpPr>
          <p:cNvPr id="14" name="Text Box 7"/>
          <p:cNvSpPr txBox="1">
            <a:spLocks noChangeArrowheads="1"/>
          </p:cNvSpPr>
          <p:nvPr/>
        </p:nvSpPr>
        <p:spPr bwMode="auto">
          <a:xfrm>
            <a:off x="452003" y="2219325"/>
            <a:ext cx="3946525" cy="954088"/>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marL="82550" indent="3175">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800">
                <a:latin typeface="+mj-lt"/>
                <a:ea typeface="Times New Roman" charset="0"/>
                <a:cs typeface="Times New Roman" charset="0"/>
              </a:rPr>
              <a:t>a </a:t>
            </a:r>
            <a:r>
              <a:rPr lang="ru-RU" altLang="en-US" sz="2800">
                <a:latin typeface="+mj-lt"/>
                <a:ea typeface="Times New Roman" charset="0"/>
                <a:cs typeface="Times New Roman" charset="0"/>
              </a:rPr>
              <a:t>= </a:t>
            </a:r>
            <a:r>
              <a:rPr lang="ru-RU" altLang="en-US" sz="2800">
                <a:solidFill>
                  <a:srgbClr val="00B0F0"/>
                </a:solidFill>
                <a:latin typeface="+mj-lt"/>
                <a:ea typeface="Times New Roman" charset="0"/>
                <a:cs typeface="Times New Roman" charset="0"/>
              </a:rPr>
              <a:t>4.5</a:t>
            </a:r>
            <a:endParaRPr lang="ru-RU" altLang="en-US" sz="2800">
              <a:latin typeface="+mj-lt"/>
              <a:ea typeface="Times New Roman" charset="0"/>
              <a:cs typeface="Times New Roman" charset="0"/>
            </a:endParaRPr>
          </a:p>
          <a:p>
            <a:pPr algn="just" eaLnBrk="1" hangingPunct="1"/>
            <a:r>
              <a:rPr lang="ru-RU" altLang="en-US" sz="2800" err="1">
                <a:solidFill>
                  <a:srgbClr val="0070C0"/>
                </a:solidFill>
                <a:latin typeface="+mj-lt"/>
                <a:ea typeface="Times New Roman" charset="0"/>
                <a:cs typeface="Times New Roman" charset="0"/>
              </a:rPr>
              <a:t>print</a:t>
            </a:r>
            <a:r>
              <a:rPr lang="ru-RU" altLang="en-US" sz="2800">
                <a:latin typeface="+mj-lt"/>
                <a:ea typeface="Times New Roman" charset="0"/>
                <a:cs typeface="Times New Roman" charset="0"/>
              </a:rPr>
              <a:t> ( </a:t>
            </a:r>
            <a:r>
              <a:rPr lang="ru-RU" altLang="en-US" sz="2800" err="1">
                <a:solidFill>
                  <a:srgbClr val="0070C0"/>
                </a:solidFill>
                <a:latin typeface="+mj-lt"/>
                <a:ea typeface="Times New Roman" charset="0"/>
                <a:cs typeface="Times New Roman" charset="0"/>
              </a:rPr>
              <a:t>type</a:t>
            </a:r>
            <a:r>
              <a:rPr lang="ru-RU" altLang="en-US" sz="2800">
                <a:latin typeface="+mj-lt"/>
                <a:ea typeface="Times New Roman" charset="0"/>
                <a:cs typeface="Times New Roman" charset="0"/>
              </a:rPr>
              <a:t>(</a:t>
            </a:r>
            <a:r>
              <a:rPr lang="ru-RU" altLang="en-US" sz="2800" err="1">
                <a:latin typeface="+mj-lt"/>
                <a:ea typeface="Times New Roman" charset="0"/>
                <a:cs typeface="Times New Roman" charset="0"/>
              </a:rPr>
              <a:t>a</a:t>
            </a:r>
            <a:r>
              <a:rPr lang="ru-RU" altLang="en-US" sz="2800">
                <a:latin typeface="+mj-lt"/>
                <a:ea typeface="Times New Roman" charset="0"/>
                <a:cs typeface="Times New Roman" charset="0"/>
              </a:rPr>
              <a:t>) </a:t>
            </a:r>
            <a:r>
              <a:rPr lang="ru-RU" altLang="en-US" sz="2800">
                <a:latin typeface="Courier New" charset="0"/>
                <a:ea typeface="Times New Roman" charset="0"/>
                <a:cs typeface="Times New Roman" charset="0"/>
              </a:rPr>
              <a:t>)</a:t>
            </a:r>
            <a:r>
              <a:rPr lang="ru-RU" altLang="en-US" sz="2800">
                <a:latin typeface="Courier New" charset="0"/>
                <a:ea typeface="Courier New" charset="0"/>
                <a:cs typeface="Courier New" charset="0"/>
              </a:rPr>
              <a:t> </a:t>
            </a:r>
          </a:p>
        </p:txBody>
      </p:sp>
      <p:sp>
        <p:nvSpPr>
          <p:cNvPr id="15" name="Rectangle 11"/>
          <p:cNvSpPr>
            <a:spLocks noChangeArrowheads="1"/>
          </p:cNvSpPr>
          <p:nvPr/>
        </p:nvSpPr>
        <p:spPr bwMode="auto">
          <a:xfrm>
            <a:off x="569913" y="3173413"/>
            <a:ext cx="3646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ru-RU" altLang="ru-RU" sz="2800">
                <a:latin typeface="+mj-lt"/>
                <a:ea typeface="Times New Roman" charset="0"/>
                <a:cs typeface="Courier New" charset="0"/>
              </a:rPr>
              <a:t>&lt;</a:t>
            </a:r>
            <a:r>
              <a:rPr lang="ru-RU" altLang="ru-RU" sz="2800" err="1">
                <a:latin typeface="+mj-lt"/>
                <a:ea typeface="Times New Roman" charset="0"/>
                <a:cs typeface="Courier New" charset="0"/>
              </a:rPr>
              <a:t>class</a:t>
            </a:r>
            <a:r>
              <a:rPr lang="ru-RU" altLang="ru-RU" sz="2800">
                <a:latin typeface="+mj-lt"/>
                <a:ea typeface="Times New Roman" charset="0"/>
                <a:cs typeface="Courier New" charset="0"/>
              </a:rPr>
              <a:t> </a:t>
            </a:r>
            <a:r>
              <a:rPr lang="en-US" altLang="ru-RU" sz="2800">
                <a:latin typeface="+mj-lt"/>
                <a:ea typeface="Times New Roman" charset="0"/>
                <a:cs typeface="Courier New" charset="0"/>
              </a:rPr>
              <a:t>‘</a:t>
            </a:r>
            <a:r>
              <a:rPr lang="en-US" altLang="ru-RU" sz="2800" err="1">
                <a:latin typeface="+mj-lt"/>
                <a:ea typeface="Times New Roman" charset="0"/>
                <a:cs typeface="Courier New" charset="0"/>
              </a:rPr>
              <a:t>floa</a:t>
            </a:r>
            <a:r>
              <a:rPr lang="ru-RU" altLang="ru-RU" sz="2800" err="1">
                <a:latin typeface="+mj-lt"/>
                <a:ea typeface="Times New Roman" charset="0"/>
                <a:cs typeface="Courier New" charset="0"/>
              </a:rPr>
              <a:t>t</a:t>
            </a:r>
            <a:r>
              <a:rPr lang="en-US" altLang="ru-RU" sz="2800">
                <a:latin typeface="+mj-lt"/>
                <a:ea typeface="Times New Roman" charset="0"/>
                <a:cs typeface="Courier New" charset="0"/>
              </a:rPr>
              <a:t>’</a:t>
            </a:r>
            <a:r>
              <a:rPr lang="ru-RU" altLang="ru-RU" sz="2800">
                <a:latin typeface="+mj-lt"/>
                <a:ea typeface="Times New Roman" charset="0"/>
                <a:cs typeface="Courier New" charset="0"/>
              </a:rPr>
              <a:t>&gt;</a:t>
            </a:r>
          </a:p>
        </p:txBody>
      </p:sp>
      <p:sp>
        <p:nvSpPr>
          <p:cNvPr id="16" name="AutoShape 7"/>
          <p:cNvSpPr>
            <a:spLocks noChangeArrowheads="1"/>
          </p:cNvSpPr>
          <p:nvPr/>
        </p:nvSpPr>
        <p:spPr bwMode="auto">
          <a:xfrm>
            <a:off x="4580658" y="3016431"/>
            <a:ext cx="4106141" cy="540543"/>
          </a:xfrm>
          <a:prstGeom prst="wedgeRoundRectCallout">
            <a:avLst>
              <a:gd name="adj1" fmla="val -70892"/>
              <a:gd name="adj2" fmla="val 27806"/>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a:latin typeface="Consolas" charset="0"/>
              </a:rPr>
              <a:t>h</a:t>
            </a:r>
            <a:r>
              <a:rPr lang="az-Latn-AZ" altLang="en-US" sz="2400">
                <a:latin typeface="Consolas" charset="0"/>
              </a:rPr>
              <a:t>əqiqi ədəd</a:t>
            </a:r>
            <a:endParaRPr lang="ru-RU" altLang="en-US" sz="2400">
              <a:latin typeface="Consolas" charset="0"/>
            </a:endParaRPr>
          </a:p>
        </p:txBody>
      </p:sp>
      <p:sp>
        <p:nvSpPr>
          <p:cNvPr id="17" name="Text Box 7"/>
          <p:cNvSpPr txBox="1">
            <a:spLocks noChangeArrowheads="1"/>
          </p:cNvSpPr>
          <p:nvPr/>
        </p:nvSpPr>
        <p:spPr bwMode="auto">
          <a:xfrm>
            <a:off x="452002" y="3659332"/>
            <a:ext cx="3946525" cy="954088"/>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marL="82550" indent="3175">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800">
                <a:latin typeface="+mj-lt"/>
                <a:ea typeface="Times New Roman" charset="0"/>
                <a:cs typeface="Times New Roman" charset="0"/>
              </a:rPr>
              <a:t>a </a:t>
            </a:r>
            <a:r>
              <a:rPr lang="ru-RU" altLang="en-US" sz="2800">
                <a:latin typeface="+mj-lt"/>
                <a:ea typeface="Times New Roman" charset="0"/>
                <a:cs typeface="Times New Roman" charset="0"/>
              </a:rPr>
              <a:t>= </a:t>
            </a:r>
            <a:r>
              <a:rPr lang="en-US" altLang="en-US" sz="2800">
                <a:solidFill>
                  <a:srgbClr val="C00000"/>
                </a:solidFill>
                <a:latin typeface="+mj-lt"/>
                <a:ea typeface="Times New Roman" charset="0"/>
                <a:cs typeface="Courier New" charset="0"/>
              </a:rPr>
              <a:t>“</a:t>
            </a:r>
            <a:r>
              <a:rPr lang="az-Latn-AZ" altLang="en-US" sz="2800">
                <a:solidFill>
                  <a:srgbClr val="C00000"/>
                </a:solidFill>
                <a:latin typeface="+mj-lt"/>
                <a:ea typeface="Times New Roman" charset="0"/>
                <a:cs typeface="Courier New" charset="0"/>
              </a:rPr>
              <a:t>Vasif</a:t>
            </a:r>
            <a:r>
              <a:rPr lang="en-US" altLang="en-US" sz="2800">
                <a:solidFill>
                  <a:srgbClr val="C00000"/>
                </a:solidFill>
                <a:latin typeface="+mj-lt"/>
                <a:ea typeface="Times New Roman" charset="0"/>
                <a:cs typeface="Courier New" charset="0"/>
              </a:rPr>
              <a:t>”</a:t>
            </a:r>
            <a:endParaRPr lang="ru-RU" altLang="en-US" sz="2800">
              <a:solidFill>
                <a:srgbClr val="C00000"/>
              </a:solidFill>
              <a:latin typeface="+mj-lt"/>
              <a:ea typeface="Times New Roman" charset="0"/>
              <a:cs typeface="Courier New" charset="0"/>
            </a:endParaRPr>
          </a:p>
          <a:p>
            <a:pPr algn="just" eaLnBrk="1" hangingPunct="1"/>
            <a:r>
              <a:rPr lang="ru-RU" altLang="en-US" sz="2800" err="1">
                <a:solidFill>
                  <a:srgbClr val="0070C0"/>
                </a:solidFill>
                <a:latin typeface="+mj-lt"/>
                <a:ea typeface="Times New Roman" charset="0"/>
                <a:cs typeface="Times New Roman" charset="0"/>
              </a:rPr>
              <a:t>print</a:t>
            </a:r>
            <a:r>
              <a:rPr lang="ru-RU" altLang="en-US" sz="2800">
                <a:latin typeface="+mj-lt"/>
                <a:ea typeface="Times New Roman" charset="0"/>
                <a:cs typeface="Times New Roman" charset="0"/>
              </a:rPr>
              <a:t> ( </a:t>
            </a:r>
            <a:r>
              <a:rPr lang="ru-RU" altLang="en-US" sz="2800" err="1">
                <a:solidFill>
                  <a:srgbClr val="0070C0"/>
                </a:solidFill>
                <a:latin typeface="Consolas" charset="0"/>
                <a:ea typeface="Consolas" charset="0"/>
                <a:cs typeface="Consolas" charset="0"/>
              </a:rPr>
              <a:t>type</a:t>
            </a:r>
            <a:r>
              <a:rPr lang="ru-RU" altLang="en-US" sz="2800">
                <a:latin typeface="Consolas" charset="0"/>
                <a:ea typeface="Consolas" charset="0"/>
                <a:cs typeface="Consolas" charset="0"/>
              </a:rPr>
              <a:t>(</a:t>
            </a:r>
            <a:r>
              <a:rPr lang="ru-RU" altLang="en-US" sz="2800" err="1">
                <a:latin typeface="Consolas" charset="0"/>
                <a:ea typeface="Consolas" charset="0"/>
                <a:cs typeface="Consolas" charset="0"/>
              </a:rPr>
              <a:t>a</a:t>
            </a:r>
            <a:r>
              <a:rPr lang="ru-RU" altLang="en-US" sz="2800">
                <a:latin typeface="+mj-lt"/>
                <a:ea typeface="Times New Roman" charset="0"/>
                <a:cs typeface="Times New Roman" charset="0"/>
              </a:rPr>
              <a:t>) )</a:t>
            </a:r>
            <a:r>
              <a:rPr lang="ru-RU" altLang="en-US" sz="2800">
                <a:latin typeface="+mj-lt"/>
                <a:ea typeface="Courier New" charset="0"/>
                <a:cs typeface="Courier New" charset="0"/>
              </a:rPr>
              <a:t> </a:t>
            </a:r>
          </a:p>
        </p:txBody>
      </p:sp>
      <p:sp>
        <p:nvSpPr>
          <p:cNvPr id="18" name="Rectangle 11"/>
          <p:cNvSpPr>
            <a:spLocks noChangeArrowheads="1"/>
          </p:cNvSpPr>
          <p:nvPr/>
        </p:nvSpPr>
        <p:spPr bwMode="auto">
          <a:xfrm>
            <a:off x="569913" y="4573588"/>
            <a:ext cx="3646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ru-RU" altLang="ru-RU" sz="2800">
                <a:latin typeface="+mj-lt"/>
                <a:ea typeface="Times New Roman" charset="0"/>
                <a:cs typeface="Courier New" charset="0"/>
              </a:rPr>
              <a:t>&lt;</a:t>
            </a:r>
            <a:r>
              <a:rPr lang="ru-RU" altLang="ru-RU" sz="2800" err="1">
                <a:latin typeface="+mj-lt"/>
                <a:ea typeface="Times New Roman" charset="0"/>
                <a:cs typeface="Courier New" charset="0"/>
              </a:rPr>
              <a:t>class</a:t>
            </a:r>
            <a:r>
              <a:rPr lang="ru-RU" altLang="ru-RU" sz="2800">
                <a:latin typeface="+mj-lt"/>
                <a:ea typeface="Times New Roman" charset="0"/>
                <a:cs typeface="Courier New" charset="0"/>
              </a:rPr>
              <a:t> </a:t>
            </a:r>
            <a:r>
              <a:rPr lang="en-US" altLang="ru-RU" sz="2800">
                <a:latin typeface="+mj-lt"/>
                <a:ea typeface="Times New Roman" charset="0"/>
                <a:cs typeface="Courier New" charset="0"/>
              </a:rPr>
              <a:t>‘</a:t>
            </a:r>
            <a:r>
              <a:rPr lang="en-US" altLang="ru-RU" sz="2800" err="1">
                <a:latin typeface="+mj-lt"/>
                <a:ea typeface="Times New Roman" charset="0"/>
                <a:cs typeface="Courier New" charset="0"/>
              </a:rPr>
              <a:t>str</a:t>
            </a:r>
            <a:r>
              <a:rPr lang="en-US" altLang="ru-RU" sz="2800">
                <a:latin typeface="+mj-lt"/>
                <a:ea typeface="Times New Roman" charset="0"/>
                <a:cs typeface="Courier New" charset="0"/>
              </a:rPr>
              <a:t>’</a:t>
            </a:r>
            <a:r>
              <a:rPr lang="ru-RU" altLang="ru-RU" sz="2800">
                <a:latin typeface="+mj-lt"/>
                <a:ea typeface="Times New Roman" charset="0"/>
                <a:cs typeface="Courier New" charset="0"/>
              </a:rPr>
              <a:t>&gt;</a:t>
            </a:r>
          </a:p>
        </p:txBody>
      </p:sp>
      <p:sp>
        <p:nvSpPr>
          <p:cNvPr id="19" name="AutoShape 7"/>
          <p:cNvSpPr>
            <a:spLocks noChangeArrowheads="1"/>
          </p:cNvSpPr>
          <p:nvPr/>
        </p:nvSpPr>
        <p:spPr bwMode="auto">
          <a:xfrm>
            <a:off x="4580658" y="4433887"/>
            <a:ext cx="3482687" cy="830840"/>
          </a:xfrm>
          <a:prstGeom prst="wedgeRoundRectCallout">
            <a:avLst>
              <a:gd name="adj1" fmla="val -78287"/>
              <a:gd name="adj2" fmla="val 5742"/>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a:latin typeface="Consolas" charset="0"/>
              </a:rPr>
              <a:t>s</a:t>
            </a:r>
            <a:r>
              <a:rPr lang="az-Latn-AZ" altLang="en-US" sz="2400">
                <a:latin typeface="Consolas" charset="0"/>
              </a:rPr>
              <a:t>imvollu sətir</a:t>
            </a:r>
            <a:endParaRPr lang="ru-RU" altLang="en-US" sz="2400">
              <a:latin typeface="Consolas" charset="0"/>
            </a:endParaRPr>
          </a:p>
        </p:txBody>
      </p:sp>
      <p:sp>
        <p:nvSpPr>
          <p:cNvPr id="20" name="Text Box 7"/>
          <p:cNvSpPr txBox="1">
            <a:spLocks noChangeArrowheads="1"/>
          </p:cNvSpPr>
          <p:nvPr/>
        </p:nvSpPr>
        <p:spPr bwMode="auto">
          <a:xfrm>
            <a:off x="454025" y="5097463"/>
            <a:ext cx="3946525" cy="954087"/>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marL="82550" indent="3175">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800">
                <a:latin typeface="+mj-lt"/>
                <a:ea typeface="Times New Roman" charset="0"/>
                <a:cs typeface="Times New Roman" charset="0"/>
              </a:rPr>
              <a:t>a </a:t>
            </a:r>
            <a:r>
              <a:rPr lang="ru-RU" altLang="en-US" sz="2800">
                <a:latin typeface="+mj-lt"/>
                <a:ea typeface="Times New Roman" charset="0"/>
                <a:cs typeface="Times New Roman" charset="0"/>
              </a:rPr>
              <a:t>= </a:t>
            </a:r>
            <a:r>
              <a:rPr lang="en-US" altLang="en-US" sz="2800">
                <a:solidFill>
                  <a:srgbClr val="0000FF"/>
                </a:solidFill>
                <a:latin typeface="+mj-lt"/>
                <a:ea typeface="Times New Roman" charset="0"/>
                <a:cs typeface="Courier New" charset="0"/>
              </a:rPr>
              <a:t>True</a:t>
            </a:r>
            <a:endParaRPr lang="ru-RU" altLang="en-US" sz="2800">
              <a:solidFill>
                <a:srgbClr val="0000FF"/>
              </a:solidFill>
              <a:latin typeface="+mj-lt"/>
              <a:ea typeface="Times New Roman" charset="0"/>
              <a:cs typeface="Courier New" charset="0"/>
            </a:endParaRPr>
          </a:p>
          <a:p>
            <a:pPr algn="just" eaLnBrk="1" hangingPunct="1"/>
            <a:r>
              <a:rPr lang="ru-RU" altLang="en-US" sz="2800" err="1">
                <a:solidFill>
                  <a:srgbClr val="0070C0"/>
                </a:solidFill>
                <a:latin typeface="+mj-lt"/>
                <a:ea typeface="Times New Roman" charset="0"/>
                <a:cs typeface="Times New Roman" charset="0"/>
              </a:rPr>
              <a:t>print</a:t>
            </a:r>
            <a:r>
              <a:rPr lang="ru-RU" altLang="en-US" sz="2800">
                <a:latin typeface="+mj-lt"/>
                <a:ea typeface="Times New Roman" charset="0"/>
                <a:cs typeface="Times New Roman" charset="0"/>
              </a:rPr>
              <a:t> ( </a:t>
            </a:r>
            <a:r>
              <a:rPr lang="ru-RU" altLang="en-US" sz="2800" err="1">
                <a:solidFill>
                  <a:srgbClr val="0070C0"/>
                </a:solidFill>
                <a:latin typeface="+mj-lt"/>
                <a:ea typeface="Times New Roman" charset="0"/>
                <a:cs typeface="Times New Roman" charset="0"/>
              </a:rPr>
              <a:t>type</a:t>
            </a:r>
            <a:r>
              <a:rPr lang="ru-RU" altLang="en-US" sz="2800">
                <a:latin typeface="+mj-lt"/>
                <a:ea typeface="Times New Roman" charset="0"/>
                <a:cs typeface="Times New Roman" charset="0"/>
              </a:rPr>
              <a:t>(</a:t>
            </a:r>
            <a:r>
              <a:rPr lang="ru-RU" altLang="en-US" sz="2800" err="1">
                <a:latin typeface="+mj-lt"/>
                <a:ea typeface="Times New Roman" charset="0"/>
                <a:cs typeface="Times New Roman" charset="0"/>
              </a:rPr>
              <a:t>a</a:t>
            </a:r>
            <a:r>
              <a:rPr lang="ru-RU" altLang="en-US" sz="2800">
                <a:latin typeface="+mj-lt"/>
                <a:ea typeface="Times New Roman" charset="0"/>
                <a:cs typeface="Times New Roman" charset="0"/>
              </a:rPr>
              <a:t>) )</a:t>
            </a:r>
            <a:r>
              <a:rPr lang="ru-RU" altLang="en-US" sz="2800">
                <a:latin typeface="+mj-lt"/>
                <a:ea typeface="Courier New" charset="0"/>
                <a:cs typeface="Courier New" charset="0"/>
              </a:rPr>
              <a:t> </a:t>
            </a:r>
          </a:p>
        </p:txBody>
      </p:sp>
      <p:sp>
        <p:nvSpPr>
          <p:cNvPr id="21" name="Rectangle 11"/>
          <p:cNvSpPr>
            <a:spLocks noChangeArrowheads="1"/>
          </p:cNvSpPr>
          <p:nvPr/>
        </p:nvSpPr>
        <p:spPr bwMode="auto">
          <a:xfrm>
            <a:off x="569913" y="6024563"/>
            <a:ext cx="36464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ru-RU" altLang="ru-RU" sz="2800">
                <a:latin typeface="+mj-lt"/>
                <a:ea typeface="Times New Roman" charset="0"/>
                <a:cs typeface="Courier New" charset="0"/>
              </a:rPr>
              <a:t>&lt;</a:t>
            </a:r>
            <a:r>
              <a:rPr lang="ru-RU" altLang="ru-RU" sz="2800" err="1">
                <a:latin typeface="+mj-lt"/>
                <a:ea typeface="Times New Roman" charset="0"/>
                <a:cs typeface="Courier New" charset="0"/>
              </a:rPr>
              <a:t>class</a:t>
            </a:r>
            <a:r>
              <a:rPr lang="ru-RU" altLang="ru-RU" sz="2800">
                <a:latin typeface="+mj-lt"/>
                <a:ea typeface="Times New Roman" charset="0"/>
                <a:cs typeface="Courier New" charset="0"/>
              </a:rPr>
              <a:t> </a:t>
            </a:r>
            <a:r>
              <a:rPr lang="en-US" altLang="ru-RU" sz="2800">
                <a:latin typeface="+mj-lt"/>
                <a:ea typeface="Times New Roman" charset="0"/>
                <a:cs typeface="Courier New" charset="0"/>
              </a:rPr>
              <a:t>‘</a:t>
            </a:r>
            <a:r>
              <a:rPr lang="en-US" altLang="ru-RU" sz="2800" err="1">
                <a:latin typeface="+mj-lt"/>
                <a:ea typeface="Times New Roman" charset="0"/>
                <a:cs typeface="Courier New" charset="0"/>
              </a:rPr>
              <a:t>bool</a:t>
            </a:r>
            <a:r>
              <a:rPr lang="en-US" altLang="ru-RU" sz="2800">
                <a:latin typeface="+mj-lt"/>
                <a:ea typeface="Times New Roman" charset="0"/>
                <a:cs typeface="Courier New" charset="0"/>
              </a:rPr>
              <a:t>’</a:t>
            </a:r>
            <a:r>
              <a:rPr lang="ru-RU" altLang="ru-RU" sz="2800">
                <a:latin typeface="+mj-lt"/>
                <a:ea typeface="Times New Roman" charset="0"/>
                <a:cs typeface="Courier New" charset="0"/>
              </a:rPr>
              <a:t>&gt;</a:t>
            </a:r>
          </a:p>
        </p:txBody>
      </p:sp>
      <p:sp>
        <p:nvSpPr>
          <p:cNvPr id="22" name="AutoShape 7"/>
          <p:cNvSpPr>
            <a:spLocks noChangeArrowheads="1"/>
          </p:cNvSpPr>
          <p:nvPr/>
        </p:nvSpPr>
        <p:spPr bwMode="auto">
          <a:xfrm>
            <a:off x="4516438" y="5800292"/>
            <a:ext cx="3065607" cy="729817"/>
          </a:xfrm>
          <a:prstGeom prst="wedgeRoundRectCallout">
            <a:avLst>
              <a:gd name="adj1" fmla="val -77037"/>
              <a:gd name="adj2" fmla="val 24958"/>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err="1">
                <a:latin typeface="Consolas" charset="0"/>
              </a:rPr>
              <a:t>məntiqi</a:t>
            </a:r>
            <a:r>
              <a:rPr lang="en-US" altLang="en-US" sz="2400">
                <a:latin typeface="Consolas" charset="0"/>
              </a:rPr>
              <a:t> </a:t>
            </a:r>
            <a:r>
              <a:rPr lang="en-US" altLang="en-US" sz="2400" err="1">
                <a:latin typeface="Consolas" charset="0"/>
              </a:rPr>
              <a:t>ifadə</a:t>
            </a:r>
            <a:endParaRPr lang="ru-RU" altLang="en-US" sz="2400">
              <a:latin typeface="Consolas" charset="0"/>
            </a:endParaRPr>
          </a:p>
        </p:txBody>
      </p:sp>
    </p:spTree>
    <p:extLst>
      <p:ext uri="{BB962C8B-B14F-4D97-AF65-F5344CB8AC3E}">
        <p14:creationId xmlns:p14="http://schemas.microsoft.com/office/powerpoint/2010/main" val="1462923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611"/>
                                        </p:tgtEl>
                                        <p:attrNameLst>
                                          <p:attrName>style.visibility</p:attrName>
                                        </p:attrNameLst>
                                      </p:cBhvr>
                                      <p:to>
                                        <p:strVal val="visible"/>
                                      </p:to>
                                    </p:set>
                                    <p:animEffect transition="in" filter="dissolve">
                                      <p:cBhvr>
                                        <p:cTn id="12" dur="500"/>
                                        <p:tgtEl>
                                          <p:spTgt spid="256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ssolve">
                                      <p:cBhvr>
                                        <p:cTn id="20" dur="500"/>
                                        <p:tgtEl>
                                          <p:spTgt spid="14"/>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dissolve">
                                      <p:cBhvr>
                                        <p:cTn id="35" dur="500"/>
                                        <p:tgtEl>
                                          <p:spTgt spid="19"/>
                                        </p:tgtEl>
                                      </p:cBhvr>
                                    </p:animEffect>
                                  </p:childTnLst>
                                </p:cTn>
                              </p:par>
                            </p:childTnLst>
                          </p:cTn>
                        </p:par>
                        <p:par>
                          <p:cTn id="36" fill="hold" nodeType="afterGroup">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dissolve">
                                      <p:cBhvr>
                                        <p:cTn id="39" dur="500"/>
                                        <p:tgtEl>
                                          <p:spTgt spid="1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dissolve">
                                      <p:cBhvr>
                                        <p:cTn id="44" dur="500"/>
                                        <p:tgtEl>
                                          <p:spTgt spid="20"/>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dissolve">
                                      <p:cBhvr>
                                        <p:cTn id="47" dur="500"/>
                                        <p:tgtEl>
                                          <p:spTgt spid="22"/>
                                        </p:tgtEl>
                                      </p:cBhvr>
                                    </p:animEffect>
                                  </p:childTnLst>
                                </p:cTn>
                              </p:par>
                            </p:childTnLst>
                          </p:cTn>
                        </p:par>
                        <p:par>
                          <p:cTn id="48" fill="hold" nodeType="afterGroup">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dissolve">
                                      <p:cBhvr>
                                        <p:cTn id="5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25611" grpId="0"/>
      <p:bldP spid="13" grpId="0" animBg="1"/>
      <p:bldP spid="14" grpId="0" animBg="1" autoUpdateAnimBg="0"/>
      <p:bldP spid="15" grpId="0"/>
      <p:bldP spid="16" grpId="0" animBg="1"/>
      <p:bldP spid="17" grpId="0" animBg="1" autoUpdateAnimBg="0"/>
      <p:bldP spid="18" grpId="0"/>
      <p:bldP spid="19" grpId="0" animBg="1"/>
      <p:bldP spid="20" grpId="0" animBg="1" autoUpdateAnimBg="0"/>
      <p:bldP spid="21" grpId="0"/>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959" y="532999"/>
            <a:ext cx="8376082" cy="712757"/>
          </a:xfrm>
        </p:spPr>
        <p:txBody>
          <a:bodyPr/>
          <a:lstStyle/>
          <a:p>
            <a:r>
              <a:rPr lang="az-Latn-AZ" sz="3200" dirty="0">
                <a:solidFill>
                  <a:schemeClr val="accent6">
                    <a:lumMod val="60000"/>
                    <a:lumOff val="40000"/>
                  </a:schemeClr>
                </a:solidFill>
              </a:rPr>
              <a:t>Verilənlərin tipləri</a:t>
            </a:r>
            <a:endParaRPr lang="en-GB" dirty="0"/>
          </a:p>
        </p:txBody>
      </p:sp>
      <p:grpSp>
        <p:nvGrpSpPr>
          <p:cNvPr id="3" name="Group 2"/>
          <p:cNvGrpSpPr/>
          <p:nvPr/>
        </p:nvGrpSpPr>
        <p:grpSpPr>
          <a:xfrm>
            <a:off x="129681" y="1245756"/>
            <a:ext cx="4733264" cy="2550389"/>
            <a:chOff x="2300287" y="2657475"/>
            <a:chExt cx="4548619" cy="2183820"/>
          </a:xfrm>
        </p:grpSpPr>
        <p:pic>
          <p:nvPicPr>
            <p:cNvPr id="4" name="Picture 3"/>
            <p:cNvPicPr>
              <a:picLocks noChangeAspect="1"/>
            </p:cNvPicPr>
            <p:nvPr/>
          </p:nvPicPr>
          <p:blipFill>
            <a:blip r:embed="rId2"/>
            <a:stretch>
              <a:fillRect/>
            </a:stretch>
          </p:blipFill>
          <p:spPr>
            <a:xfrm>
              <a:off x="2300287" y="2657475"/>
              <a:ext cx="4543425" cy="1543050"/>
            </a:xfrm>
            <a:prstGeom prst="rect">
              <a:avLst/>
            </a:prstGeom>
          </p:spPr>
        </p:pic>
        <p:pic>
          <p:nvPicPr>
            <p:cNvPr id="5" name="Picture 4"/>
            <p:cNvPicPr>
              <a:picLocks noChangeAspect="1"/>
            </p:cNvPicPr>
            <p:nvPr/>
          </p:nvPicPr>
          <p:blipFill rotWithShape="1">
            <a:blip r:embed="rId3"/>
            <a:srcRect t="11057" b="-1"/>
            <a:stretch/>
          </p:blipFill>
          <p:spPr>
            <a:xfrm>
              <a:off x="2315006" y="4184071"/>
              <a:ext cx="4533900" cy="313459"/>
            </a:xfrm>
            <a:prstGeom prst="rect">
              <a:avLst/>
            </a:prstGeom>
          </p:spPr>
        </p:pic>
        <p:pic>
          <p:nvPicPr>
            <p:cNvPr id="6" name="Picture 5"/>
            <p:cNvPicPr>
              <a:picLocks noChangeAspect="1"/>
            </p:cNvPicPr>
            <p:nvPr/>
          </p:nvPicPr>
          <p:blipFill>
            <a:blip r:embed="rId4"/>
            <a:stretch>
              <a:fillRect/>
            </a:stretch>
          </p:blipFill>
          <p:spPr>
            <a:xfrm>
              <a:off x="2315006" y="4469820"/>
              <a:ext cx="4486275" cy="371475"/>
            </a:xfrm>
            <a:prstGeom prst="rect">
              <a:avLst/>
            </a:prstGeom>
          </p:spPr>
        </p:pic>
      </p:grpSp>
      <p:pic>
        <p:nvPicPr>
          <p:cNvPr id="8" name="Picture 7"/>
          <p:cNvPicPr>
            <a:picLocks noChangeAspect="1"/>
          </p:cNvPicPr>
          <p:nvPr/>
        </p:nvPicPr>
        <p:blipFill>
          <a:blip r:embed="rId5"/>
          <a:stretch>
            <a:fillRect/>
          </a:stretch>
        </p:blipFill>
        <p:spPr>
          <a:xfrm>
            <a:off x="383959" y="4606102"/>
            <a:ext cx="3790368" cy="1639078"/>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576487697"/>
              </p:ext>
            </p:extLst>
          </p:nvPr>
        </p:nvGraphicFramePr>
        <p:xfrm>
          <a:off x="5067663" y="1140588"/>
          <a:ext cx="3843201" cy="3465514"/>
        </p:xfrm>
        <a:graphic>
          <a:graphicData uri="http://schemas.openxmlformats.org/drawingml/2006/table">
            <a:tbl>
              <a:tblPr firstRow="1">
                <a:tableStyleId>{284E427A-3D55-4303-BF80-6455036E1DE7}</a:tableStyleId>
              </a:tblPr>
              <a:tblGrid>
                <a:gridCol w="1056046">
                  <a:extLst>
                    <a:ext uri="{9D8B030D-6E8A-4147-A177-3AD203B41FA5}">
                      <a16:colId xmlns:a16="http://schemas.microsoft.com/office/drawing/2014/main" val="3506632319"/>
                    </a:ext>
                  </a:extLst>
                </a:gridCol>
                <a:gridCol w="1136073">
                  <a:extLst>
                    <a:ext uri="{9D8B030D-6E8A-4147-A177-3AD203B41FA5}">
                      <a16:colId xmlns:a16="http://schemas.microsoft.com/office/drawing/2014/main" val="313345432"/>
                    </a:ext>
                  </a:extLst>
                </a:gridCol>
                <a:gridCol w="1651082">
                  <a:extLst>
                    <a:ext uri="{9D8B030D-6E8A-4147-A177-3AD203B41FA5}">
                      <a16:colId xmlns:a16="http://schemas.microsoft.com/office/drawing/2014/main" val="943018299"/>
                    </a:ext>
                  </a:extLst>
                </a:gridCol>
              </a:tblGrid>
              <a:tr h="304660">
                <a:tc>
                  <a:txBody>
                    <a:bodyPr/>
                    <a:lstStyle/>
                    <a:p>
                      <a:pPr algn="l" fontAlgn="b"/>
                      <a:r>
                        <a:rPr lang="en-GB" sz="1050">
                          <a:effectLst/>
                        </a:rPr>
                        <a:t>Data Types</a:t>
                      </a:r>
                    </a:p>
                  </a:txBody>
                  <a:tcPr marL="23802" marR="23802" marT="23802" marB="23802" anchor="b"/>
                </a:tc>
                <a:tc>
                  <a:txBody>
                    <a:bodyPr/>
                    <a:lstStyle/>
                    <a:p>
                      <a:pPr algn="l" fontAlgn="b"/>
                      <a:r>
                        <a:rPr lang="en-GB" sz="1050">
                          <a:effectLst/>
                        </a:rPr>
                        <a:t>Examples</a:t>
                      </a:r>
                    </a:p>
                  </a:txBody>
                  <a:tcPr marL="23802" marR="23802" marT="23802" marB="23802" anchor="b"/>
                </a:tc>
                <a:tc>
                  <a:txBody>
                    <a:bodyPr/>
                    <a:lstStyle/>
                    <a:p>
                      <a:pPr algn="l" fontAlgn="b"/>
                      <a:r>
                        <a:rPr lang="en-GB" sz="1050">
                          <a:effectLst/>
                        </a:rPr>
                        <a:t>Explanation</a:t>
                      </a:r>
                    </a:p>
                  </a:txBody>
                  <a:tcPr marL="23802" marR="23802" marT="23802" marB="23802" anchor="b"/>
                </a:tc>
                <a:extLst>
                  <a:ext uri="{0D108BD9-81ED-4DB2-BD59-A6C34878D82A}">
                    <a16:rowId xmlns:a16="http://schemas.microsoft.com/office/drawing/2014/main" val="1702412799"/>
                  </a:ext>
                </a:extLst>
              </a:tr>
              <a:tr h="561718">
                <a:tc>
                  <a:txBody>
                    <a:bodyPr/>
                    <a:lstStyle/>
                    <a:p>
                      <a:pPr fontAlgn="t"/>
                      <a:r>
                        <a:rPr lang="en-GB" sz="1050">
                          <a:effectLst/>
                        </a:rPr>
                        <a:t>Strings</a:t>
                      </a:r>
                    </a:p>
                  </a:txBody>
                  <a:tcPr marL="23802" marR="23802" marT="23802" marB="23802"/>
                </a:tc>
                <a:tc>
                  <a:txBody>
                    <a:bodyPr/>
                    <a:lstStyle/>
                    <a:p>
                      <a:pPr fontAlgn="t"/>
                      <a:r>
                        <a:rPr lang="en-GB" sz="1050">
                          <a:effectLst/>
                        </a:rPr>
                        <a:t>"Hello!", "23.34"</a:t>
                      </a:r>
                    </a:p>
                  </a:txBody>
                  <a:tcPr marL="23802" marR="23802" marT="23802" marB="23802"/>
                </a:tc>
                <a:tc>
                  <a:txBody>
                    <a:bodyPr/>
                    <a:lstStyle/>
                    <a:p>
                      <a:pPr fontAlgn="t"/>
                      <a:r>
                        <a:rPr lang="en-US" sz="1050">
                          <a:effectLst/>
                        </a:rPr>
                        <a:t>Text - anything between</a:t>
                      </a:r>
                      <a:br>
                        <a:rPr lang="en-US" sz="1050">
                          <a:effectLst/>
                        </a:rPr>
                      </a:br>
                      <a:r>
                        <a:rPr lang="en-US" sz="1050">
                          <a:effectLst/>
                        </a:rPr>
                        <a:t>" "  becomes string</a:t>
                      </a:r>
                    </a:p>
                  </a:txBody>
                  <a:tcPr marL="23802" marR="23802" marT="23802" marB="23802"/>
                </a:tc>
                <a:extLst>
                  <a:ext uri="{0D108BD9-81ED-4DB2-BD59-A6C34878D82A}">
                    <a16:rowId xmlns:a16="http://schemas.microsoft.com/office/drawing/2014/main" val="932026015"/>
                  </a:ext>
                </a:extLst>
              </a:tr>
              <a:tr h="218975">
                <a:tc>
                  <a:txBody>
                    <a:bodyPr/>
                    <a:lstStyle/>
                    <a:p>
                      <a:pPr fontAlgn="t"/>
                      <a:r>
                        <a:rPr lang="en-GB" sz="1050">
                          <a:effectLst/>
                        </a:rPr>
                        <a:t>Integers</a:t>
                      </a:r>
                    </a:p>
                  </a:txBody>
                  <a:tcPr marL="23802" marR="23802" marT="23802" marB="23802"/>
                </a:tc>
                <a:tc>
                  <a:txBody>
                    <a:bodyPr/>
                    <a:lstStyle/>
                    <a:p>
                      <a:pPr fontAlgn="t"/>
                      <a:r>
                        <a:rPr lang="en-GB" sz="1050">
                          <a:effectLst/>
                        </a:rPr>
                        <a:t>5364</a:t>
                      </a:r>
                    </a:p>
                  </a:txBody>
                  <a:tcPr marL="23802" marR="23802" marT="23802" marB="23802"/>
                </a:tc>
                <a:tc>
                  <a:txBody>
                    <a:bodyPr/>
                    <a:lstStyle/>
                    <a:p>
                      <a:pPr fontAlgn="t"/>
                      <a:r>
                        <a:rPr lang="en-GB" sz="1050">
                          <a:effectLst/>
                        </a:rPr>
                        <a:t>Whole numbers</a:t>
                      </a:r>
                    </a:p>
                  </a:txBody>
                  <a:tcPr marL="23802" marR="23802" marT="23802" marB="23802"/>
                </a:tc>
                <a:extLst>
                  <a:ext uri="{0D108BD9-81ED-4DB2-BD59-A6C34878D82A}">
                    <a16:rowId xmlns:a16="http://schemas.microsoft.com/office/drawing/2014/main" val="3786696524"/>
                  </a:ext>
                </a:extLst>
              </a:tr>
              <a:tr h="218975">
                <a:tc>
                  <a:txBody>
                    <a:bodyPr/>
                    <a:lstStyle/>
                    <a:p>
                      <a:pPr fontAlgn="t"/>
                      <a:r>
                        <a:rPr lang="en-GB" sz="1050">
                          <a:effectLst/>
                        </a:rPr>
                        <a:t>Floats</a:t>
                      </a:r>
                    </a:p>
                  </a:txBody>
                  <a:tcPr marL="23802" marR="23802" marT="23802" marB="23802"/>
                </a:tc>
                <a:tc>
                  <a:txBody>
                    <a:bodyPr/>
                    <a:lstStyle/>
                    <a:p>
                      <a:pPr fontAlgn="t"/>
                      <a:r>
                        <a:rPr lang="en-GB" sz="1050">
                          <a:effectLst/>
                        </a:rPr>
                        <a:t>3.1415</a:t>
                      </a:r>
                    </a:p>
                  </a:txBody>
                  <a:tcPr marL="23802" marR="23802" marT="23802" marB="23802"/>
                </a:tc>
                <a:tc>
                  <a:txBody>
                    <a:bodyPr/>
                    <a:lstStyle/>
                    <a:p>
                      <a:pPr fontAlgn="t"/>
                      <a:r>
                        <a:rPr lang="en-GB" sz="1050">
                          <a:effectLst/>
                        </a:rPr>
                        <a:t>Decimal Numbers</a:t>
                      </a:r>
                    </a:p>
                  </a:txBody>
                  <a:tcPr marL="23802" marR="23802" marT="23802" marB="23802"/>
                </a:tc>
                <a:extLst>
                  <a:ext uri="{0D108BD9-81ED-4DB2-BD59-A6C34878D82A}">
                    <a16:rowId xmlns:a16="http://schemas.microsoft.com/office/drawing/2014/main" val="97550983"/>
                  </a:ext>
                </a:extLst>
              </a:tr>
              <a:tr h="476032">
                <a:tc>
                  <a:txBody>
                    <a:bodyPr/>
                    <a:lstStyle/>
                    <a:p>
                      <a:pPr fontAlgn="t"/>
                      <a:r>
                        <a:rPr lang="en-GB" sz="1050">
                          <a:effectLst/>
                        </a:rPr>
                        <a:t>Booleans</a:t>
                      </a:r>
                    </a:p>
                  </a:txBody>
                  <a:tcPr marL="23802" marR="23802" marT="23802" marB="23802"/>
                </a:tc>
                <a:tc>
                  <a:txBody>
                    <a:bodyPr/>
                    <a:lstStyle/>
                    <a:p>
                      <a:pPr fontAlgn="t"/>
                      <a:r>
                        <a:rPr lang="en-GB" sz="1050">
                          <a:effectLst/>
                        </a:rPr>
                        <a:t>True, False</a:t>
                      </a:r>
                    </a:p>
                  </a:txBody>
                  <a:tcPr marL="23802" marR="23802" marT="23802" marB="23802"/>
                </a:tc>
                <a:tc>
                  <a:txBody>
                    <a:bodyPr/>
                    <a:lstStyle/>
                    <a:p>
                      <a:pPr fontAlgn="t"/>
                      <a:r>
                        <a:rPr lang="en-US" sz="1050">
                          <a:effectLst/>
                        </a:rPr>
                        <a:t>Truth values that represent Yes/No</a:t>
                      </a:r>
                    </a:p>
                  </a:txBody>
                  <a:tcPr marL="23802" marR="23802" marT="23802" marB="23802"/>
                </a:tc>
                <a:extLst>
                  <a:ext uri="{0D108BD9-81ED-4DB2-BD59-A6C34878D82A}">
                    <a16:rowId xmlns:a16="http://schemas.microsoft.com/office/drawing/2014/main" val="2701932098"/>
                  </a:ext>
                </a:extLst>
              </a:tr>
              <a:tr h="561718">
                <a:tc>
                  <a:txBody>
                    <a:bodyPr/>
                    <a:lstStyle/>
                    <a:p>
                      <a:pPr fontAlgn="t"/>
                      <a:r>
                        <a:rPr lang="en-GB" sz="1050">
                          <a:effectLst/>
                        </a:rPr>
                        <a:t>Lists</a:t>
                      </a:r>
                    </a:p>
                  </a:txBody>
                  <a:tcPr marL="23802" marR="23802" marT="23802" marB="23802"/>
                </a:tc>
                <a:tc>
                  <a:txBody>
                    <a:bodyPr/>
                    <a:lstStyle/>
                    <a:p>
                      <a:pPr fontAlgn="t"/>
                      <a:r>
                        <a:rPr lang="en-GB" sz="1050" dirty="0">
                          <a:effectLst/>
                        </a:rPr>
                        <a:t>[1,2,3,4,5]</a:t>
                      </a:r>
                    </a:p>
                  </a:txBody>
                  <a:tcPr marL="23802" marR="23802" marT="23802" marB="23802"/>
                </a:tc>
                <a:tc>
                  <a:txBody>
                    <a:bodyPr/>
                    <a:lstStyle/>
                    <a:p>
                      <a:pPr fontAlgn="t"/>
                      <a:r>
                        <a:rPr lang="en-US" sz="1050">
                          <a:effectLst/>
                        </a:rPr>
                        <a:t>A collection of data,</a:t>
                      </a:r>
                      <a:br>
                        <a:rPr lang="en-US" sz="1050">
                          <a:effectLst/>
                        </a:rPr>
                      </a:br>
                      <a:r>
                        <a:rPr lang="en-US" sz="1050">
                          <a:effectLst/>
                        </a:rPr>
                        <a:t>sits between  [ ]  </a:t>
                      </a:r>
                    </a:p>
                  </a:txBody>
                  <a:tcPr marL="23802" marR="23802" marT="23802" marB="23802"/>
                </a:tc>
                <a:extLst>
                  <a:ext uri="{0D108BD9-81ED-4DB2-BD59-A6C34878D82A}">
                    <a16:rowId xmlns:a16="http://schemas.microsoft.com/office/drawing/2014/main" val="1884808078"/>
                  </a:ext>
                </a:extLst>
              </a:tr>
              <a:tr h="561718">
                <a:tc>
                  <a:txBody>
                    <a:bodyPr/>
                    <a:lstStyle/>
                    <a:p>
                      <a:pPr fontAlgn="t"/>
                      <a:r>
                        <a:rPr lang="en-GB" sz="1050" dirty="0">
                          <a:effectLst/>
                        </a:rPr>
                        <a:t>Tuples</a:t>
                      </a:r>
                    </a:p>
                  </a:txBody>
                  <a:tcPr marL="23802" marR="23802" marT="23802" marB="23802"/>
                </a:tc>
                <a:tc>
                  <a:txBody>
                    <a:bodyPr/>
                    <a:lstStyle/>
                    <a:p>
                      <a:pPr fontAlgn="t"/>
                      <a:r>
                        <a:rPr lang="en-GB" sz="1050">
                          <a:effectLst/>
                        </a:rPr>
                        <a:t>(1,2,3,4,5)</a:t>
                      </a:r>
                    </a:p>
                  </a:txBody>
                  <a:tcPr marL="23802" marR="23802" marT="23802" marB="23802"/>
                </a:tc>
                <a:tc>
                  <a:txBody>
                    <a:bodyPr/>
                    <a:lstStyle/>
                    <a:p>
                      <a:pPr fontAlgn="t"/>
                      <a:r>
                        <a:rPr lang="en-US" sz="1050" dirty="0">
                          <a:effectLst/>
                        </a:rPr>
                        <a:t>A collection of data,</a:t>
                      </a:r>
                      <a:br>
                        <a:rPr lang="en-US" sz="1050" dirty="0">
                          <a:effectLst/>
                        </a:rPr>
                      </a:br>
                      <a:r>
                        <a:rPr lang="en-US" sz="1050" dirty="0">
                          <a:effectLst/>
                        </a:rPr>
                        <a:t>sits between  ( )  </a:t>
                      </a:r>
                    </a:p>
                  </a:txBody>
                  <a:tcPr marL="23802" marR="23802" marT="23802" marB="23802"/>
                </a:tc>
                <a:extLst>
                  <a:ext uri="{0D108BD9-81ED-4DB2-BD59-A6C34878D82A}">
                    <a16:rowId xmlns:a16="http://schemas.microsoft.com/office/drawing/2014/main" val="1326599524"/>
                  </a:ext>
                </a:extLst>
              </a:tr>
              <a:tr h="561718">
                <a:tc>
                  <a:txBody>
                    <a:bodyPr/>
                    <a:lstStyle/>
                    <a:p>
                      <a:pPr fontAlgn="t"/>
                      <a:r>
                        <a:rPr lang="en-GB" sz="1050">
                          <a:effectLst/>
                        </a:rPr>
                        <a:t>Dictionaries</a:t>
                      </a:r>
                    </a:p>
                  </a:txBody>
                  <a:tcPr marL="23802" marR="23802" marT="23802" marB="23802"/>
                </a:tc>
                <a:tc>
                  <a:txBody>
                    <a:bodyPr/>
                    <a:lstStyle/>
                    <a:p>
                      <a:pPr fontAlgn="t"/>
                      <a:r>
                        <a:rPr lang="pt-BR" sz="1050">
                          <a:effectLst/>
                        </a:rPr>
                        <a:t>{"a":1, "b":2, "c":3}</a:t>
                      </a:r>
                    </a:p>
                  </a:txBody>
                  <a:tcPr marL="23802" marR="23802" marT="23802" marB="23802"/>
                </a:tc>
                <a:tc>
                  <a:txBody>
                    <a:bodyPr/>
                    <a:lstStyle/>
                    <a:p>
                      <a:pPr fontAlgn="t"/>
                      <a:r>
                        <a:rPr lang="en-US" sz="1050" dirty="0">
                          <a:effectLst/>
                        </a:rPr>
                        <a:t>A collection of data, </a:t>
                      </a:r>
                      <a:br>
                        <a:rPr lang="en-US" sz="1050" dirty="0">
                          <a:effectLst/>
                        </a:rPr>
                      </a:br>
                      <a:r>
                        <a:rPr lang="en-US" sz="1050" dirty="0">
                          <a:effectLst/>
                        </a:rPr>
                        <a:t>sits between  { }  </a:t>
                      </a:r>
                    </a:p>
                  </a:txBody>
                  <a:tcPr marL="23802" marR="23802" marT="23802" marB="23802"/>
                </a:tc>
                <a:extLst>
                  <a:ext uri="{0D108BD9-81ED-4DB2-BD59-A6C34878D82A}">
                    <a16:rowId xmlns:a16="http://schemas.microsoft.com/office/drawing/2014/main" val="186822798"/>
                  </a:ext>
                </a:extLst>
              </a:tr>
            </a:tbl>
          </a:graphicData>
        </a:graphic>
      </p:graphicFrame>
      <p:sp>
        <p:nvSpPr>
          <p:cNvPr id="11" name="TextBox 10"/>
          <p:cNvSpPr txBox="1"/>
          <p:nvPr/>
        </p:nvSpPr>
        <p:spPr>
          <a:xfrm>
            <a:off x="5029200" y="4987636"/>
            <a:ext cx="3881664" cy="646331"/>
          </a:xfrm>
          <a:prstGeom prst="rect">
            <a:avLst/>
          </a:prstGeom>
          <a:noFill/>
        </p:spPr>
        <p:txBody>
          <a:bodyPr wrap="square" rtlCol="0">
            <a:spAutoFit/>
          </a:bodyPr>
          <a:lstStyle/>
          <a:p>
            <a:r>
              <a:rPr lang="en-GB" dirty="0" err="1"/>
              <a:t>Funksiya</a:t>
            </a:r>
            <a:r>
              <a:rPr lang="en-GB" dirty="0"/>
              <a:t> </a:t>
            </a:r>
            <a:r>
              <a:rPr lang="en-GB" b="1" dirty="0"/>
              <a:t>type()</a:t>
            </a:r>
            <a:r>
              <a:rPr lang="az-Latn-AZ" b="1" dirty="0"/>
              <a:t> </a:t>
            </a:r>
            <a:r>
              <a:rPr lang="en-GB" dirty="0" err="1"/>
              <a:t>müəyyən</a:t>
            </a:r>
            <a:r>
              <a:rPr lang="en-GB" dirty="0"/>
              <a:t> </a:t>
            </a:r>
            <a:r>
              <a:rPr lang="en-GB" dirty="0" err="1"/>
              <a:t>edilmiş</a:t>
            </a:r>
            <a:r>
              <a:rPr lang="en-GB" dirty="0"/>
              <a:t> </a:t>
            </a:r>
            <a:r>
              <a:rPr lang="en-GB" dirty="0" err="1"/>
              <a:t>obyektin</a:t>
            </a:r>
            <a:r>
              <a:rPr lang="en-GB" dirty="0"/>
              <a:t> </a:t>
            </a:r>
            <a:r>
              <a:rPr lang="en-GB" dirty="0" err="1"/>
              <a:t>növünü</a:t>
            </a:r>
            <a:r>
              <a:rPr lang="en-GB" dirty="0"/>
              <a:t> </a:t>
            </a:r>
            <a:r>
              <a:rPr lang="en-GB" dirty="0" err="1"/>
              <a:t>qaytarır</a:t>
            </a:r>
            <a:endParaRPr lang="en-GB" dirty="0"/>
          </a:p>
        </p:txBody>
      </p:sp>
    </p:spTree>
    <p:extLst>
      <p:ext uri="{BB962C8B-B14F-4D97-AF65-F5344CB8AC3E}">
        <p14:creationId xmlns:p14="http://schemas.microsoft.com/office/powerpoint/2010/main" val="1858581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Заголовок 1"/>
          <p:cNvSpPr>
            <a:spLocks noGrp="1"/>
          </p:cNvSpPr>
          <p:nvPr>
            <p:ph type="title"/>
          </p:nvPr>
        </p:nvSpPr>
        <p:spPr>
          <a:xfrm>
            <a:off x="311150" y="301625"/>
            <a:ext cx="8375650" cy="471488"/>
          </a:xfrm>
        </p:spPr>
        <p:txBody>
          <a:bodyPr/>
          <a:lstStyle/>
          <a:p>
            <a:r>
              <a:rPr lang="az-Latn-AZ" altLang="ru-RU"/>
              <a:t>Dəyişənin tipi niyə lazımdır</a:t>
            </a:r>
            <a:r>
              <a:rPr lang="ru-RU" altLang="ru-RU"/>
              <a:t>?</a:t>
            </a:r>
          </a:p>
        </p:txBody>
      </p:sp>
      <p:sp>
        <p:nvSpPr>
          <p:cNvPr id="4" name="Прямоугольник 3"/>
          <p:cNvSpPr/>
          <p:nvPr/>
        </p:nvSpPr>
        <p:spPr>
          <a:xfrm>
            <a:off x="392113" y="820738"/>
            <a:ext cx="8418512" cy="2677656"/>
          </a:xfrm>
          <a:prstGeom prst="rect">
            <a:avLst/>
          </a:prstGeom>
        </p:spPr>
        <p:txBody>
          <a:bodyPr>
            <a:spAutoFit/>
          </a:bodyPr>
          <a:lstStyle/>
          <a:p>
            <a:pPr marL="180975" indent="-180975" eaLnBrk="1" hangingPunct="1">
              <a:defRPr/>
            </a:pPr>
            <a:r>
              <a:rPr lang="az-Latn-AZ" sz="2800" kern="0">
                <a:solidFill>
                  <a:srgbClr val="000000"/>
                </a:solidFill>
                <a:latin typeface="Consolas" charset="0"/>
                <a:ea typeface="+mj-ea"/>
                <a:cs typeface="+mj-cs"/>
              </a:rPr>
              <a:t>Dəyişənlərin tipi aşağıdakıları müəyyən edir</a:t>
            </a:r>
            <a:r>
              <a:rPr lang="ru-RU" sz="2800" kern="0">
                <a:solidFill>
                  <a:srgbClr val="000000"/>
                </a:solidFill>
                <a:latin typeface="Consolas" charset="0"/>
                <a:ea typeface="+mj-ea"/>
                <a:cs typeface="+mj-cs"/>
              </a:rPr>
              <a:t>:</a:t>
            </a:r>
          </a:p>
          <a:p>
            <a:pPr marL="354013" indent="-180975" eaLnBrk="1" hangingPunct="1">
              <a:buFont typeface="Arial" pitchFamily="34" charset="0"/>
              <a:buChar char="•"/>
              <a:defRPr/>
            </a:pPr>
            <a:r>
              <a:rPr lang="az-Latn-AZ" sz="2800" kern="0">
                <a:solidFill>
                  <a:srgbClr val="000000"/>
                </a:solidFill>
                <a:latin typeface="Consolas" charset="0"/>
                <a:ea typeface="+mj-ea"/>
                <a:cs typeface="+mj-cs"/>
              </a:rPr>
              <a:t> Qəbul oluna bilən qiymətlər oblastı</a:t>
            </a:r>
            <a:endParaRPr lang="ru-RU" sz="2800" kern="0">
              <a:solidFill>
                <a:srgbClr val="000000"/>
              </a:solidFill>
              <a:latin typeface="Consolas" charset="0"/>
              <a:ea typeface="+mj-ea"/>
              <a:cs typeface="+mj-cs"/>
            </a:endParaRPr>
          </a:p>
          <a:p>
            <a:pPr marL="354013" indent="-180975" eaLnBrk="1" hangingPunct="1">
              <a:buFont typeface="Arial" pitchFamily="34" charset="0"/>
              <a:buChar char="•"/>
              <a:defRPr/>
            </a:pPr>
            <a:r>
              <a:rPr lang="az-Latn-AZ" sz="2800" kern="0">
                <a:solidFill>
                  <a:srgbClr val="000000"/>
                </a:solidFill>
                <a:latin typeface="Consolas" charset="0"/>
                <a:ea typeface="+mj-ea"/>
                <a:cs typeface="+mj-cs"/>
              </a:rPr>
              <a:t> Qəbul oluna bilən əməliyyatlar</a:t>
            </a:r>
            <a:endParaRPr lang="ru-RU" sz="2800" kern="0">
              <a:solidFill>
                <a:srgbClr val="000000"/>
              </a:solidFill>
              <a:latin typeface="Consolas" charset="0"/>
              <a:ea typeface="+mj-ea"/>
              <a:cs typeface="+mj-cs"/>
            </a:endParaRPr>
          </a:p>
          <a:p>
            <a:pPr marL="354013" indent="-180975" eaLnBrk="1" hangingPunct="1">
              <a:buFont typeface="Arial" pitchFamily="34" charset="0"/>
              <a:buChar char="•"/>
              <a:defRPr/>
            </a:pPr>
            <a:r>
              <a:rPr lang="az-Latn-AZ" sz="2800" kern="0">
                <a:solidFill>
                  <a:srgbClr val="000000"/>
                </a:solidFill>
                <a:latin typeface="Consolas" charset="0"/>
                <a:ea typeface="+mj-ea"/>
                <a:cs typeface="+mj-cs"/>
              </a:rPr>
              <a:t> Yaddaşın həcmi</a:t>
            </a:r>
            <a:endParaRPr lang="ru-RU" sz="2800" kern="0">
              <a:solidFill>
                <a:srgbClr val="000000"/>
              </a:solidFill>
              <a:latin typeface="Consolas" charset="0"/>
              <a:ea typeface="+mj-ea"/>
              <a:cs typeface="+mj-cs"/>
            </a:endParaRPr>
          </a:p>
          <a:p>
            <a:pPr marL="354013" indent="-180975" eaLnBrk="1" hangingPunct="1">
              <a:buFont typeface="Arial" pitchFamily="34" charset="0"/>
              <a:buChar char="•"/>
              <a:defRPr/>
            </a:pPr>
            <a:r>
              <a:rPr lang="az-Latn-AZ" sz="2800" kern="0">
                <a:solidFill>
                  <a:srgbClr val="000000"/>
                </a:solidFill>
                <a:latin typeface="Consolas" charset="0"/>
                <a:ea typeface="+mj-ea"/>
                <a:cs typeface="+mj-cs"/>
              </a:rPr>
              <a:t> Məlumatların saxlanılmasının formatı</a:t>
            </a:r>
            <a:endParaRPr lang="ru-RU" sz="2800" kern="0">
              <a:solidFill>
                <a:srgbClr val="000000"/>
              </a:solidFill>
              <a:latin typeface="Consolas" charset="0"/>
              <a:ea typeface="+mj-ea"/>
              <a:cs typeface="+mj-cs"/>
            </a:endParaRPr>
          </a:p>
        </p:txBody>
      </p:sp>
    </p:spTree>
    <p:extLst>
      <p:ext uri="{BB962C8B-B14F-4D97-AF65-F5344CB8AC3E}">
        <p14:creationId xmlns:p14="http://schemas.microsoft.com/office/powerpoint/2010/main" val="2716679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dissolve">
                                      <p:cBhvr>
                                        <p:cTn id="15" dur="500"/>
                                        <p:tgtEl>
                                          <p:spTgt spid="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dissolv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dissolve">
                                      <p:cBhvr>
                                        <p:cTn id="2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Заголовок 1"/>
          <p:cNvSpPr>
            <a:spLocks noGrp="1"/>
          </p:cNvSpPr>
          <p:nvPr>
            <p:ph type="title"/>
          </p:nvPr>
        </p:nvSpPr>
        <p:spPr>
          <a:xfrm>
            <a:off x="311150" y="301625"/>
            <a:ext cx="8375650" cy="471488"/>
          </a:xfrm>
        </p:spPr>
        <p:txBody>
          <a:bodyPr/>
          <a:lstStyle/>
          <a:p>
            <a:r>
              <a:rPr lang="az-Latn-AZ" altLang="ru-RU"/>
              <a:t>Dəyişənə qiyməti necə yazmaq olar</a:t>
            </a:r>
            <a:r>
              <a:rPr lang="ru-RU" altLang="ru-RU"/>
              <a:t>?</a:t>
            </a:r>
          </a:p>
        </p:txBody>
      </p:sp>
      <p:sp>
        <p:nvSpPr>
          <p:cNvPr id="4" name="Text Box 7"/>
          <p:cNvSpPr txBox="1">
            <a:spLocks noChangeArrowheads="1"/>
          </p:cNvSpPr>
          <p:nvPr/>
        </p:nvSpPr>
        <p:spPr bwMode="auto">
          <a:xfrm>
            <a:off x="539750" y="2233613"/>
            <a:ext cx="1318079" cy="523875"/>
          </a:xfrm>
          <a:prstGeom prst="rect">
            <a:avLst/>
          </a:prstGeom>
          <a:solidFill>
            <a:schemeClr val="accent5"/>
          </a:solidFill>
          <a:ln>
            <a:noFill/>
          </a:ln>
          <a:effectLst>
            <a:outerShdw blurRad="63500" dist="38100" dir="2700000" algn="tl" rotWithShape="0">
              <a:srgbClr val="000000">
                <a:alpha val="39999"/>
              </a:srgbClr>
            </a:outerShdw>
          </a:effec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15000"/>
              </a:spcBef>
            </a:pPr>
            <a:r>
              <a:rPr lang="en-US" altLang="en-US" sz="2800">
                <a:latin typeface="+mj-lt"/>
              </a:rPr>
              <a:t>a = </a:t>
            </a:r>
            <a:r>
              <a:rPr lang="en-US" altLang="en-US" sz="2800">
                <a:solidFill>
                  <a:srgbClr val="0095FF"/>
                </a:solidFill>
                <a:latin typeface="+mj-lt"/>
              </a:rPr>
              <a:t>5</a:t>
            </a:r>
            <a:endParaRPr lang="ru-RU" altLang="en-US" sz="2800">
              <a:solidFill>
                <a:srgbClr val="0095FF"/>
              </a:solidFill>
              <a:latin typeface="+mj-lt"/>
            </a:endParaRPr>
          </a:p>
        </p:txBody>
      </p:sp>
      <p:sp>
        <p:nvSpPr>
          <p:cNvPr id="5" name="AutoShape 7"/>
          <p:cNvSpPr>
            <a:spLocks noChangeArrowheads="1"/>
          </p:cNvSpPr>
          <p:nvPr/>
        </p:nvSpPr>
        <p:spPr bwMode="auto">
          <a:xfrm>
            <a:off x="846138" y="1039813"/>
            <a:ext cx="2332037" cy="946150"/>
          </a:xfrm>
          <a:prstGeom prst="wedgeRoundRectCallout">
            <a:avLst>
              <a:gd name="adj1" fmla="val -33981"/>
              <a:gd name="adj2" fmla="val 79815"/>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a:latin typeface="Consolas" charset="0"/>
              </a:rPr>
              <a:t>Mən</a:t>
            </a:r>
            <a:r>
              <a:rPr lang="az-Latn-AZ" altLang="en-US" sz="2400">
                <a:latin typeface="Consolas" charset="0"/>
              </a:rPr>
              <a:t>imsəmə</a:t>
            </a:r>
            <a:r>
              <a:rPr lang="en-US" altLang="en-US" sz="2400">
                <a:latin typeface="Consolas" charset="0"/>
              </a:rPr>
              <a:t> </a:t>
            </a:r>
            <a:r>
              <a:rPr lang="en-US" altLang="en-US" sz="2400" err="1">
                <a:latin typeface="Consolas" charset="0"/>
              </a:rPr>
              <a:t>operatoru</a:t>
            </a:r>
            <a:endParaRPr lang="ru-RU" altLang="en-US" sz="2400">
              <a:latin typeface="Consolas" charset="0"/>
            </a:endParaRPr>
          </a:p>
        </p:txBody>
      </p:sp>
      <p:grpSp>
        <p:nvGrpSpPr>
          <p:cNvPr id="2" name="Group 55"/>
          <p:cNvGrpSpPr>
            <a:grpSpLocks/>
          </p:cNvGrpSpPr>
          <p:nvPr/>
        </p:nvGrpSpPr>
        <p:grpSpPr bwMode="auto">
          <a:xfrm>
            <a:off x="3582988" y="935040"/>
            <a:ext cx="5195887" cy="1306513"/>
            <a:chOff x="433" y="3902"/>
            <a:chExt cx="3273" cy="823"/>
          </a:xfrm>
        </p:grpSpPr>
        <p:sp>
          <p:nvSpPr>
            <p:cNvPr id="7" name="Text Box 56"/>
            <p:cNvSpPr txBox="1">
              <a:spLocks noChangeArrowheads="1"/>
            </p:cNvSpPr>
            <p:nvPr/>
          </p:nvSpPr>
          <p:spPr bwMode="auto">
            <a:xfrm>
              <a:off x="727" y="3969"/>
              <a:ext cx="2979" cy="756"/>
            </a:xfrm>
            <a:prstGeom prst="rect">
              <a:avLst/>
            </a:prstGeom>
            <a:solidFill>
              <a:srgbClr val="D1D1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ru-RU" altLang="en-US" sz="2400">
                  <a:latin typeface="Consolas" charset="0"/>
                </a:rPr>
                <a:t>  </a:t>
              </a:r>
              <a:r>
                <a:rPr lang="az-Latn-AZ" altLang="en-US" sz="2400">
                  <a:latin typeface="Consolas" charset="0"/>
                </a:rPr>
                <a:t>Yeni qiymət yazılan zaman</a:t>
              </a:r>
              <a:br>
                <a:rPr lang="ru-RU" altLang="en-US" sz="2400">
                  <a:latin typeface="Consolas" charset="0"/>
                </a:rPr>
              </a:br>
              <a:r>
                <a:rPr lang="ru-RU" altLang="en-US" sz="2400">
                  <a:latin typeface="Consolas" charset="0"/>
                </a:rPr>
                <a:t>  </a:t>
              </a:r>
              <a:r>
                <a:rPr lang="az-Latn-AZ" altLang="en-US" sz="2400">
                  <a:latin typeface="Consolas" charset="0"/>
                </a:rPr>
                <a:t>əvvəlki qiymət yaddaşdan silinir</a:t>
              </a:r>
              <a:r>
                <a:rPr lang="ru-RU" altLang="en-US" sz="2400">
                  <a:latin typeface="Consolas" charset="0"/>
                </a:rPr>
                <a:t>!</a:t>
              </a:r>
            </a:p>
          </p:txBody>
        </p:sp>
        <p:sp>
          <p:nvSpPr>
            <p:cNvPr id="26641" name="Oval 57"/>
            <p:cNvSpPr>
              <a:spLocks noChangeArrowheads="1"/>
            </p:cNvSpPr>
            <p:nvPr/>
          </p:nvSpPr>
          <p:spPr bwMode="auto">
            <a:xfrm>
              <a:off x="433" y="3902"/>
              <a:ext cx="409" cy="418"/>
            </a:xfrm>
            <a:prstGeom prst="ellipse">
              <a:avLst/>
            </a:prstGeom>
            <a:solidFill>
              <a:srgbClr val="000080"/>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ru-RU" altLang="ru-RU" sz="4400">
                  <a:solidFill>
                    <a:schemeClr val="bg1"/>
                  </a:solidFill>
                  <a:latin typeface="Arial Black" charset="0"/>
                </a:rPr>
                <a:t>!</a:t>
              </a:r>
            </a:p>
          </p:txBody>
        </p:sp>
      </p:grpSp>
      <p:sp>
        <p:nvSpPr>
          <p:cNvPr id="11" name="Овал 10"/>
          <p:cNvSpPr>
            <a:spLocks noChangeArrowheads="1"/>
          </p:cNvSpPr>
          <p:nvPr/>
        </p:nvSpPr>
        <p:spPr bwMode="auto">
          <a:xfrm>
            <a:off x="4171580" y="2504281"/>
            <a:ext cx="468313" cy="468313"/>
          </a:xfrm>
          <a:prstGeom prst="ellipse">
            <a:avLst/>
          </a:prstGeom>
          <a:solidFill>
            <a:schemeClr val="accent5"/>
          </a:solidFill>
          <a:ln>
            <a:noFill/>
          </a:ln>
          <a:effectLst>
            <a:outerShdw blurRad="63500" dist="38100" dir="2700000" algn="tl" rotWithShape="0">
              <a:srgbClr val="000000">
                <a:alpha val="39999"/>
              </a:srgbClr>
            </a:outerShdw>
          </a:effectLst>
        </p:spPr>
        <p:txBody>
          <a:bodyPr wrap="none"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a:latin typeface="Consolas" charset="0"/>
              </a:rPr>
              <a:t>5</a:t>
            </a:r>
            <a:endParaRPr lang="ru-RU" altLang="en-US" sz="2400">
              <a:latin typeface="Consolas" charset="0"/>
            </a:endParaRPr>
          </a:p>
        </p:txBody>
      </p:sp>
      <p:sp>
        <p:nvSpPr>
          <p:cNvPr id="12" name="Скругленный прямоугольник 11"/>
          <p:cNvSpPr>
            <a:spLocks noChangeArrowheads="1"/>
          </p:cNvSpPr>
          <p:nvPr/>
        </p:nvSpPr>
        <p:spPr bwMode="auto">
          <a:xfrm>
            <a:off x="893763" y="2259013"/>
            <a:ext cx="533400" cy="479425"/>
          </a:xfrm>
          <a:prstGeom prst="roundRect">
            <a:avLst>
              <a:gd name="adj" fmla="val 16667"/>
            </a:avLst>
          </a:prstGeom>
          <a:noFill/>
          <a:ln w="1905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latin typeface="Consolas" charset="0"/>
            </a:endParaRPr>
          </a:p>
        </p:txBody>
      </p:sp>
      <p:sp>
        <p:nvSpPr>
          <p:cNvPr id="13" name="Text Box 6"/>
          <p:cNvSpPr txBox="1">
            <a:spLocks noChangeArrowheads="1"/>
          </p:cNvSpPr>
          <p:nvPr/>
        </p:nvSpPr>
        <p:spPr bwMode="auto">
          <a:xfrm>
            <a:off x="396875" y="3716338"/>
            <a:ext cx="849446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1950" indent="-36195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az-Latn-AZ" altLang="ru-RU" b="1" dirty="0">
                <a:solidFill>
                  <a:srgbClr val="333399"/>
                </a:solidFill>
                <a:latin typeface="Consolas" charset="0"/>
              </a:rPr>
              <a:t>Operator </a:t>
            </a:r>
            <a:r>
              <a:rPr lang="ru-RU" altLang="ru-RU" dirty="0">
                <a:latin typeface="Consolas" charset="0"/>
              </a:rPr>
              <a:t>–</a:t>
            </a:r>
            <a:r>
              <a:rPr lang="az-Latn-AZ" altLang="ru-RU" dirty="0">
                <a:latin typeface="Consolas" charset="0"/>
              </a:rPr>
              <a:t> </a:t>
            </a:r>
            <a:r>
              <a:rPr lang="en-US" altLang="ru-RU" dirty="0" err="1">
                <a:latin typeface="Consolas" charset="0"/>
              </a:rPr>
              <a:t>proqramlaşdırma</a:t>
            </a:r>
            <a:r>
              <a:rPr lang="en-US" altLang="ru-RU" dirty="0">
                <a:latin typeface="Consolas" charset="0"/>
              </a:rPr>
              <a:t> </a:t>
            </a:r>
            <a:r>
              <a:rPr lang="en-US" altLang="ru-RU" dirty="0" err="1">
                <a:latin typeface="Consolas" charset="0"/>
              </a:rPr>
              <a:t>dilinin</a:t>
            </a:r>
            <a:r>
              <a:rPr lang="en-US" altLang="ru-RU" dirty="0">
                <a:latin typeface="Consolas" charset="0"/>
              </a:rPr>
              <a:t> </a:t>
            </a:r>
            <a:r>
              <a:rPr lang="en-US" altLang="ru-RU" dirty="0" err="1">
                <a:latin typeface="Consolas" charset="0"/>
              </a:rPr>
              <a:t>əmrinə</a:t>
            </a:r>
            <a:r>
              <a:rPr lang="en-US" altLang="ru-RU" dirty="0">
                <a:latin typeface="Consolas" charset="0"/>
              </a:rPr>
              <a:t> </a:t>
            </a:r>
            <a:r>
              <a:rPr lang="en-US" altLang="ru-RU" dirty="0" err="1">
                <a:latin typeface="Consolas" charset="0"/>
              </a:rPr>
              <a:t>deyilir</a:t>
            </a:r>
            <a:r>
              <a:rPr lang="az-Latn-AZ" altLang="ru-RU" dirty="0">
                <a:latin typeface="Consolas" charset="0"/>
              </a:rPr>
              <a:t> (instruction)</a:t>
            </a:r>
            <a:r>
              <a:rPr lang="en-US" altLang="ru-RU" dirty="0">
                <a:latin typeface="Consolas" charset="0"/>
              </a:rPr>
              <a:t>.</a:t>
            </a:r>
            <a:endParaRPr lang="ru-RU" altLang="ru-RU" dirty="0">
              <a:latin typeface="Consolas" charset="0"/>
            </a:endParaRPr>
          </a:p>
          <a:p>
            <a:pPr eaLnBrk="1" hangingPunct="1">
              <a:spcBef>
                <a:spcPct val="50000"/>
              </a:spcBef>
            </a:pPr>
            <a:r>
              <a:rPr lang="az-Latn-AZ" altLang="ru-RU" b="1" dirty="0">
                <a:solidFill>
                  <a:srgbClr val="333399"/>
                </a:solidFill>
                <a:latin typeface="Consolas" charset="0"/>
              </a:rPr>
              <a:t>Mənimsəmə operatoru </a:t>
            </a:r>
            <a:r>
              <a:rPr lang="ru-RU" altLang="ru-RU" dirty="0">
                <a:latin typeface="Consolas" charset="0"/>
              </a:rPr>
              <a:t>– </a:t>
            </a:r>
            <a:r>
              <a:rPr lang="en-US" altLang="ru-RU" dirty="0" err="1">
                <a:latin typeface="Consolas" charset="0"/>
              </a:rPr>
              <a:t>dəyişən</a:t>
            </a:r>
            <a:r>
              <a:rPr lang="az-Latn-AZ" altLang="ru-RU" dirty="0">
                <a:latin typeface="Consolas" charset="0"/>
              </a:rPr>
              <a:t>ə yeni qiymət yazır</a:t>
            </a:r>
            <a:r>
              <a:rPr lang="en-US" altLang="ru-RU" dirty="0">
                <a:latin typeface="Consolas" charset="0"/>
              </a:rPr>
              <a:t>.</a:t>
            </a:r>
            <a:endParaRPr lang="ru-RU" altLang="ru-RU" dirty="0">
              <a:latin typeface="Consolas" charset="0"/>
            </a:endParaRPr>
          </a:p>
        </p:txBody>
      </p:sp>
      <p:sp>
        <p:nvSpPr>
          <p:cNvPr id="14" name="Прямоугольник 13"/>
          <p:cNvSpPr>
            <a:spLocks noChangeArrowheads="1"/>
          </p:cNvSpPr>
          <p:nvPr/>
        </p:nvSpPr>
        <p:spPr bwMode="auto">
          <a:xfrm>
            <a:off x="2788285" y="2503488"/>
            <a:ext cx="51184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type="triangle" w="lg" len="lg"/>
              </a14:hiddenLine>
            </a:ext>
          </a:extLst>
        </p:spPr>
        <p:txBody>
          <a:bodyPr wrap="none"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ru-RU" sz="3600">
                <a:latin typeface="Consolas" charset="0"/>
              </a:rPr>
              <a:t>a</a:t>
            </a:r>
            <a:endParaRPr lang="ru-RU" altLang="ru-RU" sz="3600">
              <a:latin typeface="Consolas" charset="0"/>
            </a:endParaRPr>
          </a:p>
        </p:txBody>
      </p:sp>
      <p:sp>
        <p:nvSpPr>
          <p:cNvPr id="15" name="Полилиния 14"/>
          <p:cNvSpPr>
            <a:spLocks noChangeArrowheads="1"/>
          </p:cNvSpPr>
          <p:nvPr/>
        </p:nvSpPr>
        <p:spPr bwMode="auto">
          <a:xfrm>
            <a:off x="3297238" y="2757488"/>
            <a:ext cx="752475" cy="0"/>
          </a:xfrm>
          <a:custGeom>
            <a:avLst/>
            <a:gdLst>
              <a:gd name="T0" fmla="*/ 0 w 753035"/>
              <a:gd name="T1" fmla="*/ 0 h 10757"/>
              <a:gd name="T2" fmla="*/ 745232 w 753035"/>
              <a:gd name="T3" fmla="*/ 0 h 10757"/>
              <a:gd name="T4" fmla="*/ 0 60000 65536"/>
              <a:gd name="T5" fmla="*/ 0 60000 65536"/>
              <a:gd name="T6" fmla="*/ 0 w 753035"/>
              <a:gd name="T7" fmla="*/ 0 h 10757"/>
              <a:gd name="T8" fmla="*/ 753035 w 753035"/>
              <a:gd name="T9" fmla="*/ 0 h 10757"/>
            </a:gdLst>
            <a:ahLst/>
            <a:cxnLst>
              <a:cxn ang="T4">
                <a:pos x="T0" y="T1"/>
              </a:cxn>
              <a:cxn ang="T5">
                <a:pos x="T2" y="T3"/>
              </a:cxn>
            </a:cxnLst>
            <a:rect l="T6" t="T7" r="T8" b="T9"/>
            <a:pathLst>
              <a:path w="753035" h="10757">
                <a:moveTo>
                  <a:pt x="0" y="10757"/>
                </a:moveTo>
                <a:lnTo>
                  <a:pt x="753035" y="0"/>
                </a:lnTo>
              </a:path>
            </a:pathLst>
          </a:custGeom>
          <a:noFill/>
          <a:ln w="19050">
            <a:solidFill>
              <a:srgbClr val="0000FF"/>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16" name="Text Box 7"/>
          <p:cNvSpPr txBox="1">
            <a:spLocks noChangeArrowheads="1"/>
          </p:cNvSpPr>
          <p:nvPr/>
        </p:nvSpPr>
        <p:spPr bwMode="auto">
          <a:xfrm>
            <a:off x="539750" y="2911475"/>
            <a:ext cx="1318079" cy="523875"/>
          </a:xfrm>
          <a:prstGeom prst="rect">
            <a:avLst/>
          </a:prstGeom>
          <a:solidFill>
            <a:schemeClr val="accent5"/>
          </a:solidFill>
          <a:ln>
            <a:noFill/>
          </a:ln>
          <a:effectLst>
            <a:outerShdw blurRad="63500" dist="38100" dir="2700000" algn="tl" rotWithShape="0">
              <a:srgbClr val="000000">
                <a:alpha val="39999"/>
              </a:srgbClr>
            </a:outerShdw>
          </a:effec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15000"/>
              </a:spcBef>
            </a:pPr>
            <a:r>
              <a:rPr lang="en-US" altLang="en-US" sz="2800">
                <a:latin typeface="+mj-lt"/>
              </a:rPr>
              <a:t>a = </a:t>
            </a:r>
            <a:r>
              <a:rPr lang="en-US" altLang="en-US" sz="2800">
                <a:solidFill>
                  <a:srgbClr val="0095FF"/>
                </a:solidFill>
                <a:latin typeface="+mj-lt"/>
              </a:rPr>
              <a:t>7</a:t>
            </a:r>
            <a:endParaRPr lang="ru-RU" altLang="en-US" sz="2800">
              <a:solidFill>
                <a:srgbClr val="0095FF"/>
              </a:solidFill>
              <a:latin typeface="+mj-lt"/>
            </a:endParaRPr>
          </a:p>
        </p:txBody>
      </p:sp>
      <p:sp>
        <p:nvSpPr>
          <p:cNvPr id="17" name="Овал 16"/>
          <p:cNvSpPr>
            <a:spLocks noChangeArrowheads="1"/>
          </p:cNvSpPr>
          <p:nvPr/>
        </p:nvSpPr>
        <p:spPr bwMode="auto">
          <a:xfrm>
            <a:off x="4171580" y="3157697"/>
            <a:ext cx="468313" cy="468312"/>
          </a:xfrm>
          <a:prstGeom prst="ellipse">
            <a:avLst/>
          </a:prstGeom>
          <a:solidFill>
            <a:schemeClr val="accent5"/>
          </a:solidFill>
          <a:ln>
            <a:noFill/>
          </a:ln>
          <a:effectLst>
            <a:outerShdw blurRad="63500" dist="38100" dir="2700000" algn="tl" rotWithShape="0">
              <a:srgbClr val="000000">
                <a:alpha val="39999"/>
              </a:srgbClr>
            </a:outerShdw>
          </a:effectLst>
        </p:spPr>
        <p:txBody>
          <a:bodyPr wrap="none" lIns="90000" tIns="46800" rIns="90000" bIns="46800" anchor="ctr"/>
          <a:lstStyle/>
          <a:p>
            <a:pPr algn="ctr" eaLnBrk="1" hangingPunct="1">
              <a:defRPr/>
            </a:pPr>
            <a:r>
              <a:rPr lang="ru-RU" sz="2400">
                <a:latin typeface="Consolas" charset="0"/>
              </a:rPr>
              <a:t>7</a:t>
            </a:r>
          </a:p>
        </p:txBody>
      </p:sp>
      <p:sp>
        <p:nvSpPr>
          <p:cNvPr id="18" name="Полилиния 17"/>
          <p:cNvSpPr>
            <a:spLocks noChangeArrowheads="1"/>
          </p:cNvSpPr>
          <p:nvPr/>
        </p:nvSpPr>
        <p:spPr bwMode="auto">
          <a:xfrm flipV="1">
            <a:off x="3297238" y="2936874"/>
            <a:ext cx="795337" cy="473075"/>
          </a:xfrm>
          <a:custGeom>
            <a:avLst/>
            <a:gdLst>
              <a:gd name="T0" fmla="*/ 0 w 753035"/>
              <a:gd name="T1" fmla="*/ 2147483647 h 10757"/>
              <a:gd name="T2" fmla="*/ 1711009 w 753035"/>
              <a:gd name="T3" fmla="*/ 0 h 10757"/>
              <a:gd name="T4" fmla="*/ 0 60000 65536"/>
              <a:gd name="T5" fmla="*/ 0 60000 65536"/>
              <a:gd name="T6" fmla="*/ 0 w 753035"/>
              <a:gd name="T7" fmla="*/ 0 h 10757"/>
              <a:gd name="T8" fmla="*/ 753035 w 753035"/>
              <a:gd name="T9" fmla="*/ 10757 h 10757"/>
            </a:gdLst>
            <a:ahLst/>
            <a:cxnLst>
              <a:cxn ang="T4">
                <a:pos x="T0" y="T1"/>
              </a:cxn>
              <a:cxn ang="T5">
                <a:pos x="T2" y="T3"/>
              </a:cxn>
            </a:cxnLst>
            <a:rect l="T6" t="T7" r="T8" b="T9"/>
            <a:pathLst>
              <a:path w="753035" h="10757">
                <a:moveTo>
                  <a:pt x="0" y="10757"/>
                </a:moveTo>
                <a:lnTo>
                  <a:pt x="753035" y="0"/>
                </a:lnTo>
              </a:path>
            </a:pathLst>
          </a:custGeom>
          <a:noFill/>
          <a:ln w="19050">
            <a:solidFill>
              <a:srgbClr val="0000FF"/>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21" name="Плюс 20"/>
          <p:cNvSpPr/>
          <p:nvPr/>
        </p:nvSpPr>
        <p:spPr bwMode="auto">
          <a:xfrm rot="18900000">
            <a:off x="3867077" y="2200273"/>
            <a:ext cx="1076325" cy="1076325"/>
          </a:xfrm>
          <a:prstGeom prst="mathPlus">
            <a:avLst>
              <a:gd name="adj1" fmla="val 7520"/>
            </a:avLst>
          </a:prstGeom>
          <a:solidFill>
            <a:srgbClr val="FF0000"/>
          </a:solidFill>
          <a:ln w="12700" cap="flat" cmpd="sng" algn="ctr">
            <a:noFill/>
            <a:prstDash val="solid"/>
            <a:round/>
            <a:headEnd type="none" w="med" len="med"/>
            <a:tailEnd type="triangle" w="lg" len="lg"/>
          </a:ln>
          <a:effectLst/>
        </p:spPr>
        <p:txBody>
          <a:bodyPr/>
          <a:lstStyle/>
          <a:p>
            <a:pPr eaLnBrk="1" hangingPunct="1">
              <a:defRPr/>
            </a:pPr>
            <a:endParaRPr lang="ru-RU">
              <a:latin typeface="Consolas" charset="0"/>
            </a:endParaRPr>
          </a:p>
        </p:txBody>
      </p:sp>
      <p:pic>
        <p:nvPicPr>
          <p:cNvPr id="6" name="Picture 5">
            <a:extLst>
              <a:ext uri="{FF2B5EF4-FFF2-40B4-BE49-F238E27FC236}">
                <a16:creationId xmlns:a16="http://schemas.microsoft.com/office/drawing/2014/main" id="{DC68D3FC-0FA6-4510-94BE-7A8377CD2ACB}"/>
              </a:ext>
            </a:extLst>
          </p:cNvPr>
          <p:cNvPicPr>
            <a:picLocks noChangeAspect="1"/>
          </p:cNvPicPr>
          <p:nvPr/>
        </p:nvPicPr>
        <p:blipFill>
          <a:blip r:embed="rId2"/>
          <a:stretch>
            <a:fillRect/>
          </a:stretch>
        </p:blipFill>
        <p:spPr>
          <a:xfrm>
            <a:off x="311150" y="4658386"/>
            <a:ext cx="4742984" cy="1591244"/>
          </a:xfrm>
          <a:prstGeom prst="rect">
            <a:avLst/>
          </a:prstGeom>
        </p:spPr>
      </p:pic>
      <p:pic>
        <p:nvPicPr>
          <p:cNvPr id="9" name="Picture 8">
            <a:extLst>
              <a:ext uri="{FF2B5EF4-FFF2-40B4-BE49-F238E27FC236}">
                <a16:creationId xmlns:a16="http://schemas.microsoft.com/office/drawing/2014/main" id="{40F21450-FA72-4079-BD80-C01D59F6039C}"/>
              </a:ext>
            </a:extLst>
          </p:cNvPr>
          <p:cNvPicPr>
            <a:picLocks noChangeAspect="1"/>
          </p:cNvPicPr>
          <p:nvPr/>
        </p:nvPicPr>
        <p:blipFill rotWithShape="1">
          <a:blip r:embed="rId3"/>
          <a:srcRect b="16342"/>
          <a:stretch/>
        </p:blipFill>
        <p:spPr>
          <a:xfrm>
            <a:off x="5166316" y="4658385"/>
            <a:ext cx="3106735" cy="1591243"/>
          </a:xfrm>
          <a:prstGeom prst="rect">
            <a:avLst/>
          </a:prstGeom>
        </p:spPr>
      </p:pic>
    </p:spTree>
    <p:extLst>
      <p:ext uri="{BB962C8B-B14F-4D97-AF65-F5344CB8AC3E}">
        <p14:creationId xmlns:p14="http://schemas.microsoft.com/office/powerpoint/2010/main" val="4259383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9"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dissolve">
                                      <p:cBhvr>
                                        <p:cTn id="39" dur="500"/>
                                        <p:tgtEl>
                                          <p:spTgt spid="17"/>
                                        </p:tgtEl>
                                      </p:cBhvr>
                                    </p:animEffect>
                                  </p:childTnLst>
                                </p:cTn>
                              </p:par>
                              <p:par>
                                <p:cTn id="40" presetID="9" presetClass="exit" presetSubtype="0" fill="hold" grpId="1" nodeType="withEffect">
                                  <p:stCondLst>
                                    <p:cond delay="0"/>
                                  </p:stCondLst>
                                  <p:childTnLst>
                                    <p:animEffect transition="out" filter="dissolv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dissolve">
                                      <p:cBhvr>
                                        <p:cTn id="51" dur="500"/>
                                        <p:tgtEl>
                                          <p:spTgt spid="2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3">
                                            <p:txEl>
                                              <p:pRg st="0" end="0"/>
                                            </p:txEl>
                                          </p:spTgt>
                                        </p:tgtEl>
                                        <p:attrNameLst>
                                          <p:attrName>style.visibility</p:attrName>
                                        </p:attrNameLst>
                                      </p:cBhvr>
                                      <p:to>
                                        <p:strVal val="visible"/>
                                      </p:to>
                                    </p:set>
                                    <p:animEffect transition="in" filter="dissolve">
                                      <p:cBhvr>
                                        <p:cTn id="56" dur="500"/>
                                        <p:tgtEl>
                                          <p:spTgt spid="13">
                                            <p:txEl>
                                              <p:pRg st="0" end="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3">
                                            <p:txEl>
                                              <p:pRg st="1" end="1"/>
                                            </p:txEl>
                                          </p:spTgt>
                                        </p:tgtEl>
                                        <p:attrNameLst>
                                          <p:attrName>style.visibility</p:attrName>
                                        </p:attrNameLst>
                                      </p:cBhvr>
                                      <p:to>
                                        <p:strVal val="visible"/>
                                      </p:to>
                                    </p:set>
                                    <p:animEffect transition="in" filter="dissolve">
                                      <p:cBhvr>
                                        <p:cTn id="61"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P spid="13" grpId="0" build="p"/>
      <p:bldP spid="15" grpId="0" animBg="1"/>
      <p:bldP spid="15" grpId="1" animBg="1"/>
      <p:bldP spid="16"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4"/>
          <p:cNvSpPr>
            <a:spLocks noGrp="1"/>
          </p:cNvSpPr>
          <p:nvPr>
            <p:ph type="title"/>
          </p:nvPr>
        </p:nvSpPr>
        <p:spPr>
          <a:xfrm>
            <a:off x="311150" y="301625"/>
            <a:ext cx="8375650" cy="471488"/>
          </a:xfrm>
        </p:spPr>
        <p:txBody>
          <a:bodyPr/>
          <a:lstStyle/>
          <a:p>
            <a:r>
              <a:rPr lang="az-Latn-AZ" altLang="ru-RU" dirty="0"/>
              <a:t>Sadə proqram (comment, şərh)</a:t>
            </a:r>
            <a:endParaRPr lang="ru-RU" altLang="ru-RU" dirty="0"/>
          </a:p>
        </p:txBody>
      </p:sp>
      <p:sp>
        <p:nvSpPr>
          <p:cNvPr id="6" name="Text Box 7"/>
          <p:cNvSpPr txBox="1">
            <a:spLocks noChangeArrowheads="1"/>
          </p:cNvSpPr>
          <p:nvPr/>
        </p:nvSpPr>
        <p:spPr bwMode="auto">
          <a:xfrm>
            <a:off x="431800" y="958850"/>
            <a:ext cx="7993063" cy="554038"/>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15000"/>
              </a:spcBef>
            </a:pPr>
            <a:r>
              <a:rPr lang="ru-RU" altLang="en-US" sz="3000">
                <a:solidFill>
                  <a:srgbClr val="008000"/>
                </a:solidFill>
                <a:latin typeface="+mj-lt"/>
              </a:rPr>
              <a:t># </a:t>
            </a:r>
            <a:r>
              <a:rPr lang="az-Latn-AZ" altLang="en-US" sz="3000">
                <a:solidFill>
                  <a:srgbClr val="008000"/>
                </a:solidFill>
                <a:latin typeface="+mj-lt"/>
              </a:rPr>
              <a:t>Bu boş proqramdır</a:t>
            </a:r>
            <a:endParaRPr lang="ru-RU" altLang="en-US" sz="3000">
              <a:solidFill>
                <a:srgbClr val="008000"/>
              </a:solidFill>
              <a:latin typeface="+mj-lt"/>
            </a:endParaRPr>
          </a:p>
        </p:txBody>
      </p:sp>
      <p:grpSp>
        <p:nvGrpSpPr>
          <p:cNvPr id="2" name="Group 55"/>
          <p:cNvGrpSpPr>
            <a:grpSpLocks/>
          </p:cNvGrpSpPr>
          <p:nvPr/>
        </p:nvGrpSpPr>
        <p:grpSpPr bwMode="auto">
          <a:xfrm>
            <a:off x="388938" y="1633538"/>
            <a:ext cx="4735512" cy="663575"/>
            <a:chOff x="433" y="3902"/>
            <a:chExt cx="2983" cy="418"/>
          </a:xfrm>
        </p:grpSpPr>
        <p:sp>
          <p:nvSpPr>
            <p:cNvPr id="9" name="Text Box 56"/>
            <p:cNvSpPr txBox="1">
              <a:spLocks noChangeArrowheads="1"/>
            </p:cNvSpPr>
            <p:nvPr/>
          </p:nvSpPr>
          <p:spPr bwMode="auto">
            <a:xfrm>
              <a:off x="727" y="3969"/>
              <a:ext cx="2689" cy="291"/>
            </a:xfrm>
            <a:prstGeom prst="rect">
              <a:avLst/>
            </a:prstGeom>
            <a:solidFill>
              <a:srgbClr val="D1D1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ru-RU" altLang="en-US" sz="2400">
                  <a:latin typeface="Consolas" charset="0"/>
                </a:rPr>
                <a:t>  </a:t>
              </a:r>
              <a:r>
                <a:rPr lang="az-Latn-AZ" altLang="en-US" sz="2400">
                  <a:latin typeface="Consolas" charset="0"/>
                </a:rPr>
                <a:t>Bu proqram nə edir</a:t>
              </a:r>
              <a:r>
                <a:rPr lang="en-US" altLang="en-US" sz="2400">
                  <a:latin typeface="Consolas" charset="0"/>
                </a:rPr>
                <a:t>?</a:t>
              </a:r>
              <a:endParaRPr lang="ru-RU" altLang="en-US" sz="2400">
                <a:latin typeface="Consolas" charset="0"/>
              </a:endParaRPr>
            </a:p>
          </p:txBody>
        </p:sp>
        <p:sp>
          <p:nvSpPr>
            <p:cNvPr id="17420" name="Oval 57"/>
            <p:cNvSpPr>
              <a:spLocks noChangeArrowheads="1"/>
            </p:cNvSpPr>
            <p:nvPr/>
          </p:nvSpPr>
          <p:spPr bwMode="auto">
            <a:xfrm>
              <a:off x="433" y="3902"/>
              <a:ext cx="409" cy="418"/>
            </a:xfrm>
            <a:prstGeom prst="ellipse">
              <a:avLst/>
            </a:prstGeom>
            <a:solidFill>
              <a:srgbClr val="000080"/>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ru-RU" sz="4400">
                  <a:solidFill>
                    <a:schemeClr val="bg1"/>
                  </a:solidFill>
                  <a:latin typeface="Arial Black" charset="0"/>
                </a:rPr>
                <a:t>?</a:t>
              </a:r>
              <a:endParaRPr lang="ru-RU" altLang="ru-RU" sz="4400">
                <a:solidFill>
                  <a:schemeClr val="bg1"/>
                </a:solidFill>
                <a:latin typeface="Arial Black" charset="0"/>
              </a:endParaRPr>
            </a:p>
          </p:txBody>
        </p:sp>
      </p:grpSp>
      <p:sp>
        <p:nvSpPr>
          <p:cNvPr id="10" name="AutoShape 9"/>
          <p:cNvSpPr>
            <a:spLocks noChangeArrowheads="1"/>
          </p:cNvSpPr>
          <p:nvPr/>
        </p:nvSpPr>
        <p:spPr bwMode="auto">
          <a:xfrm>
            <a:off x="5216381" y="1435099"/>
            <a:ext cx="3675207" cy="752475"/>
          </a:xfrm>
          <a:prstGeom prst="wedgeRoundRectCallout">
            <a:avLst>
              <a:gd name="adj1" fmla="val -42222"/>
              <a:gd name="adj2" fmla="val -71611"/>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en-US" altLang="en-US" sz="2400" b="1">
                <a:solidFill>
                  <a:srgbClr val="008000"/>
                </a:solidFill>
                <a:latin typeface="+mj-lt"/>
                <a:ea typeface="Courier New" charset="0"/>
                <a:cs typeface="Courier New" charset="0"/>
              </a:rPr>
              <a:t>#</a:t>
            </a:r>
            <a:r>
              <a:rPr lang="az-Latn-AZ" altLang="en-US" sz="2400">
                <a:latin typeface="+mj-lt"/>
              </a:rPr>
              <a:t> -dən sonrakı şərhlər emal edilmir</a:t>
            </a:r>
            <a:endParaRPr lang="ru-RU" altLang="en-US" sz="2400">
              <a:latin typeface="+mj-lt"/>
            </a:endParaRPr>
          </a:p>
        </p:txBody>
      </p:sp>
      <p:sp>
        <p:nvSpPr>
          <p:cNvPr id="13" name="Text Box 7"/>
          <p:cNvSpPr txBox="1">
            <a:spLocks noChangeArrowheads="1"/>
          </p:cNvSpPr>
          <p:nvPr/>
        </p:nvSpPr>
        <p:spPr bwMode="auto">
          <a:xfrm>
            <a:off x="431800" y="3240088"/>
            <a:ext cx="7993063" cy="1085850"/>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15000"/>
              </a:spcBef>
            </a:pPr>
            <a:r>
              <a:rPr lang="en-US" altLang="en-US" sz="3000">
                <a:solidFill>
                  <a:srgbClr val="008000"/>
                </a:solidFill>
                <a:latin typeface="+mj-lt"/>
              </a:rPr>
              <a:t># -*- coding: utf-8 -*-</a:t>
            </a:r>
            <a:endParaRPr lang="ru-RU" altLang="en-US" sz="3000">
              <a:solidFill>
                <a:srgbClr val="008000"/>
              </a:solidFill>
              <a:latin typeface="+mj-lt"/>
            </a:endParaRPr>
          </a:p>
          <a:p>
            <a:pPr eaLnBrk="1" hangingPunct="1">
              <a:spcBef>
                <a:spcPct val="15000"/>
              </a:spcBef>
            </a:pPr>
            <a:r>
              <a:rPr lang="en-US" altLang="en-US" sz="3000">
                <a:solidFill>
                  <a:srgbClr val="008000"/>
                </a:solidFill>
                <a:latin typeface="+mj-lt"/>
              </a:rPr>
              <a:t># </a:t>
            </a:r>
            <a:r>
              <a:rPr lang="az-Latn-AZ" altLang="en-US" sz="3000">
                <a:solidFill>
                  <a:srgbClr val="008000"/>
                </a:solidFill>
                <a:latin typeface="+mj-lt"/>
              </a:rPr>
              <a:t>Bu boş proqramdır</a:t>
            </a:r>
            <a:endParaRPr lang="ru-RU" altLang="en-US" sz="3000">
              <a:solidFill>
                <a:srgbClr val="008000"/>
              </a:solidFill>
              <a:latin typeface="+mj-lt"/>
            </a:endParaRPr>
          </a:p>
        </p:txBody>
      </p:sp>
      <p:sp>
        <p:nvSpPr>
          <p:cNvPr id="12" name="AutoShape 9"/>
          <p:cNvSpPr>
            <a:spLocks noChangeArrowheads="1"/>
          </p:cNvSpPr>
          <p:nvPr/>
        </p:nvSpPr>
        <p:spPr bwMode="auto">
          <a:xfrm>
            <a:off x="3782290" y="2297113"/>
            <a:ext cx="3829472" cy="808037"/>
          </a:xfrm>
          <a:prstGeom prst="wedgeRoundRectCallout">
            <a:avLst>
              <a:gd name="adj1" fmla="val -37593"/>
              <a:gd name="adj2" fmla="val 75500"/>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az-Latn-AZ" altLang="en-US" sz="2400">
                <a:latin typeface="Consolas" charset="0"/>
              </a:rPr>
              <a:t>standart</a:t>
            </a:r>
            <a:r>
              <a:rPr lang="en-US" altLang="en-US" sz="2400">
                <a:latin typeface="Consolas" charset="0"/>
              </a:rPr>
              <a:t> </a:t>
            </a:r>
            <a:r>
              <a:rPr lang="en-US" altLang="en-US" sz="2400" err="1">
                <a:latin typeface="Consolas" charset="0"/>
              </a:rPr>
              <a:t>vəziyyətdə</a:t>
            </a:r>
            <a:r>
              <a:rPr lang="en-US" altLang="en-US" sz="2400">
                <a:latin typeface="Consolas" charset="0"/>
              </a:rPr>
              <a:t> </a:t>
            </a:r>
            <a:r>
              <a:rPr lang="en-US" altLang="en-US" sz="2400" err="1">
                <a:latin typeface="Consolas" charset="0"/>
              </a:rPr>
              <a:t>kodlaşdırma</a:t>
            </a:r>
            <a:r>
              <a:rPr lang="az-Latn-AZ" altLang="en-US" sz="2400">
                <a:latin typeface="Consolas" charset="0"/>
              </a:rPr>
              <a:t> </a:t>
            </a:r>
            <a:r>
              <a:rPr lang="en-US" altLang="en-US" sz="2400">
                <a:latin typeface="Consolas" charset="0"/>
              </a:rPr>
              <a:t>utf-8</a:t>
            </a:r>
            <a:r>
              <a:rPr lang="az-Latn-AZ" altLang="en-US" sz="2400">
                <a:latin typeface="Consolas" charset="0"/>
              </a:rPr>
              <a:t>-dir</a:t>
            </a:r>
            <a:endParaRPr lang="ru-RU" altLang="en-US" sz="2400">
              <a:latin typeface="Consolas" charset="0"/>
            </a:endParaRPr>
          </a:p>
        </p:txBody>
      </p:sp>
      <p:sp>
        <p:nvSpPr>
          <p:cNvPr id="14" name="Скругленная прямоугольная выноска 13"/>
          <p:cNvSpPr>
            <a:spLocks noChangeArrowheads="1"/>
          </p:cNvSpPr>
          <p:nvPr/>
        </p:nvSpPr>
        <p:spPr bwMode="auto">
          <a:xfrm>
            <a:off x="5800725" y="3795713"/>
            <a:ext cx="2886075" cy="812800"/>
          </a:xfrm>
          <a:prstGeom prst="wedgeRoundRectCallout">
            <a:avLst>
              <a:gd name="adj1" fmla="val -85310"/>
              <a:gd name="adj2" fmla="val -69519"/>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lnSpc>
                <a:spcPct val="80000"/>
              </a:lnSpc>
              <a:defRPr/>
            </a:pPr>
            <a:r>
              <a:rPr lang="en-US" sz="2400" i="1">
                <a:latin typeface="+mj-lt"/>
                <a:cs typeface="Courier New" pitchFamily="49" charset="0"/>
              </a:rPr>
              <a:t>Windows:</a:t>
            </a:r>
            <a:r>
              <a:rPr lang="en-US" sz="2400" b="1">
                <a:latin typeface="+mj-lt"/>
                <a:cs typeface="Courier New" pitchFamily="49" charset="0"/>
              </a:rPr>
              <a:t> </a:t>
            </a:r>
            <a:r>
              <a:rPr lang="en-US" sz="2400" b="1">
                <a:solidFill>
                  <a:srgbClr val="008000"/>
                </a:solidFill>
                <a:latin typeface="+mj-lt"/>
                <a:cs typeface="Courier New" pitchFamily="49" charset="0"/>
              </a:rPr>
              <a:t>cp</a:t>
            </a:r>
            <a:r>
              <a:rPr lang="ru-RU" sz="2400" b="1">
                <a:solidFill>
                  <a:srgbClr val="008000"/>
                </a:solidFill>
                <a:latin typeface="+mj-lt"/>
                <a:cs typeface="Courier New" pitchFamily="49" charset="0"/>
              </a:rPr>
              <a:t>1251</a:t>
            </a:r>
          </a:p>
        </p:txBody>
      </p:sp>
      <p:sp>
        <p:nvSpPr>
          <p:cNvPr id="15" name="Text Box 7"/>
          <p:cNvSpPr txBox="1">
            <a:spLocks noChangeArrowheads="1"/>
          </p:cNvSpPr>
          <p:nvPr/>
        </p:nvSpPr>
        <p:spPr bwMode="auto">
          <a:xfrm>
            <a:off x="431801" y="4713289"/>
            <a:ext cx="7465290" cy="1477328"/>
          </a:xfrm>
          <a:prstGeom prst="rect">
            <a:avLst/>
          </a:prstGeom>
          <a:solidFill>
            <a:schemeClr val="accent5"/>
          </a:solidFill>
          <a:ln>
            <a:noFill/>
          </a:ln>
          <a:effectLst>
            <a:outerShdw blurRad="63500" dist="38100" dir="2700000" algn="tl" rotWithShape="0">
              <a:srgbClr val="000000">
                <a:alpha val="39999"/>
              </a:srgbClr>
            </a:outerShdw>
          </a:effec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000">
                <a:solidFill>
                  <a:srgbClr val="008000"/>
                </a:solidFill>
                <a:latin typeface="+mj-lt"/>
              </a:rPr>
              <a:t>“</a:t>
            </a:r>
            <a:r>
              <a:rPr lang="en-US" altLang="en-US" sz="3000">
                <a:solidFill>
                  <a:srgbClr val="008000"/>
                </a:solidFill>
                <a:latin typeface="Consolas" panose="020B0609020204030204"/>
              </a:rPr>
              <a:t>““</a:t>
            </a:r>
            <a:r>
              <a:rPr lang="ru-RU" altLang="en-US" sz="3000">
                <a:solidFill>
                  <a:srgbClr val="008000"/>
                </a:solidFill>
                <a:latin typeface="+mj-lt"/>
              </a:rPr>
              <a:t> </a:t>
            </a:r>
          </a:p>
          <a:p>
            <a:pPr eaLnBrk="1" hangingPunct="1"/>
            <a:r>
              <a:rPr lang="az-Latn-AZ" altLang="en-US" sz="3000">
                <a:solidFill>
                  <a:srgbClr val="008000"/>
                </a:solidFill>
                <a:latin typeface="+mj-lt"/>
              </a:rPr>
              <a:t>Bu da şərhdir</a:t>
            </a:r>
            <a:endParaRPr lang="en-US" altLang="en-US" sz="3000">
              <a:solidFill>
                <a:srgbClr val="008000"/>
              </a:solidFill>
              <a:latin typeface="+mj-lt"/>
            </a:endParaRPr>
          </a:p>
          <a:p>
            <a:pPr eaLnBrk="1" hangingPunct="1"/>
            <a:r>
              <a:rPr lang="en-US" altLang="en-US" sz="3000">
                <a:solidFill>
                  <a:srgbClr val="008000"/>
                </a:solidFill>
                <a:latin typeface="Consolas" panose="020B0609020204030204"/>
              </a:rPr>
              <a:t>”</a:t>
            </a:r>
            <a:r>
              <a:rPr lang="en-US" altLang="en-US" sz="3000">
                <a:solidFill>
                  <a:srgbClr val="008000"/>
                </a:solidFill>
                <a:latin typeface="+mj-lt"/>
              </a:rPr>
              <a:t>””</a:t>
            </a:r>
            <a:r>
              <a:rPr lang="ru-RU" altLang="en-US" sz="3000">
                <a:solidFill>
                  <a:srgbClr val="008000"/>
                </a:solidFill>
                <a:latin typeface="+mj-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dissolve">
                                      <p:cBhvr>
                                        <p:cTn id="7" dur="500"/>
                                        <p:tgtEl>
                                          <p:spTgt spid="6">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dissolve">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13"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4"/>
          <p:cNvSpPr>
            <a:spLocks noGrp="1"/>
          </p:cNvSpPr>
          <p:nvPr>
            <p:ph type="title"/>
          </p:nvPr>
        </p:nvSpPr>
        <p:spPr>
          <a:xfrm>
            <a:off x="311150" y="301625"/>
            <a:ext cx="8375650" cy="471488"/>
          </a:xfrm>
        </p:spPr>
        <p:txBody>
          <a:bodyPr/>
          <a:lstStyle/>
          <a:p>
            <a:r>
              <a:rPr lang="az-Latn-AZ" altLang="ru-RU"/>
              <a:t>Alqoritm və onun xassələri</a:t>
            </a:r>
            <a:endParaRPr lang="ru-RU" altLang="ru-RU"/>
          </a:p>
        </p:txBody>
      </p:sp>
      <p:grpSp>
        <p:nvGrpSpPr>
          <p:cNvPr id="2" name="Группа 7"/>
          <p:cNvGrpSpPr>
            <a:grpSpLocks/>
          </p:cNvGrpSpPr>
          <p:nvPr/>
        </p:nvGrpSpPr>
        <p:grpSpPr bwMode="auto">
          <a:xfrm>
            <a:off x="7678456" y="0"/>
            <a:ext cx="1465544" cy="2117785"/>
            <a:chOff x="3048467" y="2100263"/>
            <a:chExt cx="3153505" cy="3463798"/>
          </a:xfrm>
        </p:grpSpPr>
        <p:pic>
          <p:nvPicPr>
            <p:cNvPr id="11272" name="Picture 2"/>
            <p:cNvPicPr>
              <a:picLocks noChangeAspect="1" noChangeArrowheads="1"/>
            </p:cNvPicPr>
            <p:nvPr/>
          </p:nvPicPr>
          <p:blipFill>
            <a:blip r:embed="rId2">
              <a:lum contrast="30000"/>
              <a:extLst>
                <a:ext uri="{28A0092B-C50C-407E-A947-70E740481C1C}">
                  <a14:useLocalDpi xmlns:a14="http://schemas.microsoft.com/office/drawing/2010/main" val="0"/>
                </a:ext>
              </a:extLst>
            </a:blip>
            <a:srcRect/>
            <a:stretch>
              <a:fillRect/>
            </a:stretch>
          </p:blipFill>
          <p:spPr bwMode="auto">
            <a:xfrm>
              <a:off x="3048467" y="2100263"/>
              <a:ext cx="3153505" cy="2657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11273" name="Прямоугольник 6"/>
            <p:cNvSpPr>
              <a:spLocks noChangeArrowheads="1"/>
            </p:cNvSpPr>
            <p:nvPr/>
          </p:nvSpPr>
          <p:spPr bwMode="auto">
            <a:xfrm>
              <a:off x="3272825" y="4708295"/>
              <a:ext cx="2820156" cy="855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dirty="0" err="1">
                  <a:latin typeface="+mj-lt"/>
                </a:rPr>
                <a:t>Əl-Xarəzmi</a:t>
              </a:r>
              <a:endParaRPr lang="en-US" altLang="ru-RU" sz="1400" dirty="0">
                <a:latin typeface="+mj-lt"/>
              </a:endParaRPr>
            </a:p>
            <a:p>
              <a:pPr algn="ctr" eaLnBrk="1" hangingPunct="1"/>
              <a:r>
                <a:rPr lang="ru-RU" altLang="ru-RU" sz="1400" dirty="0">
                  <a:latin typeface="+mj-lt"/>
                </a:rPr>
                <a:t>(783</a:t>
              </a:r>
              <a:r>
                <a:rPr lang="en-US" altLang="ru-RU" sz="1400" dirty="0">
                  <a:latin typeface="+mj-lt"/>
                </a:rPr>
                <a:t> </a:t>
              </a:r>
              <a:r>
                <a:rPr lang="ru-RU" altLang="ru-RU" sz="1400" dirty="0">
                  <a:latin typeface="+mj-lt"/>
                </a:rPr>
                <a:t>–</a:t>
              </a:r>
              <a:r>
                <a:rPr lang="en-US" altLang="ru-RU" sz="1400" dirty="0">
                  <a:latin typeface="+mj-lt"/>
                </a:rPr>
                <a:t> </a:t>
              </a:r>
              <a:r>
                <a:rPr lang="ru-RU" altLang="ru-RU" sz="1400" dirty="0">
                  <a:latin typeface="+mj-lt"/>
                </a:rPr>
                <a:t>850)</a:t>
              </a:r>
            </a:p>
          </p:txBody>
        </p:sp>
      </p:grpSp>
      <p:sp>
        <p:nvSpPr>
          <p:cNvPr id="9" name="Прямоугольник 8"/>
          <p:cNvSpPr>
            <a:spLocks noChangeArrowheads="1"/>
          </p:cNvSpPr>
          <p:nvPr/>
        </p:nvSpPr>
        <p:spPr bwMode="auto">
          <a:xfrm>
            <a:off x="207404" y="820490"/>
            <a:ext cx="6761808" cy="1323439"/>
          </a:xfrm>
          <a:prstGeom prst="rect">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1950" indent="-36195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az-Latn-AZ" altLang="en-US" sz="2000" b="1" noProof="1">
                <a:latin typeface="+mj-lt"/>
              </a:rPr>
              <a:t>Alqoritm </a:t>
            </a:r>
            <a:r>
              <a:rPr lang="az-Latn-AZ" altLang="en-US" sz="2000" noProof="1">
                <a:latin typeface="+mj-lt"/>
              </a:rPr>
              <a:t>—verilmiş məsələni həll etmək üçün ilkin verilənlərlə icra olunan hesabi və hər hansı məsələnin həlli üçün məntiqi əməliyyatların sonlu sayda ardıcıllığıdır.</a:t>
            </a:r>
          </a:p>
        </p:txBody>
      </p:sp>
      <p:sp>
        <p:nvSpPr>
          <p:cNvPr id="12" name="Прямоугольник 4"/>
          <p:cNvSpPr>
            <a:spLocks noChangeArrowheads="1"/>
          </p:cNvSpPr>
          <p:nvPr/>
        </p:nvSpPr>
        <p:spPr bwMode="auto">
          <a:xfrm>
            <a:off x="207404" y="2246820"/>
            <a:ext cx="7947040" cy="3978615"/>
          </a:xfrm>
          <a:prstGeom prst="rect">
            <a:avLst/>
          </a:prstGeom>
          <a:solidFill>
            <a:schemeClr val="accent5"/>
          </a:solidFill>
          <a:ln>
            <a:noFill/>
          </a:ln>
          <a:effectLst>
            <a:outerShdw blurRad="63500" dist="38100" dir="2700000" algn="tl" rotWithShape="0">
              <a:srgbClr val="000000">
                <a:alpha val="39999"/>
              </a:srgbClr>
            </a:outerShdw>
          </a:effectLst>
        </p:spPr>
        <p:txBody>
          <a:bodyPr/>
          <a:lstStyle>
            <a:defPPr>
              <a:defRPr lang="ru-R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Aft>
                <a:spcPts val="600"/>
              </a:spcAft>
            </a:pPr>
            <a:r>
              <a:rPr lang="az-Latn-AZ" altLang="ru-RU" b="1" noProof="1">
                <a:solidFill>
                  <a:schemeClr val="accent1">
                    <a:lumMod val="50000"/>
                  </a:schemeClr>
                </a:solidFill>
                <a:latin typeface="+mj-lt"/>
              </a:rPr>
              <a:t>Alqoritmin </a:t>
            </a:r>
            <a:r>
              <a:rPr lang="az-Latn-AZ" b="1" noProof="1">
                <a:solidFill>
                  <a:schemeClr val="accent1">
                    <a:lumMod val="50000"/>
                  </a:schemeClr>
                </a:solidFill>
                <a:latin typeface="+mj-lt"/>
              </a:rPr>
              <a:t>xassələri</a:t>
            </a:r>
            <a:endParaRPr lang="az-Latn-AZ" altLang="ru-RU" b="1" noProof="1">
              <a:solidFill>
                <a:schemeClr val="accent1">
                  <a:lumMod val="50000"/>
                </a:schemeClr>
              </a:solidFill>
              <a:latin typeface="+mj-lt"/>
            </a:endParaRPr>
          </a:p>
          <a:p>
            <a:pPr defTabSz="630238" eaLnBrk="1" hangingPunct="1">
              <a:spcAft>
                <a:spcPts val="600"/>
              </a:spcAft>
              <a:tabLst>
                <a:tab pos="358775" algn="l"/>
              </a:tabLst>
            </a:pPr>
            <a:r>
              <a:rPr lang="az-Latn-AZ" altLang="ru-RU" sz="1400" b="1" noProof="1">
                <a:solidFill>
                  <a:srgbClr val="333399"/>
                </a:solidFill>
                <a:latin typeface="Consolas" charset="0"/>
              </a:rPr>
              <a:t>Diskretlik </a:t>
            </a:r>
            <a:r>
              <a:rPr lang="az-Latn-AZ" altLang="ru-RU" sz="1400" noProof="1">
                <a:latin typeface="Consolas" charset="0"/>
              </a:rPr>
              <a:t>— Hər bir alqoritm məsələnin həll prosesini sadə addımların yerinə yetirilməsi ardıcıllığı şəklində ifadə edir və hər bir addımın yerinə yetirilməsi üçün sonlu zaman fasiləsi tələb olunur, yəni başlanğıc verilənlərlə icra olunan hesabi və məntiqi əməliyyatların yerinə yetirilməsi və nəticənin alınması zamana görə diskret yerinə yetirilir.</a:t>
            </a:r>
          </a:p>
          <a:p>
            <a:pPr defTabSz="630238" eaLnBrk="1" hangingPunct="1">
              <a:spcAft>
                <a:spcPts val="600"/>
              </a:spcAft>
              <a:tabLst>
                <a:tab pos="358775" algn="l"/>
              </a:tabLst>
            </a:pPr>
            <a:r>
              <a:rPr lang="az-Latn-AZ" altLang="ru-RU" sz="1400" b="1" noProof="1">
                <a:solidFill>
                  <a:srgbClr val="333399"/>
                </a:solidFill>
                <a:latin typeface="Consolas" charset="0"/>
              </a:rPr>
              <a:t>Müəyyənlik </a:t>
            </a:r>
            <a:r>
              <a:rPr lang="az-Latn-AZ" altLang="ru-RU" sz="1400" noProof="1">
                <a:latin typeface="Consolas" charset="0"/>
              </a:rPr>
              <a:t>— Hər bir alqoritm dəqiq, birqiymətli olmalıdır. Bu xassəyə əsasən alqoritm yerinə yetirildikdə istifadəçinin və onun istifadə etdiyi kompüterdən asılı olmayaraq eyni nəticə əldə edilməlidir.</a:t>
            </a:r>
          </a:p>
          <a:p>
            <a:pPr defTabSz="630238" eaLnBrk="1" hangingPunct="1">
              <a:spcAft>
                <a:spcPts val="600"/>
              </a:spcAft>
              <a:tabLst>
                <a:tab pos="358775" algn="l"/>
              </a:tabLst>
            </a:pPr>
            <a:r>
              <a:rPr lang="az-Latn-AZ" altLang="ru-RU" sz="1400" b="1" noProof="1">
                <a:solidFill>
                  <a:srgbClr val="333399"/>
                </a:solidFill>
                <a:latin typeface="Consolas" charset="0"/>
              </a:rPr>
              <a:t>Kütləvilik </a:t>
            </a:r>
            <a:r>
              <a:rPr lang="az-Latn-AZ" altLang="ru-RU" sz="1400" noProof="1">
                <a:latin typeface="Consolas" charset="0"/>
              </a:rPr>
              <a:t>— Müəyyən sinif məsələnin həlli üçün qurulmuş alqoritm bu sinfə aid olan yalnız başlanğıc qiymətləri ilə fərqlənən bütün məsələlərin həllini təmin etməlidir. Məsələn, ax2 + bx + c = 0 kvadrat tənliyi üçün qurulmuş alqoritm a, b, c – nin ixtiyari qiymətləri üçün məsələni həll edir.</a:t>
            </a:r>
          </a:p>
          <a:p>
            <a:pPr defTabSz="630238" eaLnBrk="1" hangingPunct="1">
              <a:spcAft>
                <a:spcPts val="600"/>
              </a:spcAft>
              <a:tabLst>
                <a:tab pos="358775" algn="l"/>
              </a:tabLst>
            </a:pPr>
            <a:r>
              <a:rPr lang="az-Latn-AZ" altLang="ru-RU" sz="1400" b="1" noProof="1">
                <a:solidFill>
                  <a:srgbClr val="333399"/>
                </a:solidFill>
                <a:latin typeface="Consolas" charset="0"/>
              </a:rPr>
              <a:t>Nəticəlilik və sonluluq xassəsi </a:t>
            </a:r>
            <a:r>
              <a:rPr lang="az-Latn-AZ" altLang="ru-RU" sz="1400" noProof="1">
                <a:latin typeface="Consolas" charset="0"/>
              </a:rPr>
              <a:t>— Alqoritm sonlu sayda addımdan sonra başa çatmalı və verilmiş məsələnin həlli tapılmalıdır.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Заголовок 1"/>
          <p:cNvSpPr>
            <a:spLocks noGrp="1"/>
          </p:cNvSpPr>
          <p:nvPr>
            <p:ph type="title"/>
          </p:nvPr>
        </p:nvSpPr>
        <p:spPr>
          <a:xfrm>
            <a:off x="169861" y="412890"/>
            <a:ext cx="9654653" cy="367999"/>
          </a:xfrm>
        </p:spPr>
        <p:txBody>
          <a:bodyPr/>
          <a:lstStyle/>
          <a:p>
            <a:r>
              <a:rPr lang="az-Latn-AZ" altLang="ru-RU" sz="2600" dirty="0"/>
              <a:t>Nəticənin ekrana çıxarılması print() funksiyası</a:t>
            </a:r>
            <a:endParaRPr lang="ru-RU" altLang="ru-RU" sz="2600" dirty="0"/>
          </a:p>
        </p:txBody>
      </p:sp>
      <p:sp>
        <p:nvSpPr>
          <p:cNvPr id="4" name="Text Box 7"/>
          <p:cNvSpPr txBox="1">
            <a:spLocks noChangeArrowheads="1"/>
          </p:cNvSpPr>
          <p:nvPr/>
        </p:nvSpPr>
        <p:spPr bwMode="auto">
          <a:xfrm>
            <a:off x="638175" y="1792710"/>
            <a:ext cx="4784725" cy="954088"/>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indent="9048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800">
                <a:solidFill>
                  <a:srgbClr val="0070C0"/>
                </a:solidFill>
                <a:latin typeface="+mj-lt"/>
                <a:ea typeface="Times New Roman" charset="0"/>
                <a:cs typeface="Courier New" charset="0"/>
              </a:rPr>
              <a:t>print</a:t>
            </a:r>
            <a:r>
              <a:rPr lang="en-US" altLang="en-US" sz="2800">
                <a:latin typeface="+mj-lt"/>
                <a:ea typeface="Times New Roman" charset="0"/>
                <a:cs typeface="Courier New" charset="0"/>
              </a:rPr>
              <a:t> ( </a:t>
            </a:r>
            <a:r>
              <a:rPr lang="en-US" altLang="en-US" sz="2800">
                <a:solidFill>
                  <a:srgbClr val="C00000"/>
                </a:solidFill>
                <a:latin typeface="+mj-lt"/>
                <a:ea typeface="Times New Roman" charset="0"/>
                <a:cs typeface="Courier New" charset="0"/>
              </a:rPr>
              <a:t>“2+2=?”</a:t>
            </a:r>
            <a:r>
              <a:rPr lang="en-US" altLang="en-US" sz="2800">
                <a:latin typeface="+mj-lt"/>
                <a:ea typeface="Times New Roman" charset="0"/>
                <a:cs typeface="Courier New" charset="0"/>
              </a:rPr>
              <a:t> )</a:t>
            </a:r>
            <a:endParaRPr lang="en-US" altLang="en-US" sz="2800">
              <a:solidFill>
                <a:srgbClr val="0070C0"/>
              </a:solidFill>
              <a:latin typeface="+mj-lt"/>
              <a:ea typeface="Times New Roman" charset="0"/>
              <a:cs typeface="Courier New" charset="0"/>
            </a:endParaRPr>
          </a:p>
          <a:p>
            <a:r>
              <a:rPr lang="en-US" altLang="en-US" sz="2800">
                <a:solidFill>
                  <a:srgbClr val="0070C0"/>
                </a:solidFill>
                <a:latin typeface="+mj-lt"/>
                <a:ea typeface="Times New Roman" charset="0"/>
                <a:cs typeface="Courier New" charset="0"/>
              </a:rPr>
              <a:t>print</a:t>
            </a:r>
            <a:r>
              <a:rPr lang="en-US" altLang="en-US" sz="2800">
                <a:latin typeface="+mj-lt"/>
                <a:ea typeface="Times New Roman" charset="0"/>
                <a:cs typeface="Courier New" charset="0"/>
              </a:rPr>
              <a:t> ( </a:t>
            </a:r>
            <a:r>
              <a:rPr lang="en-US" altLang="en-US" sz="2800">
                <a:solidFill>
                  <a:srgbClr val="C00000"/>
                </a:solidFill>
                <a:latin typeface="+mj-lt"/>
                <a:ea typeface="Times New Roman" charset="0"/>
                <a:cs typeface="Courier New" charset="0"/>
              </a:rPr>
              <a:t>“</a:t>
            </a:r>
            <a:r>
              <a:rPr lang="en-US" altLang="en-US" sz="2800" err="1">
                <a:solidFill>
                  <a:srgbClr val="C00000"/>
                </a:solidFill>
                <a:latin typeface="+mj-lt"/>
                <a:ea typeface="Times New Roman" charset="0"/>
                <a:cs typeface="Courier New" charset="0"/>
              </a:rPr>
              <a:t>Cavab</a:t>
            </a:r>
            <a:r>
              <a:rPr lang="en-US" altLang="en-US" sz="2800">
                <a:solidFill>
                  <a:srgbClr val="C00000"/>
                </a:solidFill>
                <a:latin typeface="+mj-lt"/>
                <a:ea typeface="Times New Roman" charset="0"/>
                <a:cs typeface="Courier New" charset="0"/>
              </a:rPr>
              <a:t>: 4”</a:t>
            </a:r>
            <a:r>
              <a:rPr lang="en-US" altLang="en-US" sz="2800">
                <a:latin typeface="+mj-lt"/>
                <a:ea typeface="Times New Roman" charset="0"/>
                <a:cs typeface="Courier New" charset="0"/>
              </a:rPr>
              <a:t> )</a:t>
            </a:r>
            <a:r>
              <a:rPr lang="ru-RU" altLang="en-US" sz="2800">
                <a:latin typeface="+mj-lt"/>
                <a:ea typeface="Times New Roman" charset="0"/>
                <a:cs typeface="Courier New" charset="0"/>
              </a:rPr>
              <a:t> </a:t>
            </a:r>
          </a:p>
        </p:txBody>
      </p:sp>
      <p:sp>
        <p:nvSpPr>
          <p:cNvPr id="5" name="Text Box 6"/>
          <p:cNvSpPr txBox="1">
            <a:spLocks noChangeArrowheads="1"/>
          </p:cNvSpPr>
          <p:nvPr/>
        </p:nvSpPr>
        <p:spPr bwMode="auto">
          <a:xfrm>
            <a:off x="431800" y="2899198"/>
            <a:ext cx="82804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38488" indent="-313848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az-Latn-AZ" altLang="ru-RU" sz="2400" b="1">
                <a:solidFill>
                  <a:srgbClr val="3333FF"/>
                </a:solidFill>
                <a:latin typeface="Consolas" charset="0"/>
              </a:rPr>
              <a:t>Protokol</a:t>
            </a:r>
            <a:r>
              <a:rPr lang="ru-RU" altLang="ru-RU" sz="2400" b="1">
                <a:solidFill>
                  <a:srgbClr val="3333FF"/>
                </a:solidFill>
                <a:latin typeface="Consolas" charset="0"/>
              </a:rPr>
              <a:t>:</a:t>
            </a:r>
            <a:endParaRPr lang="en-US" altLang="ru-RU" sz="2400" b="1">
              <a:solidFill>
                <a:srgbClr val="3333FF"/>
              </a:solidFill>
              <a:latin typeface="Consolas" charset="0"/>
            </a:endParaRPr>
          </a:p>
          <a:p>
            <a:pPr eaLnBrk="1" hangingPunct="1">
              <a:spcBef>
                <a:spcPct val="20000"/>
              </a:spcBef>
            </a:pPr>
            <a:r>
              <a:rPr lang="ru-RU" altLang="ru-RU" sz="2800" b="1">
                <a:latin typeface="+mj-lt"/>
              </a:rPr>
              <a:t>  2+2=?</a:t>
            </a:r>
          </a:p>
          <a:p>
            <a:pPr eaLnBrk="1" hangingPunct="1">
              <a:spcBef>
                <a:spcPct val="20000"/>
              </a:spcBef>
            </a:pPr>
            <a:r>
              <a:rPr lang="ru-RU" altLang="ru-RU" sz="2800" b="1">
                <a:latin typeface="+mj-lt"/>
              </a:rPr>
              <a:t>  </a:t>
            </a:r>
            <a:r>
              <a:rPr lang="az-Latn-AZ" altLang="ru-RU" sz="2800" b="1">
                <a:latin typeface="+mj-lt"/>
              </a:rPr>
              <a:t>Cavab</a:t>
            </a:r>
            <a:r>
              <a:rPr lang="ru-RU" altLang="ru-RU" sz="2800" b="1">
                <a:latin typeface="+mj-lt"/>
              </a:rPr>
              <a:t>: 4</a:t>
            </a:r>
            <a:endParaRPr lang="en-US" altLang="ru-RU" sz="2800" b="1">
              <a:solidFill>
                <a:srgbClr val="3333FF"/>
              </a:solidFill>
              <a:latin typeface="+mj-lt"/>
            </a:endParaRPr>
          </a:p>
        </p:txBody>
      </p:sp>
      <p:sp>
        <p:nvSpPr>
          <p:cNvPr id="7" name="Равнобедренный треугольник 6"/>
          <p:cNvSpPr>
            <a:spLocks noChangeArrowheads="1"/>
          </p:cNvSpPr>
          <p:nvPr/>
        </p:nvSpPr>
        <p:spPr bwMode="auto">
          <a:xfrm rot="5400000">
            <a:off x="261938" y="2011785"/>
            <a:ext cx="239712" cy="141287"/>
          </a:xfrm>
          <a:prstGeom prst="triangle">
            <a:avLst>
              <a:gd name="adj" fmla="val 50000"/>
            </a:avLst>
          </a:prstGeom>
          <a:solidFill>
            <a:srgbClr val="00B050"/>
          </a:solidFill>
          <a:ln>
            <a:noFill/>
          </a:ln>
          <a:extLst>
            <a:ext uri="{91240B29-F687-4F45-9708-019B960494DF}">
              <a14:hiddenLine xmlns:a14="http://schemas.microsoft.com/office/drawing/2010/main" w="12700">
                <a:solidFill>
                  <a:srgbClr val="000000"/>
                </a:solidFill>
                <a:round/>
                <a:headEnd/>
                <a:tailEnd type="triangle" w="lg" len="lg"/>
              </a14:hiddenLine>
            </a:ext>
          </a:extLst>
        </p:spPr>
        <p:txBody>
          <a:bodyPr wrap="none"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latin typeface="Consolas" charset="0"/>
            </a:endParaRPr>
          </a:p>
        </p:txBody>
      </p:sp>
      <p:sp>
        <p:nvSpPr>
          <p:cNvPr id="8" name="Равнобедренный треугольник 7"/>
          <p:cNvSpPr>
            <a:spLocks noChangeArrowheads="1"/>
          </p:cNvSpPr>
          <p:nvPr/>
        </p:nvSpPr>
        <p:spPr bwMode="auto">
          <a:xfrm rot="5400000">
            <a:off x="261938" y="2459460"/>
            <a:ext cx="239712" cy="141287"/>
          </a:xfrm>
          <a:prstGeom prst="triangle">
            <a:avLst>
              <a:gd name="adj" fmla="val 50000"/>
            </a:avLst>
          </a:prstGeom>
          <a:solidFill>
            <a:srgbClr val="00B050"/>
          </a:solidFill>
          <a:ln>
            <a:noFill/>
          </a:ln>
          <a:extLst>
            <a:ext uri="{91240B29-F687-4F45-9708-019B960494DF}">
              <a14:hiddenLine xmlns:a14="http://schemas.microsoft.com/office/drawing/2010/main" w="12700">
                <a:solidFill>
                  <a:srgbClr val="000000"/>
                </a:solidFill>
                <a:round/>
                <a:headEnd/>
                <a:tailEnd type="triangle" w="lg" len="lg"/>
              </a14:hiddenLine>
            </a:ext>
          </a:extLst>
        </p:spPr>
        <p:txBody>
          <a:bodyPr wrap="none"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latin typeface="Consolas" charset="0"/>
            </a:endParaRPr>
          </a:p>
        </p:txBody>
      </p:sp>
      <p:sp>
        <p:nvSpPr>
          <p:cNvPr id="10" name="AutoShape 9"/>
          <p:cNvSpPr>
            <a:spLocks noChangeArrowheads="1"/>
          </p:cNvSpPr>
          <p:nvPr/>
        </p:nvSpPr>
        <p:spPr bwMode="auto">
          <a:xfrm>
            <a:off x="5476875" y="1749848"/>
            <a:ext cx="2957512" cy="808037"/>
          </a:xfrm>
          <a:prstGeom prst="wedgeRoundRectCallout">
            <a:avLst>
              <a:gd name="adj1" fmla="val -85606"/>
              <a:gd name="adj2" fmla="val 245"/>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en-US" altLang="en-US" sz="2400" err="1">
                <a:latin typeface="Consolas" charset="0"/>
              </a:rPr>
              <a:t>Yeni</a:t>
            </a:r>
            <a:r>
              <a:rPr lang="en-US" altLang="en-US" sz="2400">
                <a:latin typeface="Consolas" charset="0"/>
              </a:rPr>
              <a:t> </a:t>
            </a:r>
            <a:r>
              <a:rPr lang="en-US" altLang="en-US" sz="2400" err="1">
                <a:latin typeface="Consolas" charset="0"/>
              </a:rPr>
              <a:t>sətirə</a:t>
            </a:r>
            <a:r>
              <a:rPr lang="en-US" altLang="en-US" sz="2400">
                <a:latin typeface="Consolas" charset="0"/>
              </a:rPr>
              <a:t> </a:t>
            </a:r>
            <a:r>
              <a:rPr lang="en-US" altLang="en-US" sz="2400" err="1">
                <a:latin typeface="Consolas" charset="0"/>
              </a:rPr>
              <a:t>avtomatik</a:t>
            </a:r>
            <a:r>
              <a:rPr lang="en-US" altLang="en-US" sz="2400">
                <a:latin typeface="Consolas" charset="0"/>
              </a:rPr>
              <a:t> </a:t>
            </a:r>
            <a:r>
              <a:rPr lang="en-US" altLang="en-US" sz="2400" err="1">
                <a:latin typeface="Consolas" charset="0"/>
              </a:rPr>
              <a:t>keçid</a:t>
            </a:r>
            <a:endParaRPr lang="ru-RU" altLang="en-US" sz="2400">
              <a:latin typeface="Consolas" charset="0"/>
            </a:endParaRPr>
          </a:p>
        </p:txBody>
      </p:sp>
      <p:sp>
        <p:nvSpPr>
          <p:cNvPr id="12" name="Text Box 7"/>
          <p:cNvSpPr txBox="1">
            <a:spLocks noChangeArrowheads="1"/>
          </p:cNvSpPr>
          <p:nvPr/>
        </p:nvSpPr>
        <p:spPr bwMode="auto">
          <a:xfrm>
            <a:off x="3487737" y="3308773"/>
            <a:ext cx="4786313" cy="954087"/>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indent="9048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800">
                <a:solidFill>
                  <a:srgbClr val="0070C0"/>
                </a:solidFill>
                <a:latin typeface="+mj-lt"/>
                <a:ea typeface="Times New Roman" charset="0"/>
                <a:cs typeface="Courier New" charset="0"/>
              </a:rPr>
              <a:t>print</a:t>
            </a:r>
            <a:r>
              <a:rPr lang="en-US" altLang="en-US" sz="2800">
                <a:latin typeface="+mj-lt"/>
                <a:ea typeface="Times New Roman" charset="0"/>
                <a:cs typeface="Courier New" charset="0"/>
              </a:rPr>
              <a:t> ( </a:t>
            </a:r>
            <a:r>
              <a:rPr lang="en-US" altLang="en-US" sz="2800">
                <a:solidFill>
                  <a:srgbClr val="C00000"/>
                </a:solidFill>
                <a:latin typeface="+mj-lt"/>
                <a:ea typeface="Times New Roman" charset="0"/>
                <a:cs typeface="Courier New" charset="0"/>
              </a:rPr>
              <a:t>‘2+2=?’</a:t>
            </a:r>
            <a:r>
              <a:rPr lang="en-US" altLang="en-US" sz="2800">
                <a:latin typeface="+mj-lt"/>
                <a:ea typeface="Times New Roman" charset="0"/>
                <a:cs typeface="Courier New" charset="0"/>
              </a:rPr>
              <a:t> )</a:t>
            </a:r>
            <a:endParaRPr lang="en-US" altLang="en-US" sz="2800">
              <a:solidFill>
                <a:srgbClr val="0070C0"/>
              </a:solidFill>
              <a:latin typeface="+mj-lt"/>
              <a:ea typeface="Times New Roman" charset="0"/>
              <a:cs typeface="Courier New" charset="0"/>
            </a:endParaRPr>
          </a:p>
          <a:p>
            <a:r>
              <a:rPr lang="en-US" altLang="en-US" sz="2800">
                <a:solidFill>
                  <a:srgbClr val="0070C0"/>
                </a:solidFill>
                <a:latin typeface="+mj-lt"/>
                <a:ea typeface="Times New Roman" charset="0"/>
                <a:cs typeface="Courier New" charset="0"/>
              </a:rPr>
              <a:t>print</a:t>
            </a:r>
            <a:r>
              <a:rPr lang="en-US" altLang="en-US" sz="2800">
                <a:latin typeface="+mj-lt"/>
                <a:ea typeface="Times New Roman" charset="0"/>
                <a:cs typeface="Courier New" charset="0"/>
              </a:rPr>
              <a:t> ( </a:t>
            </a:r>
            <a:r>
              <a:rPr lang="en-US" altLang="en-US" sz="2800">
                <a:solidFill>
                  <a:srgbClr val="C00000"/>
                </a:solidFill>
                <a:latin typeface="+mj-lt"/>
                <a:ea typeface="Times New Roman" charset="0"/>
                <a:cs typeface="Courier New" charset="0"/>
              </a:rPr>
              <a:t>‘</a:t>
            </a:r>
            <a:r>
              <a:rPr lang="en-US" altLang="en-US" sz="2800" err="1">
                <a:solidFill>
                  <a:srgbClr val="C00000"/>
                </a:solidFill>
                <a:latin typeface="+mj-lt"/>
                <a:ea typeface="Times New Roman" charset="0"/>
                <a:cs typeface="Courier New" charset="0"/>
              </a:rPr>
              <a:t>Cavab</a:t>
            </a:r>
            <a:r>
              <a:rPr lang="en-US" altLang="en-US" sz="2800">
                <a:solidFill>
                  <a:srgbClr val="C00000"/>
                </a:solidFill>
                <a:latin typeface="+mj-lt"/>
                <a:ea typeface="Times New Roman" charset="0"/>
                <a:cs typeface="Courier New" charset="0"/>
              </a:rPr>
              <a:t>: 4’</a:t>
            </a:r>
            <a:r>
              <a:rPr lang="en-US" altLang="en-US" sz="2800">
                <a:latin typeface="+mj-lt"/>
                <a:ea typeface="Times New Roman" charset="0"/>
                <a:cs typeface="Courier New" charset="0"/>
              </a:rPr>
              <a:t> )</a:t>
            </a:r>
            <a:r>
              <a:rPr lang="ru-RU" altLang="en-US" sz="2800" b="1">
                <a:latin typeface="+mj-lt"/>
                <a:ea typeface="Times New Roman" charset="0"/>
                <a:cs typeface="Courier New" charset="0"/>
              </a:rPr>
              <a:t> </a:t>
            </a:r>
          </a:p>
        </p:txBody>
      </p:sp>
      <p:sp>
        <p:nvSpPr>
          <p:cNvPr id="2" name="TextBox 1">
            <a:extLst>
              <a:ext uri="{FF2B5EF4-FFF2-40B4-BE49-F238E27FC236}">
                <a16:creationId xmlns:a16="http://schemas.microsoft.com/office/drawing/2014/main" id="{2D9E5867-47EA-437F-9D15-D5D09A3E8D72}"/>
              </a:ext>
            </a:extLst>
          </p:cNvPr>
          <p:cNvSpPr txBox="1"/>
          <p:nvPr/>
        </p:nvSpPr>
        <p:spPr>
          <a:xfrm>
            <a:off x="246976" y="811567"/>
            <a:ext cx="8650048" cy="584775"/>
          </a:xfrm>
          <a:prstGeom prst="rect">
            <a:avLst/>
          </a:prstGeom>
          <a:noFill/>
        </p:spPr>
        <p:txBody>
          <a:bodyPr wrap="square" rtlCol="0">
            <a:spAutoFit/>
          </a:bodyPr>
          <a:lstStyle/>
          <a:p>
            <a:r>
              <a:rPr lang="az-Latn-AZ" sz="1600" dirty="0"/>
              <a:t>Funksiya çağrılabiləndir, çağrıldığında xüsusi bir iş görür. Adətən funksiyanın adı onun nə iş gördüyünü bildirir. Funksiyalar adətən arqumentlər qəbul edir, və nəticə qaytarır.</a:t>
            </a:r>
            <a:endParaRPr lang="en-GB" sz="1600" dirty="0"/>
          </a:p>
        </p:txBody>
      </p:sp>
      <p:pic>
        <p:nvPicPr>
          <p:cNvPr id="6" name="Picture 5">
            <a:extLst>
              <a:ext uri="{FF2B5EF4-FFF2-40B4-BE49-F238E27FC236}">
                <a16:creationId xmlns:a16="http://schemas.microsoft.com/office/drawing/2014/main" id="{0A18BBD3-EBCD-4BFC-A033-6AD0FA3617CF}"/>
              </a:ext>
            </a:extLst>
          </p:cNvPr>
          <p:cNvPicPr>
            <a:picLocks noChangeAspect="1"/>
          </p:cNvPicPr>
          <p:nvPr/>
        </p:nvPicPr>
        <p:blipFill rotWithShape="1">
          <a:blip r:embed="rId2"/>
          <a:srcRect r="9204"/>
          <a:stretch/>
        </p:blipFill>
        <p:spPr>
          <a:xfrm>
            <a:off x="1014292" y="4643861"/>
            <a:ext cx="3071571" cy="1575117"/>
          </a:xfrm>
          <a:prstGeom prst="rect">
            <a:avLst/>
          </a:prstGeom>
        </p:spPr>
      </p:pic>
      <p:pic>
        <p:nvPicPr>
          <p:cNvPr id="11" name="Picture 10">
            <a:extLst>
              <a:ext uri="{FF2B5EF4-FFF2-40B4-BE49-F238E27FC236}">
                <a16:creationId xmlns:a16="http://schemas.microsoft.com/office/drawing/2014/main" id="{DAE4977E-3734-4C42-849F-73F65311394A}"/>
              </a:ext>
            </a:extLst>
          </p:cNvPr>
          <p:cNvPicPr>
            <a:picLocks noChangeAspect="1"/>
          </p:cNvPicPr>
          <p:nvPr/>
        </p:nvPicPr>
        <p:blipFill rotWithShape="1">
          <a:blip r:embed="rId3"/>
          <a:srcRect b="12769"/>
          <a:stretch/>
        </p:blipFill>
        <p:spPr>
          <a:xfrm>
            <a:off x="4398379" y="4804198"/>
            <a:ext cx="2662177" cy="13690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dissolve">
                                      <p:cBhvr>
                                        <p:cTn id="16" dur="500"/>
                                        <p:tgtEl>
                                          <p:spTgt spid="5">
                                            <p:txEl>
                                              <p:pRg st="0" end="0"/>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dissolve">
                                      <p:cBhvr>
                                        <p:cTn id="19" dur="500"/>
                                        <p:tgtEl>
                                          <p:spTgt spid="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xit" presetSubtype="0" fill="hold" grpId="1" nodeType="clickEffect">
                                  <p:stCondLst>
                                    <p:cond delay="0"/>
                                  </p:stCondLst>
                                  <p:childTnLst>
                                    <p:animEffect transition="out" filter="dissolv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9" presetClass="entr" presetSubtype="0" fill="hold" grpId="0"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dissolve">
                                      <p:cBhvr>
                                        <p:cTn id="27" dur="500"/>
                                        <p:tgtEl>
                                          <p:spTgt spid="4">
                                            <p:txEl>
                                              <p:pRg st="1" end="1"/>
                                            </p:txEl>
                                          </p:spTgt>
                                        </p:tgtEl>
                                      </p:cBhvr>
                                    </p:animEffect>
                                  </p:childTnLst>
                                </p:cTn>
                              </p:par>
                            </p:childTnLst>
                          </p:cTn>
                        </p:par>
                        <p:par>
                          <p:cTn id="28" fill="hold" nodeType="afterGroup">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animEffect transition="in" filter="dissolve">
                                      <p:cBhvr>
                                        <p:cTn id="36" dur="500"/>
                                        <p:tgtEl>
                                          <p:spTgt spid="5">
                                            <p:txEl>
                                              <p:pRg st="2" end="2"/>
                                            </p:txEl>
                                          </p:spTgt>
                                        </p:tgtEl>
                                      </p:cBhvr>
                                    </p:animEffect>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dissolve">
                                      <p:cBhvr>
                                        <p:cTn id="40" dur="500"/>
                                        <p:tgtEl>
                                          <p:spTgt spid="1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dissolv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build="p" autoUpdateAnimBg="0"/>
      <p:bldP spid="7" grpId="0" animBg="1" autoUpdateAnimBg="0"/>
      <p:bldP spid="7" grpId="1" animBg="1"/>
      <p:bldP spid="8" grpId="0" animBg="1" autoUpdateAnimBg="0"/>
      <p:bldP spid="10" grpId="0" animBg="1" autoUpdateAnimBg="0"/>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E5C7-713C-4171-89F8-84828BAA671D}"/>
              </a:ext>
            </a:extLst>
          </p:cNvPr>
          <p:cNvSpPr>
            <a:spLocks noGrp="1"/>
          </p:cNvSpPr>
          <p:nvPr>
            <p:ph type="title"/>
          </p:nvPr>
        </p:nvSpPr>
        <p:spPr>
          <a:xfrm>
            <a:off x="383959" y="519409"/>
            <a:ext cx="8376082" cy="471086"/>
          </a:xfrm>
        </p:spPr>
        <p:txBody>
          <a:bodyPr/>
          <a:lstStyle/>
          <a:p>
            <a:r>
              <a:rPr lang="az-Latn-AZ" dirty="0"/>
              <a:t>Print() funksiyası (nümunələr)</a:t>
            </a:r>
            <a:endParaRPr lang="en-GB" dirty="0"/>
          </a:p>
        </p:txBody>
      </p:sp>
      <p:pic>
        <p:nvPicPr>
          <p:cNvPr id="4" name="Picture 3">
            <a:extLst>
              <a:ext uri="{FF2B5EF4-FFF2-40B4-BE49-F238E27FC236}">
                <a16:creationId xmlns:a16="http://schemas.microsoft.com/office/drawing/2014/main" id="{3FB7EACD-1331-4143-9B1F-867DD9D5C334}"/>
              </a:ext>
            </a:extLst>
          </p:cNvPr>
          <p:cNvPicPr>
            <a:picLocks noChangeAspect="1"/>
          </p:cNvPicPr>
          <p:nvPr/>
        </p:nvPicPr>
        <p:blipFill>
          <a:blip r:embed="rId2"/>
          <a:stretch>
            <a:fillRect/>
          </a:stretch>
        </p:blipFill>
        <p:spPr>
          <a:xfrm>
            <a:off x="1190076" y="1074673"/>
            <a:ext cx="2732220" cy="1876125"/>
          </a:xfrm>
          <a:prstGeom prst="rect">
            <a:avLst/>
          </a:prstGeom>
        </p:spPr>
      </p:pic>
      <p:pic>
        <p:nvPicPr>
          <p:cNvPr id="6" name="Picture 5">
            <a:extLst>
              <a:ext uri="{FF2B5EF4-FFF2-40B4-BE49-F238E27FC236}">
                <a16:creationId xmlns:a16="http://schemas.microsoft.com/office/drawing/2014/main" id="{5C69A36F-B1AF-4964-B38B-7AC789C8C189}"/>
              </a:ext>
            </a:extLst>
          </p:cNvPr>
          <p:cNvPicPr>
            <a:picLocks noChangeAspect="1"/>
          </p:cNvPicPr>
          <p:nvPr/>
        </p:nvPicPr>
        <p:blipFill>
          <a:blip r:embed="rId3"/>
          <a:stretch>
            <a:fillRect/>
          </a:stretch>
        </p:blipFill>
        <p:spPr>
          <a:xfrm>
            <a:off x="3922296" y="1394472"/>
            <a:ext cx="2883396" cy="1231873"/>
          </a:xfrm>
          <a:prstGeom prst="rect">
            <a:avLst/>
          </a:prstGeom>
        </p:spPr>
      </p:pic>
      <p:pic>
        <p:nvPicPr>
          <p:cNvPr id="8" name="Picture 7">
            <a:extLst>
              <a:ext uri="{FF2B5EF4-FFF2-40B4-BE49-F238E27FC236}">
                <a16:creationId xmlns:a16="http://schemas.microsoft.com/office/drawing/2014/main" id="{499D48EF-B850-41FD-86C5-25F93DE35F1F}"/>
              </a:ext>
            </a:extLst>
          </p:cNvPr>
          <p:cNvPicPr>
            <a:picLocks noChangeAspect="1"/>
          </p:cNvPicPr>
          <p:nvPr/>
        </p:nvPicPr>
        <p:blipFill>
          <a:blip r:embed="rId4"/>
          <a:stretch>
            <a:fillRect/>
          </a:stretch>
        </p:blipFill>
        <p:spPr>
          <a:xfrm>
            <a:off x="383959" y="4911102"/>
            <a:ext cx="2870185" cy="1377468"/>
          </a:xfrm>
          <a:prstGeom prst="rect">
            <a:avLst/>
          </a:prstGeom>
        </p:spPr>
      </p:pic>
      <p:pic>
        <p:nvPicPr>
          <p:cNvPr id="10" name="Picture 9">
            <a:extLst>
              <a:ext uri="{FF2B5EF4-FFF2-40B4-BE49-F238E27FC236}">
                <a16:creationId xmlns:a16="http://schemas.microsoft.com/office/drawing/2014/main" id="{A777A98D-5082-417B-9376-69AA4689D691}"/>
              </a:ext>
            </a:extLst>
          </p:cNvPr>
          <p:cNvPicPr>
            <a:picLocks noChangeAspect="1"/>
          </p:cNvPicPr>
          <p:nvPr/>
        </p:nvPicPr>
        <p:blipFill>
          <a:blip r:embed="rId5"/>
          <a:stretch>
            <a:fillRect/>
          </a:stretch>
        </p:blipFill>
        <p:spPr>
          <a:xfrm>
            <a:off x="3254144" y="4911102"/>
            <a:ext cx="5236745" cy="1402284"/>
          </a:xfrm>
          <a:prstGeom prst="rect">
            <a:avLst/>
          </a:prstGeom>
        </p:spPr>
      </p:pic>
      <p:pic>
        <p:nvPicPr>
          <p:cNvPr id="14" name="Picture 13">
            <a:extLst>
              <a:ext uri="{FF2B5EF4-FFF2-40B4-BE49-F238E27FC236}">
                <a16:creationId xmlns:a16="http://schemas.microsoft.com/office/drawing/2014/main" id="{94DDBC77-1BCE-4F03-9E43-9995E11952D5}"/>
              </a:ext>
            </a:extLst>
          </p:cNvPr>
          <p:cNvPicPr>
            <a:picLocks noChangeAspect="1"/>
          </p:cNvPicPr>
          <p:nvPr/>
        </p:nvPicPr>
        <p:blipFill>
          <a:blip r:embed="rId6"/>
          <a:stretch>
            <a:fillRect/>
          </a:stretch>
        </p:blipFill>
        <p:spPr>
          <a:xfrm>
            <a:off x="921144" y="3169044"/>
            <a:ext cx="3001152" cy="1476317"/>
          </a:xfrm>
          <a:prstGeom prst="rect">
            <a:avLst/>
          </a:prstGeom>
        </p:spPr>
      </p:pic>
      <p:pic>
        <p:nvPicPr>
          <p:cNvPr id="16" name="Picture 15">
            <a:extLst>
              <a:ext uri="{FF2B5EF4-FFF2-40B4-BE49-F238E27FC236}">
                <a16:creationId xmlns:a16="http://schemas.microsoft.com/office/drawing/2014/main" id="{D7452532-A42C-4ECE-A6C8-86D9BD14C978}"/>
              </a:ext>
            </a:extLst>
          </p:cNvPr>
          <p:cNvPicPr>
            <a:picLocks noChangeAspect="1"/>
          </p:cNvPicPr>
          <p:nvPr/>
        </p:nvPicPr>
        <p:blipFill>
          <a:blip r:embed="rId7"/>
          <a:stretch>
            <a:fillRect/>
          </a:stretch>
        </p:blipFill>
        <p:spPr>
          <a:xfrm>
            <a:off x="3916678" y="3208481"/>
            <a:ext cx="2353584" cy="1397441"/>
          </a:xfrm>
          <a:prstGeom prst="rect">
            <a:avLst/>
          </a:prstGeom>
        </p:spPr>
      </p:pic>
    </p:spTree>
    <p:extLst>
      <p:ext uri="{BB962C8B-B14F-4D97-AF65-F5344CB8AC3E}">
        <p14:creationId xmlns:p14="http://schemas.microsoft.com/office/powerpoint/2010/main" val="3800341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3B3536-5090-4E0B-9534-DC871EA51B51}"/>
              </a:ext>
            </a:extLst>
          </p:cNvPr>
          <p:cNvSpPr>
            <a:spLocks noGrp="1"/>
          </p:cNvSpPr>
          <p:nvPr>
            <p:ph type="title"/>
          </p:nvPr>
        </p:nvSpPr>
        <p:spPr>
          <a:xfrm>
            <a:off x="383959" y="519409"/>
            <a:ext cx="8376082" cy="471086"/>
          </a:xfrm>
        </p:spPr>
        <p:txBody>
          <a:bodyPr/>
          <a:lstStyle/>
          <a:p>
            <a:r>
              <a:rPr lang="az-Latn-AZ" dirty="0"/>
              <a:t>Print() funksiyası (nümunələr)</a:t>
            </a:r>
            <a:endParaRPr lang="en-GB" dirty="0"/>
          </a:p>
        </p:txBody>
      </p:sp>
      <p:pic>
        <p:nvPicPr>
          <p:cNvPr id="5" name="Picture 4">
            <a:extLst>
              <a:ext uri="{FF2B5EF4-FFF2-40B4-BE49-F238E27FC236}">
                <a16:creationId xmlns:a16="http://schemas.microsoft.com/office/drawing/2014/main" id="{FF6275BF-0D0F-442A-8EA6-3F745DA195A3}"/>
              </a:ext>
            </a:extLst>
          </p:cNvPr>
          <p:cNvPicPr>
            <a:picLocks noChangeAspect="1"/>
          </p:cNvPicPr>
          <p:nvPr/>
        </p:nvPicPr>
        <p:blipFill>
          <a:blip r:embed="rId2"/>
          <a:stretch>
            <a:fillRect/>
          </a:stretch>
        </p:blipFill>
        <p:spPr>
          <a:xfrm>
            <a:off x="275675" y="1203911"/>
            <a:ext cx="3669632" cy="2097786"/>
          </a:xfrm>
          <a:prstGeom prst="rect">
            <a:avLst/>
          </a:prstGeom>
        </p:spPr>
      </p:pic>
      <p:pic>
        <p:nvPicPr>
          <p:cNvPr id="7" name="Picture 6">
            <a:extLst>
              <a:ext uri="{FF2B5EF4-FFF2-40B4-BE49-F238E27FC236}">
                <a16:creationId xmlns:a16="http://schemas.microsoft.com/office/drawing/2014/main" id="{3E6E591E-50E0-415C-A062-4AF74E10CAB6}"/>
              </a:ext>
            </a:extLst>
          </p:cNvPr>
          <p:cNvPicPr>
            <a:picLocks noChangeAspect="1"/>
          </p:cNvPicPr>
          <p:nvPr/>
        </p:nvPicPr>
        <p:blipFill rotWithShape="1">
          <a:blip r:embed="rId3"/>
          <a:srcRect r="13702"/>
          <a:stretch/>
        </p:blipFill>
        <p:spPr>
          <a:xfrm>
            <a:off x="3945307" y="1203911"/>
            <a:ext cx="1998293" cy="2110611"/>
          </a:xfrm>
          <a:prstGeom prst="rect">
            <a:avLst/>
          </a:prstGeom>
        </p:spPr>
      </p:pic>
      <p:sp>
        <p:nvSpPr>
          <p:cNvPr id="10" name="TextBox 9">
            <a:extLst>
              <a:ext uri="{FF2B5EF4-FFF2-40B4-BE49-F238E27FC236}">
                <a16:creationId xmlns:a16="http://schemas.microsoft.com/office/drawing/2014/main" id="{ED0FE968-D181-4F80-A358-8009AEBAD802}"/>
              </a:ext>
            </a:extLst>
          </p:cNvPr>
          <p:cNvSpPr txBox="1"/>
          <p:nvPr/>
        </p:nvSpPr>
        <p:spPr>
          <a:xfrm>
            <a:off x="5955632" y="1529146"/>
            <a:ext cx="3075119" cy="2308324"/>
          </a:xfrm>
          <a:prstGeom prst="rect">
            <a:avLst/>
          </a:prstGeom>
          <a:noFill/>
        </p:spPr>
        <p:txBody>
          <a:bodyPr wrap="square">
            <a:spAutoFit/>
          </a:bodyPr>
          <a:lstStyle/>
          <a:p>
            <a:pPr marL="285750" indent="-285750">
              <a:buFont typeface="Wingdings" panose="05000000000000000000" pitchFamily="2" charset="2"/>
              <a:buChar char="ü"/>
            </a:pPr>
            <a:r>
              <a:rPr lang="en-US" b="1" dirty="0"/>
              <a:t>\n – </a:t>
            </a:r>
            <a:r>
              <a:rPr lang="en-US" dirty="0"/>
              <a:t>new line</a:t>
            </a:r>
          </a:p>
          <a:p>
            <a:pPr marL="285750" indent="-285750">
              <a:buFont typeface="Wingdings" panose="05000000000000000000" pitchFamily="2" charset="2"/>
              <a:buChar char="ü"/>
            </a:pPr>
            <a:r>
              <a:rPr lang="en-US" b="1" dirty="0"/>
              <a:t>\t – </a:t>
            </a:r>
            <a:r>
              <a:rPr lang="en-US" dirty="0"/>
              <a:t>tab space</a:t>
            </a:r>
          </a:p>
          <a:p>
            <a:pPr marL="285750" indent="-285750">
              <a:buFont typeface="Wingdings" panose="05000000000000000000" pitchFamily="2" charset="2"/>
              <a:buChar char="ü"/>
            </a:pPr>
            <a:r>
              <a:rPr lang="en-US" b="1" dirty="0" err="1"/>
              <a:t>sep</a:t>
            </a:r>
            <a:r>
              <a:rPr lang="en-US" b="1" dirty="0"/>
              <a:t> – </a:t>
            </a:r>
            <a:r>
              <a:rPr lang="en-US" dirty="0"/>
              <a:t>objects are separated by </a:t>
            </a:r>
            <a:r>
              <a:rPr lang="en-US" dirty="0" err="1"/>
              <a:t>sep.</a:t>
            </a:r>
            <a:r>
              <a:rPr lang="en-US" dirty="0"/>
              <a:t> Default value: ’ ‘</a:t>
            </a:r>
          </a:p>
          <a:p>
            <a:pPr marL="285750" indent="-285750">
              <a:buFont typeface="Wingdings" panose="05000000000000000000" pitchFamily="2" charset="2"/>
              <a:buChar char="ü"/>
            </a:pPr>
            <a:r>
              <a:rPr lang="en-US" b="1" dirty="0"/>
              <a:t>end – </a:t>
            </a:r>
            <a:r>
              <a:rPr lang="en-US" dirty="0"/>
              <a:t>end is printed at last</a:t>
            </a:r>
          </a:p>
          <a:p>
            <a:endParaRPr lang="en-US" dirty="0"/>
          </a:p>
        </p:txBody>
      </p:sp>
      <p:sp>
        <p:nvSpPr>
          <p:cNvPr id="12" name="TextBox 11">
            <a:extLst>
              <a:ext uri="{FF2B5EF4-FFF2-40B4-BE49-F238E27FC236}">
                <a16:creationId xmlns:a16="http://schemas.microsoft.com/office/drawing/2014/main" id="{D0398517-8A1E-4F70-9055-C0BC5A1FC189}"/>
              </a:ext>
            </a:extLst>
          </p:cNvPr>
          <p:cNvSpPr txBox="1"/>
          <p:nvPr/>
        </p:nvSpPr>
        <p:spPr>
          <a:xfrm>
            <a:off x="1458660" y="4121453"/>
            <a:ext cx="3895406" cy="923330"/>
          </a:xfrm>
          <a:prstGeom prst="rect">
            <a:avLst/>
          </a:prstGeom>
          <a:noFill/>
        </p:spPr>
        <p:txBody>
          <a:bodyPr wrap="square">
            <a:spAutoFit/>
          </a:bodyPr>
          <a:lstStyle/>
          <a:p>
            <a:pPr algn="r"/>
            <a:r>
              <a:rPr lang="en-GB" b="1" dirty="0">
                <a:solidFill>
                  <a:schemeClr val="accent2">
                    <a:lumMod val="60000"/>
                    <a:lumOff val="40000"/>
                  </a:schemeClr>
                </a:solidFill>
              </a:rPr>
              <a:t>fancier output</a:t>
            </a:r>
            <a:r>
              <a:rPr lang="az-Latn-AZ" b="1" dirty="0">
                <a:solidFill>
                  <a:schemeClr val="accent2">
                    <a:lumMod val="60000"/>
                    <a:lumOff val="40000"/>
                  </a:schemeClr>
                </a:solidFill>
              </a:rPr>
              <a:t> (formatlı çıxış)</a:t>
            </a:r>
          </a:p>
          <a:p>
            <a:pPr marL="285750" indent="-285750" algn="r">
              <a:buFont typeface="Arial" panose="020B0604020202020204" pitchFamily="34" charset="0"/>
              <a:buChar char="•"/>
            </a:pPr>
            <a:r>
              <a:rPr lang="az-Latn-AZ" b="1" dirty="0">
                <a:solidFill>
                  <a:schemeClr val="accent2">
                    <a:lumMod val="60000"/>
                    <a:lumOff val="40000"/>
                  </a:schemeClr>
                </a:solidFill>
              </a:rPr>
              <a:t>%</a:t>
            </a:r>
            <a:r>
              <a:rPr lang="en-GB" b="1" dirty="0">
                <a:solidFill>
                  <a:schemeClr val="accent2">
                    <a:lumMod val="60000"/>
                    <a:lumOff val="40000"/>
                  </a:schemeClr>
                </a:solidFill>
              </a:rPr>
              <a:t> </a:t>
            </a:r>
            <a:r>
              <a:rPr lang="en-GB" b="1" dirty="0" err="1">
                <a:solidFill>
                  <a:schemeClr val="accent2">
                    <a:lumMod val="60000"/>
                    <a:lumOff val="40000"/>
                  </a:schemeClr>
                </a:solidFill>
              </a:rPr>
              <a:t>il</a:t>
            </a:r>
            <a:r>
              <a:rPr lang="az-Latn-AZ" b="1" dirty="0">
                <a:solidFill>
                  <a:schemeClr val="accent2">
                    <a:lumMod val="60000"/>
                    <a:lumOff val="40000"/>
                  </a:schemeClr>
                </a:solidFill>
              </a:rPr>
              <a:t>ə</a:t>
            </a:r>
          </a:p>
          <a:p>
            <a:pPr marL="285750" indent="-285750" algn="r">
              <a:buFont typeface="Arial" panose="020B0604020202020204" pitchFamily="34" charset="0"/>
              <a:buChar char="•"/>
            </a:pPr>
            <a:r>
              <a:rPr lang="en-GB" b="1" dirty="0">
                <a:solidFill>
                  <a:schemeClr val="accent2">
                    <a:lumMod val="60000"/>
                    <a:lumOff val="40000"/>
                  </a:schemeClr>
                </a:solidFill>
              </a:rPr>
              <a:t>{}</a:t>
            </a:r>
            <a:r>
              <a:rPr lang="az-Latn-AZ" b="1" dirty="0">
                <a:solidFill>
                  <a:schemeClr val="accent2">
                    <a:lumMod val="60000"/>
                    <a:lumOff val="40000"/>
                  </a:schemeClr>
                </a:solidFill>
              </a:rPr>
              <a:t> ilə</a:t>
            </a:r>
            <a:endParaRPr lang="en-GB" b="1" dirty="0">
              <a:solidFill>
                <a:schemeClr val="accent2">
                  <a:lumMod val="60000"/>
                  <a:lumOff val="40000"/>
                </a:schemeClr>
              </a:solidFill>
            </a:endParaRPr>
          </a:p>
        </p:txBody>
      </p:sp>
      <p:pic>
        <p:nvPicPr>
          <p:cNvPr id="14" name="Picture 13">
            <a:extLst>
              <a:ext uri="{FF2B5EF4-FFF2-40B4-BE49-F238E27FC236}">
                <a16:creationId xmlns:a16="http://schemas.microsoft.com/office/drawing/2014/main" id="{7025644F-3A65-416D-8BF2-C281330BF6FD}"/>
              </a:ext>
            </a:extLst>
          </p:cNvPr>
          <p:cNvPicPr>
            <a:picLocks noChangeAspect="1"/>
          </p:cNvPicPr>
          <p:nvPr/>
        </p:nvPicPr>
        <p:blipFill>
          <a:blip r:embed="rId4"/>
          <a:stretch>
            <a:fillRect/>
          </a:stretch>
        </p:blipFill>
        <p:spPr>
          <a:xfrm>
            <a:off x="106162" y="4577839"/>
            <a:ext cx="4008658" cy="1808947"/>
          </a:xfrm>
          <a:prstGeom prst="rect">
            <a:avLst/>
          </a:prstGeom>
        </p:spPr>
      </p:pic>
      <p:pic>
        <p:nvPicPr>
          <p:cNvPr id="16" name="Picture 15">
            <a:extLst>
              <a:ext uri="{FF2B5EF4-FFF2-40B4-BE49-F238E27FC236}">
                <a16:creationId xmlns:a16="http://schemas.microsoft.com/office/drawing/2014/main" id="{ABBFB584-5593-4A1A-BB70-0B309F5808C6}"/>
              </a:ext>
            </a:extLst>
          </p:cNvPr>
          <p:cNvPicPr>
            <a:picLocks noChangeAspect="1"/>
          </p:cNvPicPr>
          <p:nvPr/>
        </p:nvPicPr>
        <p:blipFill rotWithShape="1">
          <a:blip r:embed="rId5"/>
          <a:srcRect r="3572" b="12564"/>
          <a:stretch/>
        </p:blipFill>
        <p:spPr>
          <a:xfrm>
            <a:off x="4078733" y="5314478"/>
            <a:ext cx="2864992" cy="1154041"/>
          </a:xfrm>
          <a:prstGeom prst="rect">
            <a:avLst/>
          </a:prstGeom>
        </p:spPr>
      </p:pic>
      <p:sp>
        <p:nvSpPr>
          <p:cNvPr id="9" name="Rectangle 8"/>
          <p:cNvSpPr/>
          <p:nvPr/>
        </p:nvSpPr>
        <p:spPr>
          <a:xfrm>
            <a:off x="6943725" y="4121453"/>
            <a:ext cx="2165090" cy="1477328"/>
          </a:xfrm>
          <a:prstGeom prst="rect">
            <a:avLst/>
          </a:prstGeom>
        </p:spPr>
        <p:txBody>
          <a:bodyPr wrap="square">
            <a:spAutoFit/>
          </a:bodyPr>
          <a:lstStyle/>
          <a:p>
            <a:r>
              <a:rPr lang="en-GB" dirty="0">
                <a:solidFill>
                  <a:srgbClr val="273239"/>
                </a:solidFill>
                <a:latin typeface="urw-din"/>
              </a:rPr>
              <a:t>%d – integer</a:t>
            </a:r>
            <a:br>
              <a:rPr lang="en-GB" dirty="0"/>
            </a:br>
            <a:r>
              <a:rPr lang="en-GB" dirty="0">
                <a:solidFill>
                  <a:srgbClr val="273239"/>
                </a:solidFill>
                <a:latin typeface="urw-din"/>
              </a:rPr>
              <a:t>%f – float</a:t>
            </a:r>
            <a:br>
              <a:rPr lang="en-GB" dirty="0"/>
            </a:br>
            <a:r>
              <a:rPr lang="en-GB" dirty="0">
                <a:solidFill>
                  <a:srgbClr val="273239"/>
                </a:solidFill>
                <a:latin typeface="urw-din"/>
              </a:rPr>
              <a:t>%s – string</a:t>
            </a:r>
            <a:br>
              <a:rPr lang="en-GB" dirty="0"/>
            </a:br>
            <a:r>
              <a:rPr lang="en-GB" dirty="0">
                <a:solidFill>
                  <a:srgbClr val="273239"/>
                </a:solidFill>
                <a:latin typeface="urw-din"/>
              </a:rPr>
              <a:t>%x – hexadecimal</a:t>
            </a:r>
            <a:br>
              <a:rPr lang="en-GB" dirty="0"/>
            </a:br>
            <a:r>
              <a:rPr lang="en-GB" dirty="0">
                <a:solidFill>
                  <a:srgbClr val="273239"/>
                </a:solidFill>
                <a:latin typeface="urw-din"/>
              </a:rPr>
              <a:t>%o – octal</a:t>
            </a:r>
            <a:endParaRPr lang="en-GB" dirty="0"/>
          </a:p>
        </p:txBody>
      </p:sp>
    </p:spTree>
    <p:extLst>
      <p:ext uri="{BB962C8B-B14F-4D97-AF65-F5344CB8AC3E}">
        <p14:creationId xmlns:p14="http://schemas.microsoft.com/office/powerpoint/2010/main" val="3459598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Заголовок 1"/>
          <p:cNvSpPr>
            <a:spLocks noGrp="1"/>
          </p:cNvSpPr>
          <p:nvPr>
            <p:ph type="title"/>
          </p:nvPr>
        </p:nvSpPr>
        <p:spPr>
          <a:xfrm>
            <a:off x="311150" y="301625"/>
            <a:ext cx="8375650" cy="471488"/>
          </a:xfrm>
        </p:spPr>
        <p:txBody>
          <a:bodyPr/>
          <a:lstStyle/>
          <a:p>
            <a:r>
              <a:rPr lang="az-Latn-AZ" altLang="ru-RU"/>
              <a:t>Ədədlərin toplanması</a:t>
            </a:r>
            <a:endParaRPr lang="ru-RU" altLang="ru-RU"/>
          </a:p>
        </p:txBody>
      </p:sp>
      <p:sp>
        <p:nvSpPr>
          <p:cNvPr id="4" name="Text Box 5"/>
          <p:cNvSpPr txBox="1">
            <a:spLocks noChangeArrowheads="1"/>
          </p:cNvSpPr>
          <p:nvPr/>
        </p:nvSpPr>
        <p:spPr bwMode="auto">
          <a:xfrm>
            <a:off x="311150" y="773114"/>
            <a:ext cx="86693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801688" indent="-80168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az-Latn-AZ" altLang="ru-RU" sz="2400" b="1">
                <a:latin typeface="Consolas" charset="0"/>
              </a:rPr>
              <a:t>Tapşırıq</a:t>
            </a:r>
            <a:r>
              <a:rPr lang="ru-RU" altLang="ru-RU" sz="2400" b="1">
                <a:latin typeface="Consolas" charset="0"/>
              </a:rPr>
              <a:t>. </a:t>
            </a:r>
            <a:r>
              <a:rPr lang="az-Latn-AZ" altLang="ru-RU" sz="2400">
                <a:latin typeface="Consolas" charset="0"/>
              </a:rPr>
              <a:t>Klaviaturadan iki ədədi daxil edib onların cəmini tapın</a:t>
            </a:r>
            <a:r>
              <a:rPr lang="ru-RU" altLang="ru-RU" sz="2400">
                <a:latin typeface="Consolas" charset="0"/>
              </a:rPr>
              <a:t>.</a:t>
            </a:r>
          </a:p>
        </p:txBody>
      </p:sp>
      <p:sp>
        <p:nvSpPr>
          <p:cNvPr id="5" name="Text Box 6"/>
          <p:cNvSpPr txBox="1">
            <a:spLocks noChangeArrowheads="1"/>
          </p:cNvSpPr>
          <p:nvPr/>
        </p:nvSpPr>
        <p:spPr bwMode="auto">
          <a:xfrm>
            <a:off x="311150" y="1431970"/>
            <a:ext cx="8280400" cy="19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38488" indent="-313848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az-Latn-AZ" altLang="ru-RU" sz="2400" b="1">
                <a:solidFill>
                  <a:srgbClr val="333399"/>
                </a:solidFill>
                <a:latin typeface="Consolas" charset="0"/>
              </a:rPr>
              <a:t>Protokol</a:t>
            </a:r>
            <a:r>
              <a:rPr lang="ru-RU" altLang="ru-RU" sz="2400" b="1">
                <a:solidFill>
                  <a:srgbClr val="333399"/>
                </a:solidFill>
                <a:latin typeface="Consolas" charset="0"/>
              </a:rPr>
              <a:t>:</a:t>
            </a:r>
            <a:endParaRPr lang="en-US" altLang="ru-RU" sz="2400" b="1">
              <a:solidFill>
                <a:srgbClr val="333399"/>
              </a:solidFill>
              <a:latin typeface="Consolas" charset="0"/>
            </a:endParaRPr>
          </a:p>
          <a:p>
            <a:pPr eaLnBrk="1" hangingPunct="1">
              <a:spcBef>
                <a:spcPct val="20000"/>
              </a:spcBef>
            </a:pPr>
            <a:r>
              <a:rPr lang="ru-RU" altLang="ru-RU" sz="2800">
                <a:latin typeface="+mj-lt"/>
              </a:rPr>
              <a:t>  </a:t>
            </a:r>
            <a:r>
              <a:rPr lang="az-Latn-AZ" altLang="ru-RU" sz="2800">
                <a:latin typeface="+mj-lt"/>
              </a:rPr>
              <a:t>İki tam ədəd daxil edin</a:t>
            </a:r>
            <a:endParaRPr lang="ru-RU" altLang="ru-RU" sz="2800">
              <a:latin typeface="+mj-lt"/>
            </a:endParaRPr>
          </a:p>
          <a:p>
            <a:pPr eaLnBrk="1" hangingPunct="1">
              <a:spcBef>
                <a:spcPct val="20000"/>
              </a:spcBef>
            </a:pPr>
            <a:r>
              <a:rPr lang="ru-RU" altLang="ru-RU" sz="2800">
                <a:solidFill>
                  <a:srgbClr val="FF0000"/>
                </a:solidFill>
                <a:latin typeface="+mj-lt"/>
              </a:rPr>
              <a:t>  </a:t>
            </a:r>
            <a:r>
              <a:rPr lang="en-US" altLang="ru-RU" sz="2800">
                <a:solidFill>
                  <a:srgbClr val="FF0000"/>
                </a:solidFill>
                <a:latin typeface="+mj-lt"/>
              </a:rPr>
              <a:t>25 30</a:t>
            </a:r>
            <a:endParaRPr lang="ru-RU" altLang="ru-RU" sz="2800">
              <a:solidFill>
                <a:srgbClr val="FF0000"/>
              </a:solidFill>
              <a:latin typeface="+mj-lt"/>
            </a:endParaRPr>
          </a:p>
          <a:p>
            <a:pPr eaLnBrk="1" hangingPunct="1">
              <a:spcBef>
                <a:spcPct val="20000"/>
              </a:spcBef>
            </a:pPr>
            <a:r>
              <a:rPr lang="ru-RU" altLang="ru-RU" sz="2800">
                <a:latin typeface="+mj-lt"/>
              </a:rPr>
              <a:t>  25+30=55</a:t>
            </a:r>
            <a:endParaRPr lang="en-US" altLang="ru-RU" sz="2800">
              <a:solidFill>
                <a:srgbClr val="3333FF"/>
              </a:solidFill>
              <a:latin typeface="+mj-lt"/>
            </a:endParaRPr>
          </a:p>
        </p:txBody>
      </p:sp>
      <p:sp>
        <p:nvSpPr>
          <p:cNvPr id="6" name="AutoShape 7"/>
          <p:cNvSpPr>
            <a:spLocks noChangeArrowheads="1"/>
          </p:cNvSpPr>
          <p:nvPr/>
        </p:nvSpPr>
        <p:spPr bwMode="auto">
          <a:xfrm>
            <a:off x="6053498" y="1280714"/>
            <a:ext cx="2732521" cy="808144"/>
          </a:xfrm>
          <a:prstGeom prst="wedgeRoundRectCallout">
            <a:avLst>
              <a:gd name="adj1" fmla="val -74199"/>
              <a:gd name="adj2" fmla="val 45972"/>
              <a:gd name="adj3" fmla="val 16667"/>
            </a:avLst>
          </a:prstGeom>
          <a:solidFill>
            <a:srgbClr val="E6E6FF"/>
          </a:solidFill>
          <a:ln w="12700">
            <a:noFill/>
            <a:miter lim="800000"/>
            <a:headEnd/>
            <a:tailEnd type="none" w="lg" len="lg"/>
          </a:ln>
          <a:effectLst>
            <a:outerShdw dist="35921" dir="2700000" algn="ctr" rotWithShape="0">
              <a:schemeClr val="tx1"/>
            </a:outerShdw>
          </a:effectLst>
        </p:spPr>
        <p:txBody>
          <a:bodyPr lIns="90000" tIns="46800" rIns="90000" bIns="46800" anchor="ctr"/>
          <a:lstStyle/>
          <a:p>
            <a:pPr algn="ctr" eaLnBrk="1" hangingPunct="1">
              <a:defRPr/>
            </a:pPr>
            <a:r>
              <a:rPr lang="az-Latn-AZ" sz="2400">
                <a:latin typeface="Consolas" charset="0"/>
              </a:rPr>
              <a:t>kompüter</a:t>
            </a:r>
            <a:endParaRPr lang="ru-RU" sz="2400">
              <a:latin typeface="Consolas" charset="0"/>
            </a:endParaRPr>
          </a:p>
        </p:txBody>
      </p:sp>
      <p:sp>
        <p:nvSpPr>
          <p:cNvPr id="7" name="AutoShape 8"/>
          <p:cNvSpPr>
            <a:spLocks noChangeArrowheads="1"/>
          </p:cNvSpPr>
          <p:nvPr/>
        </p:nvSpPr>
        <p:spPr bwMode="auto">
          <a:xfrm>
            <a:off x="3502391" y="2474847"/>
            <a:ext cx="2551107" cy="545733"/>
          </a:xfrm>
          <a:prstGeom prst="wedgeRoundRectCallout">
            <a:avLst>
              <a:gd name="adj1" fmla="val -112372"/>
              <a:gd name="adj2" fmla="val -11767"/>
              <a:gd name="adj3" fmla="val 16667"/>
            </a:avLst>
          </a:prstGeom>
          <a:solidFill>
            <a:srgbClr val="E6E6FF"/>
          </a:solidFill>
          <a:ln w="12700">
            <a:noFill/>
            <a:miter lim="800000"/>
            <a:headEnd/>
            <a:tailEnd type="none" w="lg" len="lg"/>
          </a:ln>
          <a:effectLst>
            <a:outerShdw dist="35921" dir="2700000" algn="ctr" rotWithShape="0">
              <a:schemeClr val="tx1"/>
            </a:outerShdw>
          </a:effectLst>
        </p:spPr>
        <p:txBody>
          <a:bodyPr lIns="90000" tIns="46800" rIns="90000" bIns="46800" anchor="ctr"/>
          <a:lstStyle/>
          <a:p>
            <a:pPr algn="ctr" eaLnBrk="1" hangingPunct="1">
              <a:defRPr/>
            </a:pPr>
            <a:r>
              <a:rPr lang="az-Latn-AZ" sz="2400">
                <a:latin typeface="Consolas" charset="0"/>
              </a:rPr>
              <a:t>İ</a:t>
            </a:r>
            <a:r>
              <a:rPr lang="en-US" sz="2400">
                <a:latin typeface="Consolas" charset="0"/>
              </a:rPr>
              <a:t>stifadəçi</a:t>
            </a:r>
            <a:endParaRPr lang="ru-RU" sz="2400">
              <a:latin typeface="Consolas" charset="0"/>
            </a:endParaRPr>
          </a:p>
        </p:txBody>
      </p:sp>
      <p:grpSp>
        <p:nvGrpSpPr>
          <p:cNvPr id="2" name="Group 55"/>
          <p:cNvGrpSpPr>
            <a:grpSpLocks/>
          </p:cNvGrpSpPr>
          <p:nvPr/>
        </p:nvGrpSpPr>
        <p:grpSpPr bwMode="auto">
          <a:xfrm>
            <a:off x="603163" y="3578713"/>
            <a:ext cx="7515226" cy="2646363"/>
            <a:chOff x="58" y="3240"/>
            <a:chExt cx="4734" cy="1667"/>
          </a:xfrm>
        </p:grpSpPr>
        <p:sp>
          <p:nvSpPr>
            <p:cNvPr id="10" name="Text Box 56"/>
            <p:cNvSpPr txBox="1">
              <a:spLocks noChangeArrowheads="1"/>
            </p:cNvSpPr>
            <p:nvPr/>
          </p:nvSpPr>
          <p:spPr bwMode="auto">
            <a:xfrm>
              <a:off x="263" y="3308"/>
              <a:ext cx="4529" cy="1599"/>
            </a:xfrm>
            <a:prstGeom prst="rect">
              <a:avLst/>
            </a:prstGeom>
            <a:solidFill>
              <a:srgbClr val="D1D1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631825" indent="-360363">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ts val="600"/>
                </a:spcBef>
                <a:buFont typeface="Arial" charset="0"/>
                <a:buAutoNum type="arabicPeriod"/>
              </a:pPr>
              <a:r>
                <a:rPr lang="az-Latn-AZ" altLang="en-US" sz="2400" dirty="0">
                  <a:latin typeface="Consolas" charset="0"/>
                </a:rPr>
                <a:t>Ədədlər yaddaşa necə daxil olunmalıdır</a:t>
              </a:r>
              <a:r>
                <a:rPr lang="ru-RU" altLang="en-US" sz="2400" dirty="0">
                  <a:latin typeface="Consolas" charset="0"/>
                </a:rPr>
                <a:t>?</a:t>
              </a:r>
            </a:p>
            <a:p>
              <a:pPr>
                <a:spcBef>
                  <a:spcPts val="600"/>
                </a:spcBef>
                <a:buFont typeface="Arial" charset="0"/>
                <a:buAutoNum type="arabicPeriod"/>
              </a:pPr>
              <a:r>
                <a:rPr lang="az-Latn-AZ" altLang="en-US" sz="2400" dirty="0">
                  <a:latin typeface="Consolas" charset="0"/>
                </a:rPr>
                <a:t>Daxil olunmuş ədə</a:t>
              </a:r>
              <a:r>
                <a:rPr lang="en-US" altLang="en-US" sz="2400" dirty="0">
                  <a:latin typeface="Consolas" charset="0"/>
                </a:rPr>
                <a:t>d</a:t>
              </a:r>
              <a:r>
                <a:rPr lang="az-Latn-AZ" altLang="en-US" sz="2400" dirty="0">
                  <a:latin typeface="Consolas" charset="0"/>
                </a:rPr>
                <a:t>lər harada saxlanılmalıdır</a:t>
              </a:r>
              <a:r>
                <a:rPr lang="en-US" altLang="en-US" sz="2400" dirty="0">
                  <a:latin typeface="Consolas" charset="0"/>
                </a:rPr>
                <a:t>?</a:t>
              </a:r>
              <a:endParaRPr lang="ru-RU" altLang="en-US" sz="2400" dirty="0">
                <a:latin typeface="Consolas" charset="0"/>
              </a:endParaRPr>
            </a:p>
            <a:p>
              <a:pPr>
                <a:spcBef>
                  <a:spcPts val="600"/>
                </a:spcBef>
                <a:buFont typeface="Arial" charset="0"/>
                <a:buAutoNum type="arabicPeriod"/>
              </a:pPr>
              <a:r>
                <a:rPr lang="az-Latn-AZ" altLang="en-US" sz="2400" dirty="0">
                  <a:latin typeface="Consolas" charset="0"/>
                </a:rPr>
                <a:t>Nəticə necə hesablanmalıdır</a:t>
              </a:r>
              <a:r>
                <a:rPr lang="ru-RU" altLang="en-US" sz="2400" dirty="0">
                  <a:latin typeface="Consolas" charset="0"/>
                </a:rPr>
                <a:t>?</a:t>
              </a:r>
            </a:p>
            <a:p>
              <a:pPr>
                <a:spcBef>
                  <a:spcPts val="600"/>
                </a:spcBef>
                <a:buFont typeface="Arial" charset="0"/>
                <a:buAutoNum type="arabicPeriod"/>
              </a:pPr>
              <a:r>
                <a:rPr lang="az-Latn-AZ" altLang="en-US" sz="2400" dirty="0">
                  <a:latin typeface="Consolas" charset="0"/>
                </a:rPr>
                <a:t>Nəticəni ekrana necə çıxarılmalıdır</a:t>
              </a:r>
              <a:r>
                <a:rPr lang="ru-RU" altLang="en-US" sz="2400" dirty="0">
                  <a:latin typeface="Consolas" charset="0"/>
                </a:rPr>
                <a:t>?</a:t>
              </a:r>
            </a:p>
          </p:txBody>
        </p:sp>
        <p:sp>
          <p:nvSpPr>
            <p:cNvPr id="20491" name="Oval 57"/>
            <p:cNvSpPr>
              <a:spLocks noChangeArrowheads="1"/>
            </p:cNvSpPr>
            <p:nvPr/>
          </p:nvSpPr>
          <p:spPr bwMode="auto">
            <a:xfrm>
              <a:off x="58" y="3240"/>
              <a:ext cx="409" cy="418"/>
            </a:xfrm>
            <a:prstGeom prst="ellipse">
              <a:avLst/>
            </a:prstGeom>
            <a:solidFill>
              <a:srgbClr val="000080"/>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ru-RU" sz="4400">
                  <a:solidFill>
                    <a:schemeClr val="bg1"/>
                  </a:solidFill>
                  <a:latin typeface="Arial Black" charset="0"/>
                </a:rPr>
                <a:t>?</a:t>
              </a:r>
              <a:endParaRPr lang="ru-RU" altLang="ru-RU" sz="4400">
                <a:solidFill>
                  <a:schemeClr val="bg1"/>
                </a:solidFill>
                <a:latin typeface="Arial Black" charset="0"/>
              </a:endParaRPr>
            </a:p>
          </p:txBody>
        </p:sp>
      </p:grpSp>
      <p:sp>
        <p:nvSpPr>
          <p:cNvPr id="11" name="AutoShape 8"/>
          <p:cNvSpPr>
            <a:spLocks noChangeArrowheads="1"/>
          </p:cNvSpPr>
          <p:nvPr/>
        </p:nvSpPr>
        <p:spPr bwMode="auto">
          <a:xfrm>
            <a:off x="3755379" y="3020580"/>
            <a:ext cx="4363010" cy="545733"/>
          </a:xfrm>
          <a:prstGeom prst="wedgeRoundRectCallout">
            <a:avLst>
              <a:gd name="adj1" fmla="val -81785"/>
              <a:gd name="adj2" fmla="val -9503"/>
              <a:gd name="adj3" fmla="val 16667"/>
            </a:avLst>
          </a:prstGeom>
          <a:solidFill>
            <a:srgbClr val="E6E6FF"/>
          </a:solidFill>
          <a:ln w="12700">
            <a:noFill/>
            <a:miter lim="800000"/>
            <a:headEnd/>
            <a:tailEnd type="none" w="lg" len="lg"/>
          </a:ln>
          <a:effectLst>
            <a:outerShdw dist="35921" dir="2700000" algn="ctr" rotWithShape="0">
              <a:schemeClr val="tx1"/>
            </a:outerShdw>
          </a:effectLst>
        </p:spPr>
        <p:txBody>
          <a:bodyPr lIns="90000" tIns="46800" rIns="90000" bIns="46800" anchor="ctr"/>
          <a:lstStyle/>
          <a:p>
            <a:pPr algn="ctr" eaLnBrk="1" hangingPunct="1">
              <a:defRPr/>
            </a:pPr>
            <a:r>
              <a:rPr lang="az-Latn-AZ" sz="2400">
                <a:latin typeface="Consolas" charset="0"/>
              </a:rPr>
              <a:t>Kompüter özü hesablayır</a:t>
            </a:r>
            <a:endParaRPr lang="ru-RU" sz="2400">
              <a:latin typeface="Consola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dissolve">
                                      <p:cBhvr>
                                        <p:cTn id="12" dur="500"/>
                                        <p:tgtEl>
                                          <p:spTgt spid="5">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dissolve">
                                      <p:cBhvr>
                                        <p:cTn id="15" dur="500"/>
                                        <p:tgtEl>
                                          <p:spTgt spid="5">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dissolve">
                                      <p:cBhvr>
                                        <p:cTn id="23" dur="500"/>
                                        <p:tgtEl>
                                          <p:spTgt spid="5">
                                            <p:txEl>
                                              <p:pRg st="2" end="2"/>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dissolve">
                                      <p:cBhvr>
                                        <p:cTn id="31" dur="500"/>
                                        <p:tgtEl>
                                          <p:spTgt spid="5">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dissolve">
                                      <p:cBhvr>
                                        <p:cTn id="36" dur="500"/>
                                        <p:tgtEl>
                                          <p:spTgt spid="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dissolv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6" grpId="0" animBg="1"/>
      <p:bldP spid="7"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title"/>
          </p:nvPr>
        </p:nvSpPr>
        <p:spPr>
          <a:xfrm>
            <a:off x="311150" y="301625"/>
            <a:ext cx="8375650" cy="471488"/>
          </a:xfrm>
        </p:spPr>
        <p:txBody>
          <a:bodyPr/>
          <a:lstStyle/>
          <a:p>
            <a:r>
              <a:rPr lang="az-Latn-AZ" altLang="ru-RU"/>
              <a:t>Cəm</a:t>
            </a:r>
            <a:r>
              <a:rPr lang="ru-RU" altLang="ru-RU"/>
              <a:t>: </a:t>
            </a:r>
            <a:r>
              <a:rPr lang="az-Latn-AZ" altLang="ru-RU"/>
              <a:t>psevdokod</a:t>
            </a:r>
            <a:endParaRPr lang="ru-RU" altLang="ru-RU"/>
          </a:p>
        </p:txBody>
      </p:sp>
      <p:sp>
        <p:nvSpPr>
          <p:cNvPr id="4" name="Text Box 7"/>
          <p:cNvSpPr txBox="1">
            <a:spLocks noChangeArrowheads="1"/>
          </p:cNvSpPr>
          <p:nvPr/>
        </p:nvSpPr>
        <p:spPr bwMode="auto">
          <a:xfrm>
            <a:off x="434975" y="871538"/>
            <a:ext cx="8353425" cy="1514261"/>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15000"/>
              </a:spcBef>
            </a:pPr>
            <a:r>
              <a:rPr lang="en-US" altLang="en-US" sz="2800" b="1" err="1">
                <a:solidFill>
                  <a:srgbClr val="008000"/>
                </a:solidFill>
                <a:latin typeface="+mj-lt"/>
              </a:rPr>
              <a:t>iki</a:t>
            </a:r>
            <a:r>
              <a:rPr lang="en-US" altLang="en-US" sz="2800" b="1">
                <a:solidFill>
                  <a:srgbClr val="008000"/>
                </a:solidFill>
                <a:latin typeface="+mj-lt"/>
              </a:rPr>
              <a:t> </a:t>
            </a:r>
            <a:r>
              <a:rPr lang="en-US" altLang="en-US" sz="2800" b="1" err="1">
                <a:solidFill>
                  <a:srgbClr val="008000"/>
                </a:solidFill>
                <a:latin typeface="+mj-lt"/>
              </a:rPr>
              <a:t>ədədi</a:t>
            </a:r>
            <a:r>
              <a:rPr lang="en-US" altLang="en-US" sz="2800" b="1">
                <a:solidFill>
                  <a:srgbClr val="008000"/>
                </a:solidFill>
                <a:latin typeface="+mj-lt"/>
              </a:rPr>
              <a:t> </a:t>
            </a:r>
            <a:r>
              <a:rPr lang="en-US" altLang="en-US" sz="2800" b="1" err="1">
                <a:solidFill>
                  <a:srgbClr val="008000"/>
                </a:solidFill>
                <a:latin typeface="+mj-lt"/>
              </a:rPr>
              <a:t>daxil</a:t>
            </a:r>
            <a:r>
              <a:rPr lang="en-US" altLang="en-US" sz="2800" b="1">
                <a:solidFill>
                  <a:srgbClr val="008000"/>
                </a:solidFill>
                <a:latin typeface="+mj-lt"/>
              </a:rPr>
              <a:t> </a:t>
            </a:r>
            <a:r>
              <a:rPr lang="en-US" altLang="en-US" sz="2800" b="1" err="1">
                <a:solidFill>
                  <a:srgbClr val="008000"/>
                </a:solidFill>
                <a:latin typeface="+mj-lt"/>
              </a:rPr>
              <a:t>edin</a:t>
            </a:r>
            <a:endParaRPr lang="ru-RU" altLang="en-US" sz="2800" b="1">
              <a:solidFill>
                <a:srgbClr val="008000"/>
              </a:solidFill>
              <a:latin typeface="+mj-lt"/>
            </a:endParaRPr>
          </a:p>
          <a:p>
            <a:pPr eaLnBrk="1" hangingPunct="1">
              <a:spcBef>
                <a:spcPct val="15000"/>
              </a:spcBef>
            </a:pPr>
            <a:r>
              <a:rPr lang="en-US" altLang="en-US" sz="2800" b="1" err="1">
                <a:solidFill>
                  <a:srgbClr val="008000"/>
                </a:solidFill>
                <a:latin typeface="+mj-lt"/>
              </a:rPr>
              <a:t>ədədlərin</a:t>
            </a:r>
            <a:r>
              <a:rPr lang="en-US" altLang="en-US" sz="2800" b="1">
                <a:solidFill>
                  <a:srgbClr val="008000"/>
                </a:solidFill>
                <a:latin typeface="+mj-lt"/>
              </a:rPr>
              <a:t> </a:t>
            </a:r>
            <a:r>
              <a:rPr lang="en-US" altLang="en-US" sz="2800" b="1" err="1">
                <a:solidFill>
                  <a:srgbClr val="008000"/>
                </a:solidFill>
                <a:latin typeface="+mj-lt"/>
              </a:rPr>
              <a:t>cəmini</a:t>
            </a:r>
            <a:r>
              <a:rPr lang="en-US" altLang="en-US" sz="2800" b="1">
                <a:solidFill>
                  <a:srgbClr val="008000"/>
                </a:solidFill>
                <a:latin typeface="+mj-lt"/>
              </a:rPr>
              <a:t> </a:t>
            </a:r>
            <a:r>
              <a:rPr lang="en-US" altLang="en-US" sz="2800" b="1" err="1">
                <a:solidFill>
                  <a:srgbClr val="008000"/>
                </a:solidFill>
                <a:latin typeface="+mj-lt"/>
              </a:rPr>
              <a:t>hesablayın</a:t>
            </a:r>
            <a:endParaRPr lang="az-Latn-AZ" altLang="en-US" sz="2800" b="1">
              <a:solidFill>
                <a:srgbClr val="008000"/>
              </a:solidFill>
              <a:latin typeface="+mj-lt"/>
            </a:endParaRPr>
          </a:p>
          <a:p>
            <a:pPr eaLnBrk="1" hangingPunct="1">
              <a:spcBef>
                <a:spcPct val="15000"/>
              </a:spcBef>
            </a:pPr>
            <a:r>
              <a:rPr lang="en-US" altLang="en-US" sz="2800" b="1" err="1">
                <a:solidFill>
                  <a:srgbClr val="008000"/>
                </a:solidFill>
                <a:latin typeface="+mj-lt"/>
              </a:rPr>
              <a:t>nəticəni</a:t>
            </a:r>
            <a:r>
              <a:rPr lang="en-US" altLang="en-US" sz="2800" b="1">
                <a:solidFill>
                  <a:srgbClr val="008000"/>
                </a:solidFill>
                <a:latin typeface="+mj-lt"/>
              </a:rPr>
              <a:t> </a:t>
            </a:r>
            <a:r>
              <a:rPr lang="en-US" altLang="en-US" sz="2800" b="1" err="1">
                <a:solidFill>
                  <a:srgbClr val="008000"/>
                </a:solidFill>
                <a:latin typeface="+mj-lt"/>
              </a:rPr>
              <a:t>ekrana</a:t>
            </a:r>
            <a:r>
              <a:rPr lang="en-US" altLang="en-US" sz="2800" b="1">
                <a:solidFill>
                  <a:srgbClr val="008000"/>
                </a:solidFill>
                <a:latin typeface="+mj-lt"/>
              </a:rPr>
              <a:t> </a:t>
            </a:r>
            <a:r>
              <a:rPr lang="en-US" altLang="en-US" sz="2800" b="1" err="1">
                <a:solidFill>
                  <a:srgbClr val="008000"/>
                </a:solidFill>
                <a:latin typeface="+mj-lt"/>
              </a:rPr>
              <a:t>çıxardın</a:t>
            </a:r>
            <a:r>
              <a:rPr lang="en-US" altLang="en-US" sz="2800" b="1">
                <a:solidFill>
                  <a:srgbClr val="008000"/>
                </a:solidFill>
                <a:latin typeface="+mj-lt"/>
              </a:rPr>
              <a:t>.</a:t>
            </a:r>
            <a:endParaRPr lang="ru-RU" altLang="en-US" sz="2800" b="1">
              <a:solidFill>
                <a:srgbClr val="008000"/>
              </a:solidFill>
              <a:latin typeface="+mj-lt"/>
            </a:endParaRPr>
          </a:p>
        </p:txBody>
      </p:sp>
      <p:sp>
        <p:nvSpPr>
          <p:cNvPr id="5" name="AutoShape 7"/>
          <p:cNvSpPr>
            <a:spLocks noChangeArrowheads="1"/>
          </p:cNvSpPr>
          <p:nvPr/>
        </p:nvSpPr>
        <p:spPr bwMode="auto">
          <a:xfrm>
            <a:off x="2047730" y="3143474"/>
            <a:ext cx="6472156" cy="1863956"/>
          </a:xfrm>
          <a:prstGeom prst="wedgeRoundRectCallout">
            <a:avLst>
              <a:gd name="adj1" fmla="val -44912"/>
              <a:gd name="adj2" fmla="val -88509"/>
              <a:gd name="adj3" fmla="val 16667"/>
            </a:avLst>
          </a:prstGeom>
          <a:solidFill>
            <a:srgbClr val="E6E6FF"/>
          </a:solidFill>
          <a:ln w="12700">
            <a:noFill/>
            <a:miter lim="800000"/>
            <a:headEnd/>
            <a:tailEnd type="none" w="lg" len="lg"/>
          </a:ln>
          <a:effectLst>
            <a:outerShdw dist="35921" dir="2700000" algn="ctr" rotWithShape="0">
              <a:schemeClr val="tx1"/>
            </a:outerShdw>
          </a:effectLst>
        </p:spPr>
        <p:txBody>
          <a:bodyPr lIns="90000" tIns="46800" rIns="90000" bIns="46800" anchor="ctr"/>
          <a:lstStyle/>
          <a:p>
            <a:pPr eaLnBrk="1" hangingPunct="1">
              <a:defRPr/>
            </a:pPr>
            <a:r>
              <a:rPr lang="az-Latn-AZ" sz="2400" b="1">
                <a:latin typeface="Consolas" charset="0"/>
              </a:rPr>
              <a:t>Psevdokod </a:t>
            </a:r>
            <a:r>
              <a:rPr lang="ru-RU" sz="2400">
                <a:latin typeface="Consolas" charset="0"/>
              </a:rPr>
              <a:t>–</a:t>
            </a:r>
            <a:r>
              <a:rPr lang="az-Latn-AZ" sz="2400">
                <a:latin typeface="Consolas" charset="0"/>
              </a:rPr>
              <a:t> proqramlaşdırma elementlərindən istifadə edərək </a:t>
            </a:r>
            <a:r>
              <a:rPr lang="en-US" sz="2400">
                <a:latin typeface="Consolas" charset="0"/>
              </a:rPr>
              <a:t>təbii dil</a:t>
            </a:r>
            <a:r>
              <a:rPr lang="az-Latn-AZ" sz="2400">
                <a:latin typeface="Consolas" charset="0"/>
              </a:rPr>
              <a:t>də</a:t>
            </a:r>
            <a:r>
              <a:rPr lang="en-US" sz="2400">
                <a:latin typeface="Consolas" charset="0"/>
              </a:rPr>
              <a:t> </a:t>
            </a:r>
            <a:r>
              <a:rPr lang="en-US" sz="2400" err="1">
                <a:latin typeface="Consolas" charset="0"/>
              </a:rPr>
              <a:t>yazılmış</a:t>
            </a:r>
            <a:r>
              <a:rPr lang="en-US" sz="2400">
                <a:latin typeface="Consolas" charset="0"/>
              </a:rPr>
              <a:t> alqoritmdir.</a:t>
            </a:r>
          </a:p>
          <a:p>
            <a:pPr eaLnBrk="1" hangingPunct="1">
              <a:defRPr/>
            </a:pPr>
            <a:endParaRPr lang="ru-RU" sz="2400">
              <a:latin typeface="Consolas" charset="0"/>
            </a:endParaRPr>
          </a:p>
        </p:txBody>
      </p:sp>
      <p:grpSp>
        <p:nvGrpSpPr>
          <p:cNvPr id="2" name="Group 55"/>
          <p:cNvGrpSpPr>
            <a:grpSpLocks/>
          </p:cNvGrpSpPr>
          <p:nvPr/>
        </p:nvGrpSpPr>
        <p:grpSpPr bwMode="auto">
          <a:xfrm>
            <a:off x="311150" y="4872996"/>
            <a:ext cx="7792811" cy="1162051"/>
            <a:chOff x="358" y="4163"/>
            <a:chExt cx="4592" cy="732"/>
          </a:xfrm>
        </p:grpSpPr>
        <p:sp>
          <p:nvSpPr>
            <p:cNvPr id="7" name="Text Box 56"/>
            <p:cNvSpPr txBox="1">
              <a:spLocks noChangeArrowheads="1"/>
            </p:cNvSpPr>
            <p:nvPr/>
          </p:nvSpPr>
          <p:spPr bwMode="auto">
            <a:xfrm>
              <a:off x="659" y="4372"/>
              <a:ext cx="4291" cy="523"/>
            </a:xfrm>
            <a:prstGeom prst="rect">
              <a:avLst/>
            </a:prstGeom>
            <a:solidFill>
              <a:srgbClr val="D1D1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az-Latn-AZ" altLang="en-US" sz="2400">
                  <a:latin typeface="Consolas" charset="0"/>
                </a:rPr>
                <a:t> Kompüter psevdokodu yerinə yetirə bilmir</a:t>
              </a:r>
              <a:r>
                <a:rPr lang="ru-RU" altLang="en-US" sz="2400">
                  <a:latin typeface="Consolas" charset="0"/>
                </a:rPr>
                <a:t>!</a:t>
              </a:r>
            </a:p>
          </p:txBody>
        </p:sp>
        <p:sp>
          <p:nvSpPr>
            <p:cNvPr id="21512" name="Oval 57"/>
            <p:cNvSpPr>
              <a:spLocks noChangeArrowheads="1"/>
            </p:cNvSpPr>
            <p:nvPr/>
          </p:nvSpPr>
          <p:spPr bwMode="auto">
            <a:xfrm>
              <a:off x="358" y="4163"/>
              <a:ext cx="409" cy="418"/>
            </a:xfrm>
            <a:prstGeom prst="ellipse">
              <a:avLst/>
            </a:prstGeom>
            <a:solidFill>
              <a:srgbClr val="000080"/>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ru-RU" altLang="ru-RU" sz="4400">
                  <a:solidFill>
                    <a:schemeClr val="bg1"/>
                  </a:solidFill>
                  <a:latin typeface="Arial Black"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dissolv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ssolv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dissolv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dissolve">
                                      <p:cBhvr>
                                        <p:cTn id="22" dur="500"/>
                                        <p:tgtEl>
                                          <p:spTgt spid="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Заголовок 1"/>
          <p:cNvSpPr>
            <a:spLocks noGrp="1"/>
          </p:cNvSpPr>
          <p:nvPr>
            <p:ph type="title"/>
          </p:nvPr>
        </p:nvSpPr>
        <p:spPr>
          <a:xfrm>
            <a:off x="311150" y="301625"/>
            <a:ext cx="8375650" cy="471488"/>
          </a:xfrm>
        </p:spPr>
        <p:txBody>
          <a:bodyPr/>
          <a:lstStyle/>
          <a:p>
            <a:r>
              <a:rPr lang="az-Latn-AZ" altLang="ru-RU"/>
              <a:t>Klaviaturadan ədədlərin daxil edilməsi</a:t>
            </a:r>
            <a:endParaRPr lang="ru-RU" altLang="ru-RU"/>
          </a:p>
        </p:txBody>
      </p:sp>
      <p:grpSp>
        <p:nvGrpSpPr>
          <p:cNvPr id="2" name="Group 55"/>
          <p:cNvGrpSpPr>
            <a:grpSpLocks/>
          </p:cNvGrpSpPr>
          <p:nvPr/>
        </p:nvGrpSpPr>
        <p:grpSpPr bwMode="auto">
          <a:xfrm>
            <a:off x="688975" y="2876553"/>
            <a:ext cx="7588251" cy="2366964"/>
            <a:chOff x="433" y="3902"/>
            <a:chExt cx="4780" cy="1491"/>
          </a:xfrm>
        </p:grpSpPr>
        <p:sp>
          <p:nvSpPr>
            <p:cNvPr id="6" name="Text Box 56"/>
            <p:cNvSpPr txBox="1">
              <a:spLocks noChangeArrowheads="1"/>
            </p:cNvSpPr>
            <p:nvPr/>
          </p:nvSpPr>
          <p:spPr bwMode="auto">
            <a:xfrm>
              <a:off x="744" y="4123"/>
              <a:ext cx="4469" cy="1270"/>
            </a:xfrm>
            <a:prstGeom prst="rect">
              <a:avLst/>
            </a:prstGeom>
            <a:solidFill>
              <a:srgbClr val="D1D1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533400" indent="-358775">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631825" indent="-457200">
                <a:spcBef>
                  <a:spcPct val="50000"/>
                </a:spcBef>
                <a:buAutoNum type="arabicPeriod"/>
              </a:pPr>
              <a:r>
                <a:rPr lang="en-US" altLang="en-US" sz="2400">
                  <a:latin typeface="Consolas" charset="0"/>
                </a:rPr>
                <a:t>Proqram </a:t>
              </a:r>
              <a:r>
                <a:rPr lang="en-US" altLang="en-US" sz="2400" err="1">
                  <a:latin typeface="Consolas" charset="0"/>
                </a:rPr>
                <a:t>istifadəçinin</a:t>
              </a:r>
              <a:r>
                <a:rPr lang="en-US" altLang="en-US" sz="2400">
                  <a:latin typeface="Consolas" charset="0"/>
                </a:rPr>
                <a:t> </a:t>
              </a:r>
              <a:r>
                <a:rPr lang="en-US" altLang="en-US" sz="2400" err="1">
                  <a:latin typeface="Consolas" charset="0"/>
                </a:rPr>
                <a:t>ədədi</a:t>
              </a:r>
              <a:r>
                <a:rPr lang="en-US" altLang="en-US" sz="2400">
                  <a:latin typeface="Consolas" charset="0"/>
                </a:rPr>
                <a:t> </a:t>
              </a:r>
              <a:r>
                <a:rPr lang="en-US" altLang="en-US" sz="2400" err="1">
                  <a:latin typeface="Consolas" charset="0"/>
                </a:rPr>
                <a:t>daxil</a:t>
              </a:r>
              <a:r>
                <a:rPr lang="en-US" altLang="en-US" sz="2400">
                  <a:latin typeface="Consolas" charset="0"/>
                </a:rPr>
                <a:t> </a:t>
              </a:r>
              <a:r>
                <a:rPr lang="en-US" altLang="en-US" sz="2400" err="1">
                  <a:latin typeface="Consolas" charset="0"/>
                </a:rPr>
                <a:t>edilməsini</a:t>
              </a:r>
              <a:r>
                <a:rPr lang="en-US" altLang="en-US" sz="2400">
                  <a:latin typeface="Consolas" charset="0"/>
                </a:rPr>
                <a:t> </a:t>
              </a:r>
              <a:r>
                <a:rPr lang="en-US" altLang="en-US" sz="2400" err="1">
                  <a:latin typeface="Consolas" charset="0"/>
                </a:rPr>
                <a:t>və</a:t>
              </a:r>
              <a:r>
                <a:rPr lang="en-US" altLang="en-US" sz="2400">
                  <a:latin typeface="Consolas" charset="0"/>
                </a:rPr>
                <a:t> </a:t>
              </a:r>
              <a:r>
                <a:rPr lang="en-US" altLang="en-US" sz="2400" i="1">
                  <a:latin typeface="Consolas" charset="0"/>
                </a:rPr>
                <a:t>Enter </a:t>
              </a:r>
              <a:r>
                <a:rPr lang="en-US" altLang="en-US" sz="2400" err="1">
                  <a:latin typeface="Consolas" charset="0"/>
                </a:rPr>
                <a:t>basılmasını</a:t>
              </a:r>
              <a:r>
                <a:rPr lang="en-US" altLang="en-US" sz="2400">
                  <a:latin typeface="Consolas" charset="0"/>
                </a:rPr>
                <a:t> </a:t>
              </a:r>
              <a:r>
                <a:rPr lang="en-US" altLang="en-US" sz="2400" err="1">
                  <a:latin typeface="Consolas" charset="0"/>
                </a:rPr>
                <a:t>gözləyir</a:t>
              </a:r>
              <a:r>
                <a:rPr lang="en-US" altLang="en-US" sz="2400">
                  <a:latin typeface="Consolas" charset="0"/>
                </a:rPr>
                <a:t>.</a:t>
              </a:r>
              <a:endParaRPr lang="ru-RU" altLang="en-US" sz="2400" i="1">
                <a:latin typeface="Consolas" charset="0"/>
              </a:endParaRPr>
            </a:p>
            <a:p>
              <a:pPr marL="174625" indent="0">
                <a:spcBef>
                  <a:spcPts val="600"/>
                </a:spcBef>
              </a:pPr>
              <a:r>
                <a:rPr lang="az-Latn-AZ" altLang="en-US" sz="2400">
                  <a:latin typeface="Consolas" charset="0"/>
                </a:rPr>
                <a:t>2. Daxil edilmiş ədəd </a:t>
              </a:r>
              <a:r>
                <a:rPr lang="az-Latn-AZ" altLang="en-US" sz="2400" b="1">
                  <a:latin typeface="Consolas" charset="0"/>
                </a:rPr>
                <a:t>a </a:t>
              </a:r>
              <a:r>
                <a:rPr lang="az-Latn-AZ" altLang="en-US" sz="2400">
                  <a:latin typeface="Consolas" charset="0"/>
                </a:rPr>
                <a:t>dəyişəninə yazılır (</a:t>
              </a:r>
              <a:r>
                <a:rPr lang="az-Latn-AZ" altLang="en-US" sz="2400" b="1">
                  <a:latin typeface="Consolas" charset="0"/>
                </a:rPr>
                <a:t>a</a:t>
              </a:r>
              <a:r>
                <a:rPr lang="az-Latn-AZ" altLang="en-US" sz="2400">
                  <a:latin typeface="Consolas" charset="0"/>
                </a:rPr>
                <a:t> adı ilə əlaqələndirilir).</a:t>
              </a:r>
              <a:endParaRPr lang="ru-RU" altLang="en-US" sz="2400">
                <a:latin typeface="Consolas" charset="0"/>
              </a:endParaRPr>
            </a:p>
          </p:txBody>
        </p:sp>
        <p:sp>
          <p:nvSpPr>
            <p:cNvPr id="27659" name="Oval 57"/>
            <p:cNvSpPr>
              <a:spLocks noChangeArrowheads="1"/>
            </p:cNvSpPr>
            <p:nvPr/>
          </p:nvSpPr>
          <p:spPr bwMode="auto">
            <a:xfrm>
              <a:off x="433" y="3902"/>
              <a:ext cx="409" cy="418"/>
            </a:xfrm>
            <a:prstGeom prst="ellipse">
              <a:avLst/>
            </a:prstGeom>
            <a:solidFill>
              <a:srgbClr val="000080"/>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ru-RU" altLang="ru-RU" sz="4400">
                  <a:solidFill>
                    <a:schemeClr val="bg1"/>
                  </a:solidFill>
                  <a:latin typeface="Arial Black" charset="0"/>
                </a:rPr>
                <a:t>!</a:t>
              </a:r>
            </a:p>
          </p:txBody>
        </p:sp>
      </p:gr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t="17070" b="16357"/>
          <a:stretch>
            <a:fillRect/>
          </a:stretch>
        </p:blipFill>
        <p:spPr bwMode="auto">
          <a:xfrm>
            <a:off x="4376738" y="1203325"/>
            <a:ext cx="191452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12" name="Полилиния 11"/>
          <p:cNvSpPr>
            <a:spLocks/>
          </p:cNvSpPr>
          <p:nvPr/>
        </p:nvSpPr>
        <p:spPr bwMode="auto">
          <a:xfrm>
            <a:off x="2578100" y="960438"/>
            <a:ext cx="2513013" cy="704850"/>
          </a:xfrm>
          <a:custGeom>
            <a:avLst/>
            <a:gdLst>
              <a:gd name="T0" fmla="*/ 2510653 w 2513162"/>
              <a:gd name="T1" fmla="*/ 649723 h 705971"/>
              <a:gd name="T2" fmla="*/ 0 w 2513162"/>
              <a:gd name="T3" fmla="*/ 689013 h 705971"/>
              <a:gd name="T4" fmla="*/ 0 60000 65536"/>
              <a:gd name="T5" fmla="*/ 0 60000 65536"/>
              <a:gd name="T6" fmla="*/ 0 w 2513162"/>
              <a:gd name="T7" fmla="*/ 0 h 705971"/>
              <a:gd name="T8" fmla="*/ 2513162 w 2513162"/>
              <a:gd name="T9" fmla="*/ 705971 h 705971"/>
            </a:gdLst>
            <a:ahLst/>
            <a:cxnLst>
              <a:cxn ang="T4">
                <a:pos x="T0" y="T1"/>
              </a:cxn>
              <a:cxn ang="T5">
                <a:pos x="T2" y="T3"/>
              </a:cxn>
            </a:cxnLst>
            <a:rect l="T6" t="T7" r="T8" b="T9"/>
            <a:pathLst>
              <a:path w="2513162" h="705971">
                <a:moveTo>
                  <a:pt x="2513162" y="665714"/>
                </a:moveTo>
                <a:cubicBezTo>
                  <a:pt x="1492532" y="0"/>
                  <a:pt x="654811" y="282916"/>
                  <a:pt x="0" y="705971"/>
                </a:cubicBezTo>
              </a:path>
            </a:pathLst>
          </a:custGeom>
          <a:noFill/>
          <a:ln w="19050">
            <a:solidFill>
              <a:schemeClr val="tx1"/>
            </a:solidFill>
            <a:prstDash val="dash"/>
            <a:round/>
            <a:headEnd/>
            <a:tailEnd type="triangl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en-US">
              <a:latin typeface="Consolas" charset="0"/>
            </a:endParaRPr>
          </a:p>
        </p:txBody>
      </p:sp>
      <p:sp>
        <p:nvSpPr>
          <p:cNvPr id="13" name="Овал 12"/>
          <p:cNvSpPr>
            <a:spLocks noChangeArrowheads="1"/>
          </p:cNvSpPr>
          <p:nvPr/>
        </p:nvSpPr>
        <p:spPr bwMode="auto">
          <a:xfrm>
            <a:off x="2108200" y="1574800"/>
            <a:ext cx="468313" cy="468313"/>
          </a:xfrm>
          <a:prstGeom prst="ellipse">
            <a:avLst/>
          </a:prstGeom>
          <a:solidFill>
            <a:schemeClr val="accent5"/>
          </a:solidFill>
          <a:ln>
            <a:noFill/>
          </a:ln>
          <a:effectLst>
            <a:outerShdw blurRad="63500" dist="38100" dir="2700000" algn="tl" rotWithShape="0">
              <a:srgbClr val="000000">
                <a:alpha val="39999"/>
              </a:srgbClr>
            </a:outerShdw>
          </a:effectLst>
        </p:spPr>
        <p:txBody>
          <a:bodyPr wrap="none"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a:latin typeface="Consolas" charset="0"/>
              </a:rPr>
              <a:t>5</a:t>
            </a:r>
            <a:endParaRPr lang="ru-RU" altLang="en-US" sz="2400">
              <a:latin typeface="Consolas" charset="0"/>
            </a:endParaRPr>
          </a:p>
        </p:txBody>
      </p:sp>
      <p:sp>
        <p:nvSpPr>
          <p:cNvPr id="15" name="Прямоугольник 14"/>
          <p:cNvSpPr>
            <a:spLocks noChangeArrowheads="1"/>
          </p:cNvSpPr>
          <p:nvPr/>
        </p:nvSpPr>
        <p:spPr bwMode="auto">
          <a:xfrm>
            <a:off x="796925" y="1524000"/>
            <a:ext cx="5286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type="triangle" w="lg" len="lg"/>
              </a14:hiddenLine>
            </a:ext>
          </a:extLst>
        </p:spPr>
        <p:txBody>
          <a:bodyPr wrap="none"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ru-RU" sz="3600">
                <a:latin typeface="Consolas" charset="0"/>
              </a:rPr>
              <a:t>a</a:t>
            </a:r>
            <a:endParaRPr lang="ru-RU" altLang="ru-RU" sz="3600">
              <a:latin typeface="Consolas" charset="0"/>
            </a:endParaRPr>
          </a:p>
        </p:txBody>
      </p:sp>
      <p:sp>
        <p:nvSpPr>
          <p:cNvPr id="16" name="Полилиния 15"/>
          <p:cNvSpPr>
            <a:spLocks noChangeArrowheads="1"/>
          </p:cNvSpPr>
          <p:nvPr/>
        </p:nvSpPr>
        <p:spPr bwMode="auto">
          <a:xfrm>
            <a:off x="1312863" y="1851025"/>
            <a:ext cx="752475" cy="0"/>
          </a:xfrm>
          <a:custGeom>
            <a:avLst/>
            <a:gdLst>
              <a:gd name="T0" fmla="*/ 0 w 753035"/>
              <a:gd name="T1" fmla="*/ 0 h 10757"/>
              <a:gd name="T2" fmla="*/ 745232 w 753035"/>
              <a:gd name="T3" fmla="*/ 0 h 10757"/>
              <a:gd name="T4" fmla="*/ 0 60000 65536"/>
              <a:gd name="T5" fmla="*/ 0 60000 65536"/>
              <a:gd name="T6" fmla="*/ 0 w 753035"/>
              <a:gd name="T7" fmla="*/ 0 h 10757"/>
              <a:gd name="T8" fmla="*/ 753035 w 753035"/>
              <a:gd name="T9" fmla="*/ 0 h 10757"/>
            </a:gdLst>
            <a:ahLst/>
            <a:cxnLst>
              <a:cxn ang="T4">
                <a:pos x="T0" y="T1"/>
              </a:cxn>
              <a:cxn ang="T5">
                <a:pos x="T2" y="T3"/>
              </a:cxn>
            </a:cxnLst>
            <a:rect l="T6" t="T7" r="T8" b="T9"/>
            <a:pathLst>
              <a:path w="753035" h="10757">
                <a:moveTo>
                  <a:pt x="0" y="10757"/>
                </a:moveTo>
                <a:lnTo>
                  <a:pt x="753035" y="0"/>
                </a:lnTo>
              </a:path>
            </a:pathLst>
          </a:custGeom>
          <a:noFill/>
          <a:ln w="19050">
            <a:solidFill>
              <a:srgbClr val="0000FF"/>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Заголовок 1"/>
          <p:cNvSpPr>
            <a:spLocks noGrp="1"/>
          </p:cNvSpPr>
          <p:nvPr>
            <p:ph type="title"/>
          </p:nvPr>
        </p:nvSpPr>
        <p:spPr>
          <a:xfrm>
            <a:off x="323994" y="208724"/>
            <a:ext cx="8680450" cy="501067"/>
          </a:xfrm>
        </p:spPr>
        <p:txBody>
          <a:bodyPr/>
          <a:lstStyle/>
          <a:p>
            <a:r>
              <a:rPr lang="az-Latn-AZ" altLang="ru-RU"/>
              <a:t>Klaviaturadan qiyməylərin daxil edilməsi</a:t>
            </a:r>
            <a:endParaRPr lang="ru-RU" altLang="ru-RU"/>
          </a:p>
        </p:txBody>
      </p:sp>
      <p:sp>
        <p:nvSpPr>
          <p:cNvPr id="4" name="Text Box 7"/>
          <p:cNvSpPr txBox="1">
            <a:spLocks noChangeArrowheads="1"/>
          </p:cNvSpPr>
          <p:nvPr/>
        </p:nvSpPr>
        <p:spPr bwMode="auto">
          <a:xfrm>
            <a:off x="390525" y="915988"/>
            <a:ext cx="2589213" cy="523875"/>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marL="179388" indent="-93663">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800">
                <a:latin typeface="Consolas" charset="0"/>
                <a:ea typeface="Consolas" charset="0"/>
                <a:cs typeface="Consolas" charset="0"/>
              </a:rPr>
              <a:t>a = </a:t>
            </a:r>
            <a:r>
              <a:rPr lang="en-US" altLang="en-US" sz="2800">
                <a:solidFill>
                  <a:srgbClr val="0070C0"/>
                </a:solidFill>
                <a:latin typeface="Consolas" charset="0"/>
                <a:ea typeface="Consolas" charset="0"/>
                <a:cs typeface="Consolas" charset="0"/>
              </a:rPr>
              <a:t>input</a:t>
            </a:r>
            <a:r>
              <a:rPr lang="en-US" altLang="en-US" sz="2800">
                <a:latin typeface="Consolas" charset="0"/>
                <a:ea typeface="Consolas" charset="0"/>
                <a:cs typeface="Consolas" charset="0"/>
              </a:rPr>
              <a:t>()</a:t>
            </a:r>
            <a:endParaRPr lang="ru-RU" altLang="en-US" sz="2800">
              <a:latin typeface="Consolas" charset="0"/>
              <a:ea typeface="Consolas" charset="0"/>
              <a:cs typeface="Consolas" charset="0"/>
            </a:endParaRPr>
          </a:p>
        </p:txBody>
      </p:sp>
      <p:sp>
        <p:nvSpPr>
          <p:cNvPr id="17" name="AutoShape 7"/>
          <p:cNvSpPr>
            <a:spLocks noChangeArrowheads="1"/>
          </p:cNvSpPr>
          <p:nvPr/>
        </p:nvSpPr>
        <p:spPr bwMode="auto">
          <a:xfrm>
            <a:off x="3556145" y="747713"/>
            <a:ext cx="3808931" cy="993666"/>
          </a:xfrm>
          <a:prstGeom prst="wedgeRoundRectCallout">
            <a:avLst>
              <a:gd name="adj1" fmla="val -64963"/>
              <a:gd name="adj2" fmla="val -10190"/>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pPr>
            <a:r>
              <a:rPr lang="en-US" altLang="en-US" sz="2400">
                <a:solidFill>
                  <a:srgbClr val="000000"/>
                </a:solidFill>
                <a:latin typeface="Consolas" charset="0"/>
              </a:rPr>
              <a:t>K</a:t>
            </a:r>
            <a:r>
              <a:rPr lang="az-Latn-AZ" altLang="en-US" sz="2400">
                <a:solidFill>
                  <a:srgbClr val="000000"/>
                </a:solidFill>
                <a:latin typeface="Consolas" charset="0"/>
              </a:rPr>
              <a:t>laviaturadan sətri daxil edib </a:t>
            </a:r>
            <a:r>
              <a:rPr lang="az-Latn-AZ" altLang="en-US" sz="2400" b="1">
                <a:solidFill>
                  <a:srgbClr val="000000"/>
                </a:solidFill>
                <a:latin typeface="Consolas" charset="0"/>
              </a:rPr>
              <a:t>a </a:t>
            </a:r>
            <a:r>
              <a:rPr lang="az-Latn-AZ" altLang="en-US" sz="2400">
                <a:solidFill>
                  <a:srgbClr val="000000"/>
                </a:solidFill>
                <a:latin typeface="Consolas" charset="0"/>
              </a:rPr>
              <a:t>dəyişənə yazılması</a:t>
            </a:r>
            <a:endParaRPr lang="ru-RU" altLang="en-US" sz="2400" b="1">
              <a:solidFill>
                <a:srgbClr val="000000"/>
              </a:solidFill>
              <a:latin typeface="Courier New" charset="0"/>
              <a:ea typeface="Courier New" charset="0"/>
              <a:cs typeface="Courier New" charset="0"/>
            </a:endParaRPr>
          </a:p>
        </p:txBody>
      </p:sp>
      <p:sp>
        <p:nvSpPr>
          <p:cNvPr id="12" name="Text Box 7"/>
          <p:cNvSpPr txBox="1">
            <a:spLocks noChangeArrowheads="1"/>
          </p:cNvSpPr>
          <p:nvPr/>
        </p:nvSpPr>
        <p:spPr bwMode="auto">
          <a:xfrm>
            <a:off x="390525" y="1582738"/>
            <a:ext cx="2589213" cy="523875"/>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marL="179388" indent="-93663">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800">
                <a:latin typeface="Consolas" charset="0"/>
                <a:ea typeface="Consolas" charset="0"/>
                <a:cs typeface="Consolas" charset="0"/>
              </a:rPr>
              <a:t>b = </a:t>
            </a:r>
            <a:r>
              <a:rPr lang="en-US" altLang="en-US" sz="2800">
                <a:solidFill>
                  <a:srgbClr val="0070C0"/>
                </a:solidFill>
                <a:latin typeface="Consolas" charset="0"/>
                <a:ea typeface="Consolas" charset="0"/>
                <a:cs typeface="Consolas" charset="0"/>
              </a:rPr>
              <a:t>input</a:t>
            </a:r>
            <a:r>
              <a:rPr lang="en-US" altLang="en-US" sz="2800">
                <a:latin typeface="Consolas" charset="0"/>
                <a:ea typeface="Consolas" charset="0"/>
                <a:cs typeface="Consolas" charset="0"/>
              </a:rPr>
              <a:t>()</a:t>
            </a:r>
            <a:endParaRPr lang="ru-RU" altLang="en-US" sz="2800">
              <a:latin typeface="Consolas" charset="0"/>
              <a:ea typeface="Consolas" charset="0"/>
              <a:cs typeface="Consolas" charset="0"/>
            </a:endParaRPr>
          </a:p>
        </p:txBody>
      </p:sp>
      <p:sp>
        <p:nvSpPr>
          <p:cNvPr id="13" name="Text Box 7"/>
          <p:cNvSpPr txBox="1">
            <a:spLocks noChangeArrowheads="1"/>
          </p:cNvSpPr>
          <p:nvPr/>
        </p:nvSpPr>
        <p:spPr bwMode="auto">
          <a:xfrm>
            <a:off x="390525" y="2251075"/>
            <a:ext cx="2589213" cy="522288"/>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marL="179388" indent="-93663">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ru-RU" altLang="en-US" sz="2800">
                <a:latin typeface="Consolas" charset="0"/>
                <a:ea typeface="Consolas" charset="0"/>
                <a:cs typeface="Consolas" charset="0"/>
              </a:rPr>
              <a:t>с</a:t>
            </a:r>
            <a:r>
              <a:rPr lang="en-US" altLang="en-US" sz="2800">
                <a:latin typeface="Consolas" charset="0"/>
                <a:ea typeface="Consolas" charset="0"/>
                <a:cs typeface="Consolas" charset="0"/>
              </a:rPr>
              <a:t> = a + b</a:t>
            </a:r>
            <a:endParaRPr lang="ru-RU" altLang="en-US" sz="2800">
              <a:latin typeface="Consolas" charset="0"/>
              <a:ea typeface="Consolas" charset="0"/>
              <a:cs typeface="Consolas" charset="0"/>
            </a:endParaRPr>
          </a:p>
        </p:txBody>
      </p:sp>
      <p:sp>
        <p:nvSpPr>
          <p:cNvPr id="14" name="Text Box 7"/>
          <p:cNvSpPr txBox="1">
            <a:spLocks noChangeArrowheads="1"/>
          </p:cNvSpPr>
          <p:nvPr/>
        </p:nvSpPr>
        <p:spPr bwMode="auto">
          <a:xfrm>
            <a:off x="390525" y="2917825"/>
            <a:ext cx="2589213" cy="522288"/>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p>
            <a:pPr marL="179388" indent="-93663" algn="just" eaLnBrk="1" hangingPunct="1">
              <a:spcAft>
                <a:spcPts val="0"/>
              </a:spcAft>
              <a:defRPr/>
            </a:pPr>
            <a:r>
              <a:rPr lang="en-US" sz="2800">
                <a:solidFill>
                  <a:srgbClr val="0070C0"/>
                </a:solidFill>
                <a:latin typeface="Consolas" charset="0"/>
                <a:ea typeface="Consolas" charset="0"/>
                <a:cs typeface="Consolas" charset="0"/>
              </a:rPr>
              <a:t>print</a:t>
            </a:r>
            <a:r>
              <a:rPr lang="en-US" sz="2800">
                <a:latin typeface="Consolas" charset="0"/>
                <a:ea typeface="Consolas" charset="0"/>
                <a:cs typeface="Consolas" charset="0"/>
              </a:rPr>
              <a:t> </a:t>
            </a:r>
            <a:r>
              <a:rPr lang="ru-RU" sz="2800">
                <a:latin typeface="Consolas" charset="0"/>
                <a:ea typeface="Consolas" charset="0"/>
                <a:cs typeface="Consolas" charset="0"/>
              </a:rPr>
              <a:t>( </a:t>
            </a:r>
            <a:r>
              <a:rPr lang="en-US" sz="2800">
                <a:latin typeface="Consolas" charset="0"/>
                <a:ea typeface="Consolas" charset="0"/>
                <a:cs typeface="Consolas" charset="0"/>
              </a:rPr>
              <a:t>c </a:t>
            </a:r>
            <a:r>
              <a:rPr lang="ru-RU" sz="2800">
                <a:latin typeface="Consolas" charset="0"/>
                <a:ea typeface="Consolas" charset="0"/>
                <a:cs typeface="Consolas" charset="0"/>
              </a:rPr>
              <a:t>)</a:t>
            </a:r>
          </a:p>
        </p:txBody>
      </p:sp>
      <p:sp>
        <p:nvSpPr>
          <p:cNvPr id="21" name="Text Box 6"/>
          <p:cNvSpPr txBox="1">
            <a:spLocks noChangeArrowheads="1"/>
          </p:cNvSpPr>
          <p:nvPr/>
        </p:nvSpPr>
        <p:spPr bwMode="auto">
          <a:xfrm>
            <a:off x="3554693" y="1744951"/>
            <a:ext cx="2667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38488" indent="-313848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az-Latn-AZ" altLang="ru-RU" sz="2400" b="1">
                <a:solidFill>
                  <a:srgbClr val="3333FF"/>
                </a:solidFill>
                <a:latin typeface="Consolas" charset="0"/>
              </a:rPr>
              <a:t>Protokol</a:t>
            </a:r>
            <a:r>
              <a:rPr lang="ru-RU" altLang="ru-RU" sz="2400" b="1">
                <a:solidFill>
                  <a:srgbClr val="3333FF"/>
                </a:solidFill>
                <a:latin typeface="Consolas" charset="0"/>
              </a:rPr>
              <a:t>:</a:t>
            </a:r>
            <a:endParaRPr lang="en-US" altLang="ru-RU" sz="2400" b="1">
              <a:solidFill>
                <a:srgbClr val="3333FF"/>
              </a:solidFill>
              <a:latin typeface="Consolas" charset="0"/>
            </a:endParaRPr>
          </a:p>
          <a:p>
            <a:pPr eaLnBrk="1" hangingPunct="1"/>
            <a:r>
              <a:rPr lang="ru-RU" altLang="ru-RU" sz="2800" b="1">
                <a:latin typeface="Courier New" charset="0"/>
              </a:rPr>
              <a:t>  </a:t>
            </a:r>
            <a:r>
              <a:rPr lang="ru-RU" altLang="ru-RU" sz="2800" b="1">
                <a:latin typeface="Consolas" charset="0"/>
                <a:ea typeface="Consolas" charset="0"/>
                <a:cs typeface="Consolas" charset="0"/>
              </a:rPr>
              <a:t>21</a:t>
            </a:r>
          </a:p>
          <a:p>
            <a:pPr eaLnBrk="1" hangingPunct="1"/>
            <a:r>
              <a:rPr lang="ru-RU" altLang="ru-RU" sz="2800" b="1">
                <a:latin typeface="Consolas" charset="0"/>
                <a:ea typeface="Consolas" charset="0"/>
                <a:cs typeface="Consolas" charset="0"/>
              </a:rPr>
              <a:t>  33</a:t>
            </a:r>
          </a:p>
          <a:p>
            <a:pPr eaLnBrk="1" hangingPunct="1"/>
            <a:r>
              <a:rPr lang="ru-RU" altLang="ru-RU" sz="2800" b="1">
                <a:solidFill>
                  <a:srgbClr val="FF0000"/>
                </a:solidFill>
                <a:latin typeface="Consolas" charset="0"/>
                <a:ea typeface="Consolas" charset="0"/>
                <a:cs typeface="Consolas" charset="0"/>
              </a:rPr>
              <a:t>  2133</a:t>
            </a:r>
            <a:endParaRPr lang="en-US" altLang="ru-RU" sz="2800" b="1">
              <a:solidFill>
                <a:srgbClr val="FF0000"/>
              </a:solidFill>
              <a:latin typeface="Consolas" charset="0"/>
              <a:ea typeface="Consolas" charset="0"/>
              <a:cs typeface="Consolas" charset="0"/>
            </a:endParaRPr>
          </a:p>
        </p:txBody>
      </p:sp>
      <p:grpSp>
        <p:nvGrpSpPr>
          <p:cNvPr id="2" name="Group 55"/>
          <p:cNvGrpSpPr>
            <a:grpSpLocks/>
          </p:cNvGrpSpPr>
          <p:nvPr/>
        </p:nvGrpSpPr>
        <p:grpSpPr bwMode="auto">
          <a:xfrm>
            <a:off x="5266704" y="2776538"/>
            <a:ext cx="2205038" cy="663575"/>
            <a:chOff x="433" y="3902"/>
            <a:chExt cx="1389" cy="418"/>
          </a:xfrm>
        </p:grpSpPr>
        <p:sp>
          <p:nvSpPr>
            <p:cNvPr id="23" name="Text Box 56"/>
            <p:cNvSpPr txBox="1">
              <a:spLocks noChangeArrowheads="1"/>
            </p:cNvSpPr>
            <p:nvPr/>
          </p:nvSpPr>
          <p:spPr bwMode="auto">
            <a:xfrm>
              <a:off x="727" y="3969"/>
              <a:ext cx="1095" cy="291"/>
            </a:xfrm>
            <a:prstGeom prst="rect">
              <a:avLst/>
            </a:prstGeom>
            <a:solidFill>
              <a:srgbClr val="D1D1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533400" indent="-358775">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az-Latn-AZ" altLang="en-US" sz="2400">
                  <a:latin typeface="Consolas" charset="0"/>
                </a:rPr>
                <a:t> Niyə</a:t>
              </a:r>
              <a:r>
                <a:rPr lang="ru-RU" altLang="en-US" sz="2400">
                  <a:latin typeface="Consolas" charset="0"/>
                </a:rPr>
                <a:t>?</a:t>
              </a:r>
            </a:p>
          </p:txBody>
        </p:sp>
        <p:sp>
          <p:nvSpPr>
            <p:cNvPr id="28690" name="Oval 57"/>
            <p:cNvSpPr>
              <a:spLocks noChangeArrowheads="1"/>
            </p:cNvSpPr>
            <p:nvPr/>
          </p:nvSpPr>
          <p:spPr bwMode="auto">
            <a:xfrm>
              <a:off x="433" y="3902"/>
              <a:ext cx="409" cy="418"/>
            </a:xfrm>
            <a:prstGeom prst="ellipse">
              <a:avLst/>
            </a:prstGeom>
            <a:solidFill>
              <a:srgbClr val="000080"/>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ru-RU" sz="4400">
                  <a:solidFill>
                    <a:schemeClr val="bg1"/>
                  </a:solidFill>
                  <a:latin typeface="Arial Black" charset="0"/>
                </a:rPr>
                <a:t>?</a:t>
              </a:r>
              <a:endParaRPr lang="ru-RU" altLang="ru-RU" sz="4400">
                <a:solidFill>
                  <a:schemeClr val="bg1"/>
                </a:solidFill>
                <a:latin typeface="Arial Black" charset="0"/>
              </a:endParaRPr>
            </a:p>
          </p:txBody>
        </p:sp>
      </p:grpSp>
      <p:grpSp>
        <p:nvGrpSpPr>
          <p:cNvPr id="3" name="Group 55"/>
          <p:cNvGrpSpPr>
            <a:grpSpLocks/>
          </p:cNvGrpSpPr>
          <p:nvPr/>
        </p:nvGrpSpPr>
        <p:grpSpPr bwMode="auto">
          <a:xfrm>
            <a:off x="323995" y="3704869"/>
            <a:ext cx="8204864" cy="533887"/>
            <a:chOff x="433" y="3902"/>
            <a:chExt cx="5153" cy="418"/>
          </a:xfrm>
        </p:grpSpPr>
        <p:sp>
          <p:nvSpPr>
            <p:cNvPr id="26" name="Text Box 56"/>
            <p:cNvSpPr txBox="1">
              <a:spLocks noChangeArrowheads="1"/>
            </p:cNvSpPr>
            <p:nvPr/>
          </p:nvSpPr>
          <p:spPr bwMode="auto">
            <a:xfrm>
              <a:off x="727" y="3969"/>
              <a:ext cx="4859" cy="313"/>
            </a:xfrm>
            <a:prstGeom prst="rect">
              <a:avLst/>
            </a:prstGeom>
            <a:solidFill>
              <a:srgbClr val="D1D1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533400" indent="-358775">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000" b="1" dirty="0">
                  <a:latin typeface="+mj-lt"/>
                  <a:ea typeface="Courier New" charset="0"/>
                  <a:cs typeface="Courier New" charset="0"/>
                </a:rPr>
                <a:t>input</a:t>
              </a:r>
              <a:r>
                <a:rPr lang="en-US" altLang="en-US" sz="2000" dirty="0">
                  <a:latin typeface="+mj-lt"/>
                </a:rPr>
                <a:t> </a:t>
              </a:r>
              <a:r>
                <a:rPr lang="en-US" altLang="en-US" sz="2000" dirty="0" err="1">
                  <a:latin typeface="+mj-lt"/>
                </a:rPr>
                <a:t>funksiyasının</a:t>
              </a:r>
              <a:r>
                <a:rPr lang="en-US" altLang="en-US" sz="2000" dirty="0">
                  <a:latin typeface="+mj-lt"/>
                </a:rPr>
                <a:t> </a:t>
              </a:r>
              <a:r>
                <a:rPr lang="en-US" altLang="en-US" sz="2000" dirty="0" err="1">
                  <a:latin typeface="+mj-lt"/>
                </a:rPr>
                <a:t>nəticəsi</a:t>
              </a:r>
              <a:r>
                <a:rPr lang="en-US" altLang="en-US" sz="2000" dirty="0">
                  <a:latin typeface="+mj-lt"/>
                </a:rPr>
                <a:t> – </a:t>
              </a:r>
              <a:r>
                <a:rPr lang="az-Latn-AZ" altLang="en-US" sz="2000" dirty="0">
                  <a:latin typeface="+mj-lt"/>
                </a:rPr>
                <a:t>simvollar sətiridir</a:t>
              </a:r>
              <a:r>
                <a:rPr lang="ru-RU" altLang="en-US" sz="2000" dirty="0">
                  <a:latin typeface="+mj-lt"/>
                </a:rPr>
                <a:t>!</a:t>
              </a:r>
            </a:p>
          </p:txBody>
        </p:sp>
        <p:sp>
          <p:nvSpPr>
            <p:cNvPr id="28688" name="Oval 57"/>
            <p:cNvSpPr>
              <a:spLocks noChangeArrowheads="1"/>
            </p:cNvSpPr>
            <p:nvPr/>
          </p:nvSpPr>
          <p:spPr bwMode="auto">
            <a:xfrm>
              <a:off x="433" y="3902"/>
              <a:ext cx="409" cy="418"/>
            </a:xfrm>
            <a:prstGeom prst="ellipse">
              <a:avLst/>
            </a:prstGeom>
            <a:solidFill>
              <a:srgbClr val="000080"/>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ru-RU" altLang="ru-RU" sz="2000">
                  <a:solidFill>
                    <a:schemeClr val="bg1"/>
                  </a:solidFill>
                  <a:latin typeface="Arial Black" charset="0"/>
                </a:rPr>
                <a:t>!</a:t>
              </a:r>
            </a:p>
          </p:txBody>
        </p:sp>
      </p:grpSp>
      <p:sp>
        <p:nvSpPr>
          <p:cNvPr id="28" name="Text Box 7"/>
          <p:cNvSpPr txBox="1">
            <a:spLocks noChangeArrowheads="1"/>
          </p:cNvSpPr>
          <p:nvPr/>
        </p:nvSpPr>
        <p:spPr bwMode="auto">
          <a:xfrm>
            <a:off x="3970546" y="4594339"/>
            <a:ext cx="4040188" cy="461665"/>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marL="179388" indent="-93663">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dirty="0">
                <a:latin typeface="Consolas" charset="0"/>
                <a:ea typeface="Consolas" charset="0"/>
                <a:cs typeface="Consolas" charset="0"/>
              </a:rPr>
              <a:t>a = </a:t>
            </a:r>
            <a:r>
              <a:rPr lang="en-US" altLang="en-US" sz="2400" dirty="0" err="1">
                <a:solidFill>
                  <a:srgbClr val="0070C0"/>
                </a:solidFill>
                <a:latin typeface="Consolas" charset="0"/>
                <a:ea typeface="Consolas" charset="0"/>
                <a:cs typeface="Consolas" charset="0"/>
              </a:rPr>
              <a:t>int</a:t>
            </a:r>
            <a:r>
              <a:rPr lang="en-US" altLang="en-US" sz="2400" dirty="0">
                <a:latin typeface="Consolas" charset="0"/>
                <a:ea typeface="Consolas" charset="0"/>
                <a:cs typeface="Consolas" charset="0"/>
              </a:rPr>
              <a:t>(</a:t>
            </a:r>
            <a:r>
              <a:rPr lang="en-US" altLang="en-US" sz="2400" dirty="0">
                <a:solidFill>
                  <a:srgbClr val="0070C0"/>
                </a:solidFill>
                <a:latin typeface="Consolas" charset="0"/>
                <a:ea typeface="Consolas" charset="0"/>
                <a:cs typeface="Consolas" charset="0"/>
              </a:rPr>
              <a:t> input</a:t>
            </a:r>
            <a:r>
              <a:rPr lang="en-US" altLang="en-US" sz="2400" dirty="0">
                <a:latin typeface="Consolas" charset="0"/>
                <a:ea typeface="Consolas" charset="0"/>
                <a:cs typeface="Consolas" charset="0"/>
              </a:rPr>
              <a:t>() )</a:t>
            </a:r>
            <a:endParaRPr lang="ru-RU" altLang="en-US" sz="2400" dirty="0">
              <a:latin typeface="Consolas" charset="0"/>
              <a:ea typeface="Consolas" charset="0"/>
              <a:cs typeface="Consolas" charset="0"/>
            </a:endParaRPr>
          </a:p>
        </p:txBody>
      </p:sp>
      <p:sp>
        <p:nvSpPr>
          <p:cNvPr id="29" name="Text Box 7"/>
          <p:cNvSpPr txBox="1">
            <a:spLocks noChangeArrowheads="1"/>
          </p:cNvSpPr>
          <p:nvPr/>
        </p:nvSpPr>
        <p:spPr bwMode="auto">
          <a:xfrm>
            <a:off x="3970546" y="5168338"/>
            <a:ext cx="4040188" cy="461665"/>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marL="179388" indent="-93663">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onsolas" charset="0"/>
                <a:ea typeface="Consolas" charset="0"/>
                <a:cs typeface="Consolas" charset="0"/>
              </a:rPr>
              <a:t>b = </a:t>
            </a:r>
            <a:r>
              <a:rPr lang="en-US" altLang="en-US" sz="2400" err="1">
                <a:solidFill>
                  <a:srgbClr val="0070C0"/>
                </a:solidFill>
                <a:latin typeface="Consolas" charset="0"/>
                <a:ea typeface="Consolas" charset="0"/>
                <a:cs typeface="Consolas" charset="0"/>
              </a:rPr>
              <a:t>int</a:t>
            </a:r>
            <a:r>
              <a:rPr lang="en-US" altLang="en-US" sz="2400">
                <a:latin typeface="Consolas" charset="0"/>
                <a:ea typeface="Consolas" charset="0"/>
                <a:cs typeface="Consolas" charset="0"/>
              </a:rPr>
              <a:t>(</a:t>
            </a:r>
            <a:r>
              <a:rPr lang="en-US" altLang="en-US" sz="2400">
                <a:solidFill>
                  <a:srgbClr val="0070C0"/>
                </a:solidFill>
                <a:latin typeface="Consolas" charset="0"/>
                <a:ea typeface="Consolas" charset="0"/>
                <a:cs typeface="Consolas" charset="0"/>
              </a:rPr>
              <a:t> input</a:t>
            </a:r>
            <a:r>
              <a:rPr lang="en-US" altLang="en-US" sz="2400">
                <a:latin typeface="Consolas" charset="0"/>
                <a:ea typeface="Consolas" charset="0"/>
                <a:cs typeface="Consolas" charset="0"/>
              </a:rPr>
              <a:t>() )</a:t>
            </a:r>
            <a:endParaRPr lang="ru-RU" altLang="en-US" sz="2400">
              <a:latin typeface="Consolas" charset="0"/>
              <a:ea typeface="Consolas" charset="0"/>
              <a:cs typeface="Consolas" charset="0"/>
            </a:endParaRPr>
          </a:p>
        </p:txBody>
      </p:sp>
      <p:sp>
        <p:nvSpPr>
          <p:cNvPr id="30" name="AutoShape 7"/>
          <p:cNvSpPr>
            <a:spLocks noChangeArrowheads="1"/>
          </p:cNvSpPr>
          <p:nvPr/>
        </p:nvSpPr>
        <p:spPr bwMode="auto">
          <a:xfrm>
            <a:off x="323994" y="4402440"/>
            <a:ext cx="2640012" cy="804862"/>
          </a:xfrm>
          <a:prstGeom prst="wedgeRoundRectCallout">
            <a:avLst>
              <a:gd name="adj1" fmla="val 112940"/>
              <a:gd name="adj2" fmla="val 22513"/>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az-Latn-AZ" altLang="en-US" sz="2000">
                <a:solidFill>
                  <a:srgbClr val="000000"/>
                </a:solidFill>
                <a:latin typeface="Consolas" charset="0"/>
              </a:rPr>
              <a:t>tam ədədə çevirmək</a:t>
            </a:r>
            <a:endParaRPr lang="ru-RU" altLang="en-US" sz="2000" b="1">
              <a:solidFill>
                <a:srgbClr val="000000"/>
              </a:solidFill>
              <a:latin typeface="Courier New" charset="0"/>
              <a:ea typeface="Courier New" charset="0"/>
              <a:cs typeface="Courier New" charset="0"/>
            </a:endParaRPr>
          </a:p>
        </p:txBody>
      </p:sp>
      <p:sp>
        <p:nvSpPr>
          <p:cNvPr id="5" name="Rectangle 1"/>
          <p:cNvSpPr>
            <a:spLocks noChangeArrowheads="1"/>
          </p:cNvSpPr>
          <p:nvPr/>
        </p:nvSpPr>
        <p:spPr bwMode="auto">
          <a:xfrm>
            <a:off x="792116" y="5829345"/>
            <a:ext cx="7039120" cy="636667"/>
          </a:xfrm>
          <a:prstGeom prst="rect">
            <a:avLst/>
          </a:prstGeom>
          <a:noFill/>
          <a:ln>
            <a:noFill/>
          </a:ln>
          <a:effectLst/>
        </p:spPr>
        <p:txBody>
          <a:bodyPr vert="horz" wrap="square" lIns="0" tIns="0" rIns="0" bIns="14283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ysClr val="windowText" lastClr="000000"/>
                </a:solidFill>
                <a:effectLst/>
                <a:latin typeface="droid sans mono"/>
              </a:rPr>
              <a:t>input()</a:t>
            </a:r>
            <a:r>
              <a:rPr kumimoji="0" lang="az-Latn-AZ" altLang="en-US" sz="1600" b="1" i="0" u="none" strike="noStrike" cap="none" normalizeH="0" baseline="0" dirty="0">
                <a:ln>
                  <a:noFill/>
                </a:ln>
                <a:solidFill>
                  <a:sysClr val="windowText" lastClr="000000"/>
                </a:solidFill>
                <a:effectLst/>
                <a:latin typeface="droid sans mono"/>
              </a:rPr>
              <a:t> - </a:t>
            </a:r>
            <a:r>
              <a:rPr kumimoji="0" lang="az-Latn-AZ" altLang="en-US" sz="1600" b="0" i="0" u="none" strike="noStrike" cap="none" normalizeH="0" baseline="0" dirty="0">
                <a:ln>
                  <a:noFill/>
                </a:ln>
                <a:solidFill>
                  <a:sysClr val="windowText" lastClr="000000"/>
                </a:solidFill>
                <a:effectLst/>
                <a:latin typeface="droid sans mono"/>
              </a:rPr>
              <a:t>funksiyası istifadəçiyə klaviaturadan dəyər daxil etməyə icazə verir.</a:t>
            </a:r>
            <a:r>
              <a:rPr kumimoji="0" lang="az-Latn-AZ" altLang="en-US" sz="1600" b="0" i="0" u="none" strike="noStrike" cap="none" normalizeH="0" dirty="0">
                <a:ln>
                  <a:noFill/>
                </a:ln>
                <a:solidFill>
                  <a:sysClr val="windowText" lastClr="000000"/>
                </a:solidFill>
                <a:effectLst/>
                <a:latin typeface="droid sans mono"/>
              </a:rPr>
              <a:t> </a:t>
            </a:r>
            <a:r>
              <a:rPr lang="az-Latn-AZ" altLang="en-US" sz="1600" dirty="0">
                <a:solidFill>
                  <a:sysClr val="windowText" lastClr="000000"/>
                </a:solidFill>
                <a:latin typeface="droid sans mono"/>
              </a:rPr>
              <a:t>funksiya</a:t>
            </a:r>
            <a:r>
              <a:rPr kumimoji="0" lang="az-Latn-AZ" altLang="en-US" sz="1600" b="0" i="0" u="none" strike="noStrike" cap="none" normalizeH="0" baseline="0" dirty="0">
                <a:ln>
                  <a:noFill/>
                </a:ln>
                <a:solidFill>
                  <a:sysClr val="windowText" lastClr="000000"/>
                </a:solidFill>
                <a:effectLst/>
                <a:latin typeface="droid sans mono"/>
              </a:rPr>
              <a:t> String data tipi qaytarır.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dissolve">
                                      <p:cBhvr>
                                        <p:cTn id="11" dur="500"/>
                                        <p:tgtEl>
                                          <p:spTgt spid="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500"/>
                                        <p:tgtEl>
                                          <p:spTgt spid="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xEl>
                                              <p:pRg st="0" end="0"/>
                                            </p:txEl>
                                          </p:spTgt>
                                        </p:tgtEl>
                                        <p:attrNameLst>
                                          <p:attrName>style.visibility</p:attrName>
                                        </p:attrNameLst>
                                      </p:cBhvr>
                                      <p:to>
                                        <p:strVal val="visible"/>
                                      </p:to>
                                    </p:set>
                                    <p:animEffect transition="in" filter="dissolve">
                                      <p:cBhvr>
                                        <p:cTn id="31" dur="500"/>
                                        <p:tgtEl>
                                          <p:spTgt spid="21">
                                            <p:txEl>
                                              <p:pRg st="0" end="0"/>
                                            </p:txEl>
                                          </p:spTgt>
                                        </p:tgtEl>
                                      </p:cBhvr>
                                    </p:animEffect>
                                  </p:childTnLst>
                                </p:cTn>
                              </p:par>
                            </p:childTnLst>
                          </p:cTn>
                        </p:par>
                        <p:par>
                          <p:cTn id="32" fill="hold" nodeType="afterGroup">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21">
                                            <p:txEl>
                                              <p:pRg st="1" end="1"/>
                                            </p:txEl>
                                          </p:spTgt>
                                        </p:tgtEl>
                                        <p:attrNameLst>
                                          <p:attrName>style.visibility</p:attrName>
                                        </p:attrNameLst>
                                      </p:cBhvr>
                                      <p:to>
                                        <p:strVal val="visible"/>
                                      </p:to>
                                    </p:set>
                                    <p:animEffect transition="in" filter="dissolve">
                                      <p:cBhvr>
                                        <p:cTn id="35" dur="500"/>
                                        <p:tgtEl>
                                          <p:spTgt spid="21">
                                            <p:txEl>
                                              <p:pRg st="1" end="1"/>
                                            </p:txEl>
                                          </p:spTgt>
                                        </p:tgtEl>
                                      </p:cBhvr>
                                    </p:animEffect>
                                  </p:childTnLst>
                                </p:cTn>
                              </p:par>
                            </p:childTnLst>
                          </p:cTn>
                        </p:par>
                        <p:par>
                          <p:cTn id="36" fill="hold" nodeType="afterGroup">
                            <p:stCondLst>
                              <p:cond delay="1000"/>
                            </p:stCondLst>
                            <p:childTnLst>
                              <p:par>
                                <p:cTn id="37" presetID="9" presetClass="entr" presetSubtype="0" fill="hold" grpId="0" nodeType="afterEffect">
                                  <p:stCondLst>
                                    <p:cond delay="0"/>
                                  </p:stCondLst>
                                  <p:childTnLst>
                                    <p:set>
                                      <p:cBhvr>
                                        <p:cTn id="38" dur="1" fill="hold">
                                          <p:stCondLst>
                                            <p:cond delay="0"/>
                                          </p:stCondLst>
                                        </p:cTn>
                                        <p:tgtEl>
                                          <p:spTgt spid="21">
                                            <p:txEl>
                                              <p:pRg st="2" end="2"/>
                                            </p:txEl>
                                          </p:spTgt>
                                        </p:tgtEl>
                                        <p:attrNameLst>
                                          <p:attrName>style.visibility</p:attrName>
                                        </p:attrNameLst>
                                      </p:cBhvr>
                                      <p:to>
                                        <p:strVal val="visible"/>
                                      </p:to>
                                    </p:set>
                                    <p:animEffect transition="in" filter="dissolve">
                                      <p:cBhvr>
                                        <p:cTn id="39" dur="500"/>
                                        <p:tgtEl>
                                          <p:spTgt spid="21">
                                            <p:txEl>
                                              <p:pRg st="2" end="2"/>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1">
                                            <p:txEl>
                                              <p:pRg st="3" end="3"/>
                                            </p:txEl>
                                          </p:spTgt>
                                        </p:tgtEl>
                                        <p:attrNameLst>
                                          <p:attrName>style.visibility</p:attrName>
                                        </p:attrNameLst>
                                      </p:cBhvr>
                                      <p:to>
                                        <p:strVal val="visible"/>
                                      </p:to>
                                    </p:set>
                                    <p:animEffect transition="in" filter="dissolve">
                                      <p:cBhvr>
                                        <p:cTn id="44" dur="500"/>
                                        <p:tgtEl>
                                          <p:spTgt spid="21">
                                            <p:txEl>
                                              <p:pRg st="3" end="3"/>
                                            </p:txEl>
                                          </p:spTgt>
                                        </p:tgtEl>
                                      </p:cBhvr>
                                    </p:animEffect>
                                  </p:childTnLst>
                                </p:cTn>
                              </p:par>
                            </p:childTnLst>
                          </p:cTn>
                        </p:par>
                        <p:par>
                          <p:cTn id="45" fill="hold" nodeType="afterGroup">
                            <p:stCondLst>
                              <p:cond delay="500"/>
                            </p:stCondLst>
                            <p:childTnLst>
                              <p:par>
                                <p:cTn id="46" presetID="9" presetClass="entr" presetSubtype="0" fill="hold"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dissolve">
                                      <p:cBhvr>
                                        <p:cTn id="48" dur="500"/>
                                        <p:tgtEl>
                                          <p:spTgt spid="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dissolve">
                                      <p:cBhvr>
                                        <p:cTn id="53" dur="500"/>
                                        <p:tgtEl>
                                          <p:spTgt spid="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dissolve">
                                      <p:cBhvr>
                                        <p:cTn id="58" dur="500"/>
                                        <p:tgtEl>
                                          <p:spTgt spid="28"/>
                                        </p:tgtEl>
                                      </p:cBhvr>
                                    </p:animEffect>
                                  </p:childTnLst>
                                </p:cTn>
                              </p:par>
                            </p:childTnLst>
                          </p:cTn>
                        </p:par>
                        <p:par>
                          <p:cTn id="59" fill="hold" nodeType="afterGroup">
                            <p:stCondLst>
                              <p:cond delay="500"/>
                            </p:stCondLst>
                            <p:childTnLst>
                              <p:par>
                                <p:cTn id="60" presetID="9" presetClass="entr" presetSubtype="0"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dissolve">
                                      <p:cBhvr>
                                        <p:cTn id="62" dur="500"/>
                                        <p:tgtEl>
                                          <p:spTgt spid="29"/>
                                        </p:tgtEl>
                                      </p:cBhvr>
                                    </p:animEffect>
                                  </p:childTnLst>
                                </p:cTn>
                              </p:par>
                            </p:childTnLst>
                          </p:cTn>
                        </p:par>
                        <p:par>
                          <p:cTn id="63" fill="hold" nodeType="afterGroup">
                            <p:stCondLst>
                              <p:cond delay="1000"/>
                            </p:stCondLst>
                            <p:childTnLst>
                              <p:par>
                                <p:cTn id="64" presetID="9" presetClass="entr" presetSubtype="0" fill="hold" grpId="0"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dissolve">
                                      <p:cBhvr>
                                        <p:cTn id="6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12" grpId="0" animBg="1"/>
      <p:bldP spid="13" grpId="0" animBg="1"/>
      <p:bldP spid="14" grpId="0" animBg="1"/>
      <p:bldP spid="21" grpId="0" build="p" autoUpdateAnimBg="0"/>
      <p:bldP spid="28" grpId="0" animBg="1"/>
      <p:bldP spid="29" grpId="0" animBg="1"/>
      <p:bldP spid="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414" y="247550"/>
            <a:ext cx="8376082" cy="471086"/>
          </a:xfrm>
        </p:spPr>
        <p:txBody>
          <a:bodyPr/>
          <a:lstStyle/>
          <a:p>
            <a:r>
              <a:rPr lang="az-Latn-AZ" dirty="0"/>
              <a:t>Ç</a:t>
            </a:r>
            <a:r>
              <a:rPr lang="en-GB" dirty="0" err="1"/>
              <a:t>evrilm</a:t>
            </a:r>
            <a:r>
              <a:rPr lang="az-Latn-AZ" dirty="0"/>
              <a:t>ələr</a:t>
            </a:r>
            <a:endParaRPr lang="en-GB" dirty="0"/>
          </a:p>
        </p:txBody>
      </p:sp>
      <p:pic>
        <p:nvPicPr>
          <p:cNvPr id="10" name="Picture 9"/>
          <p:cNvPicPr>
            <a:picLocks noChangeAspect="1"/>
          </p:cNvPicPr>
          <p:nvPr/>
        </p:nvPicPr>
        <p:blipFill>
          <a:blip r:embed="rId2"/>
          <a:stretch>
            <a:fillRect/>
          </a:stretch>
        </p:blipFill>
        <p:spPr>
          <a:xfrm>
            <a:off x="124691" y="5662205"/>
            <a:ext cx="3767515" cy="871538"/>
          </a:xfrm>
          <a:prstGeom prst="rect">
            <a:avLst/>
          </a:prstGeom>
        </p:spPr>
      </p:pic>
      <p:sp>
        <p:nvSpPr>
          <p:cNvPr id="11" name="Explosion 1 10"/>
          <p:cNvSpPr/>
          <p:nvPr/>
        </p:nvSpPr>
        <p:spPr bwMode="auto">
          <a:xfrm>
            <a:off x="665019" y="4596909"/>
            <a:ext cx="1856509" cy="1115939"/>
          </a:xfrm>
          <a:prstGeom prst="irregularSeal1">
            <a:avLst/>
          </a:prstGeom>
          <a:solidFill>
            <a:srgbClr val="FF0000"/>
          </a:solidFill>
          <a:ln>
            <a:headEnd type="none" w="med" len="med"/>
            <a:tailEnd type="triangle" w="lg" len="lg"/>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az-Latn-AZ" sz="1050" b="1" i="0" u="none" strike="noStrike" normalizeH="0" baseline="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charset="0"/>
              </a:rPr>
              <a:t>Number+</a:t>
            </a:r>
            <a:r>
              <a:rPr kumimoji="0" lang="az-Latn-AZ" sz="1050" b="1" i="0" u="none" strike="noStrike" normalizeH="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charset="0"/>
              </a:rPr>
              <a:t> string</a:t>
            </a:r>
          </a:p>
          <a:p>
            <a:pPr marL="0" marR="0" indent="0" algn="ctr" defTabSz="914400" rtl="0" eaLnBrk="1" fontAlgn="base" latinLnBrk="0" hangingPunct="1">
              <a:lnSpc>
                <a:spcPct val="100000"/>
              </a:lnSpc>
              <a:spcBef>
                <a:spcPct val="0"/>
              </a:spcBef>
              <a:spcAft>
                <a:spcPct val="0"/>
              </a:spcAft>
              <a:buClrTx/>
              <a:buSzTx/>
              <a:buFontTx/>
              <a:buNone/>
              <a:tabLst/>
            </a:pPr>
            <a:r>
              <a:rPr kumimoji="0" lang="az-Latn-AZ" sz="1050" b="1" i="0" u="none" strike="noStrike" normalizeH="0" baseline="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charset="0"/>
              </a:rPr>
              <a:t>Olmaz!</a:t>
            </a:r>
            <a:endParaRPr kumimoji="0" lang="en-GB" sz="1050" b="1" i="0" u="none" strike="noStrike" normalizeH="0" baseline="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charset="0"/>
            </a:endParaRPr>
          </a:p>
        </p:txBody>
      </p:sp>
      <p:pic>
        <p:nvPicPr>
          <p:cNvPr id="12" name="Picture 11"/>
          <p:cNvPicPr>
            <a:picLocks noChangeAspect="1"/>
          </p:cNvPicPr>
          <p:nvPr/>
        </p:nvPicPr>
        <p:blipFill>
          <a:blip r:embed="rId3"/>
          <a:stretch>
            <a:fillRect/>
          </a:stretch>
        </p:blipFill>
        <p:spPr>
          <a:xfrm>
            <a:off x="4652783" y="5825584"/>
            <a:ext cx="3767516" cy="544780"/>
          </a:xfrm>
          <a:prstGeom prst="rect">
            <a:avLst/>
          </a:prstGeom>
        </p:spPr>
      </p:pic>
      <p:sp>
        <p:nvSpPr>
          <p:cNvPr id="15" name="Heart 14"/>
          <p:cNvSpPr/>
          <p:nvPr/>
        </p:nvSpPr>
        <p:spPr bwMode="auto">
          <a:xfrm>
            <a:off x="6137564" y="4866820"/>
            <a:ext cx="1357746" cy="958764"/>
          </a:xfrm>
          <a:prstGeom prst="heart">
            <a:avLst/>
          </a:prstGeom>
          <a:solidFill>
            <a:srgbClr val="92D050"/>
          </a:solidFill>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eaLnBrk="1" hangingPunct="1"/>
            <a:r>
              <a:rPr lang="az-Latn-AZ" sz="900" dirty="0">
                <a:ln w="6600">
                  <a:solidFill>
                    <a:schemeClr val="accent2"/>
                  </a:solidFill>
                  <a:prstDash val="solid"/>
                </a:ln>
                <a:solidFill>
                  <a:srgbClr val="FFFFFF"/>
                </a:solidFill>
                <a:latin typeface="Times New Roman" panose="02020603050405020304" pitchFamily="18" charset="0"/>
                <a:cs typeface="Times New Roman" panose="02020603050405020304" pitchFamily="18" charset="0"/>
              </a:rPr>
              <a:t>U</a:t>
            </a:r>
            <a:r>
              <a:rPr kumimoji="0" lang="az-Latn-AZ" sz="900" i="0" u="none" strike="noStrike" normalizeH="0" dirty="0">
                <a:ln w="6600">
                  <a:solidFill>
                    <a:schemeClr val="accent2"/>
                  </a:solidFill>
                  <a:prstDash val="solid"/>
                </a:ln>
                <a:solidFill>
                  <a:srgbClr val="FFFFFF"/>
                </a:solidFill>
                <a:latin typeface="Times New Roman" panose="02020603050405020304" pitchFamily="18" charset="0"/>
                <a:cs typeface="Times New Roman" panose="02020603050405020304" pitchFamily="18" charset="0"/>
              </a:rPr>
              <a:t>yğun data tip-ə gəl!</a:t>
            </a:r>
            <a:r>
              <a:rPr lang="az-Latn-AZ" sz="900" dirty="0">
                <a:ln w="6600">
                  <a:solidFill>
                    <a:schemeClr val="accent2"/>
                  </a:solidFill>
                  <a:prstDash val="solid"/>
                </a:ln>
                <a:solidFill>
                  <a:srgbClr val="FFFFFF"/>
                </a:solidFill>
                <a:latin typeface="Times New Roman" panose="02020603050405020304" pitchFamily="18" charset="0"/>
                <a:cs typeface="Times New Roman" panose="02020603050405020304" pitchFamily="18" charset="0"/>
              </a:rPr>
              <a:t> Uyğun çevrilmə et! </a:t>
            </a:r>
            <a:endParaRPr kumimoji="0" lang="en-GB" sz="900" i="0" u="none" strike="noStrike" normalizeH="0" baseline="0" dirty="0">
              <a:ln w="6600">
                <a:solidFill>
                  <a:schemeClr val="accent2"/>
                </a:solidFill>
                <a:prstDash val="solid"/>
              </a:ln>
              <a:solidFill>
                <a:srgbClr val="FFFFFF"/>
              </a:solidFill>
              <a:latin typeface="Times New Roman" panose="02020603050405020304" pitchFamily="18" charset="0"/>
              <a:cs typeface="Times New Roman" panose="02020603050405020304" pitchFamily="18"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404579913"/>
              </p:ext>
            </p:extLst>
          </p:nvPr>
        </p:nvGraphicFramePr>
        <p:xfrm>
          <a:off x="448544" y="718638"/>
          <a:ext cx="8408478" cy="3893511"/>
        </p:xfrm>
        <a:graphic>
          <a:graphicData uri="http://schemas.openxmlformats.org/drawingml/2006/table">
            <a:tbl>
              <a:tblPr firstRow="1">
                <a:tableStyleId>{284E427A-3D55-4303-BF80-6455036E1DE7}</a:tableStyleId>
              </a:tblPr>
              <a:tblGrid>
                <a:gridCol w="1076209">
                  <a:extLst>
                    <a:ext uri="{9D8B030D-6E8A-4147-A177-3AD203B41FA5}">
                      <a16:colId xmlns:a16="http://schemas.microsoft.com/office/drawing/2014/main" val="2861691782"/>
                    </a:ext>
                  </a:extLst>
                </a:gridCol>
                <a:gridCol w="1938883">
                  <a:extLst>
                    <a:ext uri="{9D8B030D-6E8A-4147-A177-3AD203B41FA5}">
                      <a16:colId xmlns:a16="http://schemas.microsoft.com/office/drawing/2014/main" val="1565057721"/>
                    </a:ext>
                  </a:extLst>
                </a:gridCol>
                <a:gridCol w="5393386">
                  <a:extLst>
                    <a:ext uri="{9D8B030D-6E8A-4147-A177-3AD203B41FA5}">
                      <a16:colId xmlns:a16="http://schemas.microsoft.com/office/drawing/2014/main" val="747490002"/>
                    </a:ext>
                  </a:extLst>
                </a:gridCol>
              </a:tblGrid>
              <a:tr h="138192">
                <a:tc>
                  <a:txBody>
                    <a:bodyPr/>
                    <a:lstStyle/>
                    <a:p>
                      <a:pPr fontAlgn="ctr"/>
                      <a:r>
                        <a:rPr lang="en-GB" sz="1000" dirty="0">
                          <a:effectLst/>
                        </a:rPr>
                        <a:t>Function</a:t>
                      </a:r>
                    </a:p>
                  </a:txBody>
                  <a:tcPr marL="32134" marR="24993" marT="10711" marB="14282" anchor="ctr"/>
                </a:tc>
                <a:tc>
                  <a:txBody>
                    <a:bodyPr/>
                    <a:lstStyle/>
                    <a:p>
                      <a:pPr fontAlgn="ctr"/>
                      <a:r>
                        <a:rPr lang="en-GB" sz="1000" dirty="0">
                          <a:effectLst/>
                        </a:rPr>
                        <a:t>Converting what to what</a:t>
                      </a:r>
                    </a:p>
                  </a:txBody>
                  <a:tcPr marL="32134" marR="24993" marT="10711" marB="14282" anchor="ctr"/>
                </a:tc>
                <a:tc>
                  <a:txBody>
                    <a:bodyPr/>
                    <a:lstStyle/>
                    <a:p>
                      <a:pPr fontAlgn="ctr"/>
                      <a:r>
                        <a:rPr lang="en-GB" sz="1000" dirty="0">
                          <a:effectLst/>
                        </a:rPr>
                        <a:t>Example</a:t>
                      </a:r>
                    </a:p>
                  </a:txBody>
                  <a:tcPr marL="32134" marR="24993" marT="10711" marB="14282" anchor="ctr"/>
                </a:tc>
                <a:extLst>
                  <a:ext uri="{0D108BD9-81ED-4DB2-BD59-A6C34878D82A}">
                    <a16:rowId xmlns:a16="http://schemas.microsoft.com/office/drawing/2014/main" val="2022972282"/>
                  </a:ext>
                </a:extLst>
              </a:tr>
              <a:tr h="475109">
                <a:tc>
                  <a:txBody>
                    <a:bodyPr/>
                    <a:lstStyle/>
                    <a:p>
                      <a:pPr fontAlgn="ctr"/>
                      <a:br>
                        <a:rPr lang="en-GB" sz="1050" b="1" dirty="0">
                          <a:effectLst/>
                        </a:rPr>
                      </a:br>
                      <a:r>
                        <a:rPr lang="en-GB" sz="1050" b="1" dirty="0" err="1">
                          <a:effectLst/>
                        </a:rPr>
                        <a:t>int</a:t>
                      </a:r>
                      <a:r>
                        <a:rPr lang="en-GB" sz="1050" b="1" dirty="0">
                          <a:effectLst/>
                        </a:rPr>
                        <a:t>()</a:t>
                      </a:r>
                    </a:p>
                  </a:txBody>
                  <a:tcPr marL="32134" marR="24993" marT="10711" marB="14282" anchor="ctr"/>
                </a:tc>
                <a:tc>
                  <a:txBody>
                    <a:bodyPr/>
                    <a:lstStyle/>
                    <a:p>
                      <a:pPr fontAlgn="ctr"/>
                      <a:br>
                        <a:rPr lang="en-GB" sz="900">
                          <a:effectLst/>
                        </a:rPr>
                      </a:br>
                      <a:r>
                        <a:rPr lang="en-GB" sz="900">
                          <a:effectLst/>
                        </a:rPr>
                        <a:t>string, floating point → integer</a:t>
                      </a:r>
                    </a:p>
                  </a:txBody>
                  <a:tcPr marL="32134" marR="24993" marT="10711" marB="14282" anchor="ctr"/>
                </a:tc>
                <a:tc>
                  <a:txBody>
                    <a:bodyPr/>
                    <a:lstStyle/>
                    <a:p>
                      <a:pPr fontAlgn="ctr"/>
                      <a:r>
                        <a:rPr lang="en-GB" sz="900" dirty="0">
                          <a:effectLst/>
                        </a:rPr>
                        <a:t>&gt;&gt;&gt; </a:t>
                      </a:r>
                      <a:r>
                        <a:rPr lang="en-GB" sz="900" dirty="0" err="1">
                          <a:effectLst/>
                        </a:rPr>
                        <a:t>int</a:t>
                      </a:r>
                      <a:r>
                        <a:rPr lang="en-GB" sz="900" dirty="0">
                          <a:effectLst/>
                        </a:rPr>
                        <a:t>('2014') </a:t>
                      </a:r>
                      <a:endParaRPr lang="az-Latn-AZ" sz="900" dirty="0">
                        <a:effectLst/>
                      </a:endParaRPr>
                    </a:p>
                    <a:p>
                      <a:pPr fontAlgn="ctr"/>
                      <a:r>
                        <a:rPr lang="en-GB" sz="900" dirty="0">
                          <a:effectLst/>
                        </a:rPr>
                        <a:t>2014 </a:t>
                      </a:r>
                      <a:endParaRPr lang="az-Latn-AZ" sz="900" dirty="0">
                        <a:effectLst/>
                      </a:endParaRPr>
                    </a:p>
                    <a:p>
                      <a:pPr fontAlgn="ctr"/>
                      <a:r>
                        <a:rPr lang="en-GB" sz="900" dirty="0">
                          <a:effectLst/>
                        </a:rPr>
                        <a:t>&gt;&gt;&gt; </a:t>
                      </a:r>
                      <a:r>
                        <a:rPr lang="en-GB" sz="900" dirty="0" err="1">
                          <a:effectLst/>
                        </a:rPr>
                        <a:t>int</a:t>
                      </a:r>
                      <a:r>
                        <a:rPr lang="en-GB" sz="900" dirty="0">
                          <a:effectLst/>
                        </a:rPr>
                        <a:t>(3.141592) </a:t>
                      </a:r>
                      <a:endParaRPr lang="az-Latn-AZ" sz="900" dirty="0">
                        <a:effectLst/>
                      </a:endParaRPr>
                    </a:p>
                    <a:p>
                      <a:pPr fontAlgn="ctr"/>
                      <a:r>
                        <a:rPr lang="en-GB" sz="900" dirty="0">
                          <a:effectLst/>
                        </a:rPr>
                        <a:t>3 </a:t>
                      </a:r>
                    </a:p>
                  </a:txBody>
                  <a:tcPr marL="32134" marR="24993" marT="10711" marB="14282" anchor="ctr"/>
                </a:tc>
                <a:extLst>
                  <a:ext uri="{0D108BD9-81ED-4DB2-BD59-A6C34878D82A}">
                    <a16:rowId xmlns:a16="http://schemas.microsoft.com/office/drawing/2014/main" val="3237351116"/>
                  </a:ext>
                </a:extLst>
              </a:tr>
              <a:tr h="475109">
                <a:tc>
                  <a:txBody>
                    <a:bodyPr/>
                    <a:lstStyle/>
                    <a:p>
                      <a:pPr fontAlgn="ctr"/>
                      <a:br>
                        <a:rPr lang="en-GB" sz="1050" b="1" dirty="0">
                          <a:effectLst/>
                        </a:rPr>
                      </a:br>
                      <a:r>
                        <a:rPr lang="en-GB" sz="1050" b="1" dirty="0">
                          <a:effectLst/>
                        </a:rPr>
                        <a:t>float()</a:t>
                      </a:r>
                    </a:p>
                  </a:txBody>
                  <a:tcPr marL="32134" marR="24993" marT="10711" marB="14282" anchor="ctr"/>
                </a:tc>
                <a:tc>
                  <a:txBody>
                    <a:bodyPr/>
                    <a:lstStyle/>
                    <a:p>
                      <a:pPr fontAlgn="ctr"/>
                      <a:br>
                        <a:rPr lang="en-US" sz="900">
                          <a:effectLst/>
                        </a:rPr>
                      </a:br>
                      <a:r>
                        <a:rPr lang="en-US" sz="900">
                          <a:effectLst/>
                        </a:rPr>
                        <a:t>string, integer → floating point number</a:t>
                      </a:r>
                    </a:p>
                  </a:txBody>
                  <a:tcPr marL="32134" marR="24993" marT="10711" marB="14282" anchor="ctr"/>
                </a:tc>
                <a:tc>
                  <a:txBody>
                    <a:bodyPr/>
                    <a:lstStyle/>
                    <a:p>
                      <a:pPr fontAlgn="ctr"/>
                      <a:r>
                        <a:rPr lang="en-US" sz="900" dirty="0">
                          <a:effectLst/>
                        </a:rPr>
                        <a:t>&gt;&gt;&gt; float('1.99') </a:t>
                      </a:r>
                      <a:endParaRPr lang="az-Latn-AZ" sz="900" dirty="0">
                        <a:effectLst/>
                      </a:endParaRPr>
                    </a:p>
                    <a:p>
                      <a:pPr fontAlgn="ctr"/>
                      <a:r>
                        <a:rPr lang="en-US" sz="900" dirty="0">
                          <a:effectLst/>
                        </a:rPr>
                        <a:t>1.99 </a:t>
                      </a:r>
                      <a:endParaRPr lang="az-Latn-AZ" sz="900" dirty="0">
                        <a:effectLst/>
                      </a:endParaRPr>
                    </a:p>
                    <a:p>
                      <a:pPr fontAlgn="ctr"/>
                      <a:r>
                        <a:rPr lang="en-US" sz="900" dirty="0">
                          <a:effectLst/>
                        </a:rPr>
                        <a:t>&gt;&gt;&gt; float(5) </a:t>
                      </a:r>
                      <a:endParaRPr lang="az-Latn-AZ" sz="900" dirty="0">
                        <a:effectLst/>
                      </a:endParaRPr>
                    </a:p>
                    <a:p>
                      <a:pPr fontAlgn="ctr"/>
                      <a:r>
                        <a:rPr lang="en-US" sz="900" dirty="0">
                          <a:effectLst/>
                        </a:rPr>
                        <a:t>5.0 </a:t>
                      </a:r>
                    </a:p>
                  </a:txBody>
                  <a:tcPr marL="32134" marR="24993" marT="10711" marB="14282" anchor="ctr"/>
                </a:tc>
                <a:extLst>
                  <a:ext uri="{0D108BD9-81ED-4DB2-BD59-A6C34878D82A}">
                    <a16:rowId xmlns:a16="http://schemas.microsoft.com/office/drawing/2014/main" val="3759931586"/>
                  </a:ext>
                </a:extLst>
              </a:tr>
              <a:tr h="475109">
                <a:tc>
                  <a:txBody>
                    <a:bodyPr/>
                    <a:lstStyle/>
                    <a:p>
                      <a:pPr fontAlgn="ctr"/>
                      <a:br>
                        <a:rPr lang="en-GB" sz="1050" b="1" dirty="0">
                          <a:effectLst/>
                        </a:rPr>
                      </a:br>
                      <a:r>
                        <a:rPr lang="en-GB" sz="1050" b="1" dirty="0" err="1">
                          <a:effectLst/>
                        </a:rPr>
                        <a:t>str</a:t>
                      </a:r>
                      <a:r>
                        <a:rPr lang="en-GB" sz="1050" b="1" dirty="0">
                          <a:effectLst/>
                        </a:rPr>
                        <a:t>()</a:t>
                      </a:r>
                    </a:p>
                  </a:txBody>
                  <a:tcPr marL="32134" marR="24993" marT="10711" marB="14282" anchor="ctr"/>
                </a:tc>
                <a:tc>
                  <a:txBody>
                    <a:bodyPr/>
                    <a:lstStyle/>
                    <a:p>
                      <a:pPr fontAlgn="ctr"/>
                      <a:br>
                        <a:rPr lang="en-US" sz="900">
                          <a:effectLst/>
                        </a:rPr>
                      </a:br>
                      <a:r>
                        <a:rPr lang="en-US" sz="900">
                          <a:effectLst/>
                        </a:rPr>
                        <a:t>integer, float, list, tuple, dictionary → string</a:t>
                      </a:r>
                    </a:p>
                  </a:txBody>
                  <a:tcPr marL="32134" marR="24993" marT="10711" marB="14282" anchor="ctr"/>
                </a:tc>
                <a:tc>
                  <a:txBody>
                    <a:bodyPr/>
                    <a:lstStyle/>
                    <a:p>
                      <a:pPr fontAlgn="ctr"/>
                      <a:r>
                        <a:rPr lang="pl-PL" sz="900" dirty="0">
                          <a:effectLst/>
                        </a:rPr>
                        <a:t>&gt;&gt;&gt; str(3.141592) </a:t>
                      </a:r>
                      <a:endParaRPr lang="az-Latn-AZ" sz="900" dirty="0">
                        <a:effectLst/>
                      </a:endParaRPr>
                    </a:p>
                    <a:p>
                      <a:pPr fontAlgn="ctr"/>
                      <a:r>
                        <a:rPr lang="pl-PL" sz="900" dirty="0">
                          <a:effectLst/>
                        </a:rPr>
                        <a:t>'3.141592' </a:t>
                      </a:r>
                      <a:endParaRPr lang="az-Latn-AZ" sz="900" dirty="0">
                        <a:effectLst/>
                      </a:endParaRPr>
                    </a:p>
                    <a:p>
                      <a:pPr fontAlgn="ctr"/>
                      <a:r>
                        <a:rPr lang="pl-PL" sz="900" dirty="0">
                          <a:effectLst/>
                        </a:rPr>
                        <a:t>&gt;&gt;&gt; str([1,2,3,4]) </a:t>
                      </a:r>
                      <a:endParaRPr lang="az-Latn-AZ" sz="900" dirty="0">
                        <a:effectLst/>
                      </a:endParaRPr>
                    </a:p>
                    <a:p>
                      <a:pPr fontAlgn="ctr"/>
                      <a:r>
                        <a:rPr lang="pl-PL" sz="900" dirty="0">
                          <a:effectLst/>
                        </a:rPr>
                        <a:t>'[1, 2, 3, 4]' </a:t>
                      </a:r>
                    </a:p>
                  </a:txBody>
                  <a:tcPr marL="32134" marR="24993" marT="10711" marB="14282" anchor="ctr"/>
                </a:tc>
                <a:extLst>
                  <a:ext uri="{0D108BD9-81ED-4DB2-BD59-A6C34878D82A}">
                    <a16:rowId xmlns:a16="http://schemas.microsoft.com/office/drawing/2014/main" val="1709019241"/>
                  </a:ext>
                </a:extLst>
              </a:tr>
              <a:tr h="702314">
                <a:tc>
                  <a:txBody>
                    <a:bodyPr/>
                    <a:lstStyle/>
                    <a:p>
                      <a:pPr fontAlgn="ctr"/>
                      <a:br>
                        <a:rPr lang="en-GB" sz="1050" b="1" dirty="0">
                          <a:effectLst/>
                        </a:rPr>
                      </a:br>
                      <a:r>
                        <a:rPr lang="en-GB" sz="1050" b="1" dirty="0">
                          <a:effectLst/>
                        </a:rPr>
                        <a:t>list()</a:t>
                      </a:r>
                    </a:p>
                  </a:txBody>
                  <a:tcPr marL="32134" marR="24993" marT="10711" marB="14282" anchor="ctr"/>
                </a:tc>
                <a:tc>
                  <a:txBody>
                    <a:bodyPr/>
                    <a:lstStyle/>
                    <a:p>
                      <a:pPr fontAlgn="ctr"/>
                      <a:br>
                        <a:rPr lang="en-US" sz="900">
                          <a:effectLst/>
                        </a:rPr>
                      </a:br>
                      <a:r>
                        <a:rPr lang="en-US" sz="900">
                          <a:effectLst/>
                        </a:rPr>
                        <a:t>string, tuple, set, dictionary → list</a:t>
                      </a:r>
                    </a:p>
                  </a:txBody>
                  <a:tcPr marL="32134" marR="24993" marT="10711" marB="14282" anchor="ctr"/>
                </a:tc>
                <a:tc>
                  <a:txBody>
                    <a:bodyPr/>
                    <a:lstStyle/>
                    <a:p>
                      <a:pPr fontAlgn="ctr"/>
                      <a:r>
                        <a:rPr lang="en-US" sz="900" dirty="0">
                          <a:effectLst/>
                        </a:rPr>
                        <a:t>&gt;&gt;&gt; list('Mary') </a:t>
                      </a:r>
                      <a:r>
                        <a:rPr lang="en-US" sz="900" dirty="0">
                          <a:solidFill>
                            <a:srgbClr val="FF0000"/>
                          </a:solidFill>
                          <a:effectLst/>
                        </a:rPr>
                        <a:t># list of characters in 'Mary'</a:t>
                      </a:r>
                      <a:r>
                        <a:rPr lang="en-US" sz="900" dirty="0">
                          <a:effectLst/>
                        </a:rPr>
                        <a:t> </a:t>
                      </a:r>
                      <a:endParaRPr lang="az-Latn-AZ" sz="900" dirty="0">
                        <a:effectLst/>
                      </a:endParaRPr>
                    </a:p>
                    <a:p>
                      <a:pPr fontAlgn="ctr"/>
                      <a:r>
                        <a:rPr lang="en-US" sz="900" dirty="0">
                          <a:effectLst/>
                        </a:rPr>
                        <a:t>['M', 'a', 'r', 'y'] </a:t>
                      </a:r>
                      <a:endParaRPr lang="az-Latn-AZ" sz="900" dirty="0">
                        <a:effectLst/>
                      </a:endParaRPr>
                    </a:p>
                    <a:p>
                      <a:pPr fontAlgn="ctr"/>
                      <a:r>
                        <a:rPr lang="en-US" sz="900" dirty="0">
                          <a:effectLst/>
                        </a:rPr>
                        <a:t>&gt;&gt;&gt; list((1,2,3,4)) </a:t>
                      </a:r>
                      <a:r>
                        <a:rPr lang="en-US" sz="900" dirty="0">
                          <a:solidFill>
                            <a:srgbClr val="FF0000"/>
                          </a:solidFill>
                          <a:effectLst/>
                        </a:rPr>
                        <a:t># (1,2,3,4) is a tuple </a:t>
                      </a:r>
                      <a:endParaRPr lang="az-Latn-AZ" sz="900" dirty="0">
                        <a:solidFill>
                          <a:srgbClr val="FF0000"/>
                        </a:solidFill>
                        <a:effectLst/>
                      </a:endParaRPr>
                    </a:p>
                    <a:p>
                      <a:pPr fontAlgn="ctr"/>
                      <a:r>
                        <a:rPr lang="en-US" sz="900" dirty="0">
                          <a:effectLst/>
                        </a:rPr>
                        <a:t>[1, 2, 3, 4] </a:t>
                      </a:r>
                      <a:endParaRPr lang="az-Latn-AZ" sz="900" dirty="0">
                        <a:effectLst/>
                      </a:endParaRPr>
                    </a:p>
                    <a:p>
                      <a:pPr fontAlgn="ctr"/>
                      <a:r>
                        <a:rPr lang="en-US" sz="900" dirty="0">
                          <a:effectLst/>
                        </a:rPr>
                        <a:t>&gt;&gt;&gt; list({1, 2, 3}) </a:t>
                      </a:r>
                      <a:r>
                        <a:rPr lang="en-US" sz="900" dirty="0">
                          <a:solidFill>
                            <a:srgbClr val="FF0000"/>
                          </a:solidFill>
                          <a:effectLst/>
                        </a:rPr>
                        <a:t># {1, 2, 3} is a set </a:t>
                      </a:r>
                      <a:endParaRPr lang="az-Latn-AZ" sz="900" dirty="0">
                        <a:solidFill>
                          <a:srgbClr val="FF0000"/>
                        </a:solidFill>
                        <a:effectLst/>
                      </a:endParaRPr>
                    </a:p>
                    <a:p>
                      <a:pPr fontAlgn="ctr"/>
                      <a:r>
                        <a:rPr lang="en-US" sz="900" dirty="0">
                          <a:effectLst/>
                        </a:rPr>
                        <a:t>[1, 2, 3] </a:t>
                      </a:r>
                    </a:p>
                  </a:txBody>
                  <a:tcPr marL="32134" marR="24993" marT="10711" marB="14282" anchor="ctr"/>
                </a:tc>
                <a:extLst>
                  <a:ext uri="{0D108BD9-81ED-4DB2-BD59-A6C34878D82A}">
                    <a16:rowId xmlns:a16="http://schemas.microsoft.com/office/drawing/2014/main" val="914175448"/>
                  </a:ext>
                </a:extLst>
              </a:tr>
              <a:tr h="475109">
                <a:tc>
                  <a:txBody>
                    <a:bodyPr/>
                    <a:lstStyle/>
                    <a:p>
                      <a:pPr fontAlgn="ctr"/>
                      <a:br>
                        <a:rPr lang="en-GB" sz="1050" b="1" dirty="0">
                          <a:effectLst/>
                        </a:rPr>
                      </a:br>
                      <a:r>
                        <a:rPr lang="en-GB" sz="1050" b="1" dirty="0">
                          <a:effectLst/>
                        </a:rPr>
                        <a:t>tuple()</a:t>
                      </a:r>
                    </a:p>
                  </a:txBody>
                  <a:tcPr marL="32134" marR="24993" marT="10711" marB="14282" anchor="ctr"/>
                </a:tc>
                <a:tc>
                  <a:txBody>
                    <a:bodyPr/>
                    <a:lstStyle/>
                    <a:p>
                      <a:pPr fontAlgn="ctr"/>
                      <a:br>
                        <a:rPr lang="en-GB" sz="900">
                          <a:effectLst/>
                        </a:rPr>
                      </a:br>
                      <a:r>
                        <a:rPr lang="en-GB" sz="900">
                          <a:effectLst/>
                        </a:rPr>
                        <a:t>string, list, set → tuple</a:t>
                      </a:r>
                    </a:p>
                  </a:txBody>
                  <a:tcPr marL="32134" marR="24993" marT="10711" marB="14282" anchor="ctr"/>
                </a:tc>
                <a:tc>
                  <a:txBody>
                    <a:bodyPr/>
                    <a:lstStyle/>
                    <a:p>
                      <a:pPr fontAlgn="ctr"/>
                      <a:r>
                        <a:rPr lang="en-US" sz="900" dirty="0">
                          <a:effectLst/>
                        </a:rPr>
                        <a:t>&gt;&gt;&gt; tuple('Mary') </a:t>
                      </a:r>
                      <a:endParaRPr lang="az-Latn-AZ" sz="900" dirty="0">
                        <a:effectLst/>
                      </a:endParaRPr>
                    </a:p>
                    <a:p>
                      <a:pPr fontAlgn="ctr"/>
                      <a:r>
                        <a:rPr lang="en-US" sz="900" dirty="0">
                          <a:effectLst/>
                        </a:rPr>
                        <a:t>('M', 'a', 'r', 'y') </a:t>
                      </a:r>
                      <a:endParaRPr lang="az-Latn-AZ" sz="900" dirty="0">
                        <a:effectLst/>
                      </a:endParaRPr>
                    </a:p>
                    <a:p>
                      <a:pPr fontAlgn="ctr"/>
                      <a:r>
                        <a:rPr lang="en-US" sz="900" dirty="0">
                          <a:effectLst/>
                        </a:rPr>
                        <a:t>&gt;&gt;&gt; tuple([1,2,3,4]) </a:t>
                      </a:r>
                      <a:r>
                        <a:rPr lang="en-US" sz="900" dirty="0">
                          <a:solidFill>
                            <a:srgbClr val="FF0000"/>
                          </a:solidFill>
                          <a:effectLst/>
                        </a:rPr>
                        <a:t># [ ] for list, ( ) for tuple </a:t>
                      </a:r>
                      <a:endParaRPr lang="az-Latn-AZ" sz="900" dirty="0">
                        <a:solidFill>
                          <a:srgbClr val="FF0000"/>
                        </a:solidFill>
                        <a:effectLst/>
                      </a:endParaRPr>
                    </a:p>
                    <a:p>
                      <a:pPr fontAlgn="ctr"/>
                      <a:r>
                        <a:rPr lang="en-US" sz="900" dirty="0">
                          <a:effectLst/>
                        </a:rPr>
                        <a:t>(1, 2, 3, 4) </a:t>
                      </a:r>
                    </a:p>
                  </a:txBody>
                  <a:tcPr marL="32134" marR="24993" marT="10711" marB="14282" anchor="ctr"/>
                </a:tc>
                <a:extLst>
                  <a:ext uri="{0D108BD9-81ED-4DB2-BD59-A6C34878D82A}">
                    <a16:rowId xmlns:a16="http://schemas.microsoft.com/office/drawing/2014/main" val="1085703943"/>
                  </a:ext>
                </a:extLst>
              </a:tr>
              <a:tr h="475109">
                <a:tc>
                  <a:txBody>
                    <a:bodyPr/>
                    <a:lstStyle/>
                    <a:p>
                      <a:pPr fontAlgn="ctr"/>
                      <a:br>
                        <a:rPr lang="en-GB" sz="1050" b="1" dirty="0">
                          <a:effectLst/>
                        </a:rPr>
                      </a:br>
                      <a:r>
                        <a:rPr lang="en-GB" sz="1050" b="1" dirty="0">
                          <a:effectLst/>
                        </a:rPr>
                        <a:t>set()</a:t>
                      </a:r>
                    </a:p>
                  </a:txBody>
                  <a:tcPr marL="32134" marR="24993" marT="10711" marB="14282" anchor="ctr"/>
                </a:tc>
                <a:tc>
                  <a:txBody>
                    <a:bodyPr/>
                    <a:lstStyle/>
                    <a:p>
                      <a:pPr fontAlgn="ctr"/>
                      <a:br>
                        <a:rPr lang="en-GB" sz="900">
                          <a:effectLst/>
                        </a:rPr>
                      </a:br>
                      <a:r>
                        <a:rPr lang="en-GB" sz="900">
                          <a:effectLst/>
                        </a:rPr>
                        <a:t>string, list, tuple → set</a:t>
                      </a:r>
                    </a:p>
                  </a:txBody>
                  <a:tcPr marL="32134" marR="24993" marT="10711" marB="14282" anchor="ctr"/>
                </a:tc>
                <a:tc>
                  <a:txBody>
                    <a:bodyPr/>
                    <a:lstStyle/>
                    <a:p>
                      <a:pPr fontAlgn="ctr"/>
                      <a:r>
                        <a:rPr lang="en-GB" sz="900" dirty="0">
                          <a:effectLst/>
                        </a:rPr>
                        <a:t>&gt;&gt;&gt; set('</a:t>
                      </a:r>
                      <a:r>
                        <a:rPr lang="en-GB" sz="900" dirty="0" err="1">
                          <a:effectLst/>
                        </a:rPr>
                        <a:t>alabama</a:t>
                      </a:r>
                      <a:r>
                        <a:rPr lang="en-GB" sz="900" dirty="0">
                          <a:effectLst/>
                        </a:rPr>
                        <a:t>')</a:t>
                      </a:r>
                      <a:r>
                        <a:rPr lang="en-GB" sz="900" dirty="0">
                          <a:solidFill>
                            <a:srgbClr val="FF0000"/>
                          </a:solidFill>
                          <a:effectLst/>
                        </a:rPr>
                        <a:t> # unique character set from a string </a:t>
                      </a:r>
                      <a:endParaRPr lang="az-Latn-AZ" sz="900" dirty="0">
                        <a:solidFill>
                          <a:srgbClr val="FF0000"/>
                        </a:solidFill>
                        <a:effectLst/>
                      </a:endParaRPr>
                    </a:p>
                    <a:p>
                      <a:pPr fontAlgn="ctr"/>
                      <a:r>
                        <a:rPr lang="en-GB" sz="900" dirty="0">
                          <a:effectLst/>
                        </a:rPr>
                        <a:t>{'b', 'm', 'l', 'a'} </a:t>
                      </a:r>
                      <a:endParaRPr lang="az-Latn-AZ" sz="900" dirty="0">
                        <a:effectLst/>
                      </a:endParaRPr>
                    </a:p>
                    <a:p>
                      <a:pPr fontAlgn="ctr"/>
                      <a:r>
                        <a:rPr lang="en-GB" sz="900" dirty="0">
                          <a:effectLst/>
                        </a:rPr>
                        <a:t>&gt;&gt;&gt; set([1, 2, 3, 3, 3, 2</a:t>
                      </a:r>
                      <a:r>
                        <a:rPr lang="en-GB" sz="900" dirty="0">
                          <a:solidFill>
                            <a:srgbClr val="FF0000"/>
                          </a:solidFill>
                          <a:effectLst/>
                        </a:rPr>
                        <a:t>]) # handy for removing duplicates from list </a:t>
                      </a:r>
                      <a:endParaRPr lang="az-Latn-AZ" sz="900" dirty="0">
                        <a:solidFill>
                          <a:srgbClr val="FF0000"/>
                        </a:solidFill>
                        <a:effectLst/>
                      </a:endParaRPr>
                    </a:p>
                    <a:p>
                      <a:pPr fontAlgn="ctr"/>
                      <a:r>
                        <a:rPr lang="en-GB" sz="900" dirty="0">
                          <a:effectLst/>
                        </a:rPr>
                        <a:t>{1, 2, 3} </a:t>
                      </a:r>
                    </a:p>
                  </a:txBody>
                  <a:tcPr marL="32134" marR="24993" marT="10711" marB="14282" anchor="ctr"/>
                </a:tc>
                <a:extLst>
                  <a:ext uri="{0D108BD9-81ED-4DB2-BD59-A6C34878D82A}">
                    <a16:rowId xmlns:a16="http://schemas.microsoft.com/office/drawing/2014/main" val="371271938"/>
                  </a:ext>
                </a:extLst>
              </a:tr>
            </a:tbl>
          </a:graphicData>
        </a:graphic>
      </p:graphicFrame>
    </p:spTree>
    <p:extLst>
      <p:ext uri="{BB962C8B-B14F-4D97-AF65-F5344CB8AC3E}">
        <p14:creationId xmlns:p14="http://schemas.microsoft.com/office/powerpoint/2010/main" val="2270257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311150" y="301625"/>
            <a:ext cx="8375650" cy="471488"/>
          </a:xfrm>
        </p:spPr>
        <p:txBody>
          <a:bodyPr/>
          <a:lstStyle/>
          <a:p>
            <a:r>
              <a:rPr lang="az-Latn-AZ" altLang="ru-RU" dirty="0"/>
              <a:t>İki qiymətin bir sətirdə daxil edilməsi</a:t>
            </a:r>
            <a:endParaRPr lang="ru-RU" altLang="ru-RU" dirty="0"/>
          </a:p>
        </p:txBody>
      </p:sp>
      <p:sp>
        <p:nvSpPr>
          <p:cNvPr id="5" name="TextBox 4"/>
          <p:cNvSpPr txBox="1"/>
          <p:nvPr/>
        </p:nvSpPr>
        <p:spPr>
          <a:xfrm>
            <a:off x="311150" y="763642"/>
            <a:ext cx="8567379" cy="923330"/>
          </a:xfrm>
          <a:prstGeom prst="rect">
            <a:avLst/>
          </a:prstGeom>
          <a:noFill/>
        </p:spPr>
        <p:txBody>
          <a:bodyPr wrap="square" rtlCol="0">
            <a:spAutoFit/>
          </a:bodyPr>
          <a:lstStyle/>
          <a:p>
            <a:r>
              <a:rPr lang="en-US" b="1" dirty="0"/>
              <a:t>split() </a:t>
            </a:r>
            <a:r>
              <a:rPr lang="en-US" dirty="0"/>
              <a:t>method</a:t>
            </a:r>
            <a:r>
              <a:rPr lang="az-Latn-AZ" dirty="0"/>
              <a:t>-u string-i listlərə ayırır. Bu barədə string mövzusunda ətraflı olacaq. </a:t>
            </a:r>
          </a:p>
          <a:p>
            <a:r>
              <a:rPr lang="en-US" dirty="0"/>
              <a:t>The split() method splits a string into a list.</a:t>
            </a:r>
          </a:p>
          <a:p>
            <a:r>
              <a:rPr lang="en-GB" i="1" dirty="0" err="1"/>
              <a:t>string</a:t>
            </a:r>
            <a:r>
              <a:rPr lang="en-GB" dirty="0" err="1"/>
              <a:t>.split</a:t>
            </a:r>
            <a:r>
              <a:rPr lang="en-GB" dirty="0"/>
              <a:t>(</a:t>
            </a:r>
            <a:r>
              <a:rPr lang="en-GB" i="1" dirty="0"/>
              <a:t>separator, </a:t>
            </a:r>
            <a:r>
              <a:rPr lang="en-GB" i="1" dirty="0" err="1"/>
              <a:t>maxsplit</a:t>
            </a:r>
            <a:r>
              <a:rPr lang="en-GB" dirty="0"/>
              <a:t>)</a:t>
            </a:r>
          </a:p>
        </p:txBody>
      </p:sp>
      <p:pic>
        <p:nvPicPr>
          <p:cNvPr id="7" name="Picture 6"/>
          <p:cNvPicPr>
            <a:picLocks noChangeAspect="1"/>
          </p:cNvPicPr>
          <p:nvPr/>
        </p:nvPicPr>
        <p:blipFill>
          <a:blip r:embed="rId3"/>
          <a:stretch>
            <a:fillRect/>
          </a:stretch>
        </p:blipFill>
        <p:spPr>
          <a:xfrm>
            <a:off x="1054003" y="1749335"/>
            <a:ext cx="3383059" cy="1274548"/>
          </a:xfrm>
          <a:prstGeom prst="rect">
            <a:avLst/>
          </a:prstGeom>
        </p:spPr>
      </p:pic>
      <p:pic>
        <p:nvPicPr>
          <p:cNvPr id="8" name="Picture 7"/>
          <p:cNvPicPr>
            <a:picLocks noChangeAspect="1"/>
          </p:cNvPicPr>
          <p:nvPr/>
        </p:nvPicPr>
        <p:blipFill>
          <a:blip r:embed="rId4"/>
          <a:stretch>
            <a:fillRect/>
          </a:stretch>
        </p:blipFill>
        <p:spPr>
          <a:xfrm>
            <a:off x="4498975" y="1732329"/>
            <a:ext cx="3386818" cy="735599"/>
          </a:xfrm>
          <a:prstGeom prst="rect">
            <a:avLst/>
          </a:prstGeom>
        </p:spPr>
      </p:pic>
      <p:sp>
        <p:nvSpPr>
          <p:cNvPr id="15" name="TextBox 14"/>
          <p:cNvSpPr txBox="1"/>
          <p:nvPr/>
        </p:nvSpPr>
        <p:spPr>
          <a:xfrm>
            <a:off x="324007" y="3276961"/>
            <a:ext cx="8226110" cy="1477328"/>
          </a:xfrm>
          <a:prstGeom prst="rect">
            <a:avLst/>
          </a:prstGeom>
          <a:noFill/>
        </p:spPr>
        <p:txBody>
          <a:bodyPr wrap="square" rtlCol="0">
            <a:spAutoFit/>
          </a:bodyPr>
          <a:lstStyle/>
          <a:p>
            <a:r>
              <a:rPr lang="en-GB" dirty="0" err="1"/>
              <a:t>Funksiya</a:t>
            </a:r>
            <a:r>
              <a:rPr lang="en-GB" dirty="0"/>
              <a:t> </a:t>
            </a:r>
            <a:r>
              <a:rPr lang="en-GB" b="1" dirty="0"/>
              <a:t>map() </a:t>
            </a:r>
            <a:r>
              <a:rPr lang="en-GB" dirty="0" err="1"/>
              <a:t>iterasiyada</a:t>
            </a:r>
            <a:r>
              <a:rPr lang="en-GB" dirty="0"/>
              <a:t> </a:t>
            </a:r>
            <a:r>
              <a:rPr lang="en-GB" dirty="0" err="1"/>
              <a:t>hər</a:t>
            </a:r>
            <a:r>
              <a:rPr lang="en-GB" dirty="0"/>
              <a:t> </a:t>
            </a:r>
            <a:r>
              <a:rPr lang="en-GB" dirty="0" err="1"/>
              <a:t>bir</a:t>
            </a:r>
            <a:r>
              <a:rPr lang="en-GB" dirty="0"/>
              <a:t> element </a:t>
            </a:r>
            <a:r>
              <a:rPr lang="en-GB" dirty="0" err="1"/>
              <a:t>üçün</a:t>
            </a:r>
            <a:r>
              <a:rPr lang="en-GB" dirty="0"/>
              <a:t> </a:t>
            </a:r>
            <a:r>
              <a:rPr lang="en-GB" dirty="0" err="1"/>
              <a:t>müəyyən</a:t>
            </a:r>
            <a:r>
              <a:rPr lang="en-GB" dirty="0"/>
              <a:t> </a:t>
            </a:r>
            <a:r>
              <a:rPr lang="en-GB" dirty="0" err="1"/>
              <a:t>edilmiş</a:t>
            </a:r>
            <a:r>
              <a:rPr lang="en-GB" dirty="0"/>
              <a:t> </a:t>
            </a:r>
            <a:r>
              <a:rPr lang="en-GB" dirty="0" err="1"/>
              <a:t>funksiyanı</a:t>
            </a:r>
            <a:r>
              <a:rPr lang="en-GB" dirty="0"/>
              <a:t> </a:t>
            </a:r>
            <a:r>
              <a:rPr lang="en-GB" dirty="0" err="1"/>
              <a:t>yerinə</a:t>
            </a:r>
            <a:r>
              <a:rPr lang="en-GB" dirty="0"/>
              <a:t> </a:t>
            </a:r>
            <a:r>
              <a:rPr lang="en-GB" dirty="0" err="1"/>
              <a:t>yetirir</a:t>
            </a:r>
            <a:r>
              <a:rPr lang="en-GB" dirty="0"/>
              <a:t>. Element </a:t>
            </a:r>
            <a:r>
              <a:rPr lang="en-GB" dirty="0" err="1"/>
              <a:t>parametr</a:t>
            </a:r>
            <a:r>
              <a:rPr lang="en-GB" dirty="0"/>
              <a:t> </a:t>
            </a:r>
            <a:r>
              <a:rPr lang="en-GB" dirty="0" err="1"/>
              <a:t>kimi</a:t>
            </a:r>
            <a:r>
              <a:rPr lang="en-GB" dirty="0"/>
              <a:t> </a:t>
            </a:r>
            <a:r>
              <a:rPr lang="en-GB" dirty="0" err="1"/>
              <a:t>funksiyaya</a:t>
            </a:r>
            <a:r>
              <a:rPr lang="en-GB" dirty="0"/>
              <a:t> </a:t>
            </a:r>
            <a:r>
              <a:rPr lang="en-GB" dirty="0" err="1"/>
              <a:t>göndərilir</a:t>
            </a:r>
            <a:endParaRPr lang="en-GB" dirty="0"/>
          </a:p>
          <a:p>
            <a:r>
              <a:rPr lang="en-GB" dirty="0"/>
              <a:t>map(</a:t>
            </a:r>
            <a:r>
              <a:rPr lang="en-GB" i="1" dirty="0"/>
              <a:t>function</a:t>
            </a:r>
            <a:r>
              <a:rPr lang="en-GB" dirty="0"/>
              <a:t>, </a:t>
            </a:r>
            <a:r>
              <a:rPr lang="en-GB" i="1" dirty="0" err="1"/>
              <a:t>iterables</a:t>
            </a:r>
            <a:r>
              <a:rPr lang="en-GB" dirty="0"/>
              <a:t>).</a:t>
            </a:r>
          </a:p>
          <a:p>
            <a:endParaRPr lang="en-GB" dirty="0"/>
          </a:p>
          <a:p>
            <a:endParaRPr lang="en-GB" dirty="0"/>
          </a:p>
        </p:txBody>
      </p:sp>
      <p:pic>
        <p:nvPicPr>
          <p:cNvPr id="10" name="Picture 9">
            <a:extLst>
              <a:ext uri="{FF2B5EF4-FFF2-40B4-BE49-F238E27FC236}">
                <a16:creationId xmlns:a16="http://schemas.microsoft.com/office/drawing/2014/main" id="{3CD38CEE-493C-4819-822A-02D504F67F4F}"/>
              </a:ext>
            </a:extLst>
          </p:cNvPr>
          <p:cNvPicPr>
            <a:picLocks noChangeAspect="1"/>
          </p:cNvPicPr>
          <p:nvPr/>
        </p:nvPicPr>
        <p:blipFill>
          <a:blip r:embed="rId5"/>
          <a:stretch>
            <a:fillRect/>
          </a:stretch>
        </p:blipFill>
        <p:spPr>
          <a:xfrm>
            <a:off x="959564" y="4377496"/>
            <a:ext cx="3477498" cy="1966782"/>
          </a:xfrm>
          <a:prstGeom prst="rect">
            <a:avLst/>
          </a:prstGeom>
        </p:spPr>
      </p:pic>
      <p:pic>
        <p:nvPicPr>
          <p:cNvPr id="19" name="Picture 18">
            <a:extLst>
              <a:ext uri="{FF2B5EF4-FFF2-40B4-BE49-F238E27FC236}">
                <a16:creationId xmlns:a16="http://schemas.microsoft.com/office/drawing/2014/main" id="{54AFB7F9-5244-4FB7-9B19-054D594B286E}"/>
              </a:ext>
            </a:extLst>
          </p:cNvPr>
          <p:cNvPicPr>
            <a:picLocks noChangeAspect="1"/>
          </p:cNvPicPr>
          <p:nvPr/>
        </p:nvPicPr>
        <p:blipFill rotWithShape="1">
          <a:blip r:embed="rId6"/>
          <a:srcRect l="1313"/>
          <a:stretch/>
        </p:blipFill>
        <p:spPr>
          <a:xfrm>
            <a:off x="4498975" y="4419376"/>
            <a:ext cx="3513826" cy="1011182"/>
          </a:xfrm>
          <a:prstGeom prst="rect">
            <a:avLst/>
          </a:prstGeom>
        </p:spPr>
      </p:pic>
    </p:spTree>
    <p:extLst>
      <p:ext uri="{BB962C8B-B14F-4D97-AF65-F5344CB8AC3E}">
        <p14:creationId xmlns:p14="http://schemas.microsoft.com/office/powerpoint/2010/main" val="262289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Заголовок 1"/>
          <p:cNvSpPr>
            <a:spLocks noGrp="1"/>
          </p:cNvSpPr>
          <p:nvPr>
            <p:ph type="title"/>
          </p:nvPr>
        </p:nvSpPr>
        <p:spPr>
          <a:xfrm>
            <a:off x="311150" y="301625"/>
            <a:ext cx="8375650" cy="471488"/>
          </a:xfrm>
        </p:spPr>
        <p:txBody>
          <a:bodyPr/>
          <a:lstStyle/>
          <a:p>
            <a:r>
              <a:rPr lang="az-Latn-AZ" altLang="ru-RU" dirty="0"/>
              <a:t>İki qiymətin bir sətirdə daxil edilməsi</a:t>
            </a:r>
            <a:endParaRPr lang="ru-RU" altLang="ru-RU" dirty="0"/>
          </a:p>
        </p:txBody>
      </p:sp>
      <p:sp>
        <p:nvSpPr>
          <p:cNvPr id="26628" name="Text Box 7"/>
          <p:cNvSpPr txBox="1">
            <a:spLocks noChangeArrowheads="1"/>
          </p:cNvSpPr>
          <p:nvPr/>
        </p:nvSpPr>
        <p:spPr bwMode="auto">
          <a:xfrm>
            <a:off x="311150" y="858044"/>
            <a:ext cx="7999413" cy="523875"/>
          </a:xfrm>
          <a:prstGeom prst="rect">
            <a:avLst/>
          </a:prstGeom>
          <a:solidFill>
            <a:schemeClr val="accent5"/>
          </a:solidFill>
          <a:ln w="9525">
            <a:noFill/>
            <a:miter lim="800000"/>
            <a:headEnd/>
            <a:tailEnd/>
          </a:ln>
          <a:effectLst>
            <a:outerShdw dist="35921" dir="2700000" algn="ctr" rotWithShape="0">
              <a:schemeClr val="tx1"/>
            </a:outerShdw>
          </a:effectLst>
        </p:spPr>
        <p:txBody>
          <a:bodyPr>
            <a:spAutoFit/>
          </a:bodyPr>
          <a:lstStyle/>
          <a:p>
            <a:pPr eaLnBrk="1" hangingPunct="1">
              <a:spcBef>
                <a:spcPct val="15000"/>
              </a:spcBef>
              <a:defRPr/>
            </a:pPr>
            <a:r>
              <a:rPr lang="en-US" sz="2800">
                <a:latin typeface="+mj-lt"/>
                <a:ea typeface="Times New Roman" pitchFamily="18" charset="0"/>
                <a:cs typeface="Courier New" pitchFamily="49" charset="0"/>
              </a:rPr>
              <a:t>a, b = </a:t>
            </a:r>
            <a:r>
              <a:rPr lang="en-US" sz="2800">
                <a:solidFill>
                  <a:srgbClr val="0070C0"/>
                </a:solidFill>
                <a:latin typeface="+mj-lt"/>
                <a:ea typeface="Times New Roman" pitchFamily="18" charset="0"/>
                <a:cs typeface="Courier New" pitchFamily="49" charset="0"/>
              </a:rPr>
              <a:t>map</a:t>
            </a:r>
            <a:r>
              <a:rPr lang="en-US" sz="2800">
                <a:latin typeface="+mj-lt"/>
                <a:ea typeface="Times New Roman" pitchFamily="18" charset="0"/>
                <a:cs typeface="Courier New" pitchFamily="49" charset="0"/>
              </a:rPr>
              <a:t> ( </a:t>
            </a:r>
            <a:r>
              <a:rPr lang="en-US" sz="2800" err="1">
                <a:solidFill>
                  <a:srgbClr val="0070C0"/>
                </a:solidFill>
                <a:latin typeface="+mj-lt"/>
                <a:ea typeface="Times New Roman" pitchFamily="18" charset="0"/>
                <a:cs typeface="Courier New" pitchFamily="49" charset="0"/>
              </a:rPr>
              <a:t>int</a:t>
            </a:r>
            <a:r>
              <a:rPr lang="en-US" sz="2800">
                <a:latin typeface="+mj-lt"/>
                <a:ea typeface="Times New Roman" pitchFamily="18" charset="0"/>
                <a:cs typeface="Courier New" pitchFamily="49" charset="0"/>
              </a:rPr>
              <a:t>, </a:t>
            </a:r>
            <a:r>
              <a:rPr lang="en-US" sz="2800">
                <a:solidFill>
                  <a:srgbClr val="0070C0"/>
                </a:solidFill>
                <a:latin typeface="+mj-lt"/>
                <a:ea typeface="Times New Roman" pitchFamily="18" charset="0"/>
                <a:cs typeface="Courier New" pitchFamily="49" charset="0"/>
              </a:rPr>
              <a:t>input</a:t>
            </a:r>
            <a:r>
              <a:rPr lang="en-US" sz="2800">
                <a:latin typeface="+mj-lt"/>
                <a:ea typeface="Times New Roman" pitchFamily="18" charset="0"/>
                <a:cs typeface="Courier New" pitchFamily="49" charset="0"/>
              </a:rPr>
              <a:t>().</a:t>
            </a:r>
            <a:r>
              <a:rPr lang="en-US" sz="2800">
                <a:solidFill>
                  <a:srgbClr val="0070C0"/>
                </a:solidFill>
                <a:latin typeface="+mj-lt"/>
                <a:ea typeface="Times New Roman" pitchFamily="18" charset="0"/>
                <a:cs typeface="Courier New" pitchFamily="49" charset="0"/>
              </a:rPr>
              <a:t>split</a:t>
            </a:r>
            <a:r>
              <a:rPr lang="en-US" sz="2800">
                <a:latin typeface="+mj-lt"/>
                <a:ea typeface="Times New Roman" pitchFamily="18" charset="0"/>
                <a:cs typeface="Courier New" pitchFamily="49" charset="0"/>
              </a:rPr>
              <a:t>() )</a:t>
            </a:r>
          </a:p>
        </p:txBody>
      </p:sp>
      <p:sp>
        <p:nvSpPr>
          <p:cNvPr id="23" name="Прямоугольник 22"/>
          <p:cNvSpPr>
            <a:spLocks noChangeArrowheads="1"/>
          </p:cNvSpPr>
          <p:nvPr/>
        </p:nvSpPr>
        <p:spPr bwMode="auto">
          <a:xfrm>
            <a:off x="1814513" y="1609725"/>
            <a:ext cx="15648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ru-RU" sz="2800" b="1">
                <a:solidFill>
                  <a:srgbClr val="0070C0"/>
                </a:solidFill>
                <a:latin typeface="+mj-lt"/>
                <a:ea typeface="Times New Roman" charset="0"/>
                <a:cs typeface="Courier New" charset="0"/>
              </a:rPr>
              <a:t>input</a:t>
            </a:r>
            <a:r>
              <a:rPr lang="en-US" altLang="ru-RU" sz="2800" b="1">
                <a:solidFill>
                  <a:srgbClr val="000000"/>
                </a:solidFill>
                <a:latin typeface="+mj-lt"/>
                <a:ea typeface="Times New Roman" charset="0"/>
                <a:cs typeface="Courier New" charset="0"/>
              </a:rPr>
              <a:t>()</a:t>
            </a:r>
            <a:endParaRPr lang="ru-RU" altLang="ru-RU">
              <a:latin typeface="+mj-lt"/>
              <a:ea typeface="Times New Roman" charset="0"/>
              <a:cs typeface="Courier New" charset="0"/>
            </a:endParaRPr>
          </a:p>
        </p:txBody>
      </p:sp>
      <p:sp>
        <p:nvSpPr>
          <p:cNvPr id="24" name="AutoShape 7"/>
          <p:cNvSpPr>
            <a:spLocks noChangeArrowheads="1"/>
          </p:cNvSpPr>
          <p:nvPr/>
        </p:nvSpPr>
        <p:spPr bwMode="auto">
          <a:xfrm>
            <a:off x="4008438" y="1596038"/>
            <a:ext cx="3694689" cy="718147"/>
          </a:xfrm>
          <a:prstGeom prst="wedgeRoundRectCallout">
            <a:avLst>
              <a:gd name="adj1" fmla="val -64963"/>
              <a:gd name="adj2" fmla="val -10190"/>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en-US" altLang="en-US" sz="2400" err="1">
                <a:solidFill>
                  <a:srgbClr val="000000"/>
                </a:solidFill>
                <a:latin typeface="Consolas" charset="0"/>
              </a:rPr>
              <a:t>sətrin</a:t>
            </a:r>
            <a:r>
              <a:rPr lang="en-US" altLang="en-US" sz="2400">
                <a:solidFill>
                  <a:srgbClr val="000000"/>
                </a:solidFill>
                <a:latin typeface="Consolas" charset="0"/>
              </a:rPr>
              <a:t> </a:t>
            </a:r>
            <a:r>
              <a:rPr lang="en-US" altLang="en-US" sz="2400" err="1">
                <a:solidFill>
                  <a:srgbClr val="000000"/>
                </a:solidFill>
                <a:latin typeface="Consolas" charset="0"/>
              </a:rPr>
              <a:t>klaviaturadan</a:t>
            </a:r>
            <a:r>
              <a:rPr lang="en-US" altLang="en-US" sz="2400">
                <a:solidFill>
                  <a:srgbClr val="000000"/>
                </a:solidFill>
                <a:latin typeface="Consolas" charset="0"/>
              </a:rPr>
              <a:t> </a:t>
            </a:r>
            <a:r>
              <a:rPr lang="en-US" altLang="en-US" sz="2400" err="1">
                <a:solidFill>
                  <a:srgbClr val="000000"/>
                </a:solidFill>
                <a:latin typeface="Consolas" charset="0"/>
              </a:rPr>
              <a:t>daxil</a:t>
            </a:r>
            <a:r>
              <a:rPr lang="en-US" altLang="en-US" sz="2400">
                <a:solidFill>
                  <a:srgbClr val="000000"/>
                </a:solidFill>
                <a:latin typeface="Consolas" charset="0"/>
              </a:rPr>
              <a:t> </a:t>
            </a:r>
            <a:r>
              <a:rPr lang="en-US" altLang="en-US" sz="2400" err="1">
                <a:solidFill>
                  <a:srgbClr val="000000"/>
                </a:solidFill>
                <a:latin typeface="Consolas" charset="0"/>
              </a:rPr>
              <a:t>edilməsi</a:t>
            </a:r>
            <a:endParaRPr lang="ru-RU" altLang="en-US" sz="2400" b="1">
              <a:solidFill>
                <a:srgbClr val="000000"/>
              </a:solidFill>
              <a:latin typeface="Courier New" charset="0"/>
              <a:ea typeface="Courier New" charset="0"/>
              <a:cs typeface="Courier New" charset="0"/>
            </a:endParaRPr>
          </a:p>
        </p:txBody>
      </p:sp>
      <p:sp>
        <p:nvSpPr>
          <p:cNvPr id="25" name="Прямоугольник 24"/>
          <p:cNvSpPr>
            <a:spLocks noChangeArrowheads="1"/>
          </p:cNvSpPr>
          <p:nvPr/>
        </p:nvSpPr>
        <p:spPr bwMode="auto">
          <a:xfrm>
            <a:off x="311150" y="1595438"/>
            <a:ext cx="1314450" cy="52322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altLang="ru-RU" sz="2800" b="1">
                <a:solidFill>
                  <a:srgbClr val="000000"/>
                </a:solidFill>
                <a:latin typeface="+mj-lt"/>
                <a:ea typeface="Times New Roman" charset="0"/>
                <a:cs typeface="Courier New" charset="0"/>
              </a:rPr>
              <a:t>21</a:t>
            </a:r>
            <a:r>
              <a:rPr lang="en-US" altLang="ru-RU" sz="2800" b="1">
                <a:solidFill>
                  <a:srgbClr val="000000"/>
                </a:solidFill>
                <a:latin typeface="+mj-lt"/>
                <a:ea typeface="Times New Roman" charset="0"/>
                <a:cs typeface="Courier New" charset="0"/>
              </a:rPr>
              <a:t> </a:t>
            </a:r>
            <a:r>
              <a:rPr lang="ru-RU" altLang="ru-RU" sz="2800" b="1">
                <a:solidFill>
                  <a:srgbClr val="000000"/>
                </a:solidFill>
                <a:latin typeface="+mj-lt"/>
                <a:ea typeface="Times New Roman" charset="0"/>
                <a:cs typeface="Courier New" charset="0"/>
              </a:rPr>
              <a:t>33</a:t>
            </a:r>
            <a:r>
              <a:rPr lang="en-US" altLang="ru-RU" sz="2800" b="1">
                <a:solidFill>
                  <a:srgbClr val="000000"/>
                </a:solidFill>
                <a:latin typeface="+mj-lt"/>
                <a:ea typeface="Times New Roman" charset="0"/>
                <a:cs typeface="Courier New" charset="0"/>
              </a:rPr>
              <a:t> </a:t>
            </a:r>
            <a:endParaRPr lang="ru-RU" altLang="ru-RU">
              <a:latin typeface="+mj-lt"/>
              <a:ea typeface="Times New Roman" charset="0"/>
              <a:cs typeface="Courier New" charset="0"/>
            </a:endParaRPr>
          </a:p>
        </p:txBody>
      </p:sp>
      <p:sp>
        <p:nvSpPr>
          <p:cNvPr id="27" name="Прямоугольник 26"/>
          <p:cNvSpPr>
            <a:spLocks noChangeArrowheads="1"/>
          </p:cNvSpPr>
          <p:nvPr/>
        </p:nvSpPr>
        <p:spPr bwMode="auto">
          <a:xfrm>
            <a:off x="1812780" y="2460625"/>
            <a:ext cx="33393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ru-RU" sz="2800" b="1">
                <a:solidFill>
                  <a:srgbClr val="0070C0"/>
                </a:solidFill>
                <a:latin typeface="+mj-lt"/>
                <a:ea typeface="Times New Roman" charset="0"/>
                <a:cs typeface="Courier New" charset="0"/>
              </a:rPr>
              <a:t>input</a:t>
            </a:r>
            <a:r>
              <a:rPr lang="en-US" altLang="ru-RU" sz="2800" b="1">
                <a:solidFill>
                  <a:srgbClr val="000000"/>
                </a:solidFill>
                <a:latin typeface="+mj-lt"/>
                <a:ea typeface="Times New Roman" charset="0"/>
                <a:cs typeface="Courier New" charset="0"/>
              </a:rPr>
              <a:t>().</a:t>
            </a:r>
            <a:r>
              <a:rPr lang="en-US" altLang="ru-RU" sz="2800" b="1">
                <a:solidFill>
                  <a:srgbClr val="0070C0"/>
                </a:solidFill>
                <a:latin typeface="+mj-lt"/>
                <a:ea typeface="Times New Roman" charset="0"/>
                <a:cs typeface="Courier New" charset="0"/>
              </a:rPr>
              <a:t>split</a:t>
            </a:r>
            <a:r>
              <a:rPr lang="en-US" altLang="ru-RU" sz="2800" b="1">
                <a:solidFill>
                  <a:srgbClr val="000000"/>
                </a:solidFill>
                <a:latin typeface="+mj-lt"/>
                <a:ea typeface="Times New Roman" charset="0"/>
                <a:cs typeface="Courier New" charset="0"/>
              </a:rPr>
              <a:t>() </a:t>
            </a:r>
            <a:endParaRPr lang="ru-RU" altLang="ru-RU">
              <a:latin typeface="+mj-lt"/>
              <a:ea typeface="Times New Roman" charset="0"/>
              <a:cs typeface="Courier New" charset="0"/>
            </a:endParaRPr>
          </a:p>
        </p:txBody>
      </p:sp>
      <p:sp>
        <p:nvSpPr>
          <p:cNvPr id="28" name="Прямоугольник 27"/>
          <p:cNvSpPr>
            <a:spLocks noChangeArrowheads="1"/>
          </p:cNvSpPr>
          <p:nvPr/>
        </p:nvSpPr>
        <p:spPr bwMode="auto">
          <a:xfrm>
            <a:off x="267279" y="2460625"/>
            <a:ext cx="658813" cy="52228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altLang="ru-RU" sz="2800" b="1">
                <a:solidFill>
                  <a:srgbClr val="000000"/>
                </a:solidFill>
                <a:latin typeface="+mj-lt"/>
                <a:ea typeface="Times New Roman" charset="0"/>
                <a:cs typeface="Courier New" charset="0"/>
              </a:rPr>
              <a:t>21</a:t>
            </a:r>
            <a:endParaRPr lang="ru-RU" altLang="ru-RU">
              <a:latin typeface="+mj-lt"/>
              <a:ea typeface="Times New Roman" charset="0"/>
              <a:cs typeface="Courier New" charset="0"/>
            </a:endParaRPr>
          </a:p>
        </p:txBody>
      </p:sp>
      <p:sp>
        <p:nvSpPr>
          <p:cNvPr id="29" name="Прямоугольник 28"/>
          <p:cNvSpPr>
            <a:spLocks noChangeArrowheads="1"/>
          </p:cNvSpPr>
          <p:nvPr/>
        </p:nvSpPr>
        <p:spPr bwMode="auto">
          <a:xfrm>
            <a:off x="1075314" y="2460625"/>
            <a:ext cx="627062" cy="52228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altLang="ru-RU" sz="2800" b="1">
                <a:solidFill>
                  <a:srgbClr val="000000"/>
                </a:solidFill>
                <a:latin typeface="+mj-lt"/>
                <a:ea typeface="Times New Roman" charset="0"/>
                <a:cs typeface="Courier New" charset="0"/>
              </a:rPr>
              <a:t>33</a:t>
            </a:r>
            <a:r>
              <a:rPr lang="en-US" altLang="ru-RU" sz="2800" b="1">
                <a:solidFill>
                  <a:srgbClr val="000000"/>
                </a:solidFill>
                <a:latin typeface="+mj-lt"/>
                <a:ea typeface="Times New Roman" charset="0"/>
                <a:cs typeface="Courier New" charset="0"/>
              </a:rPr>
              <a:t> </a:t>
            </a:r>
            <a:endParaRPr lang="ru-RU" altLang="ru-RU">
              <a:latin typeface="+mj-lt"/>
              <a:ea typeface="Times New Roman" charset="0"/>
              <a:cs typeface="Courier New" charset="0"/>
            </a:endParaRPr>
          </a:p>
        </p:txBody>
      </p:sp>
      <p:sp>
        <p:nvSpPr>
          <p:cNvPr id="30" name="AutoShape 7"/>
          <p:cNvSpPr>
            <a:spLocks noChangeArrowheads="1"/>
          </p:cNvSpPr>
          <p:nvPr/>
        </p:nvSpPr>
        <p:spPr bwMode="auto">
          <a:xfrm>
            <a:off x="4266594" y="3263844"/>
            <a:ext cx="4748211" cy="809682"/>
          </a:xfrm>
          <a:prstGeom prst="wedgeRoundRectCallout">
            <a:avLst>
              <a:gd name="adj1" fmla="val -61384"/>
              <a:gd name="adj2" fmla="val -60190"/>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az-Latn-AZ" altLang="en-US" sz="2400">
                <a:solidFill>
                  <a:srgbClr val="000000"/>
                </a:solidFill>
                <a:latin typeface="Consolas" charset="0"/>
              </a:rPr>
              <a:t>boşluqları nəzərə alaraq sətrin hissələrə bölünməsi</a:t>
            </a:r>
            <a:endParaRPr lang="ru-RU" altLang="en-US" sz="2400" b="1">
              <a:solidFill>
                <a:srgbClr val="000000"/>
              </a:solidFill>
              <a:latin typeface="Courier New" charset="0"/>
              <a:ea typeface="Courier New" charset="0"/>
              <a:cs typeface="Courier New" charset="0"/>
            </a:endParaRPr>
          </a:p>
        </p:txBody>
      </p:sp>
      <p:sp>
        <p:nvSpPr>
          <p:cNvPr id="31" name="Прямоугольник 30"/>
          <p:cNvSpPr>
            <a:spLocks noChangeArrowheads="1"/>
          </p:cNvSpPr>
          <p:nvPr/>
        </p:nvSpPr>
        <p:spPr bwMode="auto">
          <a:xfrm>
            <a:off x="1772632" y="4049754"/>
            <a:ext cx="6745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15000"/>
              </a:spcBef>
            </a:pPr>
            <a:r>
              <a:rPr lang="en-US" altLang="ru-RU" sz="2800" b="1">
                <a:solidFill>
                  <a:srgbClr val="0070C0"/>
                </a:solidFill>
                <a:latin typeface="+mj-lt"/>
                <a:ea typeface="Times New Roman" charset="0"/>
                <a:cs typeface="Courier New" charset="0"/>
              </a:rPr>
              <a:t>map</a:t>
            </a:r>
            <a:r>
              <a:rPr lang="en-US" altLang="ru-RU" sz="2800" b="1">
                <a:solidFill>
                  <a:srgbClr val="000000"/>
                </a:solidFill>
                <a:latin typeface="+mj-lt"/>
                <a:ea typeface="Times New Roman" charset="0"/>
                <a:cs typeface="Courier New" charset="0"/>
              </a:rPr>
              <a:t> ( </a:t>
            </a:r>
            <a:r>
              <a:rPr lang="en-US" altLang="ru-RU" sz="2800" b="1" err="1">
                <a:solidFill>
                  <a:srgbClr val="0070C0"/>
                </a:solidFill>
                <a:latin typeface="+mj-lt"/>
                <a:ea typeface="Times New Roman" charset="0"/>
                <a:cs typeface="Courier New" charset="0"/>
              </a:rPr>
              <a:t>int</a:t>
            </a:r>
            <a:r>
              <a:rPr lang="en-US" altLang="ru-RU" sz="2800" b="1">
                <a:solidFill>
                  <a:srgbClr val="000000"/>
                </a:solidFill>
                <a:latin typeface="+mj-lt"/>
                <a:ea typeface="Times New Roman" charset="0"/>
                <a:cs typeface="Courier New" charset="0"/>
              </a:rPr>
              <a:t>, </a:t>
            </a:r>
            <a:r>
              <a:rPr lang="en-US" altLang="ru-RU" sz="2800" b="1">
                <a:solidFill>
                  <a:srgbClr val="0070C0"/>
                </a:solidFill>
                <a:latin typeface="+mj-lt"/>
                <a:ea typeface="Times New Roman" charset="0"/>
                <a:cs typeface="Courier New" charset="0"/>
              </a:rPr>
              <a:t>input</a:t>
            </a:r>
            <a:r>
              <a:rPr lang="en-US" altLang="ru-RU" sz="2800" b="1">
                <a:solidFill>
                  <a:srgbClr val="000000"/>
                </a:solidFill>
                <a:latin typeface="+mj-lt"/>
                <a:ea typeface="Times New Roman" charset="0"/>
                <a:cs typeface="Courier New" charset="0"/>
              </a:rPr>
              <a:t>().</a:t>
            </a:r>
            <a:r>
              <a:rPr lang="en-US" altLang="ru-RU" sz="2800" b="1">
                <a:solidFill>
                  <a:srgbClr val="0070C0"/>
                </a:solidFill>
                <a:latin typeface="+mj-lt"/>
                <a:ea typeface="Times New Roman" charset="0"/>
                <a:cs typeface="Courier New" charset="0"/>
              </a:rPr>
              <a:t>split</a:t>
            </a:r>
            <a:r>
              <a:rPr lang="en-US" altLang="ru-RU" sz="2800" b="1">
                <a:solidFill>
                  <a:srgbClr val="000000"/>
                </a:solidFill>
                <a:latin typeface="+mj-lt"/>
                <a:ea typeface="Times New Roman" charset="0"/>
                <a:cs typeface="Courier New" charset="0"/>
              </a:rPr>
              <a:t>() )</a:t>
            </a:r>
          </a:p>
        </p:txBody>
      </p:sp>
      <p:sp>
        <p:nvSpPr>
          <p:cNvPr id="32" name="Прямоугольник 31"/>
          <p:cNvSpPr>
            <a:spLocks noChangeArrowheads="1"/>
          </p:cNvSpPr>
          <p:nvPr/>
        </p:nvSpPr>
        <p:spPr bwMode="auto">
          <a:xfrm>
            <a:off x="267680" y="4051342"/>
            <a:ext cx="658813" cy="5222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altLang="ru-RU" sz="2800" b="1">
                <a:solidFill>
                  <a:srgbClr val="000000"/>
                </a:solidFill>
                <a:latin typeface="+mj-lt"/>
                <a:ea typeface="Times New Roman" charset="0"/>
                <a:cs typeface="Courier New" charset="0"/>
              </a:rPr>
              <a:t>21</a:t>
            </a:r>
            <a:endParaRPr lang="ru-RU" altLang="ru-RU">
              <a:latin typeface="+mj-lt"/>
              <a:ea typeface="Times New Roman" charset="0"/>
              <a:cs typeface="Courier New" charset="0"/>
            </a:endParaRPr>
          </a:p>
        </p:txBody>
      </p:sp>
      <p:sp>
        <p:nvSpPr>
          <p:cNvPr id="33" name="Прямоугольник 32"/>
          <p:cNvSpPr>
            <a:spLocks noChangeArrowheads="1"/>
          </p:cNvSpPr>
          <p:nvPr/>
        </p:nvSpPr>
        <p:spPr bwMode="auto">
          <a:xfrm>
            <a:off x="1033433" y="4051342"/>
            <a:ext cx="627062" cy="5222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altLang="ru-RU" sz="2800" b="1">
                <a:solidFill>
                  <a:srgbClr val="000000"/>
                </a:solidFill>
                <a:latin typeface="+mj-lt"/>
                <a:ea typeface="Times New Roman" charset="0"/>
                <a:cs typeface="Courier New" charset="0"/>
              </a:rPr>
              <a:t>33</a:t>
            </a:r>
            <a:r>
              <a:rPr lang="en-US" altLang="ru-RU" sz="2800" b="1">
                <a:solidFill>
                  <a:srgbClr val="000000"/>
                </a:solidFill>
                <a:latin typeface="+mj-lt"/>
                <a:ea typeface="Times New Roman" charset="0"/>
                <a:cs typeface="Courier New" charset="0"/>
              </a:rPr>
              <a:t> </a:t>
            </a:r>
            <a:endParaRPr lang="ru-RU" altLang="ru-RU">
              <a:latin typeface="+mj-lt"/>
              <a:ea typeface="Times New Roman" charset="0"/>
              <a:cs typeface="Courier New" charset="0"/>
            </a:endParaRPr>
          </a:p>
        </p:txBody>
      </p:sp>
      <p:sp>
        <p:nvSpPr>
          <p:cNvPr id="34" name="AutoShape 7"/>
          <p:cNvSpPr>
            <a:spLocks noChangeArrowheads="1"/>
          </p:cNvSpPr>
          <p:nvPr/>
        </p:nvSpPr>
        <p:spPr bwMode="auto">
          <a:xfrm>
            <a:off x="328295" y="3242107"/>
            <a:ext cx="1467286" cy="612775"/>
          </a:xfrm>
          <a:prstGeom prst="wedgeRoundRectCallout">
            <a:avLst>
              <a:gd name="adj1" fmla="val 18657"/>
              <a:gd name="adj2" fmla="val 104676"/>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en-US" altLang="en-US" sz="2400">
                <a:solidFill>
                  <a:srgbClr val="000000"/>
                </a:solidFill>
                <a:latin typeface="Consolas" charset="0"/>
              </a:rPr>
              <a:t>t</a:t>
            </a:r>
            <a:r>
              <a:rPr lang="az-Latn-AZ" altLang="en-US" sz="2400">
                <a:solidFill>
                  <a:srgbClr val="000000"/>
                </a:solidFill>
                <a:latin typeface="Consolas" charset="0"/>
              </a:rPr>
              <a:t>am ədədlər</a:t>
            </a:r>
            <a:endParaRPr lang="ru-RU" altLang="en-US" sz="2400" b="1">
              <a:solidFill>
                <a:srgbClr val="000000"/>
              </a:solidFill>
              <a:latin typeface="Courier New" charset="0"/>
              <a:ea typeface="Courier New" charset="0"/>
              <a:cs typeface="Courier New" charset="0"/>
            </a:endParaRPr>
          </a:p>
        </p:txBody>
      </p:sp>
      <p:sp>
        <p:nvSpPr>
          <p:cNvPr id="35" name="AutoShape 7"/>
          <p:cNvSpPr>
            <a:spLocks noChangeArrowheads="1"/>
          </p:cNvSpPr>
          <p:nvPr/>
        </p:nvSpPr>
        <p:spPr bwMode="auto">
          <a:xfrm>
            <a:off x="2030388" y="3197364"/>
            <a:ext cx="1347786" cy="642142"/>
          </a:xfrm>
          <a:prstGeom prst="wedgeRoundRectCallout">
            <a:avLst>
              <a:gd name="adj1" fmla="val -40745"/>
              <a:gd name="adj2" fmla="val 123597"/>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en-US" altLang="en-US" sz="2400" err="1">
                <a:solidFill>
                  <a:srgbClr val="000000"/>
                </a:solidFill>
                <a:latin typeface="Consolas" charset="0"/>
              </a:rPr>
              <a:t>tətbiq</a:t>
            </a:r>
            <a:r>
              <a:rPr lang="en-US" altLang="en-US" sz="2400">
                <a:solidFill>
                  <a:srgbClr val="000000"/>
                </a:solidFill>
                <a:latin typeface="Consolas" charset="0"/>
              </a:rPr>
              <a:t> </a:t>
            </a:r>
            <a:r>
              <a:rPr lang="en-US" altLang="en-US" sz="2400" err="1">
                <a:solidFill>
                  <a:srgbClr val="000000"/>
                </a:solidFill>
                <a:latin typeface="Consolas" charset="0"/>
              </a:rPr>
              <a:t>etmək</a:t>
            </a:r>
            <a:endParaRPr lang="ru-RU" altLang="en-US" sz="2400" b="1">
              <a:solidFill>
                <a:srgbClr val="000000"/>
              </a:solidFill>
              <a:latin typeface="Courier New" charset="0"/>
              <a:ea typeface="Courier New" charset="0"/>
              <a:cs typeface="Courier New" charset="0"/>
            </a:endParaRPr>
          </a:p>
        </p:txBody>
      </p:sp>
      <p:sp>
        <p:nvSpPr>
          <p:cNvPr id="36" name="AutoShape 7"/>
          <p:cNvSpPr>
            <a:spLocks noChangeArrowheads="1"/>
          </p:cNvSpPr>
          <p:nvPr/>
        </p:nvSpPr>
        <p:spPr bwMode="auto">
          <a:xfrm>
            <a:off x="1473029" y="4720069"/>
            <a:ext cx="2462212" cy="688976"/>
          </a:xfrm>
          <a:prstGeom prst="wedgeRoundRectCallout">
            <a:avLst>
              <a:gd name="adj1" fmla="val 27835"/>
              <a:gd name="adj2" fmla="val -82799"/>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en-US" altLang="en-US" sz="2400">
                <a:solidFill>
                  <a:srgbClr val="000000"/>
                </a:solidFill>
                <a:latin typeface="Consolas" charset="0"/>
              </a:rPr>
              <a:t>B</a:t>
            </a:r>
            <a:r>
              <a:rPr lang="az-Latn-AZ" altLang="en-US" sz="2400">
                <a:solidFill>
                  <a:srgbClr val="000000"/>
                </a:solidFill>
                <a:latin typeface="Consolas" charset="0"/>
              </a:rPr>
              <a:t>u əməliyyatı </a:t>
            </a:r>
            <a:endParaRPr lang="ru-RU" altLang="en-US" sz="2400" b="1">
              <a:solidFill>
                <a:srgbClr val="000000"/>
              </a:solidFill>
              <a:latin typeface="Courier New" charset="0"/>
              <a:ea typeface="Courier New" charset="0"/>
              <a:cs typeface="Courier New" charset="0"/>
            </a:endParaRPr>
          </a:p>
        </p:txBody>
      </p:sp>
      <p:grpSp>
        <p:nvGrpSpPr>
          <p:cNvPr id="2" name="Группа 44"/>
          <p:cNvGrpSpPr>
            <a:grpSpLocks/>
          </p:cNvGrpSpPr>
          <p:nvPr/>
        </p:nvGrpSpPr>
        <p:grpSpPr bwMode="auto">
          <a:xfrm>
            <a:off x="4142769" y="4527591"/>
            <a:ext cx="2590223" cy="881453"/>
            <a:chOff x="4184726" y="4249270"/>
            <a:chExt cx="3238050" cy="774552"/>
          </a:xfrm>
        </p:grpSpPr>
        <p:sp>
          <p:nvSpPr>
            <p:cNvPr id="37" name="AutoShape 7"/>
            <p:cNvSpPr>
              <a:spLocks noChangeArrowheads="1"/>
            </p:cNvSpPr>
            <p:nvPr/>
          </p:nvSpPr>
          <p:spPr bwMode="auto">
            <a:xfrm>
              <a:off x="4308534" y="4625435"/>
              <a:ext cx="2704724" cy="398387"/>
            </a:xfrm>
            <a:prstGeom prst="wedgeRoundRectCallout">
              <a:avLst>
                <a:gd name="adj1" fmla="val 5389"/>
                <a:gd name="adj2" fmla="val -108838"/>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en-US" altLang="en-US" sz="2400">
                  <a:solidFill>
                    <a:srgbClr val="000000"/>
                  </a:solidFill>
                  <a:latin typeface="Consolas" charset="0"/>
                </a:rPr>
                <a:t>h</a:t>
              </a:r>
              <a:r>
                <a:rPr lang="az-Latn-AZ" altLang="en-US" sz="2400">
                  <a:solidFill>
                    <a:srgbClr val="000000"/>
                  </a:solidFill>
                  <a:latin typeface="Consolas" charset="0"/>
                </a:rPr>
                <a:t>ər hissəyə</a:t>
              </a:r>
              <a:endParaRPr lang="ru-RU" altLang="en-US" sz="2400" b="1">
                <a:solidFill>
                  <a:srgbClr val="000000"/>
                </a:solidFill>
                <a:latin typeface="Courier New" charset="0"/>
                <a:ea typeface="Courier New" charset="0"/>
                <a:cs typeface="Courier New" charset="0"/>
              </a:endParaRPr>
            </a:p>
          </p:txBody>
        </p:sp>
        <p:sp>
          <p:nvSpPr>
            <p:cNvPr id="29722" name="Левая фигурная скобка 37"/>
            <p:cNvSpPr>
              <a:spLocks/>
            </p:cNvSpPr>
            <p:nvPr/>
          </p:nvSpPr>
          <p:spPr bwMode="auto">
            <a:xfrm rot="-5400000">
              <a:off x="5733826" y="2700170"/>
              <a:ext cx="139850" cy="3238050"/>
            </a:xfrm>
            <a:prstGeom prst="leftBrace">
              <a:avLst>
                <a:gd name="adj1" fmla="val 5499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latin typeface="Consolas" charset="0"/>
              </a:endParaRPr>
            </a:p>
          </p:txBody>
        </p:sp>
      </p:grpSp>
      <p:sp>
        <p:nvSpPr>
          <p:cNvPr id="39" name="Text Box 7"/>
          <p:cNvSpPr txBox="1">
            <a:spLocks noChangeArrowheads="1"/>
          </p:cNvSpPr>
          <p:nvPr/>
        </p:nvSpPr>
        <p:spPr bwMode="auto">
          <a:xfrm>
            <a:off x="143062" y="5667562"/>
            <a:ext cx="7999413" cy="523875"/>
          </a:xfrm>
          <a:prstGeom prst="rect">
            <a:avLst/>
          </a:prstGeom>
          <a:solidFill>
            <a:schemeClr val="accent5"/>
          </a:solidFill>
          <a:ln w="9525">
            <a:noFill/>
            <a:miter lim="800000"/>
            <a:headEnd/>
            <a:tailEnd/>
          </a:ln>
          <a:effectLst>
            <a:outerShdw dist="35921" dir="2700000" algn="ctr" rotWithShape="0">
              <a:schemeClr val="tx1"/>
            </a:outerShdw>
          </a:effectLst>
        </p:spPr>
        <p:txBody>
          <a:bodyPr>
            <a:spAutoFit/>
          </a:bodyPr>
          <a:lstStyle/>
          <a:p>
            <a:pPr eaLnBrk="1" hangingPunct="1">
              <a:spcBef>
                <a:spcPct val="15000"/>
              </a:spcBef>
              <a:defRPr/>
            </a:pPr>
            <a:r>
              <a:rPr lang="en-US" sz="2800">
                <a:latin typeface="+mj-lt"/>
                <a:ea typeface="Times New Roman" pitchFamily="18" charset="0"/>
                <a:cs typeface="Courier New" pitchFamily="49" charset="0"/>
              </a:rPr>
              <a:t>a, b = </a:t>
            </a:r>
            <a:r>
              <a:rPr lang="en-US" sz="2800">
                <a:solidFill>
                  <a:srgbClr val="0070C0"/>
                </a:solidFill>
                <a:latin typeface="+mj-lt"/>
                <a:ea typeface="Times New Roman" pitchFamily="18" charset="0"/>
                <a:cs typeface="Courier New" pitchFamily="49" charset="0"/>
              </a:rPr>
              <a:t>map</a:t>
            </a:r>
            <a:r>
              <a:rPr lang="en-US" sz="2800">
                <a:latin typeface="+mj-lt"/>
                <a:ea typeface="Times New Roman" pitchFamily="18" charset="0"/>
                <a:cs typeface="Courier New" pitchFamily="49" charset="0"/>
              </a:rPr>
              <a:t> ( </a:t>
            </a:r>
            <a:r>
              <a:rPr lang="en-US" sz="2800" err="1">
                <a:solidFill>
                  <a:srgbClr val="0070C0"/>
                </a:solidFill>
                <a:latin typeface="+mj-lt"/>
                <a:ea typeface="Times New Roman" pitchFamily="18" charset="0"/>
                <a:cs typeface="Courier New" pitchFamily="49" charset="0"/>
              </a:rPr>
              <a:t>int</a:t>
            </a:r>
            <a:r>
              <a:rPr lang="en-US" sz="2800">
                <a:latin typeface="+mj-lt"/>
                <a:ea typeface="Times New Roman" pitchFamily="18" charset="0"/>
                <a:cs typeface="Courier New" pitchFamily="49" charset="0"/>
              </a:rPr>
              <a:t>, </a:t>
            </a:r>
            <a:r>
              <a:rPr lang="en-US" sz="2800">
                <a:solidFill>
                  <a:srgbClr val="0070C0"/>
                </a:solidFill>
                <a:latin typeface="+mj-lt"/>
                <a:ea typeface="Times New Roman" pitchFamily="18" charset="0"/>
                <a:cs typeface="Courier New" pitchFamily="49" charset="0"/>
              </a:rPr>
              <a:t>input</a:t>
            </a:r>
            <a:r>
              <a:rPr lang="en-US" sz="2800">
                <a:latin typeface="+mj-lt"/>
                <a:ea typeface="Times New Roman" pitchFamily="18" charset="0"/>
                <a:cs typeface="Courier New" pitchFamily="49" charset="0"/>
              </a:rPr>
              <a:t>().</a:t>
            </a:r>
            <a:r>
              <a:rPr lang="en-US" sz="2800">
                <a:solidFill>
                  <a:srgbClr val="0070C0"/>
                </a:solidFill>
                <a:latin typeface="+mj-lt"/>
                <a:ea typeface="Times New Roman" pitchFamily="18" charset="0"/>
                <a:cs typeface="Courier New" pitchFamily="49" charset="0"/>
              </a:rPr>
              <a:t>split</a:t>
            </a:r>
            <a:r>
              <a:rPr lang="en-US" sz="2800">
                <a:latin typeface="+mj-lt"/>
                <a:ea typeface="Times New Roman" pitchFamily="18" charset="0"/>
                <a:cs typeface="Courier New" pitchFamily="49" charset="0"/>
              </a:rPr>
              <a:t>() )</a:t>
            </a:r>
          </a:p>
        </p:txBody>
      </p:sp>
      <p:sp>
        <p:nvSpPr>
          <p:cNvPr id="40" name="Полилиния 39"/>
          <p:cNvSpPr>
            <a:spLocks noChangeArrowheads="1"/>
          </p:cNvSpPr>
          <p:nvPr/>
        </p:nvSpPr>
        <p:spPr bwMode="auto">
          <a:xfrm>
            <a:off x="411136" y="4581567"/>
            <a:ext cx="287338" cy="1204912"/>
          </a:xfrm>
          <a:custGeom>
            <a:avLst/>
            <a:gdLst>
              <a:gd name="T0" fmla="*/ 143071 w 286871"/>
              <a:gd name="T1" fmla="*/ 0 h 1204856"/>
              <a:gd name="T2" fmla="*/ 0 w 286871"/>
              <a:gd name="T3" fmla="*/ 1205640 h 1204856"/>
              <a:gd name="T4" fmla="*/ 0 60000 65536"/>
              <a:gd name="T5" fmla="*/ 0 60000 65536"/>
              <a:gd name="T6" fmla="*/ 0 w 286871"/>
              <a:gd name="T7" fmla="*/ 0 h 1204856"/>
              <a:gd name="T8" fmla="*/ 286871 w 286871"/>
              <a:gd name="T9" fmla="*/ 1204856 h 1204856"/>
            </a:gdLst>
            <a:ahLst/>
            <a:cxnLst>
              <a:cxn ang="T4">
                <a:pos x="T0" y="T1"/>
              </a:cxn>
              <a:cxn ang="T5">
                <a:pos x="T2" y="T3"/>
              </a:cxn>
            </a:cxnLst>
            <a:rect l="T6" t="T7" r="T8" b="T9"/>
            <a:pathLst>
              <a:path w="286871" h="1204856">
                <a:moveTo>
                  <a:pt x="139849" y="0"/>
                </a:moveTo>
                <a:cubicBezTo>
                  <a:pt x="286871" y="584499"/>
                  <a:pt x="46616" y="803237"/>
                  <a:pt x="0" y="1204856"/>
                </a:cubicBezTo>
              </a:path>
            </a:pathLst>
          </a:custGeom>
          <a:noFill/>
          <a:ln w="19050">
            <a:solidFill>
              <a:srgbClr val="0000FF"/>
            </a:solidFill>
            <a:round/>
            <a:headEnd type="oval" w="sm" len="sm"/>
            <a:tailEnd type="triangle" w="med" len="lg"/>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41" name="Полилиния 40"/>
          <p:cNvSpPr>
            <a:spLocks noChangeArrowheads="1"/>
          </p:cNvSpPr>
          <p:nvPr/>
        </p:nvSpPr>
        <p:spPr bwMode="auto">
          <a:xfrm>
            <a:off x="1064030" y="4581567"/>
            <a:ext cx="287338" cy="1204912"/>
          </a:xfrm>
          <a:custGeom>
            <a:avLst/>
            <a:gdLst>
              <a:gd name="T0" fmla="*/ 143071 w 286871"/>
              <a:gd name="T1" fmla="*/ 0 h 1204856"/>
              <a:gd name="T2" fmla="*/ 0 w 286871"/>
              <a:gd name="T3" fmla="*/ 1205640 h 1204856"/>
              <a:gd name="T4" fmla="*/ 0 60000 65536"/>
              <a:gd name="T5" fmla="*/ 0 60000 65536"/>
              <a:gd name="T6" fmla="*/ 0 w 286871"/>
              <a:gd name="T7" fmla="*/ 0 h 1204856"/>
              <a:gd name="T8" fmla="*/ 286871 w 286871"/>
              <a:gd name="T9" fmla="*/ 1204856 h 1204856"/>
            </a:gdLst>
            <a:ahLst/>
            <a:cxnLst>
              <a:cxn ang="T4">
                <a:pos x="T0" y="T1"/>
              </a:cxn>
              <a:cxn ang="T5">
                <a:pos x="T2" y="T3"/>
              </a:cxn>
            </a:cxnLst>
            <a:rect l="T6" t="T7" r="T8" b="T9"/>
            <a:pathLst>
              <a:path w="286871" h="1204856">
                <a:moveTo>
                  <a:pt x="139849" y="0"/>
                </a:moveTo>
                <a:cubicBezTo>
                  <a:pt x="286871" y="584499"/>
                  <a:pt x="46616" y="803237"/>
                  <a:pt x="0" y="1204856"/>
                </a:cubicBezTo>
              </a:path>
            </a:pathLst>
          </a:custGeom>
          <a:noFill/>
          <a:ln w="19050">
            <a:solidFill>
              <a:srgbClr val="0000FF"/>
            </a:solidFill>
            <a:round/>
            <a:headEnd type="oval" w="sm" len="sm"/>
            <a:tailEnd type="triangle" w="med" len="lg"/>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grpSp>
        <p:nvGrpSpPr>
          <p:cNvPr id="3" name="Группа 43"/>
          <p:cNvGrpSpPr>
            <a:grpSpLocks/>
          </p:cNvGrpSpPr>
          <p:nvPr/>
        </p:nvGrpSpPr>
        <p:grpSpPr bwMode="auto">
          <a:xfrm>
            <a:off x="720725" y="2141538"/>
            <a:ext cx="795338" cy="322262"/>
            <a:chOff x="7906871" y="4001845"/>
            <a:chExt cx="742274" cy="623943"/>
          </a:xfrm>
        </p:grpSpPr>
        <p:sp>
          <p:nvSpPr>
            <p:cNvPr id="29719" name="Полилиния 41"/>
            <p:cNvSpPr>
              <a:spLocks noChangeArrowheads="1"/>
            </p:cNvSpPr>
            <p:nvPr/>
          </p:nvSpPr>
          <p:spPr bwMode="auto">
            <a:xfrm>
              <a:off x="7906871" y="4001845"/>
              <a:ext cx="365760" cy="623943"/>
            </a:xfrm>
            <a:custGeom>
              <a:avLst/>
              <a:gdLst>
                <a:gd name="T0" fmla="*/ 365760 w 365760"/>
                <a:gd name="T1" fmla="*/ 0 h 623943"/>
                <a:gd name="T2" fmla="*/ 0 w 365760"/>
                <a:gd name="T3" fmla="*/ 623943 h 623943"/>
                <a:gd name="T4" fmla="*/ 0 60000 65536"/>
                <a:gd name="T5" fmla="*/ 0 60000 65536"/>
                <a:gd name="T6" fmla="*/ 0 w 365760"/>
                <a:gd name="T7" fmla="*/ 0 h 623943"/>
                <a:gd name="T8" fmla="*/ 365760 w 365760"/>
                <a:gd name="T9" fmla="*/ 623943 h 623943"/>
              </a:gdLst>
              <a:ahLst/>
              <a:cxnLst>
                <a:cxn ang="T4">
                  <a:pos x="T0" y="T1"/>
                </a:cxn>
                <a:cxn ang="T5">
                  <a:pos x="T2" y="T3"/>
                </a:cxn>
              </a:cxnLst>
              <a:rect l="T6" t="T7" r="T8" b="T9"/>
              <a:pathLst>
                <a:path w="365760" h="623943">
                  <a:moveTo>
                    <a:pt x="365760" y="0"/>
                  </a:moveTo>
                  <a:lnTo>
                    <a:pt x="0" y="623943"/>
                  </a:lnTo>
                </a:path>
              </a:pathLst>
            </a:custGeom>
            <a:noFill/>
            <a:ln w="19050">
              <a:solidFill>
                <a:srgbClr val="0000FF"/>
              </a:solidFill>
              <a:round/>
              <a:headEnd type="oval" w="sm" len="sm"/>
              <a:tailEnd type="triangle" w="med" len="lg"/>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29720" name="Полилиния 42"/>
            <p:cNvSpPr>
              <a:spLocks noChangeArrowheads="1"/>
            </p:cNvSpPr>
            <p:nvPr/>
          </p:nvSpPr>
          <p:spPr bwMode="auto">
            <a:xfrm flipH="1">
              <a:off x="8283385" y="4001845"/>
              <a:ext cx="365760" cy="623943"/>
            </a:xfrm>
            <a:custGeom>
              <a:avLst/>
              <a:gdLst>
                <a:gd name="T0" fmla="*/ 365760 w 365760"/>
                <a:gd name="T1" fmla="*/ 0 h 623943"/>
                <a:gd name="T2" fmla="*/ 0 w 365760"/>
                <a:gd name="T3" fmla="*/ 623943 h 623943"/>
                <a:gd name="T4" fmla="*/ 0 60000 65536"/>
                <a:gd name="T5" fmla="*/ 0 60000 65536"/>
                <a:gd name="T6" fmla="*/ 0 w 365760"/>
                <a:gd name="T7" fmla="*/ 0 h 623943"/>
                <a:gd name="T8" fmla="*/ 365760 w 365760"/>
                <a:gd name="T9" fmla="*/ 623943 h 623943"/>
              </a:gdLst>
              <a:ahLst/>
              <a:cxnLst>
                <a:cxn ang="T4">
                  <a:pos x="T0" y="T1"/>
                </a:cxn>
                <a:cxn ang="T5">
                  <a:pos x="T2" y="T3"/>
                </a:cxn>
              </a:cxnLst>
              <a:rect l="T6" t="T7" r="T8" b="T9"/>
              <a:pathLst>
                <a:path w="365760" h="623943">
                  <a:moveTo>
                    <a:pt x="365760" y="0"/>
                  </a:moveTo>
                  <a:lnTo>
                    <a:pt x="0" y="623943"/>
                  </a:lnTo>
                </a:path>
              </a:pathLst>
            </a:custGeom>
            <a:noFill/>
            <a:ln w="19050">
              <a:solidFill>
                <a:srgbClr val="0000FF"/>
              </a:solidFill>
              <a:round/>
              <a:headEnd type="oval" w="sm" len="sm"/>
              <a:tailEnd type="triangle" w="med" len="lg"/>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500"/>
                                        <p:tgtEl>
                                          <p:spTgt spid="2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dissolve">
                                      <p:cBhvr>
                                        <p:cTn id="13" dur="500"/>
                                        <p:tgtEl>
                                          <p:spTgt spid="2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childTnLst>
                          </p:cTn>
                        </p:par>
                        <p:par>
                          <p:cTn id="19" fill="hold" nodeType="afterGroup">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par>
                          <p:cTn id="28" fill="hold" nodeType="afterGroup">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dissolve">
                                      <p:cBhvr>
                                        <p:cTn id="31" dur="500"/>
                                        <p:tgtEl>
                                          <p:spTgt spid="2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dissolve">
                                      <p:cBhvr>
                                        <p:cTn id="44" dur="500"/>
                                        <p:tgtEl>
                                          <p:spTgt spid="3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dissolve">
                                      <p:cBhvr>
                                        <p:cTn id="49" dur="500"/>
                                        <p:tgtEl>
                                          <p:spTgt spid="3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dissolve">
                                      <p:cBhvr>
                                        <p:cTn id="54" dur="500"/>
                                        <p:tgtEl>
                                          <p:spTgt spid="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dissolve">
                                      <p:cBhvr>
                                        <p:cTn id="59" dur="500"/>
                                        <p:tgtEl>
                                          <p:spTgt spid="32"/>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dissolve">
                                      <p:cBhvr>
                                        <p:cTn id="62" dur="500"/>
                                        <p:tgtEl>
                                          <p:spTgt spid="33"/>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dissolve">
                                      <p:cBhvr>
                                        <p:cTn id="65" dur="500"/>
                                        <p:tgtEl>
                                          <p:spTgt spid="3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dissolve">
                                      <p:cBhvr>
                                        <p:cTn id="70" dur="500"/>
                                        <p:tgtEl>
                                          <p:spTgt spid="3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up)">
                                      <p:cBhvr>
                                        <p:cTn id="75" dur="500"/>
                                        <p:tgtEl>
                                          <p:spTgt spid="40"/>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wipe(up)">
                                      <p:cBhvr>
                                        <p:cTn id="7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animBg="1"/>
      <p:bldP spid="27" grpId="0"/>
      <p:bldP spid="28" grpId="0" animBg="1"/>
      <p:bldP spid="29" grpId="0" animBg="1"/>
      <p:bldP spid="30" grpId="0" animBg="1"/>
      <p:bldP spid="31" grpId="0"/>
      <p:bldP spid="32" grpId="0" animBg="1"/>
      <p:bldP spid="33" grpId="0" animBg="1"/>
      <p:bldP spid="34" grpId="0" animBg="1"/>
      <p:bldP spid="35" grpId="0" animBg="1"/>
      <p:bldP spid="36" grpId="0" animBg="1"/>
      <p:bldP spid="39" grpId="0" animBg="1"/>
      <p:bldP spid="40"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Заголовок 1"/>
          <p:cNvSpPr>
            <a:spLocks noGrp="1"/>
          </p:cNvSpPr>
          <p:nvPr>
            <p:ph type="title"/>
          </p:nvPr>
        </p:nvSpPr>
        <p:spPr>
          <a:xfrm>
            <a:off x="311150" y="301625"/>
            <a:ext cx="8375650" cy="471488"/>
          </a:xfrm>
        </p:spPr>
        <p:txBody>
          <a:bodyPr/>
          <a:lstStyle/>
          <a:p>
            <a:r>
              <a:rPr lang="az-Latn-AZ" altLang="ru-RU"/>
              <a:t>Alqoritmlərin yazılma üsulları</a:t>
            </a:r>
            <a:endParaRPr lang="ru-RU" altLang="ru-RU"/>
          </a:p>
        </p:txBody>
      </p:sp>
      <p:sp>
        <p:nvSpPr>
          <p:cNvPr id="4" name="Прямоугольник 3"/>
          <p:cNvSpPr/>
          <p:nvPr/>
        </p:nvSpPr>
        <p:spPr>
          <a:xfrm>
            <a:off x="385763" y="815975"/>
            <a:ext cx="8332787" cy="2954338"/>
          </a:xfrm>
          <a:prstGeom prst="rect">
            <a:avLst/>
          </a:prstGeom>
        </p:spPr>
        <p:txBody>
          <a:bodyPr>
            <a:spAutoFit/>
          </a:bodyPr>
          <a:lstStyle/>
          <a:p>
            <a:pPr marL="342900" indent="-342900" eaLnBrk="1" hangingPunct="1">
              <a:spcAft>
                <a:spcPts val="1200"/>
              </a:spcAft>
              <a:buClr>
                <a:schemeClr val="tx1"/>
              </a:buClr>
              <a:buFont typeface="Wingdings" panose="05000000000000000000" pitchFamily="2" charset="2"/>
              <a:buChar char="q"/>
              <a:defRPr/>
            </a:pPr>
            <a:r>
              <a:rPr lang="az-Latn-AZ" sz="2400" b="1" kern="0" dirty="0">
                <a:solidFill>
                  <a:srgbClr val="333399"/>
                </a:solidFill>
                <a:latin typeface="Consolas" charset="0"/>
              </a:rPr>
              <a:t>Mətn şəkildə (T</a:t>
            </a:r>
            <a:r>
              <a:rPr lang="en-US" sz="2400" b="1" kern="0" dirty="0" err="1">
                <a:solidFill>
                  <a:srgbClr val="333399"/>
                </a:solidFill>
                <a:latin typeface="Consolas" charset="0"/>
              </a:rPr>
              <a:t>əbii</a:t>
            </a:r>
            <a:r>
              <a:rPr lang="en-US" sz="2400" b="1" kern="0" dirty="0">
                <a:solidFill>
                  <a:srgbClr val="333399"/>
                </a:solidFill>
                <a:latin typeface="Consolas" charset="0"/>
              </a:rPr>
              <a:t> </a:t>
            </a:r>
            <a:r>
              <a:rPr lang="en-US" sz="2400" b="1" kern="0" dirty="0" err="1">
                <a:solidFill>
                  <a:srgbClr val="333399"/>
                </a:solidFill>
                <a:latin typeface="Consolas" charset="0"/>
              </a:rPr>
              <a:t>dil</a:t>
            </a:r>
            <a:r>
              <a:rPr lang="az-Latn-AZ" sz="2400" b="1" kern="0" dirty="0">
                <a:solidFill>
                  <a:srgbClr val="333399"/>
                </a:solidFill>
                <a:latin typeface="Consolas" charset="0"/>
              </a:rPr>
              <a:t>)</a:t>
            </a:r>
            <a:endParaRPr lang="ru-RU" sz="2400" b="1" kern="0" dirty="0">
              <a:solidFill>
                <a:srgbClr val="333399"/>
              </a:solidFill>
              <a:latin typeface="Consolas" charset="0"/>
            </a:endParaRPr>
          </a:p>
          <a:p>
            <a:pPr marL="180975" indent="-180975" eaLnBrk="1" hangingPunct="1">
              <a:spcAft>
                <a:spcPts val="1200"/>
              </a:spcAft>
              <a:buClr>
                <a:schemeClr val="tx1"/>
              </a:buClr>
              <a:defRPr/>
            </a:pPr>
            <a:endParaRPr lang="ru-RU" sz="2400" kern="0" dirty="0">
              <a:solidFill>
                <a:srgbClr val="000000"/>
              </a:solidFill>
              <a:latin typeface="Consolas" charset="0"/>
            </a:endParaRPr>
          </a:p>
          <a:p>
            <a:pPr marL="180975" indent="-180975" eaLnBrk="1" hangingPunct="1">
              <a:spcAft>
                <a:spcPts val="1200"/>
              </a:spcAft>
              <a:buClr>
                <a:schemeClr val="tx1"/>
              </a:buClr>
              <a:defRPr/>
            </a:pPr>
            <a:endParaRPr lang="ru-RU" sz="2400" kern="0" dirty="0">
              <a:solidFill>
                <a:srgbClr val="000000"/>
              </a:solidFill>
              <a:latin typeface="Consolas" charset="0"/>
            </a:endParaRPr>
          </a:p>
          <a:p>
            <a:pPr marL="180975" indent="-180975" eaLnBrk="1" hangingPunct="1">
              <a:spcAft>
                <a:spcPts val="1200"/>
              </a:spcAft>
              <a:buClr>
                <a:schemeClr val="tx1"/>
              </a:buClr>
              <a:defRPr/>
            </a:pPr>
            <a:endParaRPr lang="ru-RU" sz="2400" kern="0" dirty="0">
              <a:solidFill>
                <a:srgbClr val="000000"/>
              </a:solidFill>
              <a:latin typeface="Consolas" charset="0"/>
            </a:endParaRPr>
          </a:p>
          <a:p>
            <a:pPr marL="180975" indent="-180975" eaLnBrk="1" hangingPunct="1">
              <a:spcAft>
                <a:spcPts val="1200"/>
              </a:spcAft>
              <a:buClr>
                <a:schemeClr val="tx1"/>
              </a:buClr>
              <a:buFont typeface="Arial" pitchFamily="34" charset="0"/>
              <a:buChar char="•"/>
              <a:defRPr/>
            </a:pPr>
            <a:endParaRPr lang="ru-RU" sz="1600" kern="0" dirty="0">
              <a:solidFill>
                <a:srgbClr val="000000"/>
              </a:solidFill>
              <a:latin typeface="Consolas" charset="0"/>
            </a:endParaRPr>
          </a:p>
          <a:p>
            <a:pPr marL="342900" indent="-342900" eaLnBrk="1" hangingPunct="1">
              <a:spcAft>
                <a:spcPts val="1200"/>
              </a:spcAft>
              <a:buClr>
                <a:schemeClr val="tx1"/>
              </a:buClr>
              <a:buFont typeface="Wingdings" panose="05000000000000000000" pitchFamily="2" charset="2"/>
              <a:buChar char="q"/>
              <a:defRPr/>
            </a:pPr>
            <a:r>
              <a:rPr lang="az-Latn-AZ" sz="2400" b="1" kern="0" dirty="0">
                <a:solidFill>
                  <a:srgbClr val="333399"/>
                </a:solidFill>
                <a:latin typeface="Consolas" charset="0"/>
              </a:rPr>
              <a:t>Psevdokod</a:t>
            </a:r>
            <a:endParaRPr lang="ru-RU" sz="2400" b="1" kern="0" dirty="0">
              <a:solidFill>
                <a:srgbClr val="333399"/>
              </a:solidFill>
              <a:latin typeface="Consolas" charset="0"/>
            </a:endParaRPr>
          </a:p>
        </p:txBody>
      </p:sp>
      <p:sp>
        <p:nvSpPr>
          <p:cNvPr id="5" name="Прямоугольник 4"/>
          <p:cNvSpPr>
            <a:spLocks noChangeArrowheads="1"/>
          </p:cNvSpPr>
          <p:nvPr/>
        </p:nvSpPr>
        <p:spPr bwMode="auto">
          <a:xfrm>
            <a:off x="838200" y="1268413"/>
            <a:ext cx="7848600" cy="1938992"/>
          </a:xfrm>
          <a:prstGeom prst="rect">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az-Latn-AZ" altLang="en-US" sz="2400" dirty="0">
                <a:solidFill>
                  <a:srgbClr val="000000"/>
                </a:solidFill>
                <a:latin typeface="+mj-lt"/>
                <a:ea typeface="Courier New" charset="0"/>
                <a:cs typeface="Courier New" charset="0"/>
              </a:rPr>
              <a:t>Birləşməni yaratmaq</a:t>
            </a:r>
          </a:p>
          <a:p>
            <a:pPr eaLnBrk="1" hangingPunct="1"/>
            <a:r>
              <a:rPr lang="ru-RU" altLang="en-US" sz="2400" dirty="0">
                <a:solidFill>
                  <a:srgbClr val="000000"/>
                </a:solidFill>
                <a:latin typeface="+mj-lt"/>
                <a:ea typeface="Courier New" charset="0"/>
                <a:cs typeface="Courier New" charset="0"/>
              </a:rPr>
              <a:t>«</a:t>
            </a:r>
            <a:r>
              <a:rPr lang="az-Latn-AZ" altLang="en-US" sz="2400" dirty="0">
                <a:solidFill>
                  <a:srgbClr val="000000"/>
                </a:solidFill>
                <a:latin typeface="+mj-lt"/>
                <a:ea typeface="Courier New" charset="0"/>
                <a:cs typeface="Courier New" charset="0"/>
              </a:rPr>
              <a:t>Stop</a:t>
            </a:r>
            <a:r>
              <a:rPr lang="ru-RU" altLang="en-US" sz="2400" dirty="0">
                <a:solidFill>
                  <a:srgbClr val="000000"/>
                </a:solidFill>
                <a:latin typeface="+mj-lt"/>
                <a:ea typeface="Courier New" charset="0"/>
                <a:cs typeface="Courier New" charset="0"/>
              </a:rPr>
              <a:t>»</a:t>
            </a:r>
            <a:r>
              <a:rPr lang="az-Latn-AZ" altLang="en-US" sz="2400" dirty="0">
                <a:solidFill>
                  <a:srgbClr val="000000"/>
                </a:solidFill>
                <a:latin typeface="+mj-lt"/>
                <a:ea typeface="Courier New" charset="0"/>
                <a:cs typeface="Courier New" charset="0"/>
              </a:rPr>
              <a:t> əmrini alana qədər</a:t>
            </a:r>
            <a:endParaRPr lang="ru-RU" altLang="en-US" sz="2400" dirty="0">
              <a:solidFill>
                <a:srgbClr val="000000"/>
              </a:solidFill>
              <a:latin typeface="+mj-lt"/>
              <a:ea typeface="Courier New" charset="0"/>
              <a:cs typeface="Courier New" charset="0"/>
            </a:endParaRPr>
          </a:p>
          <a:p>
            <a:pPr eaLnBrk="1" hangingPunct="1"/>
            <a:r>
              <a:rPr lang="az-Latn-AZ" altLang="en-US" sz="2400" dirty="0">
                <a:solidFill>
                  <a:srgbClr val="000000"/>
                </a:solidFill>
                <a:latin typeface="+mj-lt"/>
                <a:ea typeface="Courier New" charset="0"/>
                <a:cs typeface="Courier New" charset="0"/>
              </a:rPr>
              <a:t>    əmri almaq</a:t>
            </a:r>
          </a:p>
          <a:p>
            <a:pPr eaLnBrk="1" hangingPunct="1"/>
            <a:r>
              <a:rPr lang="az-Latn-AZ" altLang="en-US" sz="2400" dirty="0">
                <a:solidFill>
                  <a:srgbClr val="000000"/>
                </a:solidFill>
                <a:latin typeface="+mj-lt"/>
                <a:ea typeface="Courier New" charset="0"/>
                <a:cs typeface="Courier New" charset="0"/>
              </a:rPr>
              <a:t>    əmri yerinə yetirmək</a:t>
            </a:r>
            <a:endParaRPr lang="ru-RU" altLang="en-US" sz="2400" dirty="0">
              <a:solidFill>
                <a:srgbClr val="000000"/>
              </a:solidFill>
              <a:latin typeface="+mj-lt"/>
              <a:ea typeface="Courier New" charset="0"/>
              <a:cs typeface="Courier New" charset="0"/>
            </a:endParaRPr>
          </a:p>
          <a:p>
            <a:pPr eaLnBrk="1" hangingPunct="1"/>
            <a:r>
              <a:rPr lang="az-Latn-AZ" altLang="en-US" sz="2400" dirty="0">
                <a:solidFill>
                  <a:srgbClr val="000000"/>
                </a:solidFill>
                <a:latin typeface="+mj-lt"/>
                <a:ea typeface="Courier New" charset="0"/>
                <a:cs typeface="Courier New" charset="0"/>
              </a:rPr>
              <a:t>Birləşmə seansını bağlamaq</a:t>
            </a:r>
            <a:endParaRPr lang="ru-RU" altLang="en-US" sz="2400" dirty="0">
              <a:solidFill>
                <a:srgbClr val="000000"/>
              </a:solidFill>
              <a:latin typeface="+mj-lt"/>
              <a:ea typeface="Courier New" charset="0"/>
              <a:cs typeface="Courier New" charset="0"/>
            </a:endParaRPr>
          </a:p>
        </p:txBody>
      </p:sp>
      <p:sp>
        <p:nvSpPr>
          <p:cNvPr id="6" name="Прямоугольник 5"/>
          <p:cNvSpPr>
            <a:spLocks noChangeArrowheads="1"/>
          </p:cNvSpPr>
          <p:nvPr/>
        </p:nvSpPr>
        <p:spPr bwMode="auto">
          <a:xfrm>
            <a:off x="838200" y="3770313"/>
            <a:ext cx="7119938" cy="2308324"/>
          </a:xfrm>
          <a:prstGeom prst="rect">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az-Latn-AZ" altLang="en-US" sz="2400">
                <a:solidFill>
                  <a:srgbClr val="000000"/>
                </a:solidFill>
                <a:latin typeface="+mj-lt"/>
                <a:ea typeface="Courier New" charset="0"/>
                <a:cs typeface="Courier New" charset="0"/>
              </a:rPr>
              <a:t>Birləşməni yaratmaq</a:t>
            </a:r>
            <a:endParaRPr lang="ru-RU" altLang="en-US" sz="2400">
              <a:solidFill>
                <a:srgbClr val="000000"/>
              </a:solidFill>
              <a:latin typeface="+mj-lt"/>
              <a:ea typeface="Courier New" charset="0"/>
              <a:cs typeface="Courier New" charset="0"/>
            </a:endParaRPr>
          </a:p>
          <a:p>
            <a:pPr eaLnBrk="1" hangingPunct="1"/>
            <a:r>
              <a:rPr lang="en-US" altLang="en-US" sz="2400">
                <a:solidFill>
                  <a:srgbClr val="333399"/>
                </a:solidFill>
                <a:latin typeface="+mj-lt"/>
                <a:ea typeface="Courier New" charset="0"/>
                <a:cs typeface="Courier New" charset="0"/>
              </a:rPr>
              <a:t>d</a:t>
            </a:r>
            <a:r>
              <a:rPr lang="az-Latn-AZ" altLang="en-US" sz="2400">
                <a:solidFill>
                  <a:srgbClr val="333399"/>
                </a:solidFill>
                <a:latin typeface="+mj-lt"/>
                <a:ea typeface="Courier New" charset="0"/>
                <a:cs typeface="Courier New" charset="0"/>
              </a:rPr>
              <a:t>övrün başlanması </a:t>
            </a:r>
            <a:endParaRPr lang="ru-RU" altLang="en-US" sz="2400">
              <a:solidFill>
                <a:srgbClr val="333399"/>
              </a:solidFill>
              <a:latin typeface="+mj-lt"/>
              <a:ea typeface="Courier New" charset="0"/>
              <a:cs typeface="Courier New" charset="0"/>
            </a:endParaRPr>
          </a:p>
          <a:p>
            <a:pPr eaLnBrk="1" hangingPunct="1"/>
            <a:r>
              <a:rPr lang="ru-RU" altLang="en-US" sz="2400">
                <a:solidFill>
                  <a:srgbClr val="000000"/>
                </a:solidFill>
                <a:latin typeface="+mj-lt"/>
                <a:ea typeface="Courier New" charset="0"/>
                <a:cs typeface="Courier New" charset="0"/>
              </a:rPr>
              <a:t>  </a:t>
            </a:r>
            <a:r>
              <a:rPr lang="az-Latn-AZ" altLang="en-US" sz="2400">
                <a:solidFill>
                  <a:srgbClr val="000000"/>
                </a:solidFill>
                <a:latin typeface="+mj-lt"/>
                <a:ea typeface="Courier New" charset="0"/>
                <a:cs typeface="Courier New" charset="0"/>
              </a:rPr>
              <a:t>əmri almaq</a:t>
            </a:r>
            <a:endParaRPr lang="ru-RU" altLang="en-US" sz="2400">
              <a:solidFill>
                <a:srgbClr val="000000"/>
              </a:solidFill>
              <a:latin typeface="+mj-lt"/>
              <a:ea typeface="Courier New" charset="0"/>
              <a:cs typeface="Courier New" charset="0"/>
            </a:endParaRPr>
          </a:p>
          <a:p>
            <a:pPr eaLnBrk="1" hangingPunct="1"/>
            <a:r>
              <a:rPr lang="ru-RU" altLang="en-US" sz="2400">
                <a:solidFill>
                  <a:srgbClr val="000000"/>
                </a:solidFill>
                <a:latin typeface="+mj-lt"/>
                <a:ea typeface="Courier New" charset="0"/>
                <a:cs typeface="Courier New" charset="0"/>
              </a:rPr>
              <a:t>  </a:t>
            </a:r>
            <a:r>
              <a:rPr lang="az-Latn-AZ" altLang="en-US" sz="2400">
                <a:solidFill>
                  <a:srgbClr val="000000"/>
                </a:solidFill>
                <a:latin typeface="+mj-lt"/>
                <a:ea typeface="Courier New" charset="0"/>
                <a:cs typeface="Courier New" charset="0"/>
              </a:rPr>
              <a:t>əmri yerinə yetirmək</a:t>
            </a:r>
            <a:endParaRPr lang="en-US" altLang="en-US" sz="2400">
              <a:solidFill>
                <a:srgbClr val="000000"/>
              </a:solidFill>
              <a:latin typeface="+mj-lt"/>
              <a:ea typeface="Courier New" charset="0"/>
              <a:cs typeface="Courier New" charset="0"/>
            </a:endParaRPr>
          </a:p>
          <a:p>
            <a:pPr eaLnBrk="1" hangingPunct="1"/>
            <a:r>
              <a:rPr lang="az-Latn-AZ" altLang="en-US" sz="2400">
                <a:latin typeface="+mj-lt"/>
                <a:ea typeface="Courier New" charset="0"/>
                <a:cs typeface="Courier New" charset="0"/>
              </a:rPr>
              <a:t>Əgər</a:t>
            </a:r>
            <a:r>
              <a:rPr lang="az-Latn-AZ" altLang="en-US" sz="2400">
                <a:solidFill>
                  <a:srgbClr val="333399"/>
                </a:solidFill>
                <a:latin typeface="+mj-lt"/>
                <a:ea typeface="Courier New" charset="0"/>
                <a:cs typeface="Courier New" charset="0"/>
              </a:rPr>
              <a:t> </a:t>
            </a:r>
            <a:r>
              <a:rPr lang="az-Latn-AZ" altLang="en-US" sz="2400">
                <a:solidFill>
                  <a:srgbClr val="000000"/>
                </a:solidFill>
                <a:latin typeface="+mj-lt"/>
                <a:ea typeface="Courier New" charset="0"/>
                <a:cs typeface="Courier New" charset="0"/>
              </a:rPr>
              <a:t>əmr </a:t>
            </a:r>
            <a:r>
              <a:rPr lang="en-US" altLang="en-US" sz="2400">
                <a:solidFill>
                  <a:srgbClr val="333399"/>
                </a:solidFill>
                <a:latin typeface="+mj-lt"/>
                <a:ea typeface="Courier New" charset="0"/>
                <a:cs typeface="Courier New" charset="0"/>
              </a:rPr>
              <a:t>= ‘stop’</a:t>
            </a:r>
            <a:r>
              <a:rPr lang="az-Latn-AZ" altLang="en-US" sz="2400">
                <a:solidFill>
                  <a:srgbClr val="333399"/>
                </a:solidFill>
                <a:latin typeface="+mj-lt"/>
                <a:ea typeface="Courier New" charset="0"/>
                <a:cs typeface="Courier New" charset="0"/>
              </a:rPr>
              <a:t>, </a:t>
            </a:r>
            <a:r>
              <a:rPr lang="az-Latn-AZ" altLang="en-US" sz="2400">
                <a:latin typeface="+mj-lt"/>
                <a:ea typeface="Courier New" charset="0"/>
                <a:cs typeface="Courier New" charset="0"/>
              </a:rPr>
              <a:t>onda</a:t>
            </a:r>
            <a:r>
              <a:rPr lang="en-US" altLang="en-US" sz="2400">
                <a:latin typeface="+mj-lt"/>
                <a:ea typeface="Courier New" charset="0"/>
                <a:cs typeface="Courier New" charset="0"/>
              </a:rPr>
              <a:t> </a:t>
            </a:r>
            <a:r>
              <a:rPr lang="en-US" altLang="en-US" sz="2400">
                <a:solidFill>
                  <a:srgbClr val="333399"/>
                </a:solidFill>
                <a:latin typeface="+mj-lt"/>
                <a:ea typeface="Courier New" charset="0"/>
                <a:cs typeface="Courier New" charset="0"/>
              </a:rPr>
              <a:t>d</a:t>
            </a:r>
            <a:r>
              <a:rPr lang="az-Latn-AZ" altLang="en-US" sz="2400">
                <a:solidFill>
                  <a:srgbClr val="333399"/>
                </a:solidFill>
                <a:latin typeface="+mj-lt"/>
                <a:ea typeface="Courier New" charset="0"/>
                <a:cs typeface="Courier New" charset="0"/>
              </a:rPr>
              <a:t>övrün sonu </a:t>
            </a:r>
            <a:endParaRPr lang="ru-RU" altLang="en-US" sz="2400">
              <a:solidFill>
                <a:srgbClr val="333399"/>
              </a:solidFill>
              <a:latin typeface="+mj-lt"/>
              <a:ea typeface="Courier New" charset="0"/>
              <a:cs typeface="Courier New" charset="0"/>
            </a:endParaRPr>
          </a:p>
          <a:p>
            <a:pPr eaLnBrk="1" hangingPunct="1"/>
            <a:r>
              <a:rPr lang="az-Latn-AZ" altLang="en-US" sz="2400">
                <a:solidFill>
                  <a:srgbClr val="000000"/>
                </a:solidFill>
                <a:latin typeface="+mj-lt"/>
                <a:ea typeface="Courier New" charset="0"/>
                <a:cs typeface="Courier New" charset="0"/>
              </a:rPr>
              <a:t>Birləşməni seansını bağlamaq</a:t>
            </a:r>
            <a:endParaRPr lang="ru-RU" altLang="en-US" sz="2400">
              <a:solidFill>
                <a:srgbClr val="000000"/>
              </a:solidFill>
              <a:latin typeface="+mj-lt"/>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ssolv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dissolve">
                                      <p:cBhvr>
                                        <p:cTn id="17" dur="500"/>
                                        <p:tgtEl>
                                          <p:spTgt spid="4">
                                            <p:txEl>
                                              <p:pRg st="5" end="5"/>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Заголовок 1"/>
          <p:cNvSpPr>
            <a:spLocks noGrp="1"/>
          </p:cNvSpPr>
          <p:nvPr>
            <p:ph type="title"/>
          </p:nvPr>
        </p:nvSpPr>
        <p:spPr>
          <a:xfrm>
            <a:off x="311150" y="301625"/>
            <a:ext cx="8375650" cy="471488"/>
          </a:xfrm>
        </p:spPr>
        <p:txBody>
          <a:bodyPr/>
          <a:lstStyle/>
          <a:p>
            <a:r>
              <a:rPr lang="az-Latn-AZ" altLang="ru-RU"/>
              <a:t>Göstərişlərlə müşahidə olunan daxiletmə</a:t>
            </a:r>
            <a:endParaRPr lang="ru-RU" altLang="ru-RU"/>
          </a:p>
        </p:txBody>
      </p:sp>
      <p:sp>
        <p:nvSpPr>
          <p:cNvPr id="27652" name="Text Box 7"/>
          <p:cNvSpPr txBox="1">
            <a:spLocks noChangeArrowheads="1"/>
          </p:cNvSpPr>
          <p:nvPr/>
        </p:nvSpPr>
        <p:spPr bwMode="auto">
          <a:xfrm>
            <a:off x="380999" y="2488854"/>
            <a:ext cx="6878783" cy="523220"/>
          </a:xfrm>
          <a:prstGeom prst="rect">
            <a:avLst/>
          </a:prstGeom>
          <a:solidFill>
            <a:schemeClr val="accent5"/>
          </a:solidFill>
          <a:ln w="9525">
            <a:noFill/>
            <a:miter lim="800000"/>
            <a:headEnd/>
            <a:tailEnd/>
          </a:ln>
          <a:effectLst>
            <a:outerShdw dist="35921" dir="2700000" algn="ctr" rotWithShape="0">
              <a:schemeClr val="tx1"/>
            </a:outerShdw>
          </a:effectLst>
        </p:spPr>
        <p:txBody>
          <a:bodyPr wrap="square">
            <a:spAutoFit/>
          </a:bodyPr>
          <a:lstStyle/>
          <a:p>
            <a:pPr eaLnBrk="1" hangingPunct="1">
              <a:spcBef>
                <a:spcPct val="15000"/>
              </a:spcBef>
              <a:defRPr/>
            </a:pPr>
            <a:r>
              <a:rPr lang="en-US" sz="2800">
                <a:latin typeface="Consolas" charset="0"/>
                <a:ea typeface="Consolas" charset="0"/>
                <a:cs typeface="Consolas" charset="0"/>
              </a:rPr>
              <a:t>a = </a:t>
            </a:r>
            <a:r>
              <a:rPr lang="en-US" sz="2800">
                <a:solidFill>
                  <a:srgbClr val="0070C0"/>
                </a:solidFill>
                <a:latin typeface="Consolas" charset="0"/>
                <a:ea typeface="Consolas" charset="0"/>
                <a:cs typeface="Consolas" charset="0"/>
              </a:rPr>
              <a:t>input</a:t>
            </a:r>
            <a:r>
              <a:rPr lang="en-US" sz="2800">
                <a:latin typeface="Consolas" charset="0"/>
                <a:ea typeface="Consolas" charset="0"/>
                <a:cs typeface="Consolas" charset="0"/>
              </a:rPr>
              <a:t> ( </a:t>
            </a:r>
            <a:r>
              <a:rPr lang="en-US" sz="2800">
                <a:solidFill>
                  <a:srgbClr val="C00000"/>
                </a:solidFill>
                <a:latin typeface="Consolas" charset="0"/>
                <a:ea typeface="Consolas" charset="0"/>
                <a:cs typeface="Consolas" charset="0"/>
              </a:rPr>
              <a:t>“</a:t>
            </a:r>
            <a:r>
              <a:rPr lang="en-US" sz="2800" err="1">
                <a:solidFill>
                  <a:srgbClr val="C00000"/>
                </a:solidFill>
                <a:latin typeface="Consolas" charset="0"/>
                <a:ea typeface="Consolas" charset="0"/>
                <a:cs typeface="Consolas" charset="0"/>
              </a:rPr>
              <a:t>Ədədi</a:t>
            </a:r>
            <a:r>
              <a:rPr lang="en-US" sz="2800">
                <a:solidFill>
                  <a:srgbClr val="C00000"/>
                </a:solidFill>
                <a:latin typeface="Consolas" charset="0"/>
                <a:ea typeface="Consolas" charset="0"/>
                <a:cs typeface="Consolas" charset="0"/>
              </a:rPr>
              <a:t> </a:t>
            </a:r>
            <a:r>
              <a:rPr lang="en-US" sz="2800" err="1">
                <a:solidFill>
                  <a:srgbClr val="C00000"/>
                </a:solidFill>
                <a:latin typeface="Consolas" charset="0"/>
                <a:ea typeface="Consolas" charset="0"/>
                <a:cs typeface="Consolas" charset="0"/>
              </a:rPr>
              <a:t>daxil</a:t>
            </a:r>
            <a:r>
              <a:rPr lang="en-US" sz="2800">
                <a:solidFill>
                  <a:srgbClr val="C00000"/>
                </a:solidFill>
                <a:latin typeface="Consolas" charset="0"/>
                <a:ea typeface="Consolas" charset="0"/>
                <a:cs typeface="Consolas" charset="0"/>
              </a:rPr>
              <a:t> </a:t>
            </a:r>
            <a:r>
              <a:rPr lang="en-US" sz="2800" err="1">
                <a:solidFill>
                  <a:srgbClr val="C00000"/>
                </a:solidFill>
                <a:latin typeface="Consolas" charset="0"/>
                <a:ea typeface="Consolas" charset="0"/>
                <a:cs typeface="Consolas" charset="0"/>
              </a:rPr>
              <a:t>edin</a:t>
            </a:r>
            <a:r>
              <a:rPr lang="en-US" sz="2800">
                <a:solidFill>
                  <a:srgbClr val="C00000"/>
                </a:solidFill>
                <a:latin typeface="Consolas" charset="0"/>
                <a:ea typeface="Consolas" charset="0"/>
                <a:cs typeface="Consolas" charset="0"/>
              </a:rPr>
              <a:t>: ”</a:t>
            </a:r>
            <a:r>
              <a:rPr lang="en-US" sz="2800">
                <a:latin typeface="Consolas" charset="0"/>
                <a:ea typeface="Consolas" charset="0"/>
                <a:cs typeface="Consolas" charset="0"/>
              </a:rPr>
              <a:t> )</a:t>
            </a:r>
          </a:p>
        </p:txBody>
      </p:sp>
      <p:sp>
        <p:nvSpPr>
          <p:cNvPr id="24" name="AutoShape 7"/>
          <p:cNvSpPr>
            <a:spLocks noChangeArrowheads="1"/>
          </p:cNvSpPr>
          <p:nvPr/>
        </p:nvSpPr>
        <p:spPr bwMode="auto">
          <a:xfrm>
            <a:off x="5242214" y="3179416"/>
            <a:ext cx="1657350" cy="502727"/>
          </a:xfrm>
          <a:prstGeom prst="wedgeRoundRectCallout">
            <a:avLst>
              <a:gd name="adj1" fmla="val -44889"/>
              <a:gd name="adj2" fmla="val -89134"/>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az-Latn-AZ" altLang="en-US" sz="2400">
                <a:solidFill>
                  <a:srgbClr val="000000"/>
                </a:solidFill>
                <a:latin typeface="Consolas" charset="0"/>
              </a:rPr>
              <a:t>göstəriş</a:t>
            </a:r>
            <a:endParaRPr lang="ru-RU" altLang="en-US" sz="2400" b="1">
              <a:solidFill>
                <a:srgbClr val="000000"/>
              </a:solidFill>
              <a:latin typeface="Courier New" charset="0"/>
              <a:ea typeface="Courier New" charset="0"/>
              <a:cs typeface="Courier New" charset="0"/>
            </a:endParaRPr>
          </a:p>
        </p:txBody>
      </p:sp>
      <p:sp>
        <p:nvSpPr>
          <p:cNvPr id="44" name="Прямоугольник 43"/>
          <p:cNvSpPr>
            <a:spLocks noChangeArrowheads="1"/>
          </p:cNvSpPr>
          <p:nvPr/>
        </p:nvSpPr>
        <p:spPr bwMode="auto">
          <a:xfrm>
            <a:off x="339942" y="3409223"/>
            <a:ext cx="4139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ru-RU" sz="2800" dirty="0" err="1">
                <a:latin typeface="Consolas" charset="0"/>
                <a:ea typeface="Consolas" charset="0"/>
                <a:cs typeface="Consolas" charset="0"/>
              </a:rPr>
              <a:t>Ədədi</a:t>
            </a:r>
            <a:r>
              <a:rPr lang="en-US" altLang="ru-RU" sz="2800" dirty="0">
                <a:latin typeface="Consolas" charset="0"/>
                <a:ea typeface="Consolas" charset="0"/>
                <a:cs typeface="Consolas" charset="0"/>
              </a:rPr>
              <a:t> </a:t>
            </a:r>
            <a:r>
              <a:rPr lang="en-US" altLang="ru-RU" sz="2800" dirty="0" err="1">
                <a:latin typeface="Consolas" charset="0"/>
                <a:ea typeface="Consolas" charset="0"/>
                <a:cs typeface="Consolas" charset="0"/>
              </a:rPr>
              <a:t>daxil</a:t>
            </a:r>
            <a:r>
              <a:rPr lang="en-US" altLang="ru-RU" sz="2800" dirty="0">
                <a:latin typeface="Consolas" charset="0"/>
                <a:ea typeface="Consolas" charset="0"/>
                <a:cs typeface="Consolas" charset="0"/>
              </a:rPr>
              <a:t> </a:t>
            </a:r>
            <a:r>
              <a:rPr lang="en-US" altLang="ru-RU" sz="2800" dirty="0" err="1">
                <a:latin typeface="Consolas" charset="0"/>
                <a:ea typeface="Consolas" charset="0"/>
                <a:cs typeface="Consolas" charset="0"/>
              </a:rPr>
              <a:t>edin</a:t>
            </a:r>
            <a:r>
              <a:rPr lang="en-US" altLang="ru-RU" sz="2800" dirty="0">
                <a:latin typeface="Consolas" charset="0"/>
                <a:ea typeface="Consolas" charset="0"/>
                <a:cs typeface="Consolas" charset="0"/>
              </a:rPr>
              <a:t>:</a:t>
            </a:r>
            <a:endParaRPr lang="ru-RU" altLang="ru-RU" dirty="0">
              <a:latin typeface="Consolas" charset="0"/>
              <a:ea typeface="Consolas" charset="0"/>
              <a:cs typeface="Consolas" charset="0"/>
            </a:endParaRPr>
          </a:p>
        </p:txBody>
      </p:sp>
      <p:sp>
        <p:nvSpPr>
          <p:cNvPr id="45" name="Прямоугольник 44"/>
          <p:cNvSpPr>
            <a:spLocks noChangeArrowheads="1"/>
          </p:cNvSpPr>
          <p:nvPr/>
        </p:nvSpPr>
        <p:spPr bwMode="auto">
          <a:xfrm>
            <a:off x="4241006" y="3434112"/>
            <a:ext cx="6143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ru-RU" sz="2800" b="1">
                <a:solidFill>
                  <a:srgbClr val="FF0000"/>
                </a:solidFill>
                <a:latin typeface="Consolas" charset="0"/>
                <a:ea typeface="Consolas" charset="0"/>
                <a:cs typeface="Consolas" charset="0"/>
              </a:rPr>
              <a:t>26</a:t>
            </a:r>
            <a:endParaRPr lang="ru-RU" altLang="ru-RU">
              <a:solidFill>
                <a:srgbClr val="FF0000"/>
              </a:solidFill>
              <a:latin typeface="Consolas" charset="0"/>
              <a:ea typeface="Consolas" charset="0"/>
              <a:cs typeface="Consolas" charset="0"/>
            </a:endParaRPr>
          </a:p>
        </p:txBody>
      </p:sp>
      <p:grpSp>
        <p:nvGrpSpPr>
          <p:cNvPr id="2" name="Group 55"/>
          <p:cNvGrpSpPr>
            <a:grpSpLocks/>
          </p:cNvGrpSpPr>
          <p:nvPr/>
        </p:nvGrpSpPr>
        <p:grpSpPr bwMode="auto">
          <a:xfrm>
            <a:off x="1371738" y="4086194"/>
            <a:ext cx="3484290" cy="830060"/>
            <a:chOff x="499" y="3717"/>
            <a:chExt cx="1537" cy="1100"/>
          </a:xfrm>
        </p:grpSpPr>
        <p:sp>
          <p:nvSpPr>
            <p:cNvPr id="47" name="Text Box 56"/>
            <p:cNvSpPr txBox="1">
              <a:spLocks noChangeArrowheads="1"/>
            </p:cNvSpPr>
            <p:nvPr/>
          </p:nvSpPr>
          <p:spPr bwMode="auto">
            <a:xfrm>
              <a:off x="727" y="4205"/>
              <a:ext cx="1309" cy="612"/>
            </a:xfrm>
            <a:prstGeom prst="rect">
              <a:avLst/>
            </a:prstGeom>
            <a:solidFill>
              <a:srgbClr val="D1D1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533400" indent="-358775">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ru-RU" altLang="en-US" sz="2400">
                  <a:latin typeface="Consolas" charset="0"/>
                </a:rPr>
                <a:t> </a:t>
              </a:r>
              <a:r>
                <a:rPr lang="az-Latn-AZ" altLang="en-US" sz="2400">
                  <a:latin typeface="Consolas" charset="0"/>
                </a:rPr>
                <a:t>Nə düz deyil</a:t>
              </a:r>
              <a:r>
                <a:rPr lang="en-US" altLang="en-US" sz="2400">
                  <a:latin typeface="Consolas" charset="0"/>
                </a:rPr>
                <a:t>?</a:t>
              </a:r>
              <a:endParaRPr lang="ru-RU" altLang="en-US" sz="2400">
                <a:latin typeface="Consolas" charset="0"/>
                <a:ea typeface="Consolas" charset="0"/>
                <a:cs typeface="Consolas" charset="0"/>
              </a:endParaRPr>
            </a:p>
          </p:txBody>
        </p:sp>
        <p:sp>
          <p:nvSpPr>
            <p:cNvPr id="30731" name="Oval 57"/>
            <p:cNvSpPr>
              <a:spLocks noChangeArrowheads="1"/>
            </p:cNvSpPr>
            <p:nvPr/>
          </p:nvSpPr>
          <p:spPr bwMode="auto">
            <a:xfrm>
              <a:off x="499" y="3717"/>
              <a:ext cx="304" cy="789"/>
            </a:xfrm>
            <a:prstGeom prst="ellipse">
              <a:avLst/>
            </a:prstGeom>
            <a:solidFill>
              <a:srgbClr val="000080"/>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ru-RU" sz="4400">
                  <a:solidFill>
                    <a:schemeClr val="bg1"/>
                  </a:solidFill>
                  <a:latin typeface="Arial Black" charset="0"/>
                </a:rPr>
                <a:t>?</a:t>
              </a:r>
              <a:endParaRPr lang="ru-RU" altLang="ru-RU" sz="4400">
                <a:solidFill>
                  <a:schemeClr val="bg1"/>
                </a:solidFill>
                <a:latin typeface="Arial Black" charset="0"/>
              </a:endParaRPr>
            </a:p>
          </p:txBody>
        </p:sp>
      </p:grpSp>
      <p:sp>
        <p:nvSpPr>
          <p:cNvPr id="49" name="Text Box 7"/>
          <p:cNvSpPr txBox="1">
            <a:spLocks noChangeArrowheads="1"/>
          </p:cNvSpPr>
          <p:nvPr/>
        </p:nvSpPr>
        <p:spPr bwMode="auto">
          <a:xfrm>
            <a:off x="311150" y="5100273"/>
            <a:ext cx="8112414" cy="523220"/>
          </a:xfrm>
          <a:prstGeom prst="rect">
            <a:avLst/>
          </a:prstGeom>
          <a:solidFill>
            <a:schemeClr val="accent5"/>
          </a:solidFill>
          <a:ln w="9525">
            <a:noFill/>
            <a:miter lim="800000"/>
            <a:headEnd/>
            <a:tailEnd/>
          </a:ln>
          <a:effectLst>
            <a:outerShdw dist="35921" dir="2700000" algn="ctr" rotWithShape="0">
              <a:schemeClr val="tx1"/>
            </a:outerShdw>
          </a:effectLst>
        </p:spPr>
        <p:txBody>
          <a:bodyPr wrap="square">
            <a:spAutoFit/>
          </a:bodyPr>
          <a:lstStyle/>
          <a:p>
            <a:pPr eaLnBrk="1" hangingPunct="1">
              <a:spcBef>
                <a:spcPct val="15000"/>
              </a:spcBef>
              <a:defRPr/>
            </a:pPr>
            <a:r>
              <a:rPr lang="en-US" sz="2800" dirty="0">
                <a:latin typeface="Consolas" charset="0"/>
                <a:ea typeface="Consolas" charset="0"/>
                <a:cs typeface="Consolas" charset="0"/>
              </a:rPr>
              <a:t>a = </a:t>
            </a:r>
            <a:r>
              <a:rPr lang="en-US" sz="2800" dirty="0">
                <a:solidFill>
                  <a:srgbClr val="0070C0"/>
                </a:solidFill>
                <a:latin typeface="Consolas" charset="0"/>
                <a:ea typeface="Consolas" charset="0"/>
                <a:cs typeface="Consolas" charset="0"/>
              </a:rPr>
              <a:t>int</a:t>
            </a:r>
            <a:r>
              <a:rPr lang="en-US" sz="2800" dirty="0">
                <a:latin typeface="Consolas" charset="0"/>
                <a:ea typeface="Consolas" charset="0"/>
                <a:cs typeface="Consolas" charset="0"/>
              </a:rPr>
              <a:t>( </a:t>
            </a:r>
            <a:r>
              <a:rPr lang="en-US" sz="2800" dirty="0">
                <a:solidFill>
                  <a:srgbClr val="0070C0"/>
                </a:solidFill>
                <a:latin typeface="Consolas" charset="0"/>
                <a:ea typeface="Consolas" charset="0"/>
                <a:cs typeface="Consolas" charset="0"/>
              </a:rPr>
              <a:t>input</a:t>
            </a:r>
            <a:r>
              <a:rPr lang="en-US" sz="2800" dirty="0">
                <a:latin typeface="Consolas" charset="0"/>
                <a:ea typeface="Consolas" charset="0"/>
                <a:cs typeface="Consolas" charset="0"/>
              </a:rPr>
              <a:t>( </a:t>
            </a:r>
            <a:r>
              <a:rPr lang="en-US" sz="2800" dirty="0">
                <a:solidFill>
                  <a:srgbClr val="C00000"/>
                </a:solidFill>
                <a:latin typeface="Consolas" charset="0"/>
                <a:ea typeface="Consolas" charset="0"/>
                <a:cs typeface="Consolas" charset="0"/>
              </a:rPr>
              <a:t>“</a:t>
            </a:r>
            <a:r>
              <a:rPr lang="en-US" sz="2800" dirty="0" err="1">
                <a:solidFill>
                  <a:srgbClr val="C00000"/>
                </a:solidFill>
                <a:latin typeface="Consolas" charset="0"/>
                <a:ea typeface="Consolas" charset="0"/>
                <a:cs typeface="Consolas" charset="0"/>
              </a:rPr>
              <a:t>Ədədi</a:t>
            </a:r>
            <a:r>
              <a:rPr lang="en-US" sz="2800" dirty="0">
                <a:solidFill>
                  <a:srgbClr val="C00000"/>
                </a:solidFill>
                <a:latin typeface="Consolas" charset="0"/>
                <a:ea typeface="Consolas" charset="0"/>
                <a:cs typeface="Consolas" charset="0"/>
              </a:rPr>
              <a:t> </a:t>
            </a:r>
            <a:r>
              <a:rPr lang="en-US" sz="2800" dirty="0" err="1">
                <a:solidFill>
                  <a:srgbClr val="C00000"/>
                </a:solidFill>
                <a:latin typeface="Consolas" charset="0"/>
                <a:ea typeface="Consolas" charset="0"/>
                <a:cs typeface="Consolas" charset="0"/>
              </a:rPr>
              <a:t>daxil</a:t>
            </a:r>
            <a:r>
              <a:rPr lang="en-US" sz="2800" dirty="0">
                <a:solidFill>
                  <a:srgbClr val="C00000"/>
                </a:solidFill>
                <a:latin typeface="Consolas" charset="0"/>
                <a:ea typeface="Consolas" charset="0"/>
                <a:cs typeface="Consolas" charset="0"/>
              </a:rPr>
              <a:t> </a:t>
            </a:r>
            <a:r>
              <a:rPr lang="en-US" sz="2800" dirty="0" err="1">
                <a:solidFill>
                  <a:srgbClr val="C00000"/>
                </a:solidFill>
                <a:latin typeface="Consolas" charset="0"/>
                <a:ea typeface="Consolas" charset="0"/>
                <a:cs typeface="Consolas" charset="0"/>
              </a:rPr>
              <a:t>edin</a:t>
            </a:r>
            <a:r>
              <a:rPr lang="en-US" sz="2800" dirty="0">
                <a:solidFill>
                  <a:srgbClr val="C00000"/>
                </a:solidFill>
                <a:latin typeface="Consolas" charset="0"/>
                <a:ea typeface="Consolas" charset="0"/>
                <a:cs typeface="Consolas" charset="0"/>
              </a:rPr>
              <a:t> :” </a:t>
            </a:r>
            <a:r>
              <a:rPr lang="en-US" sz="2800" dirty="0">
                <a:latin typeface="Consolas" charset="0"/>
                <a:ea typeface="Consolas" charset="0"/>
                <a:cs typeface="Consolas" charset="0"/>
              </a:rPr>
              <a:t>) )</a:t>
            </a:r>
          </a:p>
        </p:txBody>
      </p:sp>
      <p:sp>
        <p:nvSpPr>
          <p:cNvPr id="11" name="Rectangle 1"/>
          <p:cNvSpPr>
            <a:spLocks noChangeArrowheads="1"/>
          </p:cNvSpPr>
          <p:nvPr/>
        </p:nvSpPr>
        <p:spPr bwMode="auto">
          <a:xfrm>
            <a:off x="512617" y="987398"/>
            <a:ext cx="7039120" cy="390446"/>
          </a:xfrm>
          <a:prstGeom prst="rect">
            <a:avLst/>
          </a:prstGeom>
          <a:noFill/>
          <a:ln>
            <a:noFill/>
          </a:ln>
          <a:effectLst/>
        </p:spPr>
        <p:txBody>
          <a:bodyPr vert="horz" wrap="squar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ysClr val="windowText" lastClr="000000"/>
                </a:solidFill>
                <a:effectLst/>
                <a:latin typeface="droid sans mono"/>
              </a:rPr>
              <a:t>input([prompt])</a:t>
            </a:r>
            <a:r>
              <a:rPr kumimoji="0" lang="az-Latn-AZ" altLang="en-US" sz="1600" b="1" i="0" u="none" strike="noStrike" cap="none" normalizeH="0" baseline="0" dirty="0">
                <a:ln>
                  <a:noFill/>
                </a:ln>
                <a:solidFill>
                  <a:sysClr val="windowText" lastClr="000000"/>
                </a:solidFill>
                <a:effectLst/>
                <a:latin typeface="droid sans mono"/>
              </a:rPr>
              <a:t> - </a:t>
            </a:r>
            <a:r>
              <a:rPr lang="az-Latn-AZ" altLang="en-US" sz="1600" dirty="0">
                <a:solidFill>
                  <a:sysClr val="windowText" lastClr="000000"/>
                </a:solidFill>
                <a:latin typeface="droid sans mono"/>
              </a:rPr>
              <a:t>Funksiyanın daxilinə (</a:t>
            </a:r>
            <a:r>
              <a:rPr lang="en-US" altLang="en-US" sz="1600" dirty="0">
                <a:solidFill>
                  <a:sysClr val="windowText" lastClr="000000"/>
                </a:solidFill>
                <a:latin typeface="droid sans mono"/>
              </a:rPr>
              <a:t>prompt</a:t>
            </a:r>
            <a:r>
              <a:rPr lang="az-Latn-AZ" altLang="en-US" sz="1600" dirty="0">
                <a:solidFill>
                  <a:sysClr val="windowText" lastClr="000000"/>
                </a:solidFill>
                <a:latin typeface="droid sans mono"/>
              </a:rPr>
              <a:t>) yazılanlar çıxışa verilir. </a:t>
            </a:r>
            <a:r>
              <a:rPr kumimoji="0" lang="az-Latn-AZ" altLang="en-US" sz="1600" b="0" i="0" u="none" strike="noStrike" cap="none" normalizeH="0" baseline="0" dirty="0">
                <a:ln>
                  <a:noFill/>
                </a:ln>
                <a:solidFill>
                  <a:sysClr val="windowText" lastClr="000000"/>
                </a:solidFill>
                <a:effectLst/>
                <a:latin typeface="droid sans mono"/>
              </a:rPr>
              <a:t> </a:t>
            </a:r>
            <a:r>
              <a:rPr kumimoji="0" lang="en-US" altLang="en-US" sz="1200" b="0" i="0" u="none" strike="noStrike" cap="none" normalizeH="0" baseline="0" dirty="0">
                <a:ln>
                  <a:noFill/>
                </a:ln>
                <a:solidFill>
                  <a:sysClr val="windowText" lastClr="000000"/>
                </a:solidFill>
                <a:effectLst/>
              </a:rPr>
              <a:t> </a:t>
            </a:r>
            <a:endParaRPr kumimoji="0" lang="en-US" altLang="en-US" sz="3600" b="0" i="0" u="none" strike="noStrike" cap="none" normalizeH="0" baseline="0" dirty="0">
              <a:ln>
                <a:noFill/>
              </a:ln>
              <a:solidFill>
                <a:sysClr val="windowText" lastClr="000000"/>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421481" y="1375899"/>
            <a:ext cx="3819525" cy="885825"/>
          </a:xfrm>
          <a:prstGeom prst="rect">
            <a:avLst/>
          </a:prstGeom>
        </p:spPr>
      </p:pic>
      <p:pic>
        <p:nvPicPr>
          <p:cNvPr id="4" name="Picture 3"/>
          <p:cNvPicPr>
            <a:picLocks noChangeAspect="1"/>
          </p:cNvPicPr>
          <p:nvPr/>
        </p:nvPicPr>
        <p:blipFill rotWithShape="1">
          <a:blip r:embed="rId3"/>
          <a:srcRect b="7363"/>
          <a:stretch/>
        </p:blipFill>
        <p:spPr>
          <a:xfrm>
            <a:off x="4498975" y="1330946"/>
            <a:ext cx="4105275" cy="926479"/>
          </a:xfrm>
          <a:prstGeom prst="rect">
            <a:avLst/>
          </a:prstGeom>
        </p:spPr>
      </p:pic>
      <p:sp>
        <p:nvSpPr>
          <p:cNvPr id="14" name="Прямоугольник 43">
            <a:extLst>
              <a:ext uri="{FF2B5EF4-FFF2-40B4-BE49-F238E27FC236}">
                <a16:creationId xmlns:a16="http://schemas.microsoft.com/office/drawing/2014/main" id="{6D92F1B5-9CB0-4FF7-A2B4-4550A65F3791}"/>
              </a:ext>
            </a:extLst>
          </p:cNvPr>
          <p:cNvSpPr>
            <a:spLocks noChangeArrowheads="1"/>
          </p:cNvSpPr>
          <p:nvPr/>
        </p:nvSpPr>
        <p:spPr bwMode="auto">
          <a:xfrm>
            <a:off x="2245937" y="5672861"/>
            <a:ext cx="617627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az-Latn-AZ" altLang="ru-RU" sz="1400" dirty="0">
                <a:latin typeface="Consolas" charset="0"/>
                <a:ea typeface="Consolas" charset="0"/>
                <a:cs typeface="Consolas" charset="0"/>
              </a:rPr>
              <a:t>İnput () funksiyası string data tipi verir. İnt() isə string data tipində olan ədədi integer data tipinə çevirir.</a:t>
            </a:r>
            <a:br>
              <a:rPr lang="az-Latn-AZ" altLang="ru-RU" sz="1400" dirty="0">
                <a:latin typeface="Consolas" charset="0"/>
                <a:ea typeface="Consolas" charset="0"/>
                <a:cs typeface="Consolas" charset="0"/>
              </a:rPr>
            </a:br>
            <a:r>
              <a:rPr lang="az-Latn-AZ" altLang="ru-RU" sz="1400" dirty="0">
                <a:latin typeface="Consolas" charset="0"/>
                <a:ea typeface="Consolas" charset="0"/>
                <a:cs typeface="Consolas" charset="0"/>
              </a:rPr>
              <a:t>Beləliklə,</a:t>
            </a:r>
            <a:r>
              <a:rPr lang="en-US" altLang="ru-RU" sz="1400" dirty="0">
                <a:latin typeface="Consolas" charset="0"/>
                <a:ea typeface="Consolas" charset="0"/>
                <a:cs typeface="Consolas" charset="0"/>
              </a:rPr>
              <a:t>a </a:t>
            </a:r>
            <a:r>
              <a:rPr lang="az-Latn-AZ" altLang="ru-RU" sz="1400" dirty="0">
                <a:latin typeface="Consolas" charset="0"/>
                <a:ea typeface="Consolas" charset="0"/>
                <a:cs typeface="Consolas" charset="0"/>
              </a:rPr>
              <a:t>ədədinin data tipi artıq integer oldu.</a:t>
            </a:r>
            <a:endParaRPr lang="ru-RU" altLang="ru-RU" sz="1050" dirty="0">
              <a:latin typeface="Consolas" charset="0"/>
              <a:ea typeface="Consolas" charset="0"/>
              <a:cs typeface="Consolas" charset="0"/>
            </a:endParaRPr>
          </a:p>
        </p:txBody>
      </p:sp>
      <p:sp>
        <p:nvSpPr>
          <p:cNvPr id="5" name="Arrow: Curved Up 4">
            <a:extLst>
              <a:ext uri="{FF2B5EF4-FFF2-40B4-BE49-F238E27FC236}">
                <a16:creationId xmlns:a16="http://schemas.microsoft.com/office/drawing/2014/main" id="{2B9AE1F9-71A4-4727-A6AA-BBC24C4F543A}"/>
              </a:ext>
            </a:extLst>
          </p:cNvPr>
          <p:cNvSpPr/>
          <p:nvPr/>
        </p:nvSpPr>
        <p:spPr bwMode="auto">
          <a:xfrm rot="2530053" flipH="1">
            <a:off x="1155067" y="5952917"/>
            <a:ext cx="1122493" cy="338553"/>
          </a:xfrm>
          <a:prstGeom prst="curvedUpArrow">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dissolve">
                                      <p:cBhvr>
                                        <p:cTn id="17" dur="500"/>
                                        <p:tgtEl>
                                          <p:spTgt spid="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4" grpId="0"/>
      <p:bldP spid="45" grpId="0"/>
      <p:bldP spid="49" grpId="0" animBg="1"/>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Заголовок 1"/>
          <p:cNvSpPr>
            <a:spLocks noGrp="1"/>
          </p:cNvSpPr>
          <p:nvPr>
            <p:ph type="title"/>
          </p:nvPr>
        </p:nvSpPr>
        <p:spPr>
          <a:xfrm>
            <a:off x="311150" y="301625"/>
            <a:ext cx="8375650" cy="471488"/>
          </a:xfrm>
        </p:spPr>
        <p:txBody>
          <a:bodyPr/>
          <a:lstStyle/>
          <a:p>
            <a:r>
              <a:rPr lang="az-Latn-AZ" altLang="ru-RU"/>
              <a:t>Dəyişənin qiymətinin dəyişdirilməsi</a:t>
            </a:r>
            <a:endParaRPr lang="ru-RU" altLang="ru-RU"/>
          </a:p>
        </p:txBody>
      </p:sp>
      <p:sp>
        <p:nvSpPr>
          <p:cNvPr id="4" name="Text Box 7"/>
          <p:cNvSpPr txBox="1">
            <a:spLocks noChangeArrowheads="1"/>
          </p:cNvSpPr>
          <p:nvPr/>
        </p:nvSpPr>
        <p:spPr bwMode="auto">
          <a:xfrm>
            <a:off x="406400" y="954088"/>
            <a:ext cx="4487863" cy="2009775"/>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marL="176213" indent="-176213">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15000"/>
              </a:spcBef>
            </a:pPr>
            <a:r>
              <a:rPr lang="en-US" altLang="en-US" sz="2800">
                <a:latin typeface="+mj-lt"/>
              </a:rPr>
              <a:t>a = </a:t>
            </a:r>
            <a:r>
              <a:rPr lang="en-US" altLang="en-US" sz="2800">
                <a:solidFill>
                  <a:srgbClr val="0095FF"/>
                </a:solidFill>
                <a:latin typeface="+mj-lt"/>
              </a:rPr>
              <a:t>5</a:t>
            </a:r>
          </a:p>
          <a:p>
            <a:pPr eaLnBrk="1" hangingPunct="1">
              <a:spcBef>
                <a:spcPct val="15000"/>
              </a:spcBef>
            </a:pPr>
            <a:r>
              <a:rPr lang="en-US" altLang="en-US" sz="2800">
                <a:latin typeface="+mj-lt"/>
              </a:rPr>
              <a:t>b = a + </a:t>
            </a:r>
            <a:r>
              <a:rPr lang="en-US" altLang="en-US" sz="2800">
                <a:solidFill>
                  <a:srgbClr val="0095FF"/>
                </a:solidFill>
                <a:latin typeface="+mj-lt"/>
              </a:rPr>
              <a:t>2</a:t>
            </a:r>
          </a:p>
          <a:p>
            <a:pPr eaLnBrk="1" hangingPunct="1">
              <a:spcBef>
                <a:spcPct val="15000"/>
              </a:spcBef>
            </a:pPr>
            <a:r>
              <a:rPr lang="en-US" altLang="en-US" sz="2800">
                <a:latin typeface="+mj-lt"/>
              </a:rPr>
              <a:t>a = (a + </a:t>
            </a:r>
            <a:r>
              <a:rPr lang="en-US" altLang="en-US" sz="2800">
                <a:solidFill>
                  <a:srgbClr val="0095FF"/>
                </a:solidFill>
                <a:latin typeface="+mj-lt"/>
              </a:rPr>
              <a:t>2</a:t>
            </a:r>
            <a:r>
              <a:rPr lang="en-US" altLang="en-US" sz="2800">
                <a:latin typeface="+mj-lt"/>
              </a:rPr>
              <a:t>)*(b – </a:t>
            </a:r>
            <a:r>
              <a:rPr lang="en-US" altLang="en-US" sz="2800">
                <a:solidFill>
                  <a:srgbClr val="0095FF"/>
                </a:solidFill>
                <a:latin typeface="+mj-lt"/>
              </a:rPr>
              <a:t>3</a:t>
            </a:r>
            <a:r>
              <a:rPr lang="en-US" altLang="en-US" sz="2800">
                <a:latin typeface="+mj-lt"/>
              </a:rPr>
              <a:t>)</a:t>
            </a:r>
            <a:endParaRPr lang="ru-RU" altLang="en-US" sz="2800">
              <a:latin typeface="+mj-lt"/>
            </a:endParaRPr>
          </a:p>
          <a:p>
            <a:pPr eaLnBrk="1" hangingPunct="1">
              <a:spcBef>
                <a:spcPct val="15000"/>
              </a:spcBef>
            </a:pPr>
            <a:r>
              <a:rPr lang="en-US" altLang="en-US" sz="2800">
                <a:latin typeface="+mj-lt"/>
              </a:rPr>
              <a:t>b = b + </a:t>
            </a:r>
            <a:r>
              <a:rPr lang="en-US" altLang="en-US" sz="2800">
                <a:solidFill>
                  <a:srgbClr val="0095FF"/>
                </a:solidFill>
                <a:latin typeface="+mj-lt"/>
              </a:rPr>
              <a:t>1</a:t>
            </a:r>
          </a:p>
        </p:txBody>
      </p:sp>
      <p:sp>
        <p:nvSpPr>
          <p:cNvPr id="6" name="Rectangle 9"/>
          <p:cNvSpPr>
            <a:spLocks noChangeArrowheads="1"/>
          </p:cNvSpPr>
          <p:nvPr/>
        </p:nvSpPr>
        <p:spPr bwMode="auto">
          <a:xfrm>
            <a:off x="1162050" y="3884613"/>
            <a:ext cx="378928"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lIns="90000" tIns="46800" rIns="90000" bIns="4680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ru-RU" sz="2800">
                <a:latin typeface="+mj-lt"/>
              </a:rPr>
              <a:t>a</a:t>
            </a:r>
            <a:endParaRPr lang="ru-RU" altLang="ru-RU" sz="2800">
              <a:latin typeface="+mj-lt"/>
            </a:endParaRPr>
          </a:p>
        </p:txBody>
      </p:sp>
      <p:sp>
        <p:nvSpPr>
          <p:cNvPr id="10" name="Rectangle 18"/>
          <p:cNvSpPr>
            <a:spLocks noChangeArrowheads="1"/>
          </p:cNvSpPr>
          <p:nvPr/>
        </p:nvSpPr>
        <p:spPr bwMode="auto">
          <a:xfrm>
            <a:off x="2278063" y="3967163"/>
            <a:ext cx="442912" cy="341312"/>
          </a:xfrm>
          <a:prstGeom prst="rect">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wrap="none"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000">
                <a:latin typeface="Consolas" charset="0"/>
              </a:rPr>
              <a:t>5</a:t>
            </a:r>
            <a:endParaRPr lang="ru-RU" altLang="en-US" sz="2000">
              <a:latin typeface="Consolas" charset="0"/>
            </a:endParaRPr>
          </a:p>
        </p:txBody>
      </p:sp>
      <p:sp>
        <p:nvSpPr>
          <p:cNvPr id="12" name="Rectangle 22"/>
          <p:cNvSpPr>
            <a:spLocks noChangeArrowheads="1"/>
          </p:cNvSpPr>
          <p:nvPr/>
        </p:nvSpPr>
        <p:spPr bwMode="auto">
          <a:xfrm>
            <a:off x="1162050" y="4348163"/>
            <a:ext cx="378928"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lIns="90000" tIns="46800" rIns="90000" bIns="4680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ru-RU" sz="2800">
                <a:latin typeface="+mj-lt"/>
              </a:rPr>
              <a:t>b</a:t>
            </a:r>
            <a:endParaRPr lang="ru-RU" altLang="ru-RU" sz="2800">
              <a:latin typeface="+mj-lt"/>
            </a:endParaRPr>
          </a:p>
        </p:txBody>
      </p:sp>
      <p:sp>
        <p:nvSpPr>
          <p:cNvPr id="14" name="Rectangle 24"/>
          <p:cNvSpPr>
            <a:spLocks noChangeArrowheads="1"/>
          </p:cNvSpPr>
          <p:nvPr/>
        </p:nvSpPr>
        <p:spPr bwMode="auto">
          <a:xfrm>
            <a:off x="2809875" y="4441825"/>
            <a:ext cx="8699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altLang="ru-RU" sz="2000" b="1">
                <a:latin typeface="+mj-lt"/>
              </a:rPr>
              <a:t>=</a:t>
            </a:r>
            <a:r>
              <a:rPr lang="en-US" altLang="ru-RU" sz="2000" b="1">
                <a:latin typeface="+mj-lt"/>
              </a:rPr>
              <a:t>5+2</a:t>
            </a:r>
            <a:endParaRPr lang="ru-RU" altLang="ru-RU" sz="2000" b="1">
              <a:latin typeface="+mj-lt"/>
            </a:endParaRPr>
          </a:p>
        </p:txBody>
      </p:sp>
      <p:sp>
        <p:nvSpPr>
          <p:cNvPr id="15" name="Line 25"/>
          <p:cNvSpPr>
            <a:spLocks noChangeShapeType="1"/>
          </p:cNvSpPr>
          <p:nvPr/>
        </p:nvSpPr>
        <p:spPr bwMode="auto">
          <a:xfrm>
            <a:off x="1550988" y="4137025"/>
            <a:ext cx="647700" cy="0"/>
          </a:xfrm>
          <a:prstGeom prst="line">
            <a:avLst/>
          </a:prstGeom>
          <a:noFill/>
          <a:ln w="12700">
            <a:solidFill>
              <a:srgbClr val="0000FF"/>
            </a:solidFill>
            <a:round/>
            <a:headEn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en-US">
              <a:latin typeface="Consolas" charset="0"/>
            </a:endParaRPr>
          </a:p>
        </p:txBody>
      </p:sp>
      <p:sp>
        <p:nvSpPr>
          <p:cNvPr id="31" name="Rectangle 18"/>
          <p:cNvSpPr>
            <a:spLocks noChangeArrowheads="1"/>
          </p:cNvSpPr>
          <p:nvPr/>
        </p:nvSpPr>
        <p:spPr bwMode="auto">
          <a:xfrm>
            <a:off x="2278063" y="4430713"/>
            <a:ext cx="442912" cy="341312"/>
          </a:xfrm>
          <a:prstGeom prst="rect">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wrap="none" lIns="90000" tIns="46800" rIns="90000" bIns="46800" anchor="ctr"/>
          <a:lstStyle/>
          <a:p>
            <a:pPr algn="ctr" eaLnBrk="1" hangingPunct="1">
              <a:defRPr/>
            </a:pPr>
            <a:r>
              <a:rPr lang="ru-RU" sz="2000">
                <a:latin typeface="Consolas" charset="0"/>
              </a:rPr>
              <a:t>7</a:t>
            </a:r>
          </a:p>
        </p:txBody>
      </p:sp>
      <p:sp>
        <p:nvSpPr>
          <p:cNvPr id="32" name="Line 25"/>
          <p:cNvSpPr>
            <a:spLocks noChangeShapeType="1"/>
          </p:cNvSpPr>
          <p:nvPr/>
        </p:nvSpPr>
        <p:spPr bwMode="auto">
          <a:xfrm>
            <a:off x="1550988" y="4598988"/>
            <a:ext cx="647700" cy="0"/>
          </a:xfrm>
          <a:prstGeom prst="line">
            <a:avLst/>
          </a:prstGeom>
          <a:noFill/>
          <a:ln w="12700">
            <a:solidFill>
              <a:srgbClr val="0000FF"/>
            </a:solidFill>
            <a:round/>
            <a:headEn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en-US">
              <a:latin typeface="Consolas" charset="0"/>
            </a:endParaRPr>
          </a:p>
        </p:txBody>
      </p:sp>
      <p:sp>
        <p:nvSpPr>
          <p:cNvPr id="33" name="Rectangle 18"/>
          <p:cNvSpPr>
            <a:spLocks noChangeArrowheads="1"/>
          </p:cNvSpPr>
          <p:nvPr/>
        </p:nvSpPr>
        <p:spPr bwMode="auto">
          <a:xfrm>
            <a:off x="2278063" y="3525838"/>
            <a:ext cx="442912" cy="341312"/>
          </a:xfrm>
          <a:prstGeom prst="rect">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wrap="none"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000">
                <a:latin typeface="Consolas" charset="0"/>
              </a:rPr>
              <a:t>28</a:t>
            </a:r>
            <a:endParaRPr lang="ru-RU" altLang="en-US" sz="2000">
              <a:latin typeface="Consolas" charset="0"/>
            </a:endParaRPr>
          </a:p>
        </p:txBody>
      </p:sp>
      <p:sp>
        <p:nvSpPr>
          <p:cNvPr id="34" name="Rectangle 24"/>
          <p:cNvSpPr>
            <a:spLocks noChangeArrowheads="1"/>
          </p:cNvSpPr>
          <p:nvPr/>
        </p:nvSpPr>
        <p:spPr bwMode="auto">
          <a:xfrm>
            <a:off x="2809875" y="3538538"/>
            <a:ext cx="2074863"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altLang="ru-RU" sz="2000" b="1">
                <a:latin typeface="+mj-lt"/>
              </a:rPr>
              <a:t>=</a:t>
            </a:r>
            <a:r>
              <a:rPr lang="en-US" altLang="ru-RU" sz="2000" b="1">
                <a:latin typeface="+mj-lt"/>
              </a:rPr>
              <a:t>(5+2)*(7-3)</a:t>
            </a:r>
            <a:endParaRPr lang="ru-RU" altLang="ru-RU" sz="2000" b="1">
              <a:latin typeface="+mj-lt"/>
            </a:endParaRPr>
          </a:p>
        </p:txBody>
      </p:sp>
      <p:sp>
        <p:nvSpPr>
          <p:cNvPr id="35" name="Line 25"/>
          <p:cNvSpPr>
            <a:spLocks noChangeShapeType="1"/>
          </p:cNvSpPr>
          <p:nvPr/>
        </p:nvSpPr>
        <p:spPr bwMode="auto">
          <a:xfrm flipV="1">
            <a:off x="1550988" y="3711575"/>
            <a:ext cx="730250" cy="425450"/>
          </a:xfrm>
          <a:prstGeom prst="line">
            <a:avLst/>
          </a:prstGeom>
          <a:noFill/>
          <a:ln w="12700">
            <a:solidFill>
              <a:srgbClr val="0000FF"/>
            </a:solidFill>
            <a:round/>
            <a:headEn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en-US">
              <a:latin typeface="Consolas" charset="0"/>
            </a:endParaRPr>
          </a:p>
        </p:txBody>
      </p:sp>
      <p:sp>
        <p:nvSpPr>
          <p:cNvPr id="36" name="Плюс 35"/>
          <p:cNvSpPr/>
          <p:nvPr/>
        </p:nvSpPr>
        <p:spPr bwMode="auto">
          <a:xfrm rot="2700000">
            <a:off x="2182813" y="3827463"/>
            <a:ext cx="638175" cy="638175"/>
          </a:xfrm>
          <a:prstGeom prst="mathPlus">
            <a:avLst>
              <a:gd name="adj1" fmla="val 6044"/>
            </a:avLst>
          </a:prstGeom>
          <a:solidFill>
            <a:srgbClr val="FF0000"/>
          </a:solidFill>
          <a:ln w="12700" cap="flat" cmpd="sng" algn="ctr">
            <a:noFill/>
            <a:prstDash val="solid"/>
            <a:round/>
            <a:headEnd type="none" w="med" len="med"/>
            <a:tailEnd type="triangle" w="lg" len="lg"/>
          </a:ln>
          <a:effectLst/>
        </p:spPr>
        <p:txBody>
          <a:bodyPr/>
          <a:lstStyle/>
          <a:p>
            <a:pPr eaLnBrk="1" hangingPunct="1">
              <a:defRPr/>
            </a:pPr>
            <a:endParaRPr lang="ru-RU">
              <a:latin typeface="Consolas" charset="0"/>
            </a:endParaRPr>
          </a:p>
        </p:txBody>
      </p:sp>
      <p:sp>
        <p:nvSpPr>
          <p:cNvPr id="37" name="Rectangle 24"/>
          <p:cNvSpPr>
            <a:spLocks noChangeArrowheads="1"/>
          </p:cNvSpPr>
          <p:nvPr/>
        </p:nvSpPr>
        <p:spPr bwMode="auto">
          <a:xfrm>
            <a:off x="2809875" y="4883150"/>
            <a:ext cx="8699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altLang="ru-RU" sz="2000" b="1">
                <a:latin typeface="+mj-lt"/>
              </a:rPr>
              <a:t>=</a:t>
            </a:r>
            <a:r>
              <a:rPr lang="en-US" altLang="ru-RU" sz="2000" b="1">
                <a:latin typeface="+mj-lt"/>
              </a:rPr>
              <a:t>7+1</a:t>
            </a:r>
            <a:endParaRPr lang="ru-RU" altLang="ru-RU" sz="2000" b="1">
              <a:latin typeface="+mj-lt"/>
            </a:endParaRPr>
          </a:p>
        </p:txBody>
      </p:sp>
      <p:sp>
        <p:nvSpPr>
          <p:cNvPr id="38" name="Rectangle 18"/>
          <p:cNvSpPr>
            <a:spLocks noChangeArrowheads="1"/>
          </p:cNvSpPr>
          <p:nvPr/>
        </p:nvSpPr>
        <p:spPr bwMode="auto">
          <a:xfrm>
            <a:off x="2278063" y="4870450"/>
            <a:ext cx="442912" cy="341313"/>
          </a:xfrm>
          <a:prstGeom prst="rect">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wrap="none"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000">
                <a:latin typeface="Consolas" charset="0"/>
              </a:rPr>
              <a:t>8</a:t>
            </a:r>
            <a:endParaRPr lang="ru-RU" altLang="en-US" sz="2000">
              <a:latin typeface="Consolas" charset="0"/>
            </a:endParaRPr>
          </a:p>
        </p:txBody>
      </p:sp>
      <p:sp>
        <p:nvSpPr>
          <p:cNvPr id="39" name="Line 25"/>
          <p:cNvSpPr>
            <a:spLocks noChangeShapeType="1"/>
          </p:cNvSpPr>
          <p:nvPr/>
        </p:nvSpPr>
        <p:spPr bwMode="auto">
          <a:xfrm>
            <a:off x="1550988" y="4603750"/>
            <a:ext cx="730250" cy="425450"/>
          </a:xfrm>
          <a:prstGeom prst="line">
            <a:avLst/>
          </a:prstGeom>
          <a:noFill/>
          <a:ln w="12700">
            <a:solidFill>
              <a:srgbClr val="0000FF"/>
            </a:solidFill>
            <a:round/>
            <a:headEn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en-US">
              <a:latin typeface="Consolas" charset="0"/>
            </a:endParaRPr>
          </a:p>
        </p:txBody>
      </p:sp>
      <p:sp>
        <p:nvSpPr>
          <p:cNvPr id="40" name="Плюс 39"/>
          <p:cNvSpPr/>
          <p:nvPr/>
        </p:nvSpPr>
        <p:spPr bwMode="auto">
          <a:xfrm rot="2700000">
            <a:off x="2183607" y="4301331"/>
            <a:ext cx="636588" cy="638175"/>
          </a:xfrm>
          <a:prstGeom prst="mathPlus">
            <a:avLst>
              <a:gd name="adj1" fmla="val 6044"/>
            </a:avLst>
          </a:prstGeom>
          <a:solidFill>
            <a:srgbClr val="FF0000"/>
          </a:solidFill>
          <a:ln w="12700" cap="flat" cmpd="sng" algn="ctr">
            <a:noFill/>
            <a:prstDash val="solid"/>
            <a:round/>
            <a:headEnd type="none" w="med" len="med"/>
            <a:tailEnd type="triangle" w="lg" len="lg"/>
          </a:ln>
          <a:effectLst/>
        </p:spPr>
        <p:txBody>
          <a:bodyPr/>
          <a:lstStyle/>
          <a:p>
            <a:pPr eaLnBrk="1" hangingPunct="1">
              <a:defRPr/>
            </a:pPr>
            <a:endParaRPr lang="ru-RU">
              <a:latin typeface="Consola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dissolve">
                                      <p:cBhvr>
                                        <p:cTn id="7" dur="500"/>
                                        <p:tgtEl>
                                          <p:spTgt spid="4">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par>
                          <p:cTn id="19" fill="hold" nodeType="afterGroup">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dissolve">
                                      <p:cBhvr>
                                        <p:cTn id="27" dur="500"/>
                                        <p:tgtEl>
                                          <p:spTgt spid="4">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dissolve">
                                      <p:cBhvr>
                                        <p:cTn id="35" dur="500"/>
                                        <p:tgtEl>
                                          <p:spTgt spid="3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dissolve">
                                      <p:cBhvr>
                                        <p:cTn id="38" dur="500"/>
                                        <p:tgtEl>
                                          <p:spTgt spid="14"/>
                                        </p:tgtEl>
                                      </p:cBhvr>
                                    </p:animEffect>
                                  </p:childTnLst>
                                </p:cTn>
                              </p:par>
                            </p:childTnLst>
                          </p:cTn>
                        </p:par>
                        <p:par>
                          <p:cTn id="39" fill="hold" nodeType="afterGroup">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dissolve">
                                      <p:cBhvr>
                                        <p:cTn id="47" dur="500"/>
                                        <p:tgtEl>
                                          <p:spTgt spid="4">
                                            <p:txEl>
                                              <p:pRg st="2" end="2"/>
                                            </p:txEl>
                                          </p:spTgt>
                                        </p:tgtEl>
                                      </p:cBhvr>
                                    </p:animEffect>
                                  </p:childTnLst>
                                </p:cTn>
                              </p:par>
                              <p:par>
                                <p:cTn id="48" presetID="9" presetClass="exit" presetSubtype="0" fill="hold" grpId="1" nodeType="withEffect">
                                  <p:stCondLst>
                                    <p:cond delay="0"/>
                                  </p:stCondLst>
                                  <p:childTnLst>
                                    <p:animEffect transition="out" filter="dissolve">
                                      <p:cBhvr>
                                        <p:cTn id="49" dur="500"/>
                                        <p:tgtEl>
                                          <p:spTgt spid="14"/>
                                        </p:tgtEl>
                                      </p:cBhvr>
                                    </p:animEffect>
                                    <p:set>
                                      <p:cBhvr>
                                        <p:cTn id="50" dur="1" fill="hold">
                                          <p:stCondLst>
                                            <p:cond delay="499"/>
                                          </p:stCondLst>
                                        </p:cTn>
                                        <p:tgtEl>
                                          <p:spTgt spid="14"/>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dissolve">
                                      <p:cBhvr>
                                        <p:cTn id="55" dur="500"/>
                                        <p:tgtEl>
                                          <p:spTgt spid="3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dissolve">
                                      <p:cBhvr>
                                        <p:cTn id="58" dur="500"/>
                                        <p:tgtEl>
                                          <p:spTgt spid="34"/>
                                        </p:tgtEl>
                                      </p:cBhvr>
                                    </p:animEffect>
                                  </p:childTnLst>
                                </p:cTn>
                              </p:par>
                              <p:par>
                                <p:cTn id="59" presetID="9" presetClass="exit" presetSubtype="0" fill="hold" grpId="1" nodeType="withEffect">
                                  <p:stCondLst>
                                    <p:cond delay="0"/>
                                  </p:stCondLst>
                                  <p:childTnLst>
                                    <p:animEffect transition="out" filter="dissolve">
                                      <p:cBhvr>
                                        <p:cTn id="60" dur="500"/>
                                        <p:tgtEl>
                                          <p:spTgt spid="15"/>
                                        </p:tgtEl>
                                      </p:cBhvr>
                                    </p:animEffect>
                                    <p:set>
                                      <p:cBhvr>
                                        <p:cTn id="61" dur="1" fill="hold">
                                          <p:stCondLst>
                                            <p:cond delay="499"/>
                                          </p:stCondLst>
                                        </p:cTn>
                                        <p:tgtEl>
                                          <p:spTgt spid="15"/>
                                        </p:tgtEl>
                                        <p:attrNameLst>
                                          <p:attrName>style.visibility</p:attrName>
                                        </p:attrNameLst>
                                      </p:cBhvr>
                                      <p:to>
                                        <p:strVal val="hidden"/>
                                      </p:to>
                                    </p:set>
                                  </p:childTnLst>
                                </p:cTn>
                              </p:par>
                            </p:childTnLst>
                          </p:cTn>
                        </p:par>
                        <p:par>
                          <p:cTn id="62" fill="hold" nodeType="afterGroup">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wipe(left)">
                                      <p:cBhvr>
                                        <p:cTn id="65" dur="500"/>
                                        <p:tgtEl>
                                          <p:spTgt spid="35"/>
                                        </p:tgtEl>
                                      </p:cBhvr>
                                    </p:animEffect>
                                  </p:childTnLst>
                                </p:cTn>
                              </p:par>
                            </p:childTnLst>
                          </p:cTn>
                        </p:par>
                        <p:par>
                          <p:cTn id="66" fill="hold" nodeType="afterGroup">
                            <p:stCondLst>
                              <p:cond delay="1000"/>
                            </p:stCondLst>
                            <p:childTnLst>
                              <p:par>
                                <p:cTn id="67" presetID="9" presetClass="entr" presetSubtype="0" fill="hold" nodeType="after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dissolve">
                                      <p:cBhvr>
                                        <p:cTn id="69" dur="500"/>
                                        <p:tgtEl>
                                          <p:spTgt spid="3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
                                            <p:txEl>
                                              <p:pRg st="3" end="3"/>
                                            </p:txEl>
                                          </p:spTgt>
                                        </p:tgtEl>
                                        <p:attrNameLst>
                                          <p:attrName>style.visibility</p:attrName>
                                        </p:attrNameLst>
                                      </p:cBhvr>
                                      <p:to>
                                        <p:strVal val="visible"/>
                                      </p:to>
                                    </p:set>
                                    <p:animEffect transition="in" filter="dissolve">
                                      <p:cBhvr>
                                        <p:cTn id="74" dur="500"/>
                                        <p:tgtEl>
                                          <p:spTgt spid="4">
                                            <p:txEl>
                                              <p:pRg st="3" end="3"/>
                                            </p:txEl>
                                          </p:spTgt>
                                        </p:tgtEl>
                                      </p:cBhvr>
                                    </p:animEffect>
                                  </p:childTnLst>
                                </p:cTn>
                              </p:par>
                              <p:par>
                                <p:cTn id="75" presetID="9" presetClass="exit" presetSubtype="0" fill="hold" grpId="1" nodeType="withEffect">
                                  <p:stCondLst>
                                    <p:cond delay="0"/>
                                  </p:stCondLst>
                                  <p:childTnLst>
                                    <p:animEffect transition="out" filter="dissolve">
                                      <p:cBhvr>
                                        <p:cTn id="76" dur="500"/>
                                        <p:tgtEl>
                                          <p:spTgt spid="34"/>
                                        </p:tgtEl>
                                      </p:cBhvr>
                                    </p:animEffect>
                                    <p:set>
                                      <p:cBhvr>
                                        <p:cTn id="77" dur="1" fill="hold">
                                          <p:stCondLst>
                                            <p:cond delay="499"/>
                                          </p:stCondLst>
                                        </p:cTn>
                                        <p:tgtEl>
                                          <p:spTgt spid="34"/>
                                        </p:tgtEl>
                                        <p:attrNameLst>
                                          <p:attrName>style.visibility</p:attrName>
                                        </p:attrNameLst>
                                      </p:cBhvr>
                                      <p:to>
                                        <p:strVal val="hidden"/>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dissolve">
                                      <p:cBhvr>
                                        <p:cTn id="82" dur="500"/>
                                        <p:tgtEl>
                                          <p:spTgt spid="38"/>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dissolve">
                                      <p:cBhvr>
                                        <p:cTn id="85" dur="500"/>
                                        <p:tgtEl>
                                          <p:spTgt spid="37"/>
                                        </p:tgtEl>
                                      </p:cBhvr>
                                    </p:animEffect>
                                  </p:childTnLst>
                                </p:cTn>
                              </p:par>
                              <p:par>
                                <p:cTn id="86" presetID="9" presetClass="exit" presetSubtype="0" fill="hold" grpId="1" nodeType="withEffect">
                                  <p:stCondLst>
                                    <p:cond delay="0"/>
                                  </p:stCondLst>
                                  <p:childTnLst>
                                    <p:animEffect transition="out" filter="dissolve">
                                      <p:cBhvr>
                                        <p:cTn id="87" dur="500"/>
                                        <p:tgtEl>
                                          <p:spTgt spid="32"/>
                                        </p:tgtEl>
                                      </p:cBhvr>
                                    </p:animEffect>
                                    <p:set>
                                      <p:cBhvr>
                                        <p:cTn id="88" dur="1" fill="hold">
                                          <p:stCondLst>
                                            <p:cond delay="499"/>
                                          </p:stCondLst>
                                        </p:cTn>
                                        <p:tgtEl>
                                          <p:spTgt spid="32"/>
                                        </p:tgtEl>
                                        <p:attrNameLst>
                                          <p:attrName>style.visibility</p:attrName>
                                        </p:attrNameLst>
                                      </p:cBhvr>
                                      <p:to>
                                        <p:strVal val="hidden"/>
                                      </p:to>
                                    </p:set>
                                  </p:childTnLst>
                                </p:cTn>
                              </p:par>
                            </p:childTnLst>
                          </p:cTn>
                        </p:par>
                        <p:par>
                          <p:cTn id="89" fill="hold" nodeType="afterGroup">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left)">
                                      <p:cBhvr>
                                        <p:cTn id="92" dur="500"/>
                                        <p:tgtEl>
                                          <p:spTgt spid="39"/>
                                        </p:tgtEl>
                                      </p:cBhvr>
                                    </p:animEffect>
                                  </p:childTnLst>
                                </p:cTn>
                              </p:par>
                            </p:childTnLst>
                          </p:cTn>
                        </p:par>
                        <p:par>
                          <p:cTn id="93" fill="hold" nodeType="afterGroup">
                            <p:stCondLst>
                              <p:cond delay="1000"/>
                            </p:stCondLst>
                            <p:childTnLst>
                              <p:par>
                                <p:cTn id="94" presetID="9" presetClass="entr" presetSubtype="0" fill="hold" nodeType="after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dissolve">
                                      <p:cBhvr>
                                        <p:cTn id="9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p:bldP spid="10" grpId="0" animBg="1"/>
      <p:bldP spid="12" grpId="0"/>
      <p:bldP spid="14" grpId="0"/>
      <p:bldP spid="14" grpId="1"/>
      <p:bldP spid="15" grpId="0" animBg="1"/>
      <p:bldP spid="15" grpId="1" animBg="1"/>
      <p:bldP spid="31" grpId="0" animBg="1"/>
      <p:bldP spid="32" grpId="0" animBg="1"/>
      <p:bldP spid="32" grpId="1" animBg="1"/>
      <p:bldP spid="33" grpId="0" animBg="1"/>
      <p:bldP spid="34" grpId="0"/>
      <p:bldP spid="34" grpId="1"/>
      <p:bldP spid="35" grpId="0" animBg="1"/>
      <p:bldP spid="37" grpId="0"/>
      <p:bldP spid="38" grpId="0" animBg="1"/>
      <p:bldP spid="3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Заголовок 1"/>
          <p:cNvSpPr>
            <a:spLocks noGrp="1"/>
          </p:cNvSpPr>
          <p:nvPr>
            <p:ph type="title"/>
          </p:nvPr>
        </p:nvSpPr>
        <p:spPr>
          <a:xfrm>
            <a:off x="311150" y="301625"/>
            <a:ext cx="8375650" cy="471488"/>
          </a:xfrm>
        </p:spPr>
        <p:txBody>
          <a:bodyPr/>
          <a:lstStyle/>
          <a:p>
            <a:r>
              <a:rPr lang="az-Latn-AZ" altLang="ru-RU"/>
              <a:t>Verilənlərin xaric edilməsi</a:t>
            </a:r>
            <a:endParaRPr lang="ru-RU" altLang="ru-RU"/>
          </a:p>
        </p:txBody>
      </p:sp>
      <p:sp>
        <p:nvSpPr>
          <p:cNvPr id="8" name="Text Box 7"/>
          <p:cNvSpPr txBox="1">
            <a:spLocks noChangeArrowheads="1"/>
          </p:cNvSpPr>
          <p:nvPr/>
        </p:nvSpPr>
        <p:spPr bwMode="auto">
          <a:xfrm>
            <a:off x="441325" y="927100"/>
            <a:ext cx="3743325" cy="523875"/>
          </a:xfrm>
          <a:prstGeom prst="rect">
            <a:avLst/>
          </a:prstGeom>
          <a:solidFill>
            <a:schemeClr val="accent5"/>
          </a:solidFill>
          <a:ln w="9525">
            <a:noFill/>
            <a:miter lim="800000"/>
            <a:headEnd/>
            <a:tailEnd/>
          </a:ln>
          <a:effectLst>
            <a:outerShdw dist="35921" dir="2700000" algn="ctr" rotWithShape="0">
              <a:schemeClr val="tx1"/>
            </a:outerShdw>
          </a:effectLst>
        </p:spPr>
        <p:txBody>
          <a:bodyPr>
            <a:spAutoFit/>
          </a:bodyPr>
          <a:lstStyle/>
          <a:p>
            <a:pPr eaLnBrk="1" hangingPunct="1">
              <a:spcBef>
                <a:spcPct val="15000"/>
              </a:spcBef>
              <a:defRPr/>
            </a:pPr>
            <a:r>
              <a:rPr lang="ru-RU" sz="2800" err="1">
                <a:solidFill>
                  <a:srgbClr val="0070C0"/>
                </a:solidFill>
                <a:latin typeface="+mj-lt"/>
                <a:ea typeface="Times New Roman" pitchFamily="18" charset="0"/>
                <a:cs typeface="Courier New" pitchFamily="49" charset="0"/>
              </a:rPr>
              <a:t>print</a:t>
            </a:r>
            <a:r>
              <a:rPr lang="en-US" sz="2800">
                <a:latin typeface="+mj-lt"/>
                <a:ea typeface="Times New Roman" pitchFamily="18" charset="0"/>
                <a:cs typeface="Courier New" pitchFamily="49" charset="0"/>
              </a:rPr>
              <a:t> </a:t>
            </a:r>
            <a:r>
              <a:rPr lang="ru-RU" sz="2800">
                <a:latin typeface="+mj-lt"/>
                <a:ea typeface="Times New Roman" pitchFamily="18" charset="0"/>
                <a:cs typeface="Courier New" pitchFamily="49" charset="0"/>
              </a:rPr>
              <a:t>( </a:t>
            </a:r>
            <a:r>
              <a:rPr lang="en-US" sz="2800">
                <a:latin typeface="+mj-lt"/>
                <a:ea typeface="Times New Roman" pitchFamily="18" charset="0"/>
                <a:cs typeface="Courier New" pitchFamily="49" charset="0"/>
              </a:rPr>
              <a:t>a</a:t>
            </a:r>
            <a:r>
              <a:rPr lang="ru-RU" sz="2800">
                <a:latin typeface="+mj-lt"/>
                <a:ea typeface="Times New Roman" pitchFamily="18" charset="0"/>
                <a:cs typeface="Courier New" pitchFamily="49" charset="0"/>
              </a:rPr>
              <a:t> )</a:t>
            </a:r>
            <a:endParaRPr lang="en-US" sz="2800">
              <a:latin typeface="+mj-lt"/>
              <a:ea typeface="Times New Roman" pitchFamily="18" charset="0"/>
              <a:cs typeface="Courier New" pitchFamily="49" charset="0"/>
            </a:endParaRPr>
          </a:p>
        </p:txBody>
      </p:sp>
      <p:sp>
        <p:nvSpPr>
          <p:cNvPr id="13" name="AutoShape 7"/>
          <p:cNvSpPr>
            <a:spLocks noChangeArrowheads="1"/>
          </p:cNvSpPr>
          <p:nvPr/>
        </p:nvSpPr>
        <p:spPr bwMode="auto">
          <a:xfrm>
            <a:off x="4686300" y="871538"/>
            <a:ext cx="2273300" cy="698500"/>
          </a:xfrm>
          <a:prstGeom prst="wedgeRoundRectCallout">
            <a:avLst>
              <a:gd name="adj1" fmla="val -82171"/>
              <a:gd name="adj2" fmla="val -11236"/>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en-US" altLang="en-US" sz="2400">
                <a:latin typeface="Consolas" charset="0"/>
              </a:rPr>
              <a:t>d</a:t>
            </a:r>
            <a:r>
              <a:rPr lang="az-Latn-AZ" altLang="en-US" sz="2400">
                <a:latin typeface="Consolas" charset="0"/>
              </a:rPr>
              <a:t>əyişənin qiyməti</a:t>
            </a:r>
            <a:endParaRPr lang="ru-RU" altLang="en-US" sz="2400">
              <a:latin typeface="Consolas" charset="0"/>
            </a:endParaRPr>
          </a:p>
        </p:txBody>
      </p:sp>
      <p:sp>
        <p:nvSpPr>
          <p:cNvPr id="10" name="Text Box 7"/>
          <p:cNvSpPr txBox="1">
            <a:spLocks noChangeArrowheads="1"/>
          </p:cNvSpPr>
          <p:nvPr/>
        </p:nvSpPr>
        <p:spPr bwMode="auto">
          <a:xfrm>
            <a:off x="441325" y="1744663"/>
            <a:ext cx="4991100" cy="523875"/>
          </a:xfrm>
          <a:prstGeom prst="rect">
            <a:avLst/>
          </a:prstGeom>
          <a:solidFill>
            <a:schemeClr val="accent5"/>
          </a:solidFill>
          <a:ln w="9525">
            <a:noFill/>
            <a:miter lim="800000"/>
            <a:headEnd/>
            <a:tailEnd/>
          </a:ln>
          <a:effectLst>
            <a:outerShdw dist="35921" dir="2700000" algn="ctr" rotWithShape="0">
              <a:schemeClr val="tx1"/>
            </a:outerShdw>
          </a:effectLst>
        </p:spPr>
        <p:txBody>
          <a:bodyPr>
            <a:spAutoFit/>
          </a:bodyPr>
          <a:lstStyle/>
          <a:p>
            <a:pPr eaLnBrk="1" hangingPunct="1">
              <a:spcBef>
                <a:spcPct val="15000"/>
              </a:spcBef>
              <a:defRPr/>
            </a:pPr>
            <a:r>
              <a:rPr lang="ru-RU" sz="2800" err="1">
                <a:solidFill>
                  <a:srgbClr val="0070C0"/>
                </a:solidFill>
                <a:latin typeface="+mj-lt"/>
                <a:ea typeface="Times New Roman" pitchFamily="18" charset="0"/>
                <a:cs typeface="Courier New" pitchFamily="49" charset="0"/>
              </a:rPr>
              <a:t>print</a:t>
            </a:r>
            <a:r>
              <a:rPr lang="en-US" sz="2800">
                <a:latin typeface="+mj-lt"/>
                <a:ea typeface="Times New Roman" pitchFamily="18" charset="0"/>
                <a:cs typeface="Courier New" pitchFamily="49" charset="0"/>
              </a:rPr>
              <a:t> </a:t>
            </a:r>
            <a:r>
              <a:rPr lang="ru-RU" sz="2800">
                <a:latin typeface="+mj-lt"/>
                <a:ea typeface="Times New Roman" pitchFamily="18" charset="0"/>
                <a:cs typeface="Courier New" pitchFamily="49" charset="0"/>
              </a:rPr>
              <a:t>( </a:t>
            </a:r>
            <a:r>
              <a:rPr lang="en-US" sz="2800">
                <a:solidFill>
                  <a:srgbClr val="C00000"/>
                </a:solidFill>
                <a:latin typeface="+mj-lt"/>
                <a:ea typeface="Times New Roman" pitchFamily="18" charset="0"/>
                <a:cs typeface="Courier New" pitchFamily="49" charset="0"/>
              </a:rPr>
              <a:t>“</a:t>
            </a:r>
            <a:r>
              <a:rPr lang="az-Latn-AZ" sz="2800">
                <a:solidFill>
                  <a:srgbClr val="C00000"/>
                </a:solidFill>
                <a:latin typeface="+mj-lt"/>
                <a:ea typeface="Times New Roman" pitchFamily="18" charset="0"/>
                <a:cs typeface="Courier New" pitchFamily="49" charset="0"/>
              </a:rPr>
              <a:t>Cavab</a:t>
            </a:r>
            <a:r>
              <a:rPr lang="en-US" sz="2800">
                <a:solidFill>
                  <a:srgbClr val="C00000"/>
                </a:solidFill>
                <a:latin typeface="+mj-lt"/>
                <a:ea typeface="Times New Roman" pitchFamily="18" charset="0"/>
                <a:cs typeface="Courier New" pitchFamily="49" charset="0"/>
              </a:rPr>
              <a:t>: ”</a:t>
            </a:r>
            <a:r>
              <a:rPr lang="ru-RU" sz="2800">
                <a:latin typeface="+mj-lt"/>
                <a:ea typeface="Times New Roman" pitchFamily="18" charset="0"/>
                <a:cs typeface="Courier New" pitchFamily="49" charset="0"/>
              </a:rPr>
              <a:t>, </a:t>
            </a:r>
            <a:r>
              <a:rPr lang="en-US" sz="2800">
                <a:latin typeface="+mj-lt"/>
                <a:ea typeface="Times New Roman" pitchFamily="18" charset="0"/>
                <a:cs typeface="Courier New" pitchFamily="49" charset="0"/>
              </a:rPr>
              <a:t>a</a:t>
            </a:r>
            <a:r>
              <a:rPr lang="ru-RU" sz="2800">
                <a:latin typeface="+mj-lt"/>
                <a:ea typeface="Times New Roman" pitchFamily="18" charset="0"/>
                <a:cs typeface="Courier New" pitchFamily="49" charset="0"/>
              </a:rPr>
              <a:t> )</a:t>
            </a:r>
            <a:endParaRPr lang="en-US" sz="2800">
              <a:latin typeface="+mj-lt"/>
              <a:ea typeface="Times New Roman" pitchFamily="18" charset="0"/>
              <a:cs typeface="Courier New" pitchFamily="49" charset="0"/>
            </a:endParaRPr>
          </a:p>
        </p:txBody>
      </p:sp>
      <p:sp>
        <p:nvSpPr>
          <p:cNvPr id="11" name="AutoShape 7"/>
          <p:cNvSpPr>
            <a:spLocks noChangeArrowheads="1"/>
          </p:cNvSpPr>
          <p:nvPr/>
        </p:nvSpPr>
        <p:spPr bwMode="auto">
          <a:xfrm>
            <a:off x="5902325" y="1763713"/>
            <a:ext cx="2273300" cy="700087"/>
          </a:xfrm>
          <a:prstGeom prst="wedgeRoundRectCallout">
            <a:avLst>
              <a:gd name="adj1" fmla="val -82171"/>
              <a:gd name="adj2" fmla="val -11236"/>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az-Latn-AZ" altLang="en-US" sz="2400">
                <a:latin typeface="Consolas" charset="0"/>
              </a:rPr>
              <a:t>mətn və qiymət</a:t>
            </a:r>
            <a:endParaRPr lang="ru-RU" altLang="en-US" sz="2400">
              <a:latin typeface="Consolas" charset="0"/>
            </a:endParaRPr>
          </a:p>
        </p:txBody>
      </p:sp>
      <p:grpSp>
        <p:nvGrpSpPr>
          <p:cNvPr id="2" name="Группа 16"/>
          <p:cNvGrpSpPr>
            <a:grpSpLocks/>
          </p:cNvGrpSpPr>
          <p:nvPr/>
        </p:nvGrpSpPr>
        <p:grpSpPr bwMode="auto">
          <a:xfrm>
            <a:off x="859654" y="2309768"/>
            <a:ext cx="5791970" cy="736610"/>
            <a:chOff x="859445" y="2309064"/>
            <a:chExt cx="5792726" cy="737102"/>
          </a:xfrm>
        </p:grpSpPr>
        <p:sp>
          <p:nvSpPr>
            <p:cNvPr id="32786" name="Левая фигурная скобка 11"/>
            <p:cNvSpPr>
              <a:spLocks/>
            </p:cNvSpPr>
            <p:nvPr/>
          </p:nvSpPr>
          <p:spPr bwMode="auto">
            <a:xfrm rot="16200000">
              <a:off x="3127640" y="1249435"/>
              <a:ext cx="311972" cy="2431229"/>
            </a:xfrm>
            <a:prstGeom prst="leftBrace">
              <a:avLst>
                <a:gd name="adj1" fmla="val 55598"/>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latin typeface="Consolas" charset="0"/>
              </a:endParaRPr>
            </a:p>
          </p:txBody>
        </p:sp>
        <p:sp>
          <p:nvSpPr>
            <p:cNvPr id="32787" name="Прямоугольник 15"/>
            <p:cNvSpPr>
              <a:spLocks noChangeArrowheads="1"/>
            </p:cNvSpPr>
            <p:nvPr/>
          </p:nvSpPr>
          <p:spPr bwMode="auto">
            <a:xfrm>
              <a:off x="859445" y="2584193"/>
              <a:ext cx="5792726" cy="46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az-Latn-AZ" altLang="ru-RU" sz="2400">
                  <a:solidFill>
                    <a:srgbClr val="000000"/>
                  </a:solidFill>
                  <a:latin typeface="Consolas" charset="0"/>
                </a:rPr>
                <a:t>Mətn və qiymət vergül ilə ayrılır</a:t>
              </a:r>
              <a:endParaRPr lang="ru-RU" altLang="ru-RU">
                <a:latin typeface="Consolas" charset="0"/>
              </a:endParaRPr>
            </a:p>
          </p:txBody>
        </p:sp>
      </p:grpSp>
      <p:sp>
        <p:nvSpPr>
          <p:cNvPr id="18" name="Text Box 7"/>
          <p:cNvSpPr txBox="1">
            <a:spLocks noChangeArrowheads="1"/>
          </p:cNvSpPr>
          <p:nvPr/>
        </p:nvSpPr>
        <p:spPr bwMode="auto">
          <a:xfrm>
            <a:off x="441325" y="3251200"/>
            <a:ext cx="5454650" cy="523875"/>
          </a:xfrm>
          <a:prstGeom prst="rect">
            <a:avLst/>
          </a:prstGeom>
          <a:solidFill>
            <a:schemeClr val="accent5"/>
          </a:solidFill>
          <a:ln w="9525">
            <a:noFill/>
            <a:miter lim="800000"/>
            <a:headEnd/>
            <a:tailEnd/>
          </a:ln>
          <a:effectLst>
            <a:outerShdw dist="35921" dir="2700000" algn="ctr" rotWithShape="0">
              <a:schemeClr val="tx1"/>
            </a:outerShdw>
          </a:effectLst>
        </p:spPr>
        <p:txBody>
          <a:bodyPr>
            <a:spAutoFit/>
          </a:bodyPr>
          <a:lstStyle/>
          <a:p>
            <a:pPr eaLnBrk="1" hangingPunct="1">
              <a:spcBef>
                <a:spcPct val="15000"/>
              </a:spcBef>
              <a:defRPr/>
            </a:pPr>
            <a:r>
              <a:rPr lang="ru-RU" sz="2800" err="1">
                <a:solidFill>
                  <a:srgbClr val="0070C0"/>
                </a:solidFill>
                <a:latin typeface="+mj-lt"/>
                <a:ea typeface="Times New Roman" pitchFamily="18" charset="0"/>
                <a:cs typeface="Courier New" pitchFamily="49" charset="0"/>
              </a:rPr>
              <a:t>print</a:t>
            </a:r>
            <a:r>
              <a:rPr lang="en-US" sz="2800">
                <a:latin typeface="+mj-lt"/>
                <a:ea typeface="Times New Roman" pitchFamily="18" charset="0"/>
                <a:cs typeface="Courier New" pitchFamily="49" charset="0"/>
              </a:rPr>
              <a:t> </a:t>
            </a:r>
            <a:r>
              <a:rPr lang="ru-RU" sz="2800">
                <a:latin typeface="+mj-lt"/>
                <a:ea typeface="Times New Roman" pitchFamily="18" charset="0"/>
                <a:cs typeface="Courier New" pitchFamily="49" charset="0"/>
              </a:rPr>
              <a:t>(</a:t>
            </a:r>
            <a:r>
              <a:rPr lang="en-US" sz="2800">
                <a:latin typeface="+mj-lt"/>
                <a:ea typeface="Times New Roman" pitchFamily="18" charset="0"/>
                <a:cs typeface="Courier New" pitchFamily="49" charset="0"/>
              </a:rPr>
              <a:t> </a:t>
            </a:r>
            <a:r>
              <a:rPr lang="az-Latn-AZ" sz="2800">
                <a:solidFill>
                  <a:srgbClr val="C00000"/>
                </a:solidFill>
                <a:latin typeface="+mj-lt"/>
                <a:ea typeface="Times New Roman" pitchFamily="18" charset="0"/>
                <a:cs typeface="Courier New" pitchFamily="49" charset="0"/>
              </a:rPr>
              <a:t>“Cavab</a:t>
            </a:r>
            <a:r>
              <a:rPr lang="ru-RU" sz="2800">
                <a:solidFill>
                  <a:srgbClr val="C00000"/>
                </a:solidFill>
                <a:latin typeface="+mj-lt"/>
                <a:ea typeface="Times New Roman" pitchFamily="18" charset="0"/>
                <a:cs typeface="Courier New" pitchFamily="49" charset="0"/>
              </a:rPr>
              <a:t>:</a:t>
            </a:r>
            <a:r>
              <a:rPr lang="en-US" sz="2800">
                <a:solidFill>
                  <a:srgbClr val="C00000"/>
                </a:solidFill>
                <a:latin typeface="+mj-lt"/>
                <a:ea typeface="Times New Roman" pitchFamily="18" charset="0"/>
                <a:cs typeface="Courier New" pitchFamily="49" charset="0"/>
              </a:rPr>
              <a:t> ”</a:t>
            </a:r>
            <a:r>
              <a:rPr lang="ru-RU" sz="2800">
                <a:solidFill>
                  <a:srgbClr val="C00000"/>
                </a:solidFill>
                <a:latin typeface="+mj-lt"/>
                <a:ea typeface="Times New Roman" pitchFamily="18" charset="0"/>
                <a:cs typeface="Courier New" pitchFamily="49" charset="0"/>
              </a:rPr>
              <a:t> </a:t>
            </a:r>
            <a:r>
              <a:rPr lang="ru-RU" sz="2800">
                <a:latin typeface="+mj-lt"/>
                <a:ea typeface="Times New Roman" pitchFamily="18" charset="0"/>
                <a:cs typeface="Courier New" pitchFamily="49" charset="0"/>
              </a:rPr>
              <a:t>, </a:t>
            </a:r>
            <a:r>
              <a:rPr lang="en-US" sz="2800" err="1">
                <a:latin typeface="+mj-lt"/>
                <a:ea typeface="Times New Roman" pitchFamily="18" charset="0"/>
                <a:cs typeface="Courier New" pitchFamily="49" charset="0"/>
              </a:rPr>
              <a:t>a+b</a:t>
            </a:r>
            <a:r>
              <a:rPr lang="ru-RU" sz="2800">
                <a:latin typeface="+mj-lt"/>
                <a:ea typeface="Times New Roman" pitchFamily="18" charset="0"/>
                <a:cs typeface="Courier New" pitchFamily="49" charset="0"/>
              </a:rPr>
              <a:t> )</a:t>
            </a:r>
            <a:endParaRPr lang="en-US" sz="2800">
              <a:latin typeface="+mj-lt"/>
              <a:ea typeface="Times New Roman" pitchFamily="18" charset="0"/>
              <a:cs typeface="Courier New" pitchFamily="49" charset="0"/>
            </a:endParaRPr>
          </a:p>
        </p:txBody>
      </p:sp>
      <p:sp>
        <p:nvSpPr>
          <p:cNvPr id="19" name="AutoShape 7"/>
          <p:cNvSpPr>
            <a:spLocks noChangeArrowheads="1"/>
          </p:cNvSpPr>
          <p:nvPr/>
        </p:nvSpPr>
        <p:spPr bwMode="auto">
          <a:xfrm>
            <a:off x="6438900" y="3205163"/>
            <a:ext cx="2274888" cy="700087"/>
          </a:xfrm>
          <a:prstGeom prst="wedgeRoundRectCallout">
            <a:avLst>
              <a:gd name="adj1" fmla="val -82171"/>
              <a:gd name="adj2" fmla="val -11236"/>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en-US" altLang="en-US" sz="2400">
                <a:latin typeface="Consolas" charset="0"/>
              </a:rPr>
              <a:t>i</a:t>
            </a:r>
            <a:r>
              <a:rPr lang="az-Latn-AZ" altLang="en-US" sz="2400">
                <a:latin typeface="Consolas" charset="0"/>
              </a:rPr>
              <a:t>fadənin hesablanması</a:t>
            </a:r>
            <a:endParaRPr lang="ru-RU" altLang="en-US" sz="2400">
              <a:latin typeface="Consolas" charset="0"/>
            </a:endParaRPr>
          </a:p>
        </p:txBody>
      </p:sp>
      <p:sp>
        <p:nvSpPr>
          <p:cNvPr id="20" name="Text Box 7"/>
          <p:cNvSpPr txBox="1">
            <a:spLocks noChangeArrowheads="1"/>
          </p:cNvSpPr>
          <p:nvPr/>
        </p:nvSpPr>
        <p:spPr bwMode="auto">
          <a:xfrm>
            <a:off x="441325" y="3992563"/>
            <a:ext cx="6175375" cy="523875"/>
          </a:xfrm>
          <a:prstGeom prst="rect">
            <a:avLst/>
          </a:prstGeom>
          <a:solidFill>
            <a:schemeClr val="accent5"/>
          </a:solidFill>
          <a:ln w="9525">
            <a:noFill/>
            <a:miter lim="800000"/>
            <a:headEnd/>
            <a:tailEnd/>
          </a:ln>
          <a:effectLst>
            <a:outerShdw dist="35921" dir="2700000" algn="ctr" rotWithShape="0">
              <a:schemeClr val="tx1"/>
            </a:outerShdw>
          </a:effectLst>
        </p:spPr>
        <p:txBody>
          <a:bodyPr>
            <a:spAutoFit/>
          </a:bodyPr>
          <a:lstStyle/>
          <a:p>
            <a:pPr eaLnBrk="1" hangingPunct="1">
              <a:spcBef>
                <a:spcPct val="15000"/>
              </a:spcBef>
              <a:defRPr/>
            </a:pPr>
            <a:r>
              <a:rPr lang="en-US" sz="2800">
                <a:solidFill>
                  <a:srgbClr val="0070C0"/>
                </a:solidFill>
                <a:latin typeface="+mj-lt"/>
                <a:ea typeface="Times New Roman" pitchFamily="18" charset="0"/>
                <a:cs typeface="Courier New" pitchFamily="49" charset="0"/>
              </a:rPr>
              <a:t>print</a:t>
            </a:r>
            <a:r>
              <a:rPr lang="en-US" sz="2800">
                <a:latin typeface="+mj-lt"/>
                <a:ea typeface="Times New Roman" pitchFamily="18" charset="0"/>
                <a:cs typeface="Courier New" pitchFamily="49" charset="0"/>
              </a:rPr>
              <a:t> ( a, </a:t>
            </a:r>
            <a:r>
              <a:rPr lang="en-US" sz="2800">
                <a:solidFill>
                  <a:srgbClr val="C00000"/>
                </a:solidFill>
                <a:latin typeface="+mj-lt"/>
                <a:ea typeface="Times New Roman" pitchFamily="18" charset="0"/>
                <a:cs typeface="Courier New" pitchFamily="49" charset="0"/>
              </a:rPr>
              <a:t>“+”</a:t>
            </a:r>
            <a:r>
              <a:rPr lang="en-US" sz="2800">
                <a:latin typeface="+mj-lt"/>
                <a:ea typeface="Times New Roman" pitchFamily="18" charset="0"/>
                <a:cs typeface="Courier New" pitchFamily="49" charset="0"/>
              </a:rPr>
              <a:t>, b, </a:t>
            </a:r>
            <a:r>
              <a:rPr lang="en-US" sz="2800">
                <a:solidFill>
                  <a:srgbClr val="C00000"/>
                </a:solidFill>
                <a:latin typeface="+mj-lt"/>
                <a:ea typeface="Times New Roman" pitchFamily="18" charset="0"/>
                <a:cs typeface="Courier New" pitchFamily="49" charset="0"/>
              </a:rPr>
              <a:t>“=”</a:t>
            </a:r>
            <a:r>
              <a:rPr lang="en-US" sz="2800">
                <a:latin typeface="+mj-lt"/>
                <a:ea typeface="Times New Roman" pitchFamily="18" charset="0"/>
                <a:cs typeface="Courier New" pitchFamily="49" charset="0"/>
              </a:rPr>
              <a:t>, c )</a:t>
            </a:r>
          </a:p>
        </p:txBody>
      </p:sp>
      <p:sp>
        <p:nvSpPr>
          <p:cNvPr id="21" name="Прямоугольник 20"/>
          <p:cNvSpPr>
            <a:spLocks noChangeArrowheads="1"/>
          </p:cNvSpPr>
          <p:nvPr/>
        </p:nvSpPr>
        <p:spPr bwMode="auto">
          <a:xfrm>
            <a:off x="2097088" y="4537075"/>
            <a:ext cx="2259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ru-RU" sz="2800">
                <a:solidFill>
                  <a:srgbClr val="FF0000"/>
                </a:solidFill>
                <a:latin typeface="+mj-lt"/>
                <a:ea typeface="Times New Roman" charset="0"/>
                <a:cs typeface="Courier New" charset="0"/>
              </a:rPr>
              <a:t>2 + 3 = 5</a:t>
            </a:r>
            <a:endParaRPr lang="ru-RU" altLang="ru-RU">
              <a:solidFill>
                <a:srgbClr val="FF0000"/>
              </a:solidFill>
              <a:latin typeface="+mj-lt"/>
              <a:ea typeface="Times New Roman" charset="0"/>
              <a:cs typeface="Courier New" charset="0"/>
            </a:endParaRPr>
          </a:p>
        </p:txBody>
      </p:sp>
      <p:sp>
        <p:nvSpPr>
          <p:cNvPr id="22" name="AutoShape 7"/>
          <p:cNvSpPr>
            <a:spLocks noChangeArrowheads="1"/>
          </p:cNvSpPr>
          <p:nvPr/>
        </p:nvSpPr>
        <p:spPr bwMode="auto">
          <a:xfrm>
            <a:off x="4968081" y="4603751"/>
            <a:ext cx="2608263" cy="504825"/>
          </a:xfrm>
          <a:prstGeom prst="wedgeRoundRectCallout">
            <a:avLst>
              <a:gd name="adj1" fmla="val -82995"/>
              <a:gd name="adj2" fmla="val 3657"/>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az-Latn-AZ" altLang="en-US" sz="2400">
                <a:latin typeface="Consolas" charset="0"/>
              </a:rPr>
              <a:t>boşluqlarla</a:t>
            </a:r>
            <a:endParaRPr lang="ru-RU" altLang="en-US" sz="2400">
              <a:latin typeface="Consolas" charset="0"/>
            </a:endParaRPr>
          </a:p>
        </p:txBody>
      </p:sp>
      <p:sp>
        <p:nvSpPr>
          <p:cNvPr id="23" name="Text Box 7"/>
          <p:cNvSpPr txBox="1">
            <a:spLocks noChangeArrowheads="1"/>
          </p:cNvSpPr>
          <p:nvPr/>
        </p:nvSpPr>
        <p:spPr bwMode="auto">
          <a:xfrm>
            <a:off x="441325" y="5219700"/>
            <a:ext cx="7552748" cy="532746"/>
          </a:xfrm>
          <a:prstGeom prst="rect">
            <a:avLst/>
          </a:prstGeom>
          <a:solidFill>
            <a:schemeClr val="accent5"/>
          </a:solidFill>
          <a:ln w="9525">
            <a:noFill/>
            <a:miter lim="800000"/>
            <a:headEnd/>
            <a:tailEnd/>
          </a:ln>
          <a:effectLst>
            <a:outerShdw dist="35921" dir="2700000" algn="ctr" rotWithShape="0">
              <a:schemeClr val="tx1"/>
            </a:outerShdw>
          </a:effectLst>
        </p:spPr>
        <p:txBody>
          <a:bodyPr wrap="square">
            <a:spAutoFit/>
          </a:bodyPr>
          <a:lstStyle/>
          <a:p>
            <a:pPr eaLnBrk="1" hangingPunct="1">
              <a:spcBef>
                <a:spcPct val="15000"/>
              </a:spcBef>
              <a:defRPr/>
            </a:pPr>
            <a:r>
              <a:rPr lang="en-US" sz="2800">
                <a:solidFill>
                  <a:srgbClr val="0070C0"/>
                </a:solidFill>
                <a:latin typeface="+mj-lt"/>
                <a:ea typeface="Times New Roman"/>
                <a:cs typeface="Courier New" pitchFamily="49" charset="0"/>
              </a:rPr>
              <a:t>print</a:t>
            </a:r>
            <a:r>
              <a:rPr lang="en-US" sz="2800">
                <a:latin typeface="+mj-lt"/>
                <a:ea typeface="Times New Roman"/>
                <a:cs typeface="Courier New" pitchFamily="49" charset="0"/>
              </a:rPr>
              <a:t> ( a, </a:t>
            </a:r>
            <a:r>
              <a:rPr lang="en-US" sz="2800">
                <a:solidFill>
                  <a:srgbClr val="C00000"/>
                </a:solidFill>
                <a:latin typeface="+mj-lt"/>
                <a:ea typeface="Times New Roman"/>
                <a:cs typeface="Courier New" pitchFamily="49" charset="0"/>
              </a:rPr>
              <a:t>“+”</a:t>
            </a:r>
            <a:r>
              <a:rPr lang="en-US" sz="2800">
                <a:latin typeface="+mj-lt"/>
                <a:ea typeface="Times New Roman"/>
                <a:cs typeface="Courier New" pitchFamily="49" charset="0"/>
              </a:rPr>
              <a:t>, b, </a:t>
            </a:r>
            <a:r>
              <a:rPr lang="en-US" sz="2800">
                <a:solidFill>
                  <a:srgbClr val="C00000"/>
                </a:solidFill>
                <a:latin typeface="+mj-lt"/>
                <a:ea typeface="Times New Roman"/>
                <a:cs typeface="Courier New" pitchFamily="49" charset="0"/>
              </a:rPr>
              <a:t>“=”</a:t>
            </a:r>
            <a:r>
              <a:rPr lang="en-US" sz="2800">
                <a:latin typeface="+mj-lt"/>
                <a:ea typeface="Times New Roman"/>
                <a:cs typeface="Courier New" pitchFamily="49" charset="0"/>
              </a:rPr>
              <a:t>, c, sep = </a:t>
            </a:r>
            <a:r>
              <a:rPr lang="en-US" sz="2800">
                <a:solidFill>
                  <a:srgbClr val="C00000"/>
                </a:solidFill>
                <a:latin typeface="+mj-lt"/>
                <a:ea typeface="Times New Roman"/>
                <a:cs typeface="Courier New" pitchFamily="49" charset="0"/>
              </a:rPr>
              <a:t>“”</a:t>
            </a:r>
            <a:r>
              <a:rPr lang="en-US" sz="2800">
                <a:latin typeface="+mj-lt"/>
                <a:ea typeface="Times New Roman"/>
                <a:cs typeface="Courier New" pitchFamily="49" charset="0"/>
              </a:rPr>
              <a:t> )</a:t>
            </a:r>
            <a:endParaRPr lang="en-US" sz="2800">
              <a:latin typeface="+mj-lt"/>
              <a:cs typeface="Courier New" pitchFamily="49" charset="0"/>
            </a:endParaRPr>
          </a:p>
        </p:txBody>
      </p:sp>
      <p:sp>
        <p:nvSpPr>
          <p:cNvPr id="24" name="Прямоугольник 23"/>
          <p:cNvSpPr>
            <a:spLocks noChangeArrowheads="1"/>
          </p:cNvSpPr>
          <p:nvPr/>
        </p:nvSpPr>
        <p:spPr bwMode="auto">
          <a:xfrm>
            <a:off x="2097088" y="5816600"/>
            <a:ext cx="1420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ru-RU" sz="2800">
                <a:solidFill>
                  <a:srgbClr val="FF0000"/>
                </a:solidFill>
                <a:latin typeface="+mj-lt"/>
                <a:ea typeface="Times New Roman" charset="0"/>
                <a:cs typeface="Courier New" charset="0"/>
              </a:rPr>
              <a:t>2+3=5</a:t>
            </a:r>
            <a:endParaRPr lang="ru-RU" altLang="ru-RU">
              <a:solidFill>
                <a:srgbClr val="FF0000"/>
              </a:solidFill>
              <a:latin typeface="+mj-lt"/>
              <a:ea typeface="Times New Roman" charset="0"/>
              <a:cs typeface="Courier New" charset="0"/>
            </a:endParaRPr>
          </a:p>
        </p:txBody>
      </p:sp>
      <p:sp>
        <p:nvSpPr>
          <p:cNvPr id="26" name="Прямоугольник 25"/>
          <p:cNvSpPr>
            <a:spLocks noChangeArrowheads="1"/>
          </p:cNvSpPr>
          <p:nvPr/>
        </p:nvSpPr>
        <p:spPr bwMode="auto">
          <a:xfrm>
            <a:off x="5770614" y="5229226"/>
            <a:ext cx="1762021" cy="523220"/>
          </a:xfrm>
          <a:prstGeom prst="rect">
            <a:avLst/>
          </a:prstGeom>
          <a:solidFill>
            <a:schemeClr val="bg1"/>
          </a:solidFill>
          <a:ln w="9525">
            <a:solidFill>
              <a:srgbClr val="FF0000"/>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ru-RU" sz="2800" err="1">
                <a:solidFill>
                  <a:srgbClr val="000000"/>
                </a:solidFill>
                <a:latin typeface="+mj-lt"/>
                <a:ea typeface="Times New Roman" charset="0"/>
                <a:cs typeface="Courier New" charset="0"/>
              </a:rPr>
              <a:t>sep</a:t>
            </a:r>
            <a:r>
              <a:rPr lang="en-US" altLang="ru-RU" sz="2800">
                <a:solidFill>
                  <a:srgbClr val="000000"/>
                </a:solidFill>
                <a:latin typeface="+mj-lt"/>
                <a:ea typeface="Times New Roman" charset="0"/>
                <a:cs typeface="Courier New" charset="0"/>
              </a:rPr>
              <a:t> = </a:t>
            </a:r>
            <a:r>
              <a:rPr lang="en-US" altLang="ru-RU" sz="2800">
                <a:solidFill>
                  <a:srgbClr val="C00000"/>
                </a:solidFill>
                <a:latin typeface="+mj-lt"/>
                <a:ea typeface="Times New Roman" charset="0"/>
                <a:cs typeface="Courier New" charset="0"/>
              </a:rPr>
              <a:t>“”</a:t>
            </a:r>
            <a:endParaRPr lang="ru-RU" altLang="ru-RU">
              <a:latin typeface="+mj-lt"/>
              <a:ea typeface="Times New Roman" charset="0"/>
              <a:cs typeface="Courier New" charset="0"/>
            </a:endParaRPr>
          </a:p>
        </p:txBody>
      </p:sp>
      <p:sp>
        <p:nvSpPr>
          <p:cNvPr id="25" name="AutoShape 7"/>
          <p:cNvSpPr>
            <a:spLocks noChangeArrowheads="1"/>
          </p:cNvSpPr>
          <p:nvPr/>
        </p:nvSpPr>
        <p:spPr bwMode="auto">
          <a:xfrm>
            <a:off x="3666521" y="5942012"/>
            <a:ext cx="4170940" cy="504825"/>
          </a:xfrm>
          <a:prstGeom prst="wedgeRoundRectCallout">
            <a:avLst>
              <a:gd name="adj1" fmla="val 24519"/>
              <a:gd name="adj2" fmla="val -119745"/>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en-US" altLang="en-US" sz="2400">
                <a:latin typeface="Consolas" charset="0"/>
              </a:rPr>
              <a:t>Boşlu</a:t>
            </a:r>
            <a:r>
              <a:rPr lang="az-Latn-AZ" altLang="en-US" sz="2400">
                <a:latin typeface="Consolas" charset="0"/>
              </a:rPr>
              <a:t>qları</a:t>
            </a:r>
            <a:r>
              <a:rPr lang="en-US" altLang="en-US" sz="2400">
                <a:latin typeface="Consolas" charset="0"/>
              </a:rPr>
              <a:t> </a:t>
            </a:r>
            <a:r>
              <a:rPr lang="en-US" altLang="en-US" sz="2400" err="1">
                <a:latin typeface="Consolas" charset="0"/>
              </a:rPr>
              <a:t>aradan</a:t>
            </a:r>
            <a:r>
              <a:rPr lang="en-US" altLang="en-US" sz="2400">
                <a:latin typeface="Consolas" charset="0"/>
              </a:rPr>
              <a:t> </a:t>
            </a:r>
            <a:r>
              <a:rPr lang="en-US" altLang="en-US" sz="2400" err="1">
                <a:latin typeface="Consolas" charset="0"/>
              </a:rPr>
              <a:t>götürmək</a:t>
            </a:r>
            <a:endParaRPr lang="ru-RU" altLang="en-US" sz="2400">
              <a:latin typeface="Consola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9"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dissolve">
                                      <p:cBhvr>
                                        <p:cTn id="39" dur="500"/>
                                        <p:tgtEl>
                                          <p:spTgt spid="2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dissolve">
                                      <p:cBhvr>
                                        <p:cTn id="42" dur="500"/>
                                        <p:tgtEl>
                                          <p:spTgt spid="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dissolve">
                                      <p:cBhvr>
                                        <p:cTn id="47" dur="500"/>
                                        <p:tgtEl>
                                          <p:spTgt spid="23"/>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ssolve">
                                      <p:cBhvr>
                                        <p:cTn id="55" dur="500"/>
                                        <p:tgtEl>
                                          <p:spTgt spid="2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dissolve">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0" grpId="0" animBg="1"/>
      <p:bldP spid="11" grpId="0" animBg="1"/>
      <p:bldP spid="18" grpId="0" animBg="1"/>
      <p:bldP spid="19" grpId="0" animBg="1"/>
      <p:bldP spid="20" grpId="0" animBg="1"/>
      <p:bldP spid="21" grpId="0"/>
      <p:bldP spid="22" grpId="0" animBg="1"/>
      <p:bldP spid="23" grpId="0" animBg="1"/>
      <p:bldP spid="24" grpId="0"/>
      <p:bldP spid="26" grpId="0" animBg="1"/>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Заголовок 1"/>
          <p:cNvSpPr>
            <a:spLocks noGrp="1"/>
          </p:cNvSpPr>
          <p:nvPr>
            <p:ph type="title"/>
          </p:nvPr>
        </p:nvSpPr>
        <p:spPr>
          <a:xfrm>
            <a:off x="311150" y="301625"/>
            <a:ext cx="8375650" cy="471488"/>
          </a:xfrm>
        </p:spPr>
        <p:txBody>
          <a:bodyPr/>
          <a:lstStyle/>
          <a:p>
            <a:r>
              <a:rPr lang="az-Latn-AZ" altLang="ru-RU"/>
              <a:t>Ədədlərin toplanması</a:t>
            </a:r>
            <a:r>
              <a:rPr lang="ru-RU" altLang="ru-RU"/>
              <a:t>: </a:t>
            </a:r>
            <a:r>
              <a:rPr lang="az-Latn-AZ" altLang="ru-RU"/>
              <a:t>sadə həll</a:t>
            </a:r>
            <a:endParaRPr lang="ru-RU" altLang="ru-RU"/>
          </a:p>
        </p:txBody>
      </p:sp>
      <p:sp>
        <p:nvSpPr>
          <p:cNvPr id="4" name="Text Box 7"/>
          <p:cNvSpPr txBox="1">
            <a:spLocks noChangeArrowheads="1"/>
          </p:cNvSpPr>
          <p:nvPr/>
        </p:nvSpPr>
        <p:spPr bwMode="auto">
          <a:xfrm>
            <a:off x="495300" y="917575"/>
            <a:ext cx="6734175" cy="1816100"/>
          </a:xfrm>
          <a:prstGeom prst="rect">
            <a:avLst/>
          </a:prstGeom>
          <a:solidFill>
            <a:schemeClr val="accent5"/>
          </a:solidFill>
          <a:ln w="9525">
            <a:noFill/>
            <a:miter lim="800000"/>
            <a:headEnd/>
            <a:tailEnd/>
          </a:ln>
          <a:effectLst>
            <a:outerShdw dist="35921" dir="2700000" algn="ctr" rotWithShape="0">
              <a:schemeClr val="tx1"/>
            </a:outerShdw>
          </a:effectLst>
        </p:spPr>
        <p:txBody>
          <a:bodyPr>
            <a:spAutoFit/>
          </a:bodyPr>
          <a:lstStyle/>
          <a:p>
            <a:pPr marL="179388" indent="-93663" algn="just" eaLnBrk="1" hangingPunct="1">
              <a:defRPr/>
            </a:pPr>
            <a:r>
              <a:rPr lang="en-US" sz="2800">
                <a:latin typeface="+mj-lt"/>
                <a:cs typeface="Times New Roman" pitchFamily="18" charset="0"/>
              </a:rPr>
              <a:t>a </a:t>
            </a:r>
            <a:r>
              <a:rPr lang="ru-RU" sz="2800">
                <a:latin typeface="+mj-lt"/>
                <a:cs typeface="Times New Roman" pitchFamily="18" charset="0"/>
              </a:rPr>
              <a:t>= </a:t>
            </a:r>
            <a:r>
              <a:rPr lang="en-US" sz="2800" err="1">
                <a:solidFill>
                  <a:srgbClr val="0070C0"/>
                </a:solidFill>
                <a:latin typeface="+mj-lt"/>
                <a:cs typeface="Times New Roman" pitchFamily="18" charset="0"/>
              </a:rPr>
              <a:t>int</a:t>
            </a:r>
            <a:r>
              <a:rPr lang="en-US" sz="2800">
                <a:latin typeface="+mj-lt"/>
                <a:cs typeface="Times New Roman" pitchFamily="18" charset="0"/>
              </a:rPr>
              <a:t> </a:t>
            </a:r>
            <a:r>
              <a:rPr lang="ru-RU" sz="2800">
                <a:latin typeface="+mj-lt"/>
                <a:cs typeface="Times New Roman" pitchFamily="18" charset="0"/>
              </a:rPr>
              <a:t>( </a:t>
            </a:r>
            <a:r>
              <a:rPr lang="en-US" sz="2800">
                <a:solidFill>
                  <a:srgbClr val="0070C0"/>
                </a:solidFill>
                <a:latin typeface="+mj-lt"/>
                <a:cs typeface="Times New Roman" pitchFamily="18" charset="0"/>
              </a:rPr>
              <a:t>input</a:t>
            </a:r>
            <a:r>
              <a:rPr lang="ru-RU" sz="2800">
                <a:latin typeface="+mj-lt"/>
                <a:cs typeface="Times New Roman" pitchFamily="18" charset="0"/>
              </a:rPr>
              <a:t>() )</a:t>
            </a:r>
          </a:p>
          <a:p>
            <a:pPr marL="179388" indent="-93663" algn="just" eaLnBrk="1" hangingPunct="1">
              <a:defRPr/>
            </a:pPr>
            <a:r>
              <a:rPr lang="en-US" sz="2800">
                <a:latin typeface="+mj-lt"/>
                <a:cs typeface="Times New Roman" pitchFamily="18" charset="0"/>
              </a:rPr>
              <a:t>b </a:t>
            </a:r>
            <a:r>
              <a:rPr lang="ru-RU" sz="2800">
                <a:latin typeface="+mj-lt"/>
                <a:cs typeface="Times New Roman" pitchFamily="18" charset="0"/>
              </a:rPr>
              <a:t>= </a:t>
            </a:r>
            <a:r>
              <a:rPr lang="en-US" sz="2800" err="1">
                <a:solidFill>
                  <a:srgbClr val="0070C0"/>
                </a:solidFill>
                <a:latin typeface="+mj-lt"/>
                <a:cs typeface="Times New Roman" pitchFamily="18" charset="0"/>
              </a:rPr>
              <a:t>int</a:t>
            </a:r>
            <a:r>
              <a:rPr lang="en-US" sz="2800">
                <a:latin typeface="+mj-lt"/>
                <a:cs typeface="Times New Roman" pitchFamily="18" charset="0"/>
              </a:rPr>
              <a:t> </a:t>
            </a:r>
            <a:r>
              <a:rPr lang="ru-RU" sz="2800">
                <a:latin typeface="+mj-lt"/>
                <a:cs typeface="Times New Roman" pitchFamily="18" charset="0"/>
              </a:rPr>
              <a:t>( </a:t>
            </a:r>
            <a:r>
              <a:rPr lang="en-US" sz="2800">
                <a:solidFill>
                  <a:srgbClr val="0070C0"/>
                </a:solidFill>
                <a:latin typeface="+mj-lt"/>
                <a:cs typeface="Times New Roman" pitchFamily="18" charset="0"/>
              </a:rPr>
              <a:t>input</a:t>
            </a:r>
            <a:r>
              <a:rPr lang="ru-RU" sz="2800">
                <a:latin typeface="+mj-lt"/>
                <a:cs typeface="Times New Roman" pitchFamily="18" charset="0"/>
              </a:rPr>
              <a:t>() )</a:t>
            </a:r>
          </a:p>
          <a:p>
            <a:pPr marL="179388" indent="-93663" algn="just" eaLnBrk="1" hangingPunct="1">
              <a:defRPr/>
            </a:pPr>
            <a:r>
              <a:rPr lang="en-US" sz="2800">
                <a:latin typeface="+mj-lt"/>
                <a:cs typeface="Times New Roman" pitchFamily="18" charset="0"/>
              </a:rPr>
              <a:t>c = a + b</a:t>
            </a:r>
            <a:endParaRPr lang="ru-RU" sz="2800">
              <a:latin typeface="+mj-lt"/>
              <a:cs typeface="Times New Roman" pitchFamily="18" charset="0"/>
            </a:endParaRPr>
          </a:p>
          <a:p>
            <a:pPr marL="179388" indent="-93663" algn="just" eaLnBrk="1" hangingPunct="1">
              <a:defRPr/>
            </a:pPr>
            <a:r>
              <a:rPr lang="en-US" sz="2800">
                <a:solidFill>
                  <a:srgbClr val="0070C0"/>
                </a:solidFill>
                <a:latin typeface="+mj-lt"/>
                <a:cs typeface="Times New Roman" pitchFamily="18" charset="0"/>
              </a:rPr>
              <a:t>print</a:t>
            </a:r>
            <a:r>
              <a:rPr lang="en-US" sz="2800">
                <a:latin typeface="+mj-lt"/>
                <a:cs typeface="Times New Roman" pitchFamily="18" charset="0"/>
              </a:rPr>
              <a:t> ( c )</a:t>
            </a:r>
            <a:endParaRPr lang="ru-RU" sz="2800">
              <a:latin typeface="+mj-lt"/>
              <a:cs typeface="Times New Roman" pitchFamily="18" charset="0"/>
            </a:endParaRPr>
          </a:p>
        </p:txBody>
      </p:sp>
      <p:grpSp>
        <p:nvGrpSpPr>
          <p:cNvPr id="2" name="Group 55"/>
          <p:cNvGrpSpPr>
            <a:grpSpLocks/>
          </p:cNvGrpSpPr>
          <p:nvPr/>
        </p:nvGrpSpPr>
        <p:grpSpPr bwMode="auto">
          <a:xfrm>
            <a:off x="1273623" y="2877813"/>
            <a:ext cx="4060683" cy="777238"/>
            <a:chOff x="559" y="3573"/>
            <a:chExt cx="1642" cy="975"/>
          </a:xfrm>
        </p:grpSpPr>
        <p:sp>
          <p:nvSpPr>
            <p:cNvPr id="6" name="Text Box 56"/>
            <p:cNvSpPr txBox="1">
              <a:spLocks noChangeArrowheads="1"/>
            </p:cNvSpPr>
            <p:nvPr/>
          </p:nvSpPr>
          <p:spPr bwMode="auto">
            <a:xfrm>
              <a:off x="727" y="3969"/>
              <a:ext cx="1474" cy="579"/>
            </a:xfrm>
            <a:prstGeom prst="rect">
              <a:avLst/>
            </a:prstGeom>
            <a:solidFill>
              <a:srgbClr val="D1D1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533400" indent="-358775">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ru-RU" altLang="en-US" sz="2400">
                  <a:latin typeface="Consolas" charset="0"/>
                </a:rPr>
                <a:t> </a:t>
              </a:r>
              <a:r>
                <a:rPr lang="az-Latn-AZ" altLang="en-US" sz="2400">
                  <a:latin typeface="Consolas" charset="0"/>
                </a:rPr>
                <a:t>Nəyi pisdir</a:t>
              </a:r>
              <a:r>
                <a:rPr lang="en-US" altLang="en-US" sz="2400">
                  <a:latin typeface="Consolas" charset="0"/>
                </a:rPr>
                <a:t>?</a:t>
              </a:r>
              <a:endParaRPr lang="ru-RU" altLang="en-US" sz="2400">
                <a:latin typeface="Consolas" charset="0"/>
              </a:endParaRPr>
            </a:p>
          </p:txBody>
        </p:sp>
        <p:sp>
          <p:nvSpPr>
            <p:cNvPr id="33799" name="Oval 57"/>
            <p:cNvSpPr>
              <a:spLocks noChangeArrowheads="1"/>
            </p:cNvSpPr>
            <p:nvPr/>
          </p:nvSpPr>
          <p:spPr bwMode="auto">
            <a:xfrm>
              <a:off x="559" y="3573"/>
              <a:ext cx="286" cy="747"/>
            </a:xfrm>
            <a:prstGeom prst="ellipse">
              <a:avLst/>
            </a:prstGeom>
            <a:solidFill>
              <a:srgbClr val="000080"/>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ru-RU" altLang="ru-RU" sz="4400">
                  <a:solidFill>
                    <a:schemeClr val="bg1"/>
                  </a:solidFill>
                  <a:latin typeface="Arial Black"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dissolve">
                                      <p:cBhvr>
                                        <p:cTn id="7" dur="500"/>
                                        <p:tgtEl>
                                          <p:spTgt spid="4">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dissolve">
                                      <p:cBhvr>
                                        <p:cTn id="18" dur="500"/>
                                        <p:tgtEl>
                                          <p:spTgt spid="4">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dissolve">
                                      <p:cBhvr>
                                        <p:cTn id="23" dur="500"/>
                                        <p:tgtEl>
                                          <p:spTgt spid="4">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7"/>
          <p:cNvSpPr txBox="1">
            <a:spLocks noChangeArrowheads="1"/>
          </p:cNvSpPr>
          <p:nvPr/>
        </p:nvSpPr>
        <p:spPr bwMode="auto">
          <a:xfrm>
            <a:off x="495300" y="971550"/>
            <a:ext cx="8229600" cy="2246313"/>
          </a:xfrm>
          <a:prstGeom prst="rect">
            <a:avLst/>
          </a:prstGeom>
          <a:solidFill>
            <a:schemeClr val="accent5"/>
          </a:solidFill>
          <a:ln w="9525">
            <a:noFill/>
            <a:miter lim="800000"/>
            <a:headEnd/>
            <a:tailEnd/>
          </a:ln>
          <a:effectLst>
            <a:outerShdw dist="35921" dir="2700000" algn="ctr" rotWithShape="0">
              <a:schemeClr val="tx1"/>
            </a:outerShdw>
          </a:effectLst>
        </p:spPr>
        <p:txBody>
          <a:bodyPr>
            <a:spAutoFit/>
          </a:bodyPr>
          <a:lstStyle>
            <a:lvl1pPr marL="179388" indent="-93663">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ru-RU" altLang="en-US" sz="2800" err="1">
                <a:solidFill>
                  <a:srgbClr val="0070C0"/>
                </a:solidFill>
                <a:latin typeface="+mj-lt"/>
                <a:ea typeface="Times New Roman" charset="0"/>
                <a:cs typeface="Times New Roman" charset="0"/>
              </a:rPr>
              <a:t>p</a:t>
            </a:r>
            <a:r>
              <a:rPr lang="en-US" altLang="en-US" sz="2800" err="1">
                <a:solidFill>
                  <a:srgbClr val="0070C0"/>
                </a:solidFill>
                <a:latin typeface="+mj-lt"/>
                <a:ea typeface="Times New Roman" charset="0"/>
                <a:cs typeface="Times New Roman" charset="0"/>
              </a:rPr>
              <a:t>rint</a:t>
            </a:r>
            <a:r>
              <a:rPr lang="ru-RU" altLang="en-US" sz="2800">
                <a:latin typeface="+mj-lt"/>
                <a:ea typeface="Times New Roman" charset="0"/>
                <a:cs typeface="Times New Roman" charset="0"/>
              </a:rPr>
              <a:t> ( </a:t>
            </a:r>
            <a:r>
              <a:rPr lang="en-US" altLang="en-US" sz="2800">
                <a:solidFill>
                  <a:srgbClr val="C00000"/>
                </a:solidFill>
                <a:latin typeface="+mj-lt"/>
                <a:ea typeface="Times New Roman" charset="0"/>
                <a:cs typeface="Times New Roman" charset="0"/>
              </a:rPr>
              <a:t>“</a:t>
            </a:r>
            <a:r>
              <a:rPr lang="en-US" altLang="en-US" sz="2800" err="1">
                <a:solidFill>
                  <a:srgbClr val="C00000"/>
                </a:solidFill>
                <a:latin typeface="+mj-lt"/>
                <a:ea typeface="Times New Roman" charset="0"/>
                <a:cs typeface="Times New Roman" charset="0"/>
              </a:rPr>
              <a:t>Iki</a:t>
            </a:r>
            <a:r>
              <a:rPr lang="en-US" altLang="en-US" sz="2800">
                <a:solidFill>
                  <a:srgbClr val="C00000"/>
                </a:solidFill>
                <a:latin typeface="+mj-lt"/>
                <a:ea typeface="Times New Roman" charset="0"/>
                <a:cs typeface="Times New Roman" charset="0"/>
              </a:rPr>
              <a:t> </a:t>
            </a:r>
            <a:r>
              <a:rPr lang="az-Latn-AZ" altLang="en-US" sz="2800">
                <a:solidFill>
                  <a:srgbClr val="C00000"/>
                </a:solidFill>
                <a:latin typeface="+mj-lt"/>
                <a:ea typeface="Times New Roman" charset="0"/>
                <a:cs typeface="Times New Roman" charset="0"/>
              </a:rPr>
              <a:t>tam </a:t>
            </a:r>
            <a:r>
              <a:rPr lang="en-US" altLang="en-US" sz="2800">
                <a:solidFill>
                  <a:srgbClr val="C00000"/>
                </a:solidFill>
                <a:latin typeface="+mj-lt"/>
                <a:ea typeface="Times New Roman" charset="0"/>
                <a:cs typeface="Times New Roman" charset="0"/>
              </a:rPr>
              <a:t>ədədi </a:t>
            </a:r>
            <a:r>
              <a:rPr lang="en-US" altLang="en-US" sz="2800" err="1">
                <a:solidFill>
                  <a:srgbClr val="C00000"/>
                </a:solidFill>
                <a:latin typeface="+mj-lt"/>
                <a:ea typeface="Times New Roman" charset="0"/>
                <a:cs typeface="Times New Roman" charset="0"/>
              </a:rPr>
              <a:t>daxil</a:t>
            </a:r>
            <a:r>
              <a:rPr lang="en-US" altLang="en-US" sz="2800">
                <a:solidFill>
                  <a:srgbClr val="C00000"/>
                </a:solidFill>
                <a:latin typeface="+mj-lt"/>
                <a:ea typeface="Times New Roman" charset="0"/>
                <a:cs typeface="Times New Roman" charset="0"/>
              </a:rPr>
              <a:t> </a:t>
            </a:r>
            <a:r>
              <a:rPr lang="en-US" altLang="en-US" sz="2800" err="1">
                <a:solidFill>
                  <a:srgbClr val="C00000"/>
                </a:solidFill>
                <a:latin typeface="+mj-lt"/>
                <a:ea typeface="Times New Roman" charset="0"/>
                <a:cs typeface="Times New Roman" charset="0"/>
              </a:rPr>
              <a:t>edin</a:t>
            </a:r>
            <a:r>
              <a:rPr lang="en-US" altLang="en-US" sz="2800">
                <a:solidFill>
                  <a:srgbClr val="C00000"/>
                </a:solidFill>
                <a:latin typeface="+mj-lt"/>
                <a:ea typeface="Times New Roman" charset="0"/>
                <a:cs typeface="Times New Roman" charset="0"/>
              </a:rPr>
              <a:t>: ” </a:t>
            </a:r>
            <a:r>
              <a:rPr lang="ru-RU" altLang="en-US" sz="2800">
                <a:latin typeface="+mj-lt"/>
                <a:ea typeface="Times New Roman" charset="0"/>
                <a:cs typeface="Times New Roman" charset="0"/>
              </a:rPr>
              <a:t>)</a:t>
            </a:r>
          </a:p>
          <a:p>
            <a:pPr algn="just" eaLnBrk="1" hangingPunct="1"/>
            <a:r>
              <a:rPr lang="en-US" altLang="en-US" sz="2800">
                <a:latin typeface="+mj-lt"/>
                <a:ea typeface="Times New Roman" charset="0"/>
                <a:cs typeface="Times New Roman" charset="0"/>
              </a:rPr>
              <a:t>a </a:t>
            </a:r>
            <a:r>
              <a:rPr lang="ru-RU" altLang="en-US" sz="2800">
                <a:latin typeface="+mj-lt"/>
                <a:ea typeface="Times New Roman" charset="0"/>
                <a:cs typeface="Times New Roman" charset="0"/>
              </a:rPr>
              <a:t>= </a:t>
            </a:r>
            <a:r>
              <a:rPr lang="en-US" altLang="en-US" sz="2800" err="1">
                <a:solidFill>
                  <a:srgbClr val="0070C0"/>
                </a:solidFill>
                <a:latin typeface="+mj-lt"/>
                <a:ea typeface="Times New Roman" charset="0"/>
                <a:cs typeface="Times New Roman" charset="0"/>
              </a:rPr>
              <a:t>int</a:t>
            </a:r>
            <a:r>
              <a:rPr lang="en-US" altLang="en-US" sz="2800">
                <a:latin typeface="+mj-lt"/>
                <a:ea typeface="Times New Roman" charset="0"/>
                <a:cs typeface="Times New Roman" charset="0"/>
              </a:rPr>
              <a:t> </a:t>
            </a:r>
            <a:r>
              <a:rPr lang="ru-RU" altLang="en-US" sz="2800">
                <a:latin typeface="+mj-lt"/>
                <a:ea typeface="Times New Roman" charset="0"/>
                <a:cs typeface="Times New Roman" charset="0"/>
              </a:rPr>
              <a:t>( </a:t>
            </a:r>
            <a:r>
              <a:rPr lang="en-US" altLang="en-US" sz="2800">
                <a:solidFill>
                  <a:srgbClr val="0070C0"/>
                </a:solidFill>
                <a:latin typeface="+mj-lt"/>
                <a:ea typeface="Times New Roman" charset="0"/>
                <a:cs typeface="Times New Roman" charset="0"/>
              </a:rPr>
              <a:t>input</a:t>
            </a:r>
            <a:r>
              <a:rPr lang="ru-RU" altLang="en-US" sz="2800">
                <a:latin typeface="+mj-lt"/>
                <a:ea typeface="Times New Roman" charset="0"/>
                <a:cs typeface="Times New Roman" charset="0"/>
              </a:rPr>
              <a:t>() )</a:t>
            </a:r>
          </a:p>
          <a:p>
            <a:pPr algn="just" eaLnBrk="1" hangingPunct="1"/>
            <a:r>
              <a:rPr lang="en-US" altLang="en-US" sz="2800">
                <a:latin typeface="+mj-lt"/>
                <a:ea typeface="Times New Roman" charset="0"/>
                <a:cs typeface="Times New Roman" charset="0"/>
              </a:rPr>
              <a:t>b </a:t>
            </a:r>
            <a:r>
              <a:rPr lang="ru-RU" altLang="en-US" sz="2800">
                <a:latin typeface="+mj-lt"/>
                <a:ea typeface="Times New Roman" charset="0"/>
                <a:cs typeface="Times New Roman" charset="0"/>
              </a:rPr>
              <a:t>= </a:t>
            </a:r>
            <a:r>
              <a:rPr lang="en-US" altLang="en-US" sz="2800" err="1">
                <a:solidFill>
                  <a:srgbClr val="0070C0"/>
                </a:solidFill>
                <a:latin typeface="+mj-lt"/>
                <a:ea typeface="Times New Roman" charset="0"/>
                <a:cs typeface="Times New Roman" charset="0"/>
              </a:rPr>
              <a:t>int</a:t>
            </a:r>
            <a:r>
              <a:rPr lang="en-US" altLang="en-US" sz="2800">
                <a:latin typeface="+mj-lt"/>
                <a:ea typeface="Times New Roman" charset="0"/>
                <a:cs typeface="Times New Roman" charset="0"/>
              </a:rPr>
              <a:t> </a:t>
            </a:r>
            <a:r>
              <a:rPr lang="ru-RU" altLang="en-US" sz="2800">
                <a:latin typeface="+mj-lt"/>
                <a:ea typeface="Times New Roman" charset="0"/>
                <a:cs typeface="Times New Roman" charset="0"/>
              </a:rPr>
              <a:t>( </a:t>
            </a:r>
            <a:r>
              <a:rPr lang="en-US" altLang="en-US" sz="2800">
                <a:solidFill>
                  <a:srgbClr val="0070C0"/>
                </a:solidFill>
                <a:latin typeface="+mj-lt"/>
                <a:ea typeface="Times New Roman" charset="0"/>
                <a:cs typeface="Times New Roman" charset="0"/>
              </a:rPr>
              <a:t>input</a:t>
            </a:r>
            <a:r>
              <a:rPr lang="ru-RU" altLang="en-US" sz="2800">
                <a:latin typeface="+mj-lt"/>
                <a:ea typeface="Times New Roman" charset="0"/>
                <a:cs typeface="Times New Roman" charset="0"/>
              </a:rPr>
              <a:t>() )</a:t>
            </a:r>
          </a:p>
          <a:p>
            <a:pPr algn="just" eaLnBrk="1" hangingPunct="1"/>
            <a:r>
              <a:rPr lang="en-US" altLang="en-US" sz="2800">
                <a:latin typeface="+mj-lt"/>
                <a:ea typeface="Times New Roman" charset="0"/>
                <a:cs typeface="Times New Roman" charset="0"/>
              </a:rPr>
              <a:t>c = a + b</a:t>
            </a:r>
            <a:endParaRPr lang="ru-RU" altLang="en-US" sz="2800">
              <a:latin typeface="+mj-lt"/>
              <a:ea typeface="Times New Roman" charset="0"/>
              <a:cs typeface="Times New Roman" charset="0"/>
            </a:endParaRPr>
          </a:p>
          <a:p>
            <a:pPr algn="just" eaLnBrk="1" hangingPunct="1"/>
            <a:r>
              <a:rPr lang="en-US" altLang="en-US" sz="2800">
                <a:solidFill>
                  <a:srgbClr val="0070C0"/>
                </a:solidFill>
                <a:latin typeface="+mj-lt"/>
                <a:ea typeface="Times New Roman" charset="0"/>
                <a:cs typeface="Times New Roman" charset="0"/>
              </a:rPr>
              <a:t>print</a:t>
            </a:r>
            <a:r>
              <a:rPr lang="en-US" altLang="en-US" sz="2800">
                <a:latin typeface="+mj-lt"/>
                <a:ea typeface="Times New Roman" charset="0"/>
                <a:cs typeface="Times New Roman" charset="0"/>
              </a:rPr>
              <a:t> ( a, </a:t>
            </a:r>
            <a:r>
              <a:rPr lang="en-US" altLang="en-US" sz="2800">
                <a:solidFill>
                  <a:srgbClr val="C00000"/>
                </a:solidFill>
                <a:latin typeface="+mj-lt"/>
                <a:ea typeface="Times New Roman" charset="0"/>
                <a:cs typeface="Times New Roman" charset="0"/>
              </a:rPr>
              <a:t>“+”</a:t>
            </a:r>
            <a:r>
              <a:rPr lang="en-US" altLang="en-US" sz="2800">
                <a:latin typeface="+mj-lt"/>
                <a:ea typeface="Times New Roman" charset="0"/>
                <a:cs typeface="Times New Roman" charset="0"/>
              </a:rPr>
              <a:t>, b, </a:t>
            </a:r>
            <a:r>
              <a:rPr lang="en-US" altLang="en-US" sz="2800">
                <a:solidFill>
                  <a:srgbClr val="C00000"/>
                </a:solidFill>
                <a:latin typeface="+mj-lt"/>
                <a:ea typeface="Times New Roman" charset="0"/>
                <a:cs typeface="Times New Roman" charset="0"/>
              </a:rPr>
              <a:t>“=”</a:t>
            </a:r>
            <a:r>
              <a:rPr lang="en-US" altLang="en-US" sz="2800">
                <a:latin typeface="+mj-lt"/>
                <a:ea typeface="Times New Roman" charset="0"/>
                <a:cs typeface="Times New Roman" charset="0"/>
              </a:rPr>
              <a:t>, c )</a:t>
            </a:r>
            <a:endParaRPr lang="ru-RU" altLang="en-US" sz="2800">
              <a:latin typeface="+mj-lt"/>
              <a:ea typeface="Times New Roman" charset="0"/>
              <a:cs typeface="Times New Roman" charset="0"/>
            </a:endParaRPr>
          </a:p>
        </p:txBody>
      </p:sp>
      <p:sp>
        <p:nvSpPr>
          <p:cNvPr id="34819" name="Заголовок 1"/>
          <p:cNvSpPr>
            <a:spLocks noGrp="1"/>
          </p:cNvSpPr>
          <p:nvPr>
            <p:ph type="title"/>
          </p:nvPr>
        </p:nvSpPr>
        <p:spPr>
          <a:xfrm>
            <a:off x="311150" y="301625"/>
            <a:ext cx="8375650" cy="471488"/>
          </a:xfrm>
        </p:spPr>
        <p:txBody>
          <a:bodyPr/>
          <a:lstStyle/>
          <a:p>
            <a:r>
              <a:rPr lang="az-Latn-AZ" altLang="ru-RU"/>
              <a:t>Ədədlərin toplanması</a:t>
            </a:r>
            <a:r>
              <a:rPr lang="ru-RU" altLang="ru-RU"/>
              <a:t>: </a:t>
            </a:r>
            <a:r>
              <a:rPr lang="az-Latn-AZ" altLang="ru-RU"/>
              <a:t>tam həll</a:t>
            </a:r>
            <a:endParaRPr lang="ru-RU" altLang="ru-RU"/>
          </a:p>
        </p:txBody>
      </p:sp>
      <p:sp>
        <p:nvSpPr>
          <p:cNvPr id="5" name="Text Box 6"/>
          <p:cNvSpPr txBox="1">
            <a:spLocks noChangeArrowheads="1"/>
          </p:cNvSpPr>
          <p:nvPr/>
        </p:nvSpPr>
        <p:spPr bwMode="auto">
          <a:xfrm>
            <a:off x="495300" y="4189198"/>
            <a:ext cx="8280400"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38488" indent="-313848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az-Latn-AZ" altLang="ru-RU" sz="2400" b="1">
                <a:solidFill>
                  <a:srgbClr val="333399"/>
                </a:solidFill>
                <a:latin typeface="+mj-lt"/>
              </a:rPr>
              <a:t>Protokol</a:t>
            </a:r>
            <a:r>
              <a:rPr lang="ru-RU" altLang="ru-RU" sz="2400" b="1">
                <a:solidFill>
                  <a:srgbClr val="333399"/>
                </a:solidFill>
                <a:latin typeface="+mj-lt"/>
              </a:rPr>
              <a:t>:</a:t>
            </a:r>
            <a:endParaRPr lang="en-US" altLang="ru-RU" sz="2400" b="1">
              <a:solidFill>
                <a:srgbClr val="333399"/>
              </a:solidFill>
              <a:latin typeface="+mj-lt"/>
            </a:endParaRPr>
          </a:p>
          <a:p>
            <a:pPr eaLnBrk="1" hangingPunct="1">
              <a:spcBef>
                <a:spcPct val="20000"/>
              </a:spcBef>
            </a:pPr>
            <a:r>
              <a:rPr lang="ru-RU" altLang="ru-RU" sz="2800">
                <a:latin typeface="+mj-lt"/>
              </a:rPr>
              <a:t>  </a:t>
            </a:r>
            <a:r>
              <a:rPr lang="az-Latn-AZ" altLang="ru-RU" sz="2800">
                <a:latin typeface="+mj-lt"/>
              </a:rPr>
              <a:t>İki tam ədədi daxil edin:</a:t>
            </a:r>
            <a:endParaRPr lang="ru-RU" altLang="ru-RU" sz="2800">
              <a:latin typeface="+mj-lt"/>
            </a:endParaRPr>
          </a:p>
          <a:p>
            <a:pPr eaLnBrk="1" hangingPunct="1">
              <a:spcBef>
                <a:spcPct val="20000"/>
              </a:spcBef>
            </a:pPr>
            <a:r>
              <a:rPr lang="ru-RU" altLang="ru-RU" sz="2800">
                <a:solidFill>
                  <a:srgbClr val="FF0000"/>
                </a:solidFill>
                <a:latin typeface="+mj-lt"/>
              </a:rPr>
              <a:t>  </a:t>
            </a:r>
            <a:r>
              <a:rPr lang="en-US" altLang="ru-RU" sz="2800">
                <a:solidFill>
                  <a:srgbClr val="FF0000"/>
                </a:solidFill>
                <a:latin typeface="+mj-lt"/>
              </a:rPr>
              <a:t>25 30</a:t>
            </a:r>
            <a:endParaRPr lang="ru-RU" altLang="ru-RU" sz="2800">
              <a:solidFill>
                <a:srgbClr val="FF0000"/>
              </a:solidFill>
              <a:latin typeface="+mj-lt"/>
            </a:endParaRPr>
          </a:p>
          <a:p>
            <a:pPr eaLnBrk="1" hangingPunct="1">
              <a:spcBef>
                <a:spcPct val="20000"/>
              </a:spcBef>
            </a:pPr>
            <a:r>
              <a:rPr lang="ru-RU" altLang="ru-RU" sz="2800">
                <a:latin typeface="+mj-lt"/>
              </a:rPr>
              <a:t>  25</a:t>
            </a:r>
            <a:r>
              <a:rPr lang="en-US" altLang="ru-RU" sz="2800">
                <a:latin typeface="+mj-lt"/>
              </a:rPr>
              <a:t> </a:t>
            </a:r>
            <a:r>
              <a:rPr lang="ru-RU" altLang="ru-RU" sz="2800">
                <a:latin typeface="+mj-lt"/>
              </a:rPr>
              <a:t>+</a:t>
            </a:r>
            <a:r>
              <a:rPr lang="en-US" altLang="ru-RU" sz="2800">
                <a:latin typeface="+mj-lt"/>
              </a:rPr>
              <a:t> </a:t>
            </a:r>
            <a:r>
              <a:rPr lang="ru-RU" altLang="ru-RU" sz="2800">
                <a:latin typeface="+mj-lt"/>
              </a:rPr>
              <a:t>30</a:t>
            </a:r>
            <a:r>
              <a:rPr lang="en-US" altLang="ru-RU" sz="2800">
                <a:latin typeface="+mj-lt"/>
              </a:rPr>
              <a:t> </a:t>
            </a:r>
            <a:r>
              <a:rPr lang="ru-RU" altLang="ru-RU" sz="2800">
                <a:latin typeface="+mj-lt"/>
              </a:rPr>
              <a:t>=</a:t>
            </a:r>
            <a:r>
              <a:rPr lang="en-US" altLang="ru-RU" sz="2800">
                <a:latin typeface="+mj-lt"/>
              </a:rPr>
              <a:t> </a:t>
            </a:r>
            <a:r>
              <a:rPr lang="ru-RU" altLang="ru-RU" sz="2800">
                <a:latin typeface="+mj-lt"/>
              </a:rPr>
              <a:t>55</a:t>
            </a:r>
            <a:endParaRPr lang="en-US" altLang="ru-RU" sz="2800">
              <a:solidFill>
                <a:srgbClr val="3333FF"/>
              </a:solidFill>
              <a:latin typeface="+mj-lt"/>
            </a:endParaRPr>
          </a:p>
        </p:txBody>
      </p:sp>
      <p:sp>
        <p:nvSpPr>
          <p:cNvPr id="6" name="AutoShape 7"/>
          <p:cNvSpPr>
            <a:spLocks noChangeArrowheads="1"/>
          </p:cNvSpPr>
          <p:nvPr/>
        </p:nvSpPr>
        <p:spPr bwMode="auto">
          <a:xfrm>
            <a:off x="4498975" y="3416300"/>
            <a:ext cx="3220583" cy="860426"/>
          </a:xfrm>
          <a:prstGeom prst="wedgeRoundRectCallout">
            <a:avLst>
              <a:gd name="adj1" fmla="val -51810"/>
              <a:gd name="adj2" fmla="val 84806"/>
              <a:gd name="adj3" fmla="val 16667"/>
            </a:avLst>
          </a:prstGeom>
          <a:solidFill>
            <a:srgbClr val="E6E6FF"/>
          </a:solidFill>
          <a:ln w="12700">
            <a:noFill/>
            <a:miter lim="800000"/>
            <a:headEnd/>
            <a:tailEnd type="none" w="lg" len="lg"/>
          </a:ln>
          <a:effectLst>
            <a:outerShdw dist="35921" dir="2700000" algn="ctr" rotWithShape="0">
              <a:schemeClr val="tx1"/>
            </a:outerShdw>
          </a:effectLst>
        </p:spPr>
        <p:txBody>
          <a:bodyPr lIns="90000" tIns="46800" rIns="90000" bIns="46800" anchor="ctr"/>
          <a:lstStyle/>
          <a:p>
            <a:pPr algn="ctr" eaLnBrk="1" hangingPunct="1">
              <a:defRPr/>
            </a:pPr>
            <a:r>
              <a:rPr lang="en-US" sz="2400">
                <a:latin typeface="Consolas" charset="0"/>
              </a:rPr>
              <a:t>kompüter</a:t>
            </a:r>
            <a:r>
              <a:rPr lang="az-Latn-AZ" sz="2400">
                <a:latin typeface="Consolas" charset="0"/>
              </a:rPr>
              <a:t> ekrana çıxardır</a:t>
            </a:r>
            <a:endParaRPr lang="ru-RU" sz="2400">
              <a:latin typeface="Consolas" charset="0"/>
            </a:endParaRPr>
          </a:p>
        </p:txBody>
      </p:sp>
      <p:sp>
        <p:nvSpPr>
          <p:cNvPr id="7" name="AutoShape 8"/>
          <p:cNvSpPr>
            <a:spLocks noChangeArrowheads="1"/>
          </p:cNvSpPr>
          <p:nvPr/>
        </p:nvSpPr>
        <p:spPr bwMode="auto">
          <a:xfrm>
            <a:off x="4498976" y="5186941"/>
            <a:ext cx="3091996" cy="836487"/>
          </a:xfrm>
          <a:prstGeom prst="wedgeRoundRectCallout">
            <a:avLst>
              <a:gd name="adj1" fmla="val -115031"/>
              <a:gd name="adj2" fmla="val -21959"/>
              <a:gd name="adj3" fmla="val 16667"/>
            </a:avLst>
          </a:prstGeom>
          <a:solidFill>
            <a:srgbClr val="E6E6FF"/>
          </a:solidFill>
          <a:ln w="12700">
            <a:noFill/>
            <a:miter lim="800000"/>
            <a:headEnd/>
            <a:tailEnd type="none" w="lg" len="lg"/>
          </a:ln>
          <a:effectLst>
            <a:outerShdw dist="35921" dir="2700000" algn="ctr" rotWithShape="0">
              <a:schemeClr val="tx1"/>
            </a:outerShdw>
          </a:effectLst>
        </p:spPr>
        <p:txBody>
          <a:bodyPr lIns="90000" tIns="46800" rIns="90000" bIns="46800" anchor="ctr"/>
          <a:lstStyle/>
          <a:p>
            <a:pPr algn="ctr" eaLnBrk="1" hangingPunct="1">
              <a:defRPr/>
            </a:pPr>
            <a:r>
              <a:rPr lang="en-US" sz="2400">
                <a:latin typeface="Consolas" charset="0"/>
              </a:rPr>
              <a:t>istifadəçi </a:t>
            </a:r>
            <a:r>
              <a:rPr lang="en-US" sz="2400" err="1">
                <a:latin typeface="Consolas" charset="0"/>
              </a:rPr>
              <a:t>daxil</a:t>
            </a:r>
            <a:r>
              <a:rPr lang="en-US" sz="2400">
                <a:latin typeface="Consolas" charset="0"/>
              </a:rPr>
              <a:t> </a:t>
            </a:r>
            <a:r>
              <a:rPr lang="en-US" sz="2400" err="1">
                <a:latin typeface="Consolas" charset="0"/>
              </a:rPr>
              <a:t>edir</a:t>
            </a:r>
            <a:endParaRPr lang="ru-RU" sz="2400">
              <a:latin typeface="Consolas" charset="0"/>
            </a:endParaRPr>
          </a:p>
        </p:txBody>
      </p:sp>
      <p:sp>
        <p:nvSpPr>
          <p:cNvPr id="8" name="AutoShape 7"/>
          <p:cNvSpPr>
            <a:spLocks noChangeArrowheads="1"/>
          </p:cNvSpPr>
          <p:nvPr/>
        </p:nvSpPr>
        <p:spPr bwMode="auto">
          <a:xfrm>
            <a:off x="5127626" y="1598614"/>
            <a:ext cx="1661102" cy="465714"/>
          </a:xfrm>
          <a:prstGeom prst="wedgeRoundRectCallout">
            <a:avLst>
              <a:gd name="adj1" fmla="val -42745"/>
              <a:gd name="adj2" fmla="val -85542"/>
              <a:gd name="adj3" fmla="val 16667"/>
            </a:avLst>
          </a:prstGeom>
          <a:solidFill>
            <a:srgbClr val="E6E6FF"/>
          </a:solidFill>
          <a:ln w="12700">
            <a:noFill/>
            <a:miter lim="800000"/>
            <a:headEnd/>
            <a:tailEnd type="none" w="lg" len="lg"/>
          </a:ln>
          <a:effectLst>
            <a:outerShdw dist="35921" dir="2700000" algn="ctr" rotWithShape="0">
              <a:schemeClr val="tx1"/>
            </a:outerShdw>
          </a:effectLst>
        </p:spPr>
        <p:txBody>
          <a:bodyPr lIns="90000" tIns="46800" rIns="90000" bIns="46800" anchor="ctr"/>
          <a:lstStyle/>
          <a:p>
            <a:pPr algn="ctr" eaLnBrk="1" hangingPunct="1">
              <a:defRPr/>
            </a:pPr>
            <a:r>
              <a:rPr lang="az-Latn-AZ" sz="2400">
                <a:latin typeface="Consolas" charset="0"/>
              </a:rPr>
              <a:t>göstəriş</a:t>
            </a:r>
            <a:endParaRPr lang="ru-RU" sz="2400">
              <a:latin typeface="Consola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dissolve">
                                      <p:cBhvr>
                                        <p:cTn id="7" dur="500"/>
                                        <p:tgtEl>
                                          <p:spTgt spid="9">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dissolve">
                                      <p:cBhvr>
                                        <p:cTn id="10" dur="500"/>
                                        <p:tgtEl>
                                          <p:spTgt spid="9">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dissolve">
                                      <p:cBhvr>
                                        <p:cTn id="18" dur="500"/>
                                        <p:tgtEl>
                                          <p:spTgt spid="9">
                                            <p:txEl>
                                              <p:pRg st="1" end="1"/>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dissolve">
                                      <p:cBhvr>
                                        <p:cTn id="21" dur="500"/>
                                        <p:tgtEl>
                                          <p:spTgt spid="9">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dissolve">
                                      <p:cBhvr>
                                        <p:cTn id="26" dur="500"/>
                                        <p:tgtEl>
                                          <p:spTgt spid="9">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dissolve">
                                      <p:cBhvr>
                                        <p:cTn id="31" dur="500"/>
                                        <p:tgtEl>
                                          <p:spTgt spid="9">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dissolve">
                                      <p:cBhvr>
                                        <p:cTn id="36" dur="500"/>
                                        <p:tgtEl>
                                          <p:spTgt spid="5">
                                            <p:txEl>
                                              <p:pRg st="0" end="0"/>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dissolve">
                                      <p:cBhvr>
                                        <p:cTn id="39" dur="500"/>
                                        <p:tgtEl>
                                          <p:spTgt spid="5">
                                            <p:txEl>
                                              <p:pRg st="1" end="1"/>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ssolve">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dissolve">
                                      <p:cBhvr>
                                        <p:cTn id="47" dur="500"/>
                                        <p:tgtEl>
                                          <p:spTgt spid="5">
                                            <p:txEl>
                                              <p:pRg st="2" end="2"/>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dissolve">
                                      <p:cBhvr>
                                        <p:cTn id="50" dur="500"/>
                                        <p:tgtEl>
                                          <p:spTgt spid="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animEffect transition="in" filter="dissolve">
                                      <p:cBhvr>
                                        <p:cTn id="5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5" grpId="0" build="p"/>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Заголовок 1"/>
          <p:cNvSpPr>
            <a:spLocks noGrp="1"/>
          </p:cNvSpPr>
          <p:nvPr>
            <p:ph type="title"/>
          </p:nvPr>
        </p:nvSpPr>
        <p:spPr>
          <a:xfrm>
            <a:off x="311150" y="301625"/>
            <a:ext cx="8375650" cy="471488"/>
          </a:xfrm>
        </p:spPr>
        <p:txBody>
          <a:bodyPr/>
          <a:lstStyle/>
          <a:p>
            <a:r>
              <a:rPr lang="az-Latn-AZ" altLang="ru-RU"/>
              <a:t>Formatlı xaricetmə</a:t>
            </a:r>
            <a:endParaRPr lang="ru-RU" altLang="ru-RU"/>
          </a:p>
        </p:txBody>
      </p:sp>
      <p:sp>
        <p:nvSpPr>
          <p:cNvPr id="5" name="Прямоугольник 4"/>
          <p:cNvSpPr>
            <a:spLocks noChangeArrowheads="1"/>
          </p:cNvSpPr>
          <p:nvPr/>
        </p:nvSpPr>
        <p:spPr bwMode="auto">
          <a:xfrm>
            <a:off x="635578" y="1146960"/>
            <a:ext cx="6464219" cy="954107"/>
          </a:xfrm>
          <a:prstGeom prst="rect">
            <a:avLst/>
          </a:prstGeom>
          <a:solidFill>
            <a:schemeClr val="accent5"/>
          </a:solidFill>
          <a:ln>
            <a:noFill/>
          </a:ln>
          <a:effectLst>
            <a:outerShdw blurRad="63500" dist="38100" dir="2700000" algn="tl" rotWithShape="0">
              <a:srgbClr val="000000">
                <a:alpha val="39999"/>
              </a:srgbClr>
            </a:outerShdw>
          </a:effec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a:latin typeface="+mj-lt"/>
                <a:ea typeface="Courier New" charset="0"/>
                <a:cs typeface="Courier New" charset="0"/>
              </a:rPr>
              <a:t>a =</a:t>
            </a:r>
            <a:r>
              <a:rPr lang="ru-RU" altLang="en-US" sz="2800">
                <a:latin typeface="+mj-lt"/>
                <a:ea typeface="Courier New" charset="0"/>
                <a:cs typeface="Courier New" charset="0"/>
              </a:rPr>
              <a:t> </a:t>
            </a:r>
            <a:r>
              <a:rPr lang="en-US" altLang="en-US" sz="2800">
                <a:solidFill>
                  <a:srgbClr val="00B0F0"/>
                </a:solidFill>
                <a:latin typeface="+mj-lt"/>
                <a:ea typeface="Courier New" charset="0"/>
                <a:cs typeface="Courier New" charset="0"/>
              </a:rPr>
              <a:t>123</a:t>
            </a:r>
            <a:endParaRPr lang="en-US" altLang="en-US" sz="2800">
              <a:latin typeface="+mj-lt"/>
              <a:ea typeface="Courier New" charset="0"/>
              <a:cs typeface="Courier New" charset="0"/>
            </a:endParaRPr>
          </a:p>
          <a:p>
            <a:pPr algn="just" eaLnBrk="1" hangingPunct="1"/>
            <a:r>
              <a:rPr lang="en-US" altLang="en-US" sz="2800">
                <a:solidFill>
                  <a:srgbClr val="0070C0"/>
                </a:solidFill>
                <a:latin typeface="+mj-lt"/>
                <a:ea typeface="Times New Roman" charset="0"/>
                <a:cs typeface="Times New Roman" charset="0"/>
              </a:rPr>
              <a:t>print</a:t>
            </a:r>
            <a:r>
              <a:rPr lang="en-US" altLang="en-US" sz="2800">
                <a:latin typeface="+mj-lt"/>
                <a:ea typeface="Times New Roman" charset="0"/>
                <a:cs typeface="Times New Roman" charset="0"/>
              </a:rPr>
              <a:t> ( </a:t>
            </a:r>
            <a:r>
              <a:rPr lang="en-US" altLang="en-US" sz="2800">
                <a:solidFill>
                  <a:srgbClr val="C00000"/>
                </a:solidFill>
                <a:latin typeface="+mj-lt"/>
                <a:ea typeface="Times New Roman" charset="0"/>
                <a:cs typeface="Times New Roman" charset="0"/>
              </a:rPr>
              <a:t>“{:5d}”</a:t>
            </a:r>
            <a:r>
              <a:rPr lang="en-US" altLang="en-US" sz="2800">
                <a:latin typeface="+mj-lt"/>
                <a:ea typeface="Times New Roman" charset="0"/>
                <a:cs typeface="Times New Roman" charset="0"/>
              </a:rPr>
              <a:t>.</a:t>
            </a:r>
            <a:r>
              <a:rPr lang="en-US" altLang="en-US" sz="2800">
                <a:solidFill>
                  <a:srgbClr val="0070C0"/>
                </a:solidFill>
                <a:latin typeface="+mj-lt"/>
                <a:ea typeface="Times New Roman" charset="0"/>
                <a:cs typeface="Times New Roman" charset="0"/>
              </a:rPr>
              <a:t>format</a:t>
            </a:r>
            <a:r>
              <a:rPr lang="en-US" altLang="en-US" sz="2800">
                <a:latin typeface="+mj-lt"/>
                <a:ea typeface="Times New Roman" charset="0"/>
                <a:cs typeface="Times New Roman" charset="0"/>
              </a:rPr>
              <a:t>(a) )</a:t>
            </a:r>
            <a:endParaRPr lang="ru-RU" altLang="en-US" sz="2800">
              <a:latin typeface="+mj-lt"/>
              <a:ea typeface="Times New Roman" charset="0"/>
              <a:cs typeface="Times New Roman" charset="0"/>
            </a:endParaRPr>
          </a:p>
        </p:txBody>
      </p:sp>
      <p:grpSp>
        <p:nvGrpSpPr>
          <p:cNvPr id="2" name="Группа 16"/>
          <p:cNvGrpSpPr>
            <a:grpSpLocks/>
          </p:cNvGrpSpPr>
          <p:nvPr/>
        </p:nvGrpSpPr>
        <p:grpSpPr bwMode="auto">
          <a:xfrm>
            <a:off x="2829015" y="1548765"/>
            <a:ext cx="5857785" cy="1126827"/>
            <a:chOff x="1766666" y="2871788"/>
            <a:chExt cx="5857452" cy="1126827"/>
          </a:xfrm>
        </p:grpSpPr>
        <p:sp>
          <p:nvSpPr>
            <p:cNvPr id="35872" name="Прямоугольник 13"/>
            <p:cNvSpPr>
              <a:spLocks noChangeArrowheads="1"/>
            </p:cNvSpPr>
            <p:nvPr/>
          </p:nvSpPr>
          <p:spPr bwMode="auto">
            <a:xfrm>
              <a:off x="5967095" y="3536950"/>
              <a:ext cx="15439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az-Latn-AZ" altLang="ru-RU" sz="2400" b="1">
                  <a:solidFill>
                    <a:srgbClr val="333399"/>
                  </a:solidFill>
                  <a:latin typeface="Consolas" charset="0"/>
                </a:rPr>
                <a:t> </a:t>
              </a:r>
              <a:r>
                <a:rPr lang="ru-RU" altLang="ru-RU" sz="2400" b="1">
                  <a:solidFill>
                    <a:srgbClr val="333399"/>
                  </a:solidFill>
                  <a:latin typeface="Consolas" charset="0"/>
                </a:rPr>
                <a:t>5 </a:t>
              </a:r>
              <a:r>
                <a:rPr lang="en-US" altLang="ru-RU" sz="2400" b="1" err="1">
                  <a:solidFill>
                    <a:srgbClr val="333399"/>
                  </a:solidFill>
                  <a:latin typeface="Consolas" charset="0"/>
                </a:rPr>
                <a:t>işarə</a:t>
              </a:r>
              <a:endParaRPr lang="ru-RU" altLang="ru-RU">
                <a:latin typeface="Consolas" charset="0"/>
              </a:endParaRPr>
            </a:p>
          </p:txBody>
        </p:sp>
        <p:sp>
          <p:nvSpPr>
            <p:cNvPr id="35873" name="Полилиния 9"/>
            <p:cNvSpPr>
              <a:spLocks noChangeArrowheads="1"/>
            </p:cNvSpPr>
            <p:nvPr/>
          </p:nvSpPr>
          <p:spPr bwMode="auto">
            <a:xfrm>
              <a:off x="6156730" y="3219450"/>
              <a:ext cx="233362" cy="57150"/>
            </a:xfrm>
            <a:custGeom>
              <a:avLst/>
              <a:gdLst>
                <a:gd name="T0" fmla="*/ 0 w 233363"/>
                <a:gd name="T1" fmla="*/ 0 h 57150"/>
                <a:gd name="T2" fmla="*/ 0 w 233363"/>
                <a:gd name="T3" fmla="*/ 57150 h 57150"/>
                <a:gd name="T4" fmla="*/ 233340 w 233363"/>
                <a:gd name="T5" fmla="*/ 57150 h 57150"/>
                <a:gd name="T6" fmla="*/ 233340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35874" name="Полилиния 10"/>
            <p:cNvSpPr>
              <a:spLocks noChangeArrowheads="1"/>
            </p:cNvSpPr>
            <p:nvPr/>
          </p:nvSpPr>
          <p:spPr bwMode="auto">
            <a:xfrm>
              <a:off x="6457632" y="3219450"/>
              <a:ext cx="233363" cy="57150"/>
            </a:xfrm>
            <a:custGeom>
              <a:avLst/>
              <a:gdLst>
                <a:gd name="T0" fmla="*/ 0 w 233363"/>
                <a:gd name="T1" fmla="*/ 0 h 57150"/>
                <a:gd name="T2" fmla="*/ 0 w 233363"/>
                <a:gd name="T3" fmla="*/ 57150 h 57150"/>
                <a:gd name="T4" fmla="*/ 233363 w 233363"/>
                <a:gd name="T5" fmla="*/ 57150 h 57150"/>
                <a:gd name="T6" fmla="*/ 233363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35875" name="Прямоугольник 11"/>
            <p:cNvSpPr>
              <a:spLocks noChangeArrowheads="1"/>
            </p:cNvSpPr>
            <p:nvPr/>
          </p:nvSpPr>
          <p:spPr bwMode="auto">
            <a:xfrm>
              <a:off x="6535420" y="2871788"/>
              <a:ext cx="10886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ru-RU" sz="3200">
                  <a:solidFill>
                    <a:srgbClr val="000000"/>
                  </a:solidFill>
                  <a:latin typeface="Consolas" panose="020B0609020204030204" pitchFamily="49" charset="0"/>
                  <a:ea typeface="Courier New" charset="0"/>
                  <a:cs typeface="Consolas" panose="020B0609020204030204" pitchFamily="49" charset="0"/>
                </a:rPr>
                <a:t> 123</a:t>
              </a:r>
              <a:endParaRPr lang="ru-RU" altLang="ru-RU" sz="2000">
                <a:latin typeface="Consolas" panose="020B0609020204030204" pitchFamily="49" charset="0"/>
                <a:cs typeface="Consolas" panose="020B0609020204030204" pitchFamily="49" charset="0"/>
              </a:endParaRPr>
            </a:p>
          </p:txBody>
        </p:sp>
        <p:sp>
          <p:nvSpPr>
            <p:cNvPr id="35876" name="Левая фигурная скобка 12"/>
            <p:cNvSpPr>
              <a:spLocks/>
            </p:cNvSpPr>
            <p:nvPr/>
          </p:nvSpPr>
          <p:spPr bwMode="auto">
            <a:xfrm rot="16200000">
              <a:off x="6740137" y="2805906"/>
              <a:ext cx="185738" cy="1352550"/>
            </a:xfrm>
            <a:prstGeom prst="leftBrace">
              <a:avLst>
                <a:gd name="adj1" fmla="val 4635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latin typeface="Consolas" charset="0"/>
              </a:endParaRPr>
            </a:p>
          </p:txBody>
        </p:sp>
        <p:sp>
          <p:nvSpPr>
            <p:cNvPr id="35877" name="Полилиния 15"/>
            <p:cNvSpPr>
              <a:spLocks noChangeArrowheads="1"/>
            </p:cNvSpPr>
            <p:nvPr/>
          </p:nvSpPr>
          <p:spPr bwMode="auto">
            <a:xfrm>
              <a:off x="2011679" y="3359150"/>
              <a:ext cx="3927103" cy="463550"/>
            </a:xfrm>
            <a:custGeom>
              <a:avLst/>
              <a:gdLst>
                <a:gd name="T0" fmla="*/ 0 w 1738265"/>
                <a:gd name="T1" fmla="*/ 0 h 463235"/>
                <a:gd name="T2" fmla="*/ 2147483647 w 1738265"/>
                <a:gd name="T3" fmla="*/ 395434 h 463235"/>
                <a:gd name="T4" fmla="*/ 2147483647 w 1738265"/>
                <a:gd name="T5" fmla="*/ 450610 h 463235"/>
                <a:gd name="T6" fmla="*/ 0 60000 65536"/>
                <a:gd name="T7" fmla="*/ 0 60000 65536"/>
                <a:gd name="T8" fmla="*/ 0 60000 65536"/>
                <a:gd name="T9" fmla="*/ 0 w 1738265"/>
                <a:gd name="T10" fmla="*/ 0 h 463235"/>
                <a:gd name="T11" fmla="*/ 1738265 w 1738265"/>
                <a:gd name="T12" fmla="*/ 463235 h 463235"/>
              </a:gdLst>
              <a:ahLst/>
              <a:cxnLst>
                <a:cxn ang="T6">
                  <a:pos x="T0" y="T1"/>
                </a:cxn>
                <a:cxn ang="T7">
                  <a:pos x="T2" y="T3"/>
                </a:cxn>
                <a:cxn ang="T8">
                  <a:pos x="T4" y="T5"/>
                </a:cxn>
              </a:cxnLst>
              <a:rect l="T9" t="T10" r="T11" b="T12"/>
              <a:pathLst>
                <a:path w="1738265" h="463235">
                  <a:moveTo>
                    <a:pt x="0" y="0"/>
                  </a:moveTo>
                  <a:cubicBezTo>
                    <a:pt x="190122" y="157681"/>
                    <a:pt x="380245" y="315363"/>
                    <a:pt x="669956" y="389299"/>
                  </a:cubicBezTo>
                  <a:cubicBezTo>
                    <a:pt x="959667" y="463235"/>
                    <a:pt x="1348966" y="453427"/>
                    <a:pt x="1738265" y="443619"/>
                  </a:cubicBezTo>
                </a:path>
              </a:pathLst>
            </a:custGeom>
            <a:noFill/>
            <a:ln w="28575">
              <a:solidFill>
                <a:srgbClr val="333399"/>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35878" name="Прямоугольник 13"/>
            <p:cNvSpPr>
              <a:spLocks noChangeArrowheads="1"/>
            </p:cNvSpPr>
            <p:nvPr/>
          </p:nvSpPr>
          <p:spPr bwMode="auto">
            <a:xfrm>
              <a:off x="1766666" y="2973075"/>
              <a:ext cx="246308" cy="430887"/>
            </a:xfrm>
            <a:prstGeom prst="rect">
              <a:avLst/>
            </a:prstGeom>
            <a:solidFill>
              <a:schemeClr val="bg1"/>
            </a:solidFill>
            <a:ln w="9525">
              <a:solidFill>
                <a:srgbClr val="FF0000"/>
              </a:solidFill>
              <a:miter lim="800000"/>
              <a:headEnd/>
              <a:tailEnd/>
            </a:ln>
          </p:spPr>
          <p:txBody>
            <a:bodyPr wrap="square" lIns="36000" tIns="0" rIns="3600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altLang="ru-RU" sz="2800">
                  <a:solidFill>
                    <a:srgbClr val="333399"/>
                  </a:solidFill>
                  <a:latin typeface="Consolas" panose="020B0609020204030204" pitchFamily="49" charset="0"/>
                  <a:ea typeface="Courier New" charset="0"/>
                  <a:cs typeface="Consolas" panose="020B0609020204030204" pitchFamily="49" charset="0"/>
                </a:rPr>
                <a:t>5</a:t>
              </a:r>
              <a:endParaRPr lang="ru-RU" altLang="ru-RU" sz="2000">
                <a:latin typeface="Consolas" panose="020B0609020204030204" pitchFamily="49" charset="0"/>
                <a:ea typeface="Courier New" charset="0"/>
                <a:cs typeface="Consolas" panose="020B0609020204030204" pitchFamily="49" charset="0"/>
              </a:endParaRPr>
            </a:p>
          </p:txBody>
        </p:sp>
      </p:grpSp>
      <p:sp>
        <p:nvSpPr>
          <p:cNvPr id="17" name="Прямоугольник 16"/>
          <p:cNvSpPr>
            <a:spLocks noChangeArrowheads="1"/>
          </p:cNvSpPr>
          <p:nvPr/>
        </p:nvSpPr>
        <p:spPr bwMode="auto">
          <a:xfrm>
            <a:off x="565876" y="2940845"/>
            <a:ext cx="8050212" cy="707886"/>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dirty="0">
                <a:latin typeface="+mj-lt"/>
                <a:ea typeface="Courier New" charset="0"/>
                <a:cs typeface="Courier New" charset="0"/>
              </a:rPr>
              <a:t>a =</a:t>
            </a:r>
            <a:r>
              <a:rPr lang="ru-RU" altLang="en-US" sz="2000" dirty="0">
                <a:latin typeface="+mj-lt"/>
                <a:ea typeface="Courier New" charset="0"/>
                <a:cs typeface="Courier New" charset="0"/>
              </a:rPr>
              <a:t> </a:t>
            </a:r>
            <a:r>
              <a:rPr lang="en-US" altLang="en-US" sz="2000" dirty="0">
                <a:solidFill>
                  <a:srgbClr val="00B0F0"/>
                </a:solidFill>
                <a:latin typeface="+mj-lt"/>
                <a:ea typeface="Courier New" charset="0"/>
                <a:cs typeface="Courier New" charset="0"/>
              </a:rPr>
              <a:t>5</a:t>
            </a:r>
            <a:endParaRPr lang="en-US" altLang="en-US" sz="2000" dirty="0">
              <a:latin typeface="+mj-lt"/>
              <a:ea typeface="Courier New" charset="0"/>
              <a:cs typeface="Courier New" charset="0"/>
            </a:endParaRPr>
          </a:p>
          <a:p>
            <a:pPr algn="just" eaLnBrk="1" hangingPunct="1"/>
            <a:r>
              <a:rPr lang="en-US" altLang="en-US" sz="2000" dirty="0">
                <a:solidFill>
                  <a:srgbClr val="0070C0"/>
                </a:solidFill>
                <a:latin typeface="+mj-lt"/>
                <a:ea typeface="Times New Roman" charset="0"/>
                <a:cs typeface="Times New Roman" charset="0"/>
              </a:rPr>
              <a:t>print</a:t>
            </a:r>
            <a:r>
              <a:rPr lang="en-US" altLang="en-US" sz="2000" dirty="0">
                <a:latin typeface="+mj-lt"/>
                <a:ea typeface="Times New Roman" charset="0"/>
                <a:cs typeface="Times New Roman" charset="0"/>
              </a:rPr>
              <a:t> ( </a:t>
            </a:r>
            <a:r>
              <a:rPr lang="en-US" altLang="en-US" sz="2000" dirty="0">
                <a:solidFill>
                  <a:srgbClr val="C00000"/>
                </a:solidFill>
                <a:latin typeface="+mj-lt"/>
                <a:ea typeface="Times New Roman" charset="0"/>
                <a:cs typeface="Times New Roman" charset="0"/>
              </a:rPr>
              <a:t>“{:5d}{:5d}{:5d}”</a:t>
            </a:r>
            <a:r>
              <a:rPr lang="en-US" altLang="en-US" sz="2000" dirty="0">
                <a:latin typeface="+mj-lt"/>
                <a:ea typeface="Times New Roman" charset="0"/>
                <a:cs typeface="Times New Roman" charset="0"/>
              </a:rPr>
              <a:t>.</a:t>
            </a:r>
            <a:r>
              <a:rPr lang="en-US" altLang="en-US" sz="2000" dirty="0">
                <a:solidFill>
                  <a:srgbClr val="0070C0"/>
                </a:solidFill>
                <a:latin typeface="+mj-lt"/>
                <a:ea typeface="Times New Roman" charset="0"/>
                <a:cs typeface="Times New Roman" charset="0"/>
              </a:rPr>
              <a:t>format</a:t>
            </a:r>
            <a:r>
              <a:rPr lang="en-US" altLang="en-US" sz="2000" dirty="0">
                <a:latin typeface="+mj-lt"/>
                <a:ea typeface="Times New Roman" charset="0"/>
                <a:cs typeface="Times New Roman" charset="0"/>
              </a:rPr>
              <a:t>(a, a*a, a*a*a) )</a:t>
            </a:r>
            <a:endParaRPr lang="ru-RU" altLang="en-US" sz="2000" dirty="0">
              <a:latin typeface="+mj-lt"/>
              <a:ea typeface="Times New Roman" charset="0"/>
              <a:cs typeface="Times New Roman" charset="0"/>
            </a:endParaRPr>
          </a:p>
        </p:txBody>
      </p:sp>
      <p:sp>
        <p:nvSpPr>
          <p:cNvPr id="18" name="AutoShape 7"/>
          <p:cNvSpPr>
            <a:spLocks noChangeArrowheads="1"/>
          </p:cNvSpPr>
          <p:nvPr/>
        </p:nvSpPr>
        <p:spPr bwMode="auto">
          <a:xfrm>
            <a:off x="3191682" y="773113"/>
            <a:ext cx="1603375" cy="484188"/>
          </a:xfrm>
          <a:prstGeom prst="wedgeRoundRectCallout">
            <a:avLst>
              <a:gd name="adj1" fmla="val -43759"/>
              <a:gd name="adj2" fmla="val 135875"/>
              <a:gd name="adj3" fmla="val 16667"/>
            </a:avLst>
          </a:prstGeom>
          <a:solidFill>
            <a:srgbClr val="E6E6FF"/>
          </a:solidFill>
          <a:ln w="12700">
            <a:noFill/>
            <a:miter lim="800000"/>
            <a:headEnd/>
            <a:tailEnd type="none" w="lg" len="lg"/>
          </a:ln>
          <a:effectLst>
            <a:outerShdw dist="35921" dir="2700000" algn="ctr" rotWithShape="0">
              <a:schemeClr val="tx1"/>
            </a:outerShdw>
          </a:effectLst>
        </p:spPr>
        <p:txBody>
          <a:bodyPr lIns="90000" tIns="46800" rIns="90000" bIns="46800" anchor="ctr"/>
          <a:lstStyle/>
          <a:p>
            <a:pPr algn="ctr" eaLnBrk="1" hangingPunct="1">
              <a:defRPr/>
            </a:pPr>
            <a:r>
              <a:rPr lang="en-US" sz="2400">
                <a:latin typeface="Consolas" charset="0"/>
              </a:rPr>
              <a:t>tam </a:t>
            </a:r>
            <a:r>
              <a:rPr lang="en-US" sz="2400" err="1">
                <a:latin typeface="Consolas" charset="0"/>
              </a:rPr>
              <a:t>ədəd</a:t>
            </a:r>
            <a:endParaRPr lang="ru-RU" sz="2400">
              <a:latin typeface="Consolas" charset="0"/>
            </a:endParaRPr>
          </a:p>
        </p:txBody>
      </p:sp>
      <p:sp>
        <p:nvSpPr>
          <p:cNvPr id="19" name="Полилиния 15"/>
          <p:cNvSpPr>
            <a:spLocks noChangeArrowheads="1"/>
          </p:cNvSpPr>
          <p:nvPr/>
        </p:nvSpPr>
        <p:spPr bwMode="auto">
          <a:xfrm rot="21180518" flipH="1">
            <a:off x="2460015" y="3482838"/>
            <a:ext cx="2815223" cy="930275"/>
          </a:xfrm>
          <a:custGeom>
            <a:avLst/>
            <a:gdLst>
              <a:gd name="T0" fmla="*/ 0 w 847829"/>
              <a:gd name="T1" fmla="*/ 430569 h 929792"/>
              <a:gd name="T2" fmla="*/ 2147483647 w 847829"/>
              <a:gd name="T3" fmla="*/ 0 h 929792"/>
              <a:gd name="T4" fmla="*/ 0 60000 65536"/>
              <a:gd name="T5" fmla="*/ 0 60000 65536"/>
              <a:gd name="T6" fmla="*/ 0 w 847829"/>
              <a:gd name="T7" fmla="*/ 0 h 929792"/>
              <a:gd name="T8" fmla="*/ 847829 w 847829"/>
              <a:gd name="T9" fmla="*/ 929792 h 929792"/>
            </a:gdLst>
            <a:ahLst/>
            <a:cxnLst>
              <a:cxn ang="T4">
                <a:pos x="T0" y="T1"/>
              </a:cxn>
              <a:cxn ang="T5">
                <a:pos x="T2" y="T3"/>
              </a:cxn>
            </a:cxnLst>
            <a:rect l="T6" t="T7" r="T8" b="T9"/>
            <a:pathLst>
              <a:path w="847829" h="929792">
                <a:moveTo>
                  <a:pt x="0" y="427159"/>
                </a:moveTo>
                <a:cubicBezTo>
                  <a:pt x="311180" y="929792"/>
                  <a:pt x="789018" y="454146"/>
                  <a:pt x="847829" y="0"/>
                </a:cubicBezTo>
              </a:path>
            </a:pathLst>
          </a:custGeom>
          <a:noFill/>
          <a:ln w="28575">
            <a:solidFill>
              <a:srgbClr val="333399"/>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grpSp>
        <p:nvGrpSpPr>
          <p:cNvPr id="3" name="Группа 16"/>
          <p:cNvGrpSpPr>
            <a:grpSpLocks/>
          </p:cNvGrpSpPr>
          <p:nvPr/>
        </p:nvGrpSpPr>
        <p:grpSpPr bwMode="auto">
          <a:xfrm>
            <a:off x="474856" y="4248671"/>
            <a:ext cx="1611423" cy="1126827"/>
            <a:chOff x="5811151" y="2871788"/>
            <a:chExt cx="1611137" cy="1126827"/>
          </a:xfrm>
        </p:grpSpPr>
        <p:sp>
          <p:nvSpPr>
            <p:cNvPr id="35865" name="Прямоугольник 13"/>
            <p:cNvSpPr>
              <a:spLocks noChangeArrowheads="1"/>
            </p:cNvSpPr>
            <p:nvPr/>
          </p:nvSpPr>
          <p:spPr bwMode="auto">
            <a:xfrm>
              <a:off x="5811151" y="3536950"/>
              <a:ext cx="1482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altLang="ru-RU" sz="2400" b="1">
                  <a:solidFill>
                    <a:srgbClr val="333399"/>
                  </a:solidFill>
                  <a:latin typeface="Consolas" charset="0"/>
                </a:rPr>
                <a:t>5 </a:t>
              </a:r>
              <a:r>
                <a:rPr lang="az-Latn-AZ" altLang="ru-RU" sz="2400" b="1">
                  <a:solidFill>
                    <a:srgbClr val="333399"/>
                  </a:solidFill>
                  <a:latin typeface="Consolas" charset="0"/>
                </a:rPr>
                <a:t>işarə</a:t>
              </a:r>
              <a:endParaRPr lang="ru-RU" altLang="ru-RU">
                <a:latin typeface="Consolas" charset="0"/>
              </a:endParaRPr>
            </a:p>
          </p:txBody>
        </p:sp>
        <p:sp>
          <p:nvSpPr>
            <p:cNvPr id="35866" name="Полилиния 9"/>
            <p:cNvSpPr>
              <a:spLocks noChangeArrowheads="1"/>
            </p:cNvSpPr>
            <p:nvPr/>
          </p:nvSpPr>
          <p:spPr bwMode="auto">
            <a:xfrm>
              <a:off x="6517959" y="3219450"/>
              <a:ext cx="233362" cy="57150"/>
            </a:xfrm>
            <a:custGeom>
              <a:avLst/>
              <a:gdLst>
                <a:gd name="T0" fmla="*/ 0 w 233363"/>
                <a:gd name="T1" fmla="*/ 0 h 57150"/>
                <a:gd name="T2" fmla="*/ 0 w 233363"/>
                <a:gd name="T3" fmla="*/ 57150 h 57150"/>
                <a:gd name="T4" fmla="*/ 233340 w 233363"/>
                <a:gd name="T5" fmla="*/ 57150 h 57150"/>
                <a:gd name="T6" fmla="*/ 233340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35867" name="Полилиния 10"/>
            <p:cNvSpPr>
              <a:spLocks noChangeArrowheads="1"/>
            </p:cNvSpPr>
            <p:nvPr/>
          </p:nvSpPr>
          <p:spPr bwMode="auto">
            <a:xfrm>
              <a:off x="6808471" y="3219450"/>
              <a:ext cx="233363" cy="57150"/>
            </a:xfrm>
            <a:custGeom>
              <a:avLst/>
              <a:gdLst>
                <a:gd name="T0" fmla="*/ 0 w 233363"/>
                <a:gd name="T1" fmla="*/ 0 h 57150"/>
                <a:gd name="T2" fmla="*/ 0 w 233363"/>
                <a:gd name="T3" fmla="*/ 57150 h 57150"/>
                <a:gd name="T4" fmla="*/ 233363 w 233363"/>
                <a:gd name="T5" fmla="*/ 57150 h 57150"/>
                <a:gd name="T6" fmla="*/ 233363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35868" name="Прямоугольник 11"/>
            <p:cNvSpPr>
              <a:spLocks noChangeArrowheads="1"/>
            </p:cNvSpPr>
            <p:nvPr/>
          </p:nvSpPr>
          <p:spPr bwMode="auto">
            <a:xfrm>
              <a:off x="7011671" y="2871788"/>
              <a:ext cx="4106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altLang="ru-RU" sz="3200">
                  <a:solidFill>
                    <a:srgbClr val="000000"/>
                  </a:solidFill>
                  <a:latin typeface="Consolas" panose="020B0609020204030204" pitchFamily="49" charset="0"/>
                  <a:ea typeface="Courier New" charset="0"/>
                  <a:cs typeface="Consolas" panose="020B0609020204030204" pitchFamily="49" charset="0"/>
                </a:rPr>
                <a:t>5</a:t>
              </a:r>
              <a:endParaRPr lang="ru-RU" altLang="ru-RU" sz="2000">
                <a:latin typeface="Consolas" panose="020B0609020204030204" pitchFamily="49" charset="0"/>
                <a:cs typeface="Consolas" panose="020B0609020204030204" pitchFamily="49" charset="0"/>
              </a:endParaRPr>
            </a:p>
          </p:txBody>
        </p:sp>
        <p:sp>
          <p:nvSpPr>
            <p:cNvPr id="35869" name="Левая фигурная скобка 12"/>
            <p:cNvSpPr>
              <a:spLocks/>
            </p:cNvSpPr>
            <p:nvPr/>
          </p:nvSpPr>
          <p:spPr bwMode="auto">
            <a:xfrm rot="-5400000">
              <a:off x="6568870" y="2778238"/>
              <a:ext cx="185738" cy="1411062"/>
            </a:xfrm>
            <a:prstGeom prst="leftBrace">
              <a:avLst>
                <a:gd name="adj1" fmla="val 4635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latin typeface="Consolas" charset="0"/>
              </a:endParaRPr>
            </a:p>
          </p:txBody>
        </p:sp>
        <p:sp>
          <p:nvSpPr>
            <p:cNvPr id="35870" name="Полилиния 9"/>
            <p:cNvSpPr>
              <a:spLocks noChangeArrowheads="1"/>
            </p:cNvSpPr>
            <p:nvPr/>
          </p:nvSpPr>
          <p:spPr bwMode="auto">
            <a:xfrm>
              <a:off x="5951221" y="3219450"/>
              <a:ext cx="233362" cy="57150"/>
            </a:xfrm>
            <a:custGeom>
              <a:avLst/>
              <a:gdLst>
                <a:gd name="T0" fmla="*/ 0 w 233363"/>
                <a:gd name="T1" fmla="*/ 0 h 57150"/>
                <a:gd name="T2" fmla="*/ 0 w 233363"/>
                <a:gd name="T3" fmla="*/ 57150 h 57150"/>
                <a:gd name="T4" fmla="*/ 233340 w 233363"/>
                <a:gd name="T5" fmla="*/ 57150 h 57150"/>
                <a:gd name="T6" fmla="*/ 233340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35871" name="Полилиния 10"/>
            <p:cNvSpPr>
              <a:spLocks noChangeArrowheads="1"/>
            </p:cNvSpPr>
            <p:nvPr/>
          </p:nvSpPr>
          <p:spPr bwMode="auto">
            <a:xfrm>
              <a:off x="6241733" y="3219450"/>
              <a:ext cx="233363" cy="57150"/>
            </a:xfrm>
            <a:custGeom>
              <a:avLst/>
              <a:gdLst>
                <a:gd name="T0" fmla="*/ 0 w 233363"/>
                <a:gd name="T1" fmla="*/ 0 h 57150"/>
                <a:gd name="T2" fmla="*/ 0 w 233363"/>
                <a:gd name="T3" fmla="*/ 57150 h 57150"/>
                <a:gd name="T4" fmla="*/ 233363 w 233363"/>
                <a:gd name="T5" fmla="*/ 57150 h 57150"/>
                <a:gd name="T6" fmla="*/ 233363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grpSp>
      <p:grpSp>
        <p:nvGrpSpPr>
          <p:cNvPr id="4" name="Группа 16"/>
          <p:cNvGrpSpPr>
            <a:grpSpLocks/>
          </p:cNvGrpSpPr>
          <p:nvPr/>
        </p:nvGrpSpPr>
        <p:grpSpPr bwMode="auto">
          <a:xfrm>
            <a:off x="2007186" y="4248671"/>
            <a:ext cx="1467560" cy="1126827"/>
            <a:chOff x="5967095" y="2871788"/>
            <a:chExt cx="1466535" cy="1126827"/>
          </a:xfrm>
        </p:grpSpPr>
        <p:sp>
          <p:nvSpPr>
            <p:cNvPr id="35859" name="Прямоугольник 13"/>
            <p:cNvSpPr>
              <a:spLocks noChangeArrowheads="1"/>
            </p:cNvSpPr>
            <p:nvPr/>
          </p:nvSpPr>
          <p:spPr bwMode="auto">
            <a:xfrm>
              <a:off x="5967095" y="3536950"/>
              <a:ext cx="13731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altLang="ru-RU" sz="2400" b="1">
                  <a:solidFill>
                    <a:srgbClr val="333399"/>
                  </a:solidFill>
                  <a:latin typeface="Consolas" charset="0"/>
                </a:rPr>
                <a:t>5 </a:t>
              </a:r>
              <a:r>
                <a:rPr lang="az-Latn-AZ" altLang="ru-RU" sz="2400" b="1">
                  <a:solidFill>
                    <a:srgbClr val="333399"/>
                  </a:solidFill>
                  <a:latin typeface="Consolas" charset="0"/>
                </a:rPr>
                <a:t>işarə</a:t>
              </a:r>
              <a:endParaRPr lang="ru-RU" altLang="ru-RU">
                <a:latin typeface="Consolas" charset="0"/>
              </a:endParaRPr>
            </a:p>
          </p:txBody>
        </p:sp>
        <p:sp>
          <p:nvSpPr>
            <p:cNvPr id="35860" name="Полилиния 9"/>
            <p:cNvSpPr>
              <a:spLocks noChangeArrowheads="1"/>
            </p:cNvSpPr>
            <p:nvPr/>
          </p:nvSpPr>
          <p:spPr bwMode="auto">
            <a:xfrm>
              <a:off x="6303650" y="3219450"/>
              <a:ext cx="233362" cy="57150"/>
            </a:xfrm>
            <a:custGeom>
              <a:avLst/>
              <a:gdLst>
                <a:gd name="T0" fmla="*/ 0 w 233363"/>
                <a:gd name="T1" fmla="*/ 0 h 57150"/>
                <a:gd name="T2" fmla="*/ 0 w 233363"/>
                <a:gd name="T3" fmla="*/ 57150 h 57150"/>
                <a:gd name="T4" fmla="*/ 233340 w 233363"/>
                <a:gd name="T5" fmla="*/ 57150 h 57150"/>
                <a:gd name="T6" fmla="*/ 233340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35861" name="Полилиния 10"/>
            <p:cNvSpPr>
              <a:spLocks noChangeArrowheads="1"/>
            </p:cNvSpPr>
            <p:nvPr/>
          </p:nvSpPr>
          <p:spPr bwMode="auto">
            <a:xfrm>
              <a:off x="6594162" y="3219450"/>
              <a:ext cx="233363" cy="57150"/>
            </a:xfrm>
            <a:custGeom>
              <a:avLst/>
              <a:gdLst>
                <a:gd name="T0" fmla="*/ 0 w 233363"/>
                <a:gd name="T1" fmla="*/ 0 h 57150"/>
                <a:gd name="T2" fmla="*/ 0 w 233363"/>
                <a:gd name="T3" fmla="*/ 57150 h 57150"/>
                <a:gd name="T4" fmla="*/ 233363 w 233363"/>
                <a:gd name="T5" fmla="*/ 57150 h 57150"/>
                <a:gd name="T6" fmla="*/ 233363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35862" name="Прямоугольник 11"/>
            <p:cNvSpPr>
              <a:spLocks noChangeArrowheads="1"/>
            </p:cNvSpPr>
            <p:nvPr/>
          </p:nvSpPr>
          <p:spPr bwMode="auto">
            <a:xfrm>
              <a:off x="6797362" y="2871788"/>
              <a:ext cx="6362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ru-RU" sz="3200">
                  <a:solidFill>
                    <a:srgbClr val="000000"/>
                  </a:solidFill>
                  <a:latin typeface="Consolas" panose="020B0609020204030204" pitchFamily="49" charset="0"/>
                  <a:ea typeface="Courier New" charset="0"/>
                  <a:cs typeface="Consolas" panose="020B0609020204030204" pitchFamily="49" charset="0"/>
                </a:rPr>
                <a:t>2</a:t>
              </a:r>
              <a:r>
                <a:rPr lang="ru-RU" altLang="ru-RU" sz="3200">
                  <a:solidFill>
                    <a:srgbClr val="000000"/>
                  </a:solidFill>
                  <a:latin typeface="Consolas" panose="020B0609020204030204" pitchFamily="49" charset="0"/>
                  <a:ea typeface="Courier New" charset="0"/>
                  <a:cs typeface="Consolas" panose="020B0609020204030204" pitchFamily="49" charset="0"/>
                </a:rPr>
                <a:t>5</a:t>
              </a:r>
              <a:endParaRPr lang="ru-RU" altLang="ru-RU" sz="2000">
                <a:latin typeface="Consolas" panose="020B0609020204030204" pitchFamily="49" charset="0"/>
                <a:cs typeface="Consolas" panose="020B0609020204030204" pitchFamily="49" charset="0"/>
              </a:endParaRPr>
            </a:p>
          </p:txBody>
        </p:sp>
        <p:sp>
          <p:nvSpPr>
            <p:cNvPr id="35863" name="Левая фигурная скобка 12"/>
            <p:cNvSpPr>
              <a:spLocks/>
            </p:cNvSpPr>
            <p:nvPr/>
          </p:nvSpPr>
          <p:spPr bwMode="auto">
            <a:xfrm rot="-5400000">
              <a:off x="6598126" y="2807494"/>
              <a:ext cx="185738" cy="1352550"/>
            </a:xfrm>
            <a:prstGeom prst="leftBrace">
              <a:avLst>
                <a:gd name="adj1" fmla="val 4635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latin typeface="Consolas" charset="0"/>
              </a:endParaRPr>
            </a:p>
          </p:txBody>
        </p:sp>
        <p:sp>
          <p:nvSpPr>
            <p:cNvPr id="35864" name="Полилиния 9"/>
            <p:cNvSpPr>
              <a:spLocks noChangeArrowheads="1"/>
            </p:cNvSpPr>
            <p:nvPr/>
          </p:nvSpPr>
          <p:spPr bwMode="auto">
            <a:xfrm>
              <a:off x="6022663" y="3219450"/>
              <a:ext cx="233362" cy="57150"/>
            </a:xfrm>
            <a:custGeom>
              <a:avLst/>
              <a:gdLst>
                <a:gd name="T0" fmla="*/ 0 w 233363"/>
                <a:gd name="T1" fmla="*/ 0 h 57150"/>
                <a:gd name="T2" fmla="*/ 0 w 233363"/>
                <a:gd name="T3" fmla="*/ 57150 h 57150"/>
                <a:gd name="T4" fmla="*/ 233340 w 233363"/>
                <a:gd name="T5" fmla="*/ 57150 h 57150"/>
                <a:gd name="T6" fmla="*/ 233340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grpSp>
      <p:grpSp>
        <p:nvGrpSpPr>
          <p:cNvPr id="6" name="Группа 16"/>
          <p:cNvGrpSpPr>
            <a:grpSpLocks/>
          </p:cNvGrpSpPr>
          <p:nvPr/>
        </p:nvGrpSpPr>
        <p:grpSpPr bwMode="auto">
          <a:xfrm>
            <a:off x="3385134" y="4248671"/>
            <a:ext cx="1544012" cy="1126827"/>
            <a:chOff x="5967095" y="2871788"/>
            <a:chExt cx="1545386" cy="1126827"/>
          </a:xfrm>
        </p:grpSpPr>
        <p:sp>
          <p:nvSpPr>
            <p:cNvPr id="35854" name="Прямоугольник 13"/>
            <p:cNvSpPr>
              <a:spLocks noChangeArrowheads="1"/>
            </p:cNvSpPr>
            <p:nvPr/>
          </p:nvSpPr>
          <p:spPr bwMode="auto">
            <a:xfrm>
              <a:off x="5967095" y="3536950"/>
              <a:ext cx="15453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az-Latn-AZ" altLang="ru-RU" sz="2400" b="1">
                  <a:solidFill>
                    <a:srgbClr val="333399"/>
                  </a:solidFill>
                  <a:latin typeface="Consolas" charset="0"/>
                </a:rPr>
                <a:t> </a:t>
              </a:r>
              <a:r>
                <a:rPr lang="ru-RU" altLang="ru-RU" sz="2400" b="1">
                  <a:solidFill>
                    <a:srgbClr val="333399"/>
                  </a:solidFill>
                  <a:latin typeface="Consolas" charset="0"/>
                </a:rPr>
                <a:t>5 </a:t>
              </a:r>
              <a:r>
                <a:rPr lang="az-Latn-AZ" altLang="ru-RU" sz="2400" b="1">
                  <a:solidFill>
                    <a:srgbClr val="333399"/>
                  </a:solidFill>
                  <a:latin typeface="Consolas" charset="0"/>
                </a:rPr>
                <a:t>işarə</a:t>
              </a:r>
              <a:endParaRPr lang="ru-RU" altLang="ru-RU">
                <a:latin typeface="Consolas" charset="0"/>
              </a:endParaRPr>
            </a:p>
          </p:txBody>
        </p:sp>
        <p:sp>
          <p:nvSpPr>
            <p:cNvPr id="35855" name="Полилиния 9"/>
            <p:cNvSpPr>
              <a:spLocks noChangeArrowheads="1"/>
            </p:cNvSpPr>
            <p:nvPr/>
          </p:nvSpPr>
          <p:spPr bwMode="auto">
            <a:xfrm>
              <a:off x="6041708" y="3219450"/>
              <a:ext cx="233362" cy="57150"/>
            </a:xfrm>
            <a:custGeom>
              <a:avLst/>
              <a:gdLst>
                <a:gd name="T0" fmla="*/ 0 w 233363"/>
                <a:gd name="T1" fmla="*/ 0 h 57150"/>
                <a:gd name="T2" fmla="*/ 0 w 233363"/>
                <a:gd name="T3" fmla="*/ 57150 h 57150"/>
                <a:gd name="T4" fmla="*/ 233340 w 233363"/>
                <a:gd name="T5" fmla="*/ 57150 h 57150"/>
                <a:gd name="T6" fmla="*/ 233340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35856" name="Полилиния 10"/>
            <p:cNvSpPr>
              <a:spLocks noChangeArrowheads="1"/>
            </p:cNvSpPr>
            <p:nvPr/>
          </p:nvSpPr>
          <p:spPr bwMode="auto">
            <a:xfrm>
              <a:off x="6332220" y="3219450"/>
              <a:ext cx="233363" cy="57150"/>
            </a:xfrm>
            <a:custGeom>
              <a:avLst/>
              <a:gdLst>
                <a:gd name="T0" fmla="*/ 0 w 233363"/>
                <a:gd name="T1" fmla="*/ 0 h 57150"/>
                <a:gd name="T2" fmla="*/ 0 w 233363"/>
                <a:gd name="T3" fmla="*/ 57150 h 57150"/>
                <a:gd name="T4" fmla="*/ 233363 w 233363"/>
                <a:gd name="T5" fmla="*/ 57150 h 57150"/>
                <a:gd name="T6" fmla="*/ 233363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35857" name="Прямоугольник 11"/>
            <p:cNvSpPr>
              <a:spLocks noChangeArrowheads="1"/>
            </p:cNvSpPr>
            <p:nvPr/>
          </p:nvSpPr>
          <p:spPr bwMode="auto">
            <a:xfrm>
              <a:off x="6535420" y="2871788"/>
              <a:ext cx="86350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ru-RU" sz="3200">
                  <a:solidFill>
                    <a:srgbClr val="000000"/>
                  </a:solidFill>
                  <a:latin typeface="Consolas" panose="020B0609020204030204" pitchFamily="49" charset="0"/>
                  <a:ea typeface="Courier New" charset="0"/>
                  <a:cs typeface="Consolas" panose="020B0609020204030204" pitchFamily="49" charset="0"/>
                </a:rPr>
                <a:t>12</a:t>
              </a:r>
              <a:r>
                <a:rPr lang="ru-RU" altLang="ru-RU" sz="3200">
                  <a:solidFill>
                    <a:srgbClr val="000000"/>
                  </a:solidFill>
                  <a:latin typeface="Consolas" panose="020B0609020204030204" pitchFamily="49" charset="0"/>
                  <a:ea typeface="Courier New" charset="0"/>
                  <a:cs typeface="Consolas" panose="020B0609020204030204" pitchFamily="49" charset="0"/>
                </a:rPr>
                <a:t>5</a:t>
              </a:r>
              <a:endParaRPr lang="ru-RU" altLang="ru-RU" sz="2000">
                <a:latin typeface="Consolas" panose="020B0609020204030204" pitchFamily="49" charset="0"/>
                <a:cs typeface="Consolas" panose="020B0609020204030204" pitchFamily="49" charset="0"/>
              </a:endParaRPr>
            </a:p>
          </p:txBody>
        </p:sp>
        <p:sp>
          <p:nvSpPr>
            <p:cNvPr id="35858" name="Левая фигурная скобка 12"/>
            <p:cNvSpPr>
              <a:spLocks/>
            </p:cNvSpPr>
            <p:nvPr/>
          </p:nvSpPr>
          <p:spPr bwMode="auto">
            <a:xfrm rot="-5400000">
              <a:off x="6598126" y="2807494"/>
              <a:ext cx="185738" cy="1352550"/>
            </a:xfrm>
            <a:prstGeom prst="leftBrace">
              <a:avLst>
                <a:gd name="adj1" fmla="val 4635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latin typeface="Consolas" charset="0"/>
              </a:endParaRPr>
            </a:p>
          </p:txBody>
        </p:sp>
      </p:grpSp>
      <p:sp>
        <p:nvSpPr>
          <p:cNvPr id="38" name="Полилиния 15"/>
          <p:cNvSpPr>
            <a:spLocks noChangeArrowheads="1"/>
          </p:cNvSpPr>
          <p:nvPr/>
        </p:nvSpPr>
        <p:spPr bwMode="auto">
          <a:xfrm rot="21180518" flipH="1">
            <a:off x="3126769" y="3435210"/>
            <a:ext cx="2815223" cy="930275"/>
          </a:xfrm>
          <a:custGeom>
            <a:avLst/>
            <a:gdLst>
              <a:gd name="T0" fmla="*/ 0 w 847829"/>
              <a:gd name="T1" fmla="*/ 430569 h 929792"/>
              <a:gd name="T2" fmla="*/ 2147483647 w 847829"/>
              <a:gd name="T3" fmla="*/ 0 h 929792"/>
              <a:gd name="T4" fmla="*/ 0 60000 65536"/>
              <a:gd name="T5" fmla="*/ 0 60000 65536"/>
              <a:gd name="T6" fmla="*/ 0 w 847829"/>
              <a:gd name="T7" fmla="*/ 0 h 929792"/>
              <a:gd name="T8" fmla="*/ 847829 w 847829"/>
              <a:gd name="T9" fmla="*/ 929792 h 929792"/>
            </a:gdLst>
            <a:ahLst/>
            <a:cxnLst>
              <a:cxn ang="T4">
                <a:pos x="T0" y="T1"/>
              </a:cxn>
              <a:cxn ang="T5">
                <a:pos x="T2" y="T3"/>
              </a:cxn>
            </a:cxnLst>
            <a:rect l="T6" t="T7" r="T8" b="T9"/>
            <a:pathLst>
              <a:path w="847829" h="929792">
                <a:moveTo>
                  <a:pt x="0" y="427159"/>
                </a:moveTo>
                <a:cubicBezTo>
                  <a:pt x="311180" y="929792"/>
                  <a:pt x="789018" y="454146"/>
                  <a:pt x="847829" y="0"/>
                </a:cubicBezTo>
              </a:path>
            </a:pathLst>
          </a:custGeom>
          <a:ln>
            <a:headEnd/>
            <a:tailEnd type="triangle" w="med" len="lg"/>
          </a:ln>
        </p:spPr>
        <p:style>
          <a:lnRef idx="2">
            <a:schemeClr val="accent4"/>
          </a:lnRef>
          <a:fillRef idx="0">
            <a:schemeClr val="accent4"/>
          </a:fillRef>
          <a:effectRef idx="1">
            <a:schemeClr val="accent4"/>
          </a:effectRef>
          <a:fontRef idx="minor">
            <a:schemeClr val="tx1"/>
          </a:fontRef>
        </p:style>
        <p:txBody>
          <a:bodyPr/>
          <a:lstStyle/>
          <a:p>
            <a:endParaRPr lang="en-US">
              <a:latin typeface="Consolas" charset="0"/>
            </a:endParaRPr>
          </a:p>
        </p:txBody>
      </p:sp>
      <p:sp>
        <p:nvSpPr>
          <p:cNvPr id="39" name="Полилиния 15"/>
          <p:cNvSpPr>
            <a:spLocks noChangeArrowheads="1"/>
          </p:cNvSpPr>
          <p:nvPr/>
        </p:nvSpPr>
        <p:spPr bwMode="auto">
          <a:xfrm rot="21180518" flipH="1">
            <a:off x="3884003" y="3449498"/>
            <a:ext cx="2815223" cy="930275"/>
          </a:xfrm>
          <a:custGeom>
            <a:avLst/>
            <a:gdLst>
              <a:gd name="T0" fmla="*/ 0 w 847829"/>
              <a:gd name="T1" fmla="*/ 430569 h 929792"/>
              <a:gd name="T2" fmla="*/ 2147483647 w 847829"/>
              <a:gd name="T3" fmla="*/ 0 h 929792"/>
              <a:gd name="T4" fmla="*/ 0 60000 65536"/>
              <a:gd name="T5" fmla="*/ 0 60000 65536"/>
              <a:gd name="T6" fmla="*/ 0 w 847829"/>
              <a:gd name="T7" fmla="*/ 0 h 929792"/>
              <a:gd name="T8" fmla="*/ 847829 w 847829"/>
              <a:gd name="T9" fmla="*/ 929792 h 929792"/>
            </a:gdLst>
            <a:ahLst/>
            <a:cxnLst>
              <a:cxn ang="T4">
                <a:pos x="T0" y="T1"/>
              </a:cxn>
              <a:cxn ang="T5">
                <a:pos x="T2" y="T3"/>
              </a:cxn>
            </a:cxnLst>
            <a:rect l="T6" t="T7" r="T8" b="T9"/>
            <a:pathLst>
              <a:path w="847829" h="929792">
                <a:moveTo>
                  <a:pt x="0" y="427159"/>
                </a:moveTo>
                <a:cubicBezTo>
                  <a:pt x="311180" y="929792"/>
                  <a:pt x="789018" y="454146"/>
                  <a:pt x="847829" y="0"/>
                </a:cubicBezTo>
              </a:path>
            </a:pathLst>
          </a:custGeom>
          <a:ln>
            <a:headEnd/>
            <a:tailEnd type="triangle" w="med" len="lg"/>
          </a:ln>
        </p:spPr>
        <p:style>
          <a:lnRef idx="2">
            <a:schemeClr val="accent1"/>
          </a:lnRef>
          <a:fillRef idx="0">
            <a:schemeClr val="accent1"/>
          </a:fillRef>
          <a:effectRef idx="1">
            <a:schemeClr val="accent1"/>
          </a:effectRef>
          <a:fontRef idx="minor">
            <a:schemeClr val="tx1"/>
          </a:fontRef>
        </p:style>
        <p:txBody>
          <a:bodyPr/>
          <a:lstStyle/>
          <a:p>
            <a:endParaRPr lang="en-US">
              <a:latin typeface="Consolas" charset="0"/>
            </a:endParaRPr>
          </a:p>
        </p:txBody>
      </p:sp>
      <p:sp>
        <p:nvSpPr>
          <p:cNvPr id="7" name="Rectangle 6"/>
          <p:cNvSpPr/>
          <p:nvPr/>
        </p:nvSpPr>
        <p:spPr>
          <a:xfrm>
            <a:off x="5953649" y="4337548"/>
            <a:ext cx="2618308" cy="1477328"/>
          </a:xfrm>
          <a:prstGeom prst="rect">
            <a:avLst/>
          </a:prstGeom>
        </p:spPr>
        <p:txBody>
          <a:bodyPr wrap="square">
            <a:spAutoFit/>
          </a:bodyPr>
          <a:lstStyle/>
          <a:p>
            <a:r>
              <a:rPr lang="en-GB" dirty="0">
                <a:solidFill>
                  <a:srgbClr val="273239"/>
                </a:solidFill>
                <a:latin typeface="urw-din"/>
              </a:rPr>
              <a:t>d – integer</a:t>
            </a:r>
            <a:br>
              <a:rPr lang="en-GB" dirty="0"/>
            </a:br>
            <a:r>
              <a:rPr lang="en-GB" dirty="0">
                <a:solidFill>
                  <a:srgbClr val="273239"/>
                </a:solidFill>
                <a:latin typeface="urw-din"/>
              </a:rPr>
              <a:t>f – float</a:t>
            </a:r>
            <a:br>
              <a:rPr lang="en-GB" dirty="0"/>
            </a:br>
            <a:r>
              <a:rPr lang="en-GB" dirty="0">
                <a:solidFill>
                  <a:srgbClr val="273239"/>
                </a:solidFill>
                <a:latin typeface="urw-din"/>
              </a:rPr>
              <a:t>s – string</a:t>
            </a:r>
            <a:br>
              <a:rPr lang="en-GB" dirty="0"/>
            </a:br>
            <a:r>
              <a:rPr lang="en-GB" dirty="0">
                <a:solidFill>
                  <a:srgbClr val="273239"/>
                </a:solidFill>
                <a:latin typeface="urw-din"/>
              </a:rPr>
              <a:t>x – hexadecimal</a:t>
            </a:r>
            <a:br>
              <a:rPr lang="en-GB" dirty="0"/>
            </a:br>
            <a:r>
              <a:rPr lang="en-GB" dirty="0">
                <a:solidFill>
                  <a:srgbClr val="273239"/>
                </a:solidFill>
                <a:latin typeface="urw-din"/>
              </a:rPr>
              <a:t>o – octal</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right)">
                                      <p:cBhvr>
                                        <p:cTn id="27" dur="500"/>
                                        <p:tgtEl>
                                          <p:spTgt spid="19"/>
                                        </p:tgtEl>
                                      </p:cBhvr>
                                    </p:animEffect>
                                  </p:childTnLst>
                                </p:cTn>
                              </p:par>
                              <p:par>
                                <p:cTn id="28" presetID="9" presetClass="exit" presetSubtype="0" fill="hold" grpId="1" nodeType="withEffect">
                                  <p:stCondLst>
                                    <p:cond delay="0"/>
                                  </p:stCondLst>
                                  <p:childTnLst>
                                    <p:animEffect transition="out" filter="dissolve">
                                      <p:cBhvr>
                                        <p:cTn id="29" dur="500"/>
                                        <p:tgtEl>
                                          <p:spTgt spid="19"/>
                                        </p:tgtEl>
                                      </p:cBhvr>
                                    </p:animEffect>
                                    <p:set>
                                      <p:cBhvr>
                                        <p:cTn id="30" dur="1" fill="hold">
                                          <p:stCondLst>
                                            <p:cond delay="499"/>
                                          </p:stCondLst>
                                        </p:cTn>
                                        <p:tgtEl>
                                          <p:spTgt spid="19"/>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par>
                          <p:cTn id="36" fill="hold" nodeType="afterGroup">
                            <p:stCondLst>
                              <p:cond delay="500"/>
                            </p:stCondLst>
                            <p:childTnLst>
                              <p:par>
                                <p:cTn id="37" presetID="9"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dissolve">
                                      <p:cBhvr>
                                        <p:cTn id="39" dur="500"/>
                                        <p:tgtEl>
                                          <p:spTgt spid="4"/>
                                        </p:tgtEl>
                                      </p:cBhvr>
                                    </p:animEffect>
                                  </p:childTnLst>
                                </p:cTn>
                              </p:par>
                            </p:childTnLst>
                          </p:cTn>
                        </p:par>
                        <p:par>
                          <p:cTn id="40" fill="hold" nodeType="afterGroup">
                            <p:stCondLst>
                              <p:cond delay="1000"/>
                            </p:stCondLst>
                            <p:childTnLst>
                              <p:par>
                                <p:cTn id="41" presetID="9" presetClass="entr" presetSubtype="0"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right)">
                                      <p:cBhvr>
                                        <p:cTn id="48" dur="500"/>
                                        <p:tgtEl>
                                          <p:spTgt spid="38"/>
                                        </p:tgtEl>
                                      </p:cBhvr>
                                    </p:animEffect>
                                  </p:childTnLst>
                                </p:cTn>
                              </p:par>
                              <p:par>
                                <p:cTn id="49" presetID="9" presetClass="exit" presetSubtype="0" fill="hold" grpId="1" nodeType="withEffect">
                                  <p:stCondLst>
                                    <p:cond delay="0"/>
                                  </p:stCondLst>
                                  <p:childTnLst>
                                    <p:animEffect transition="out" filter="dissolve">
                                      <p:cBhvr>
                                        <p:cTn id="50" dur="500"/>
                                        <p:tgtEl>
                                          <p:spTgt spid="38"/>
                                        </p:tgtEl>
                                      </p:cBhvr>
                                    </p:animEffect>
                                    <p:set>
                                      <p:cBhvr>
                                        <p:cTn id="51" dur="1" fill="hold">
                                          <p:stCondLst>
                                            <p:cond delay="499"/>
                                          </p:stCondLst>
                                        </p:cTn>
                                        <p:tgtEl>
                                          <p:spTgt spid="3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right)">
                                      <p:cBhvr>
                                        <p:cTn id="56" dur="500"/>
                                        <p:tgtEl>
                                          <p:spTgt spid="39"/>
                                        </p:tgtEl>
                                      </p:cBhvr>
                                    </p:animEffect>
                                  </p:childTnLst>
                                </p:cTn>
                              </p:par>
                              <p:par>
                                <p:cTn id="57" presetID="9" presetClass="exit" presetSubtype="0" fill="hold" grpId="1" nodeType="withEffect">
                                  <p:stCondLst>
                                    <p:cond delay="0"/>
                                  </p:stCondLst>
                                  <p:childTnLst>
                                    <p:animEffect transition="out" filter="dissolve">
                                      <p:cBhvr>
                                        <p:cTn id="58" dur="500"/>
                                        <p:tgtEl>
                                          <p:spTgt spid="39"/>
                                        </p:tgtEl>
                                      </p:cBhvr>
                                    </p:animEffect>
                                    <p:set>
                                      <p:cBhvr>
                                        <p:cTn id="59"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P spid="18" grpId="0" animBg="1"/>
      <p:bldP spid="19" grpId="0" animBg="1"/>
      <p:bldP spid="19" grpId="1" animBg="1"/>
      <p:bldP spid="38" grpId="0" animBg="1"/>
      <p:bldP spid="38" grpId="1" animBg="1"/>
      <p:bldP spid="39" grpId="0" animBg="1"/>
      <p:bldP spid="39"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300038" y="1760538"/>
            <a:ext cx="8653462" cy="1487487"/>
          </a:xfrm>
        </p:spPr>
        <p:txBody>
          <a:bodyPr/>
          <a:lstStyle/>
          <a:p>
            <a:pPr eaLnBrk="1" hangingPunct="1">
              <a:defRPr/>
            </a:pPr>
            <a:r>
              <a:rPr lang="en-US" dirty="0"/>
              <a:t>Python </a:t>
            </a:r>
            <a:r>
              <a:rPr lang="en-US" dirty="0" err="1"/>
              <a:t>dilində</a:t>
            </a:r>
            <a:r>
              <a:rPr lang="en-US" dirty="0"/>
              <a:t> </a:t>
            </a:r>
            <a:r>
              <a:rPr lang="en-US" dirty="0" err="1"/>
              <a:t>proqramlaşdırma</a:t>
            </a:r>
            <a:endParaRPr lang="ru-RU" dirty="0">
              <a:solidFill>
                <a:schemeClr val="accent6">
                  <a:lumMod val="20000"/>
                  <a:lumOff val="80000"/>
                </a:schemeClr>
              </a:solidFill>
            </a:endParaRPr>
          </a:p>
        </p:txBody>
      </p:sp>
      <p:sp>
        <p:nvSpPr>
          <p:cNvPr id="53252" name="Rectangle 4"/>
          <p:cNvSpPr>
            <a:spLocks noGrp="1" noChangeArrowheads="1"/>
          </p:cNvSpPr>
          <p:nvPr>
            <p:ph type="subTitle" idx="1"/>
          </p:nvPr>
        </p:nvSpPr>
        <p:spPr>
          <a:xfrm>
            <a:off x="1940719" y="3248025"/>
            <a:ext cx="5372100" cy="1381125"/>
          </a:xfrm>
        </p:spPr>
        <p:txBody>
          <a:bodyPr/>
          <a:lstStyle/>
          <a:p>
            <a:pPr marL="1257300" indent="-1257300" eaLnBrk="1" hangingPunct="1">
              <a:lnSpc>
                <a:spcPct val="90000"/>
              </a:lnSpc>
              <a:defRPr/>
            </a:pPr>
            <a:r>
              <a:rPr lang="az-Latn-AZ">
                <a:solidFill>
                  <a:srgbClr val="000000"/>
                </a:solidFill>
              </a:rPr>
              <a:t>Mövzu 3</a:t>
            </a:r>
            <a:r>
              <a:rPr lang="en-US">
                <a:solidFill>
                  <a:srgbClr val="000000"/>
                </a:solidFill>
              </a:rPr>
              <a:t>.</a:t>
            </a:r>
            <a:r>
              <a:rPr lang="ru-RU">
                <a:solidFill>
                  <a:srgbClr val="000000"/>
                </a:solidFill>
              </a:rPr>
              <a:t> </a:t>
            </a:r>
            <a:r>
              <a:rPr lang="en-US" err="1">
                <a:solidFill>
                  <a:schemeClr val="tx1"/>
                </a:solidFill>
              </a:rPr>
              <a:t>Hesablamalar</a:t>
            </a:r>
            <a:endParaRPr lang="ru-RU">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Заголовок 4"/>
          <p:cNvSpPr>
            <a:spLocks noGrp="1"/>
          </p:cNvSpPr>
          <p:nvPr>
            <p:ph type="title"/>
          </p:nvPr>
        </p:nvSpPr>
        <p:spPr>
          <a:xfrm>
            <a:off x="311150" y="301625"/>
            <a:ext cx="8375650" cy="471488"/>
          </a:xfrm>
        </p:spPr>
        <p:txBody>
          <a:bodyPr/>
          <a:lstStyle/>
          <a:p>
            <a:r>
              <a:rPr lang="az-Latn-AZ" altLang="ru-RU"/>
              <a:t>Verilənlərin tipləri</a:t>
            </a:r>
            <a:endParaRPr lang="ru-RU" altLang="ru-RU"/>
          </a:p>
        </p:txBody>
      </p:sp>
      <p:sp>
        <p:nvSpPr>
          <p:cNvPr id="6" name="Text Box 6"/>
          <p:cNvSpPr txBox="1">
            <a:spLocks noChangeArrowheads="1"/>
          </p:cNvSpPr>
          <p:nvPr/>
        </p:nvSpPr>
        <p:spPr bwMode="auto">
          <a:xfrm>
            <a:off x="396875" y="817563"/>
            <a:ext cx="85534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defRPr>
            </a:lvl1pPr>
            <a:lvl2pPr marL="274638" indent="-26828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15000"/>
              </a:spcBef>
              <a:buClr>
                <a:schemeClr val="tx1"/>
              </a:buClr>
              <a:buFontTx/>
              <a:buChar char="•"/>
            </a:pPr>
            <a:r>
              <a:rPr lang="en-US" altLang="ru-RU" sz="2800" b="1" err="1">
                <a:solidFill>
                  <a:srgbClr val="0000FF"/>
                </a:solidFill>
                <a:latin typeface="+mj-lt"/>
                <a:ea typeface="Courier New" charset="0"/>
                <a:cs typeface="Courier New" charset="0"/>
              </a:rPr>
              <a:t>int</a:t>
            </a:r>
            <a:r>
              <a:rPr lang="en-US" altLang="ru-RU" sz="2800" b="1">
                <a:latin typeface="+mj-lt"/>
                <a:ea typeface="Courier New" charset="0"/>
                <a:cs typeface="Courier New" charset="0"/>
              </a:rPr>
              <a:t>	 	</a:t>
            </a:r>
            <a:r>
              <a:rPr lang="en-US" altLang="ru-RU" sz="2800" b="1">
                <a:solidFill>
                  <a:srgbClr val="008000"/>
                </a:solidFill>
                <a:latin typeface="+mj-lt"/>
                <a:ea typeface="Courier New" charset="0"/>
                <a:cs typeface="Courier New" charset="0"/>
              </a:rPr>
              <a:t># </a:t>
            </a:r>
            <a:r>
              <a:rPr lang="az-Latn-AZ" altLang="ru-RU" sz="2800" b="1">
                <a:solidFill>
                  <a:srgbClr val="008000"/>
                </a:solidFill>
                <a:latin typeface="+mj-lt"/>
                <a:ea typeface="Courier New" charset="0"/>
                <a:cs typeface="Courier New" charset="0"/>
              </a:rPr>
              <a:t>tam</a:t>
            </a:r>
            <a:endParaRPr lang="ru-RU" altLang="ru-RU" sz="2800" b="1">
              <a:solidFill>
                <a:srgbClr val="008000"/>
              </a:solidFill>
              <a:latin typeface="+mj-lt"/>
              <a:ea typeface="Courier New" charset="0"/>
              <a:cs typeface="Courier New" charset="0"/>
            </a:endParaRPr>
          </a:p>
          <a:p>
            <a:pPr lvl="1" eaLnBrk="1" hangingPunct="1">
              <a:spcBef>
                <a:spcPct val="15000"/>
              </a:spcBef>
              <a:buClr>
                <a:schemeClr val="tx1"/>
              </a:buClr>
              <a:buFontTx/>
              <a:buChar char="•"/>
            </a:pPr>
            <a:r>
              <a:rPr lang="en-US" altLang="ru-RU" sz="2800" b="1">
                <a:solidFill>
                  <a:srgbClr val="0000FF"/>
                </a:solidFill>
                <a:latin typeface="+mj-lt"/>
                <a:ea typeface="Courier New" charset="0"/>
                <a:cs typeface="Courier New" charset="0"/>
              </a:rPr>
              <a:t>float</a:t>
            </a:r>
            <a:r>
              <a:rPr lang="ru-RU" altLang="ru-RU" sz="2800" b="1">
                <a:latin typeface="+mj-lt"/>
                <a:ea typeface="Courier New" charset="0"/>
                <a:cs typeface="Courier New" charset="0"/>
              </a:rPr>
              <a:t> </a:t>
            </a:r>
            <a:r>
              <a:rPr lang="en-US" altLang="ru-RU" sz="2800" b="1">
                <a:latin typeface="+mj-lt"/>
                <a:ea typeface="Courier New" charset="0"/>
                <a:cs typeface="Courier New" charset="0"/>
              </a:rPr>
              <a:t>	</a:t>
            </a:r>
            <a:r>
              <a:rPr lang="en-US" altLang="ru-RU" sz="2800" b="1">
                <a:solidFill>
                  <a:srgbClr val="008000"/>
                </a:solidFill>
                <a:latin typeface="+mj-lt"/>
                <a:ea typeface="Courier New" charset="0"/>
                <a:cs typeface="Courier New" charset="0"/>
              </a:rPr>
              <a:t># </a:t>
            </a:r>
            <a:r>
              <a:rPr lang="az-Latn-AZ" altLang="ru-RU" sz="2800" b="1">
                <a:solidFill>
                  <a:srgbClr val="008000"/>
                </a:solidFill>
                <a:latin typeface="+mj-lt"/>
                <a:ea typeface="Courier New" charset="0"/>
                <a:cs typeface="Courier New" charset="0"/>
              </a:rPr>
              <a:t>həqiqi</a:t>
            </a:r>
            <a:endParaRPr lang="en-US" altLang="ru-RU" sz="2800" b="1">
              <a:solidFill>
                <a:srgbClr val="008000"/>
              </a:solidFill>
              <a:latin typeface="+mj-lt"/>
              <a:ea typeface="Courier New" charset="0"/>
              <a:cs typeface="Courier New" charset="0"/>
            </a:endParaRPr>
          </a:p>
          <a:p>
            <a:pPr lvl="1" eaLnBrk="1" hangingPunct="1">
              <a:spcBef>
                <a:spcPct val="15000"/>
              </a:spcBef>
              <a:buClr>
                <a:schemeClr val="tx1"/>
              </a:buClr>
              <a:buFontTx/>
              <a:buChar char="•"/>
            </a:pPr>
            <a:r>
              <a:rPr lang="en-US" altLang="ru-RU" sz="2800" b="1" err="1">
                <a:solidFill>
                  <a:srgbClr val="0000FF"/>
                </a:solidFill>
                <a:latin typeface="+mj-lt"/>
                <a:ea typeface="Courier New" charset="0"/>
                <a:cs typeface="Courier New" charset="0"/>
              </a:rPr>
              <a:t>bool</a:t>
            </a:r>
            <a:r>
              <a:rPr lang="ru-RU" altLang="ru-RU" sz="2800" b="1">
                <a:latin typeface="+mj-lt"/>
                <a:ea typeface="Courier New" charset="0"/>
                <a:cs typeface="Courier New" charset="0"/>
              </a:rPr>
              <a:t>   </a:t>
            </a:r>
            <a:r>
              <a:rPr lang="en-US" altLang="ru-RU" sz="2800" b="1">
                <a:latin typeface="+mj-lt"/>
                <a:ea typeface="Courier New" charset="0"/>
                <a:cs typeface="Courier New" charset="0"/>
              </a:rPr>
              <a:t>	</a:t>
            </a:r>
            <a:r>
              <a:rPr lang="en-US" altLang="ru-RU" sz="2800" b="1">
                <a:solidFill>
                  <a:srgbClr val="008000"/>
                </a:solidFill>
                <a:latin typeface="+mj-lt"/>
                <a:ea typeface="Courier New" charset="0"/>
                <a:cs typeface="Courier New" charset="0"/>
              </a:rPr>
              <a:t>#</a:t>
            </a:r>
            <a:r>
              <a:rPr lang="en-US" altLang="ru-RU" sz="2800" b="1">
                <a:latin typeface="+mj-lt"/>
                <a:ea typeface="Courier New" charset="0"/>
                <a:cs typeface="Courier New" charset="0"/>
              </a:rPr>
              <a:t> </a:t>
            </a:r>
            <a:r>
              <a:rPr lang="az-Latn-AZ" altLang="ru-RU" sz="2800" b="1">
                <a:solidFill>
                  <a:srgbClr val="008000"/>
                </a:solidFill>
                <a:latin typeface="+mj-lt"/>
                <a:ea typeface="Courier New" charset="0"/>
                <a:cs typeface="Courier New" charset="0"/>
              </a:rPr>
              <a:t>məntiqi tip</a:t>
            </a:r>
            <a:endParaRPr lang="ru-RU" altLang="ru-RU" sz="2800" b="1">
              <a:solidFill>
                <a:srgbClr val="008000"/>
              </a:solidFill>
              <a:latin typeface="+mj-lt"/>
              <a:ea typeface="Courier New" charset="0"/>
              <a:cs typeface="Courier New" charset="0"/>
            </a:endParaRPr>
          </a:p>
          <a:p>
            <a:pPr lvl="1" eaLnBrk="1" hangingPunct="1">
              <a:spcBef>
                <a:spcPct val="15000"/>
              </a:spcBef>
              <a:buClr>
                <a:schemeClr val="tx1"/>
              </a:buClr>
              <a:buFontTx/>
              <a:buChar char="•"/>
            </a:pPr>
            <a:r>
              <a:rPr lang="en-US" altLang="ru-RU" sz="2800" b="1" err="1">
                <a:solidFill>
                  <a:srgbClr val="0000FF"/>
                </a:solidFill>
                <a:latin typeface="+mj-lt"/>
                <a:ea typeface="Courier New" charset="0"/>
                <a:cs typeface="Courier New" charset="0"/>
              </a:rPr>
              <a:t>str</a:t>
            </a:r>
            <a:r>
              <a:rPr lang="ru-RU" altLang="ru-RU" sz="2800" b="1">
                <a:latin typeface="+mj-lt"/>
                <a:ea typeface="Courier New" charset="0"/>
                <a:cs typeface="Courier New" charset="0"/>
              </a:rPr>
              <a:t> </a:t>
            </a:r>
            <a:r>
              <a:rPr lang="en-US" altLang="ru-RU" sz="2800" b="1">
                <a:latin typeface="+mj-lt"/>
                <a:ea typeface="Courier New" charset="0"/>
                <a:cs typeface="Courier New" charset="0"/>
              </a:rPr>
              <a:t>	</a:t>
            </a:r>
            <a:r>
              <a:rPr lang="en-US" altLang="ru-RU" sz="2800" b="1">
                <a:solidFill>
                  <a:srgbClr val="008000"/>
                </a:solidFill>
                <a:latin typeface="+mj-lt"/>
                <a:ea typeface="Courier New" charset="0"/>
                <a:cs typeface="Courier New" charset="0"/>
              </a:rPr>
              <a:t># </a:t>
            </a:r>
            <a:r>
              <a:rPr lang="en-US" altLang="ru-RU" sz="2800" b="1" err="1">
                <a:solidFill>
                  <a:srgbClr val="008000"/>
                </a:solidFill>
                <a:latin typeface="+mj-lt"/>
                <a:ea typeface="Courier New" charset="0"/>
                <a:cs typeface="Courier New" charset="0"/>
              </a:rPr>
              <a:t>simvollu</a:t>
            </a:r>
            <a:r>
              <a:rPr lang="en-US" altLang="ru-RU" sz="2800" b="1">
                <a:solidFill>
                  <a:srgbClr val="008000"/>
                </a:solidFill>
                <a:latin typeface="+mj-lt"/>
                <a:ea typeface="Courier New" charset="0"/>
                <a:cs typeface="Courier New" charset="0"/>
              </a:rPr>
              <a:t> sətir</a:t>
            </a:r>
            <a:endParaRPr lang="ru-RU" altLang="ru-RU" sz="2800" b="1">
              <a:solidFill>
                <a:srgbClr val="008000"/>
              </a:solidFill>
              <a:latin typeface="+mj-lt"/>
              <a:ea typeface="Courier New" charset="0"/>
              <a:cs typeface="Courier New" charset="0"/>
            </a:endParaRPr>
          </a:p>
        </p:txBody>
      </p:sp>
      <p:sp>
        <p:nvSpPr>
          <p:cNvPr id="5" name="Прямоугольник 4"/>
          <p:cNvSpPr>
            <a:spLocks noChangeArrowheads="1"/>
          </p:cNvSpPr>
          <p:nvPr/>
        </p:nvSpPr>
        <p:spPr bwMode="auto">
          <a:xfrm>
            <a:off x="352425" y="2854325"/>
            <a:ext cx="4208463" cy="3538538"/>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marL="179388" indent="-93663">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800">
                <a:latin typeface="+mj-lt"/>
                <a:ea typeface="Times New Roman" charset="0"/>
                <a:cs typeface="Times New Roman" charset="0"/>
              </a:rPr>
              <a:t>a = </a:t>
            </a:r>
            <a:r>
              <a:rPr lang="en-US" altLang="en-US" sz="2800">
                <a:solidFill>
                  <a:srgbClr val="00B0F0"/>
                </a:solidFill>
                <a:latin typeface="+mj-lt"/>
                <a:ea typeface="Times New Roman" charset="0"/>
                <a:cs typeface="Times New Roman" charset="0"/>
              </a:rPr>
              <a:t>5</a:t>
            </a:r>
            <a:endParaRPr lang="ru-RU" altLang="en-US" sz="2800">
              <a:latin typeface="+mj-lt"/>
              <a:ea typeface="Times New Roman" charset="0"/>
              <a:cs typeface="Times New Roman" charset="0"/>
            </a:endParaRPr>
          </a:p>
          <a:p>
            <a:pPr algn="just" eaLnBrk="1" hangingPunct="1"/>
            <a:r>
              <a:rPr lang="en-US" altLang="en-US" sz="2800">
                <a:solidFill>
                  <a:srgbClr val="0070C0"/>
                </a:solidFill>
                <a:latin typeface="+mj-lt"/>
                <a:ea typeface="Times New Roman" charset="0"/>
                <a:cs typeface="Times New Roman" charset="0"/>
              </a:rPr>
              <a:t>print</a:t>
            </a:r>
            <a:r>
              <a:rPr lang="en-US" altLang="en-US" sz="2800">
                <a:latin typeface="+mj-lt"/>
                <a:ea typeface="Times New Roman" charset="0"/>
                <a:cs typeface="Times New Roman" charset="0"/>
              </a:rPr>
              <a:t> ( </a:t>
            </a:r>
            <a:r>
              <a:rPr lang="en-US" altLang="en-US" sz="2800">
                <a:solidFill>
                  <a:srgbClr val="0070C0"/>
                </a:solidFill>
                <a:latin typeface="+mj-lt"/>
                <a:ea typeface="Times New Roman" charset="0"/>
                <a:cs typeface="Times New Roman" charset="0"/>
              </a:rPr>
              <a:t>type</a:t>
            </a:r>
            <a:r>
              <a:rPr lang="en-US" altLang="en-US" sz="2800">
                <a:latin typeface="+mj-lt"/>
                <a:ea typeface="Times New Roman" charset="0"/>
                <a:cs typeface="Times New Roman" charset="0"/>
              </a:rPr>
              <a:t>(a) )</a:t>
            </a:r>
            <a:endParaRPr lang="ru-RU" altLang="en-US" sz="2800">
              <a:latin typeface="+mj-lt"/>
              <a:ea typeface="Times New Roman" charset="0"/>
              <a:cs typeface="Times New Roman" charset="0"/>
            </a:endParaRPr>
          </a:p>
          <a:p>
            <a:pPr algn="just" eaLnBrk="1" hangingPunct="1"/>
            <a:r>
              <a:rPr lang="en-US" altLang="en-US" sz="2800">
                <a:latin typeface="+mj-lt"/>
                <a:ea typeface="Times New Roman" charset="0"/>
                <a:cs typeface="Times New Roman" charset="0"/>
              </a:rPr>
              <a:t>a = </a:t>
            </a:r>
            <a:r>
              <a:rPr lang="en-US" altLang="en-US" sz="2800">
                <a:solidFill>
                  <a:srgbClr val="00B0F0"/>
                </a:solidFill>
                <a:latin typeface="+mj-lt"/>
                <a:ea typeface="Times New Roman" charset="0"/>
                <a:cs typeface="Times New Roman" charset="0"/>
              </a:rPr>
              <a:t>4.5</a:t>
            </a:r>
            <a:endParaRPr lang="ru-RU" altLang="en-US" sz="2800">
              <a:latin typeface="+mj-lt"/>
              <a:ea typeface="Times New Roman" charset="0"/>
              <a:cs typeface="Times New Roman" charset="0"/>
            </a:endParaRPr>
          </a:p>
          <a:p>
            <a:pPr algn="just" eaLnBrk="1" hangingPunct="1"/>
            <a:r>
              <a:rPr lang="en-US" altLang="en-US" sz="2800">
                <a:solidFill>
                  <a:srgbClr val="0070C0"/>
                </a:solidFill>
                <a:latin typeface="+mj-lt"/>
                <a:ea typeface="Times New Roman" charset="0"/>
                <a:cs typeface="Times New Roman" charset="0"/>
              </a:rPr>
              <a:t>print</a:t>
            </a:r>
            <a:r>
              <a:rPr lang="en-US" altLang="en-US" sz="2800">
                <a:latin typeface="+mj-lt"/>
                <a:ea typeface="Times New Roman" charset="0"/>
                <a:cs typeface="Times New Roman" charset="0"/>
              </a:rPr>
              <a:t> ( </a:t>
            </a:r>
            <a:r>
              <a:rPr lang="en-US" altLang="en-US" sz="2800">
                <a:solidFill>
                  <a:srgbClr val="0070C0"/>
                </a:solidFill>
                <a:latin typeface="+mj-lt"/>
                <a:ea typeface="Times New Roman" charset="0"/>
                <a:cs typeface="Times New Roman" charset="0"/>
              </a:rPr>
              <a:t>type</a:t>
            </a:r>
            <a:r>
              <a:rPr lang="en-US" altLang="en-US" sz="2800">
                <a:latin typeface="+mj-lt"/>
                <a:ea typeface="Times New Roman" charset="0"/>
                <a:cs typeface="Times New Roman" charset="0"/>
              </a:rPr>
              <a:t>(a) )</a:t>
            </a:r>
            <a:endParaRPr lang="ru-RU" altLang="en-US" sz="2800">
              <a:latin typeface="+mj-lt"/>
              <a:ea typeface="Times New Roman" charset="0"/>
              <a:cs typeface="Times New Roman" charset="0"/>
            </a:endParaRPr>
          </a:p>
          <a:p>
            <a:pPr algn="just" eaLnBrk="1" hangingPunct="1"/>
            <a:r>
              <a:rPr lang="en-US" altLang="en-US" sz="2800">
                <a:latin typeface="+mj-lt"/>
                <a:ea typeface="Times New Roman" charset="0"/>
                <a:cs typeface="Times New Roman" charset="0"/>
              </a:rPr>
              <a:t>a = </a:t>
            </a:r>
            <a:r>
              <a:rPr lang="en-US" altLang="en-US" sz="2800">
                <a:solidFill>
                  <a:srgbClr val="00B0F0"/>
                </a:solidFill>
                <a:latin typeface="+mj-lt"/>
                <a:ea typeface="Times New Roman" charset="0"/>
                <a:cs typeface="Times New Roman" charset="0"/>
              </a:rPr>
              <a:t>True</a:t>
            </a:r>
            <a:endParaRPr lang="ru-RU" altLang="en-US" sz="2800">
              <a:latin typeface="+mj-lt"/>
              <a:ea typeface="Times New Roman" charset="0"/>
              <a:cs typeface="Times New Roman" charset="0"/>
            </a:endParaRPr>
          </a:p>
          <a:p>
            <a:pPr algn="just" eaLnBrk="1" hangingPunct="1"/>
            <a:r>
              <a:rPr lang="en-US" altLang="en-US" sz="2800">
                <a:solidFill>
                  <a:srgbClr val="0070C0"/>
                </a:solidFill>
                <a:latin typeface="+mj-lt"/>
                <a:ea typeface="Times New Roman" charset="0"/>
                <a:cs typeface="Times New Roman" charset="0"/>
              </a:rPr>
              <a:t>print</a:t>
            </a:r>
            <a:r>
              <a:rPr lang="en-US" altLang="en-US" sz="2800">
                <a:latin typeface="+mj-lt"/>
                <a:ea typeface="Times New Roman" charset="0"/>
                <a:cs typeface="Times New Roman" charset="0"/>
              </a:rPr>
              <a:t> ( </a:t>
            </a:r>
            <a:r>
              <a:rPr lang="en-US" altLang="en-US" sz="2800">
                <a:solidFill>
                  <a:srgbClr val="0070C0"/>
                </a:solidFill>
                <a:latin typeface="+mj-lt"/>
                <a:ea typeface="Times New Roman" charset="0"/>
                <a:cs typeface="Times New Roman" charset="0"/>
              </a:rPr>
              <a:t>type</a:t>
            </a:r>
            <a:r>
              <a:rPr lang="en-US" altLang="en-US" sz="2800">
                <a:latin typeface="+mj-lt"/>
                <a:ea typeface="Times New Roman" charset="0"/>
                <a:cs typeface="Times New Roman" charset="0"/>
              </a:rPr>
              <a:t>(a) )</a:t>
            </a:r>
            <a:endParaRPr lang="ru-RU" altLang="en-US" sz="2800">
              <a:latin typeface="+mj-lt"/>
              <a:ea typeface="Times New Roman" charset="0"/>
              <a:cs typeface="Times New Roman" charset="0"/>
            </a:endParaRPr>
          </a:p>
          <a:p>
            <a:pPr algn="just" eaLnBrk="1" hangingPunct="1"/>
            <a:r>
              <a:rPr lang="en-US" altLang="en-US" sz="2800">
                <a:latin typeface="+mj-lt"/>
                <a:ea typeface="Times New Roman" charset="0"/>
                <a:cs typeface="Times New Roman" charset="0"/>
              </a:rPr>
              <a:t>a = </a:t>
            </a:r>
            <a:r>
              <a:rPr lang="en-US" altLang="en-US" sz="2800">
                <a:solidFill>
                  <a:srgbClr val="C00000"/>
                </a:solidFill>
                <a:latin typeface="+mj-lt"/>
                <a:ea typeface="Times New Roman" charset="0"/>
                <a:cs typeface="Times New Roman" charset="0"/>
              </a:rPr>
              <a:t>“</a:t>
            </a:r>
            <a:r>
              <a:rPr lang="en-US" altLang="en-US" sz="2800" err="1">
                <a:solidFill>
                  <a:srgbClr val="C00000"/>
                </a:solidFill>
                <a:latin typeface="+mj-lt"/>
                <a:ea typeface="Times New Roman" charset="0"/>
                <a:cs typeface="Times New Roman" charset="0"/>
              </a:rPr>
              <a:t>Vasif</a:t>
            </a:r>
            <a:r>
              <a:rPr lang="en-US" altLang="en-US" sz="2800">
                <a:solidFill>
                  <a:srgbClr val="C00000"/>
                </a:solidFill>
                <a:latin typeface="+mj-lt"/>
                <a:ea typeface="Times New Roman" charset="0"/>
                <a:cs typeface="Times New Roman" charset="0"/>
              </a:rPr>
              <a:t>”</a:t>
            </a:r>
            <a:endParaRPr lang="ru-RU" altLang="en-US" sz="2800">
              <a:latin typeface="+mj-lt"/>
              <a:ea typeface="Times New Roman" charset="0"/>
              <a:cs typeface="Times New Roman" charset="0"/>
            </a:endParaRPr>
          </a:p>
          <a:p>
            <a:pPr algn="just" eaLnBrk="1" hangingPunct="1"/>
            <a:r>
              <a:rPr lang="ru-RU" altLang="en-US" sz="2800" err="1">
                <a:solidFill>
                  <a:srgbClr val="0070C0"/>
                </a:solidFill>
                <a:latin typeface="+mj-lt"/>
                <a:ea typeface="Times New Roman" charset="0"/>
                <a:cs typeface="Times New Roman" charset="0"/>
              </a:rPr>
              <a:t>print</a:t>
            </a:r>
            <a:r>
              <a:rPr lang="ru-RU" altLang="en-US" sz="2800">
                <a:latin typeface="+mj-lt"/>
                <a:ea typeface="Times New Roman" charset="0"/>
                <a:cs typeface="Times New Roman" charset="0"/>
              </a:rPr>
              <a:t> ( </a:t>
            </a:r>
            <a:r>
              <a:rPr lang="ru-RU" altLang="en-US" sz="2800" err="1">
                <a:solidFill>
                  <a:srgbClr val="0070C0"/>
                </a:solidFill>
                <a:latin typeface="+mj-lt"/>
                <a:ea typeface="Times New Roman" charset="0"/>
                <a:cs typeface="Times New Roman" charset="0"/>
              </a:rPr>
              <a:t>type</a:t>
            </a:r>
            <a:r>
              <a:rPr lang="ru-RU" altLang="en-US" sz="2800">
                <a:latin typeface="+mj-lt"/>
                <a:ea typeface="Times New Roman" charset="0"/>
                <a:cs typeface="Times New Roman" charset="0"/>
              </a:rPr>
              <a:t>(</a:t>
            </a:r>
            <a:r>
              <a:rPr lang="ru-RU" altLang="en-US" sz="2800" err="1">
                <a:latin typeface="+mj-lt"/>
                <a:ea typeface="Times New Roman" charset="0"/>
                <a:cs typeface="Times New Roman" charset="0"/>
              </a:rPr>
              <a:t>a</a:t>
            </a:r>
            <a:r>
              <a:rPr lang="ru-RU" altLang="en-US" sz="2800">
                <a:latin typeface="+mj-lt"/>
                <a:ea typeface="Times New Roman" charset="0"/>
                <a:cs typeface="Times New Roman" charset="0"/>
              </a:rPr>
              <a:t>) )</a:t>
            </a:r>
          </a:p>
        </p:txBody>
      </p:sp>
      <p:sp>
        <p:nvSpPr>
          <p:cNvPr id="7" name="Прямоугольник 6"/>
          <p:cNvSpPr>
            <a:spLocks noChangeArrowheads="1"/>
          </p:cNvSpPr>
          <p:nvPr/>
        </p:nvSpPr>
        <p:spPr bwMode="auto">
          <a:xfrm>
            <a:off x="4719638" y="2854325"/>
            <a:ext cx="4208462"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388" indent="-93663">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endParaRPr lang="en-US" altLang="ru-RU" sz="2800">
              <a:latin typeface="+mj-lt"/>
              <a:ea typeface="Times New Roman" charset="0"/>
              <a:cs typeface="Times New Roman" charset="0"/>
            </a:endParaRPr>
          </a:p>
          <a:p>
            <a:pPr algn="just" eaLnBrk="1" hangingPunct="1"/>
            <a:r>
              <a:rPr lang="ru-RU" altLang="ru-RU" sz="2800">
                <a:latin typeface="+mj-lt"/>
                <a:ea typeface="Times New Roman" charset="0"/>
                <a:cs typeface="Times New Roman" charset="0"/>
              </a:rPr>
              <a:t>&lt;class </a:t>
            </a:r>
            <a:r>
              <a:rPr lang="en-US" altLang="ru-RU" sz="2800">
                <a:latin typeface="+mj-lt"/>
                <a:ea typeface="Times New Roman" charset="0"/>
                <a:cs typeface="Times New Roman" charset="0"/>
              </a:rPr>
              <a:t>‘</a:t>
            </a:r>
            <a:r>
              <a:rPr lang="ru-RU" altLang="ru-RU" sz="2800">
                <a:latin typeface="+mj-lt"/>
                <a:ea typeface="Times New Roman" charset="0"/>
                <a:cs typeface="Times New Roman" charset="0"/>
              </a:rPr>
              <a:t>int</a:t>
            </a:r>
            <a:r>
              <a:rPr lang="en-US" altLang="ru-RU" sz="2800">
                <a:latin typeface="+mj-lt"/>
                <a:ea typeface="Times New Roman" charset="0"/>
                <a:cs typeface="Times New Roman" charset="0"/>
              </a:rPr>
              <a:t>’</a:t>
            </a:r>
            <a:r>
              <a:rPr lang="ru-RU" altLang="ru-RU" sz="2800">
                <a:latin typeface="+mj-lt"/>
                <a:ea typeface="Times New Roman" charset="0"/>
                <a:cs typeface="Times New Roman" charset="0"/>
              </a:rPr>
              <a:t>&gt;</a:t>
            </a:r>
          </a:p>
          <a:p>
            <a:pPr algn="just" eaLnBrk="1" hangingPunct="1"/>
            <a:endParaRPr lang="en-US" altLang="ru-RU" sz="2800">
              <a:latin typeface="+mj-lt"/>
              <a:ea typeface="Times New Roman" charset="0"/>
              <a:cs typeface="Times New Roman" charset="0"/>
            </a:endParaRPr>
          </a:p>
          <a:p>
            <a:pPr algn="just" eaLnBrk="1" hangingPunct="1"/>
            <a:r>
              <a:rPr lang="ru-RU" altLang="ru-RU" sz="2800">
                <a:latin typeface="+mj-lt"/>
                <a:ea typeface="Times New Roman" charset="0"/>
                <a:cs typeface="Times New Roman" charset="0"/>
              </a:rPr>
              <a:t>&lt;class </a:t>
            </a:r>
            <a:r>
              <a:rPr lang="en-US" altLang="ru-RU" sz="2800">
                <a:latin typeface="+mj-lt"/>
                <a:ea typeface="Times New Roman" charset="0"/>
                <a:cs typeface="Times New Roman" charset="0"/>
              </a:rPr>
              <a:t>‘</a:t>
            </a:r>
            <a:r>
              <a:rPr lang="ru-RU" altLang="ru-RU" sz="2800">
                <a:latin typeface="+mj-lt"/>
                <a:ea typeface="Times New Roman" charset="0"/>
                <a:cs typeface="Times New Roman" charset="0"/>
              </a:rPr>
              <a:t>float</a:t>
            </a:r>
            <a:r>
              <a:rPr lang="en-US" altLang="ru-RU" sz="2800">
                <a:latin typeface="+mj-lt"/>
                <a:ea typeface="Times New Roman" charset="0"/>
                <a:cs typeface="Times New Roman" charset="0"/>
              </a:rPr>
              <a:t>’</a:t>
            </a:r>
            <a:r>
              <a:rPr lang="ru-RU" altLang="ru-RU" sz="2800">
                <a:latin typeface="+mj-lt"/>
                <a:ea typeface="Times New Roman" charset="0"/>
                <a:cs typeface="Times New Roman" charset="0"/>
              </a:rPr>
              <a:t>&gt;</a:t>
            </a:r>
          </a:p>
          <a:p>
            <a:pPr algn="just" eaLnBrk="1" hangingPunct="1"/>
            <a:endParaRPr lang="en-US" altLang="ru-RU" sz="2800">
              <a:latin typeface="+mj-lt"/>
              <a:ea typeface="Times New Roman" charset="0"/>
              <a:cs typeface="Times New Roman" charset="0"/>
            </a:endParaRPr>
          </a:p>
          <a:p>
            <a:pPr algn="just" eaLnBrk="1" hangingPunct="1"/>
            <a:r>
              <a:rPr lang="ru-RU" altLang="ru-RU" sz="2800">
                <a:latin typeface="+mj-lt"/>
                <a:ea typeface="Times New Roman" charset="0"/>
                <a:cs typeface="Times New Roman" charset="0"/>
              </a:rPr>
              <a:t>&lt;class </a:t>
            </a:r>
            <a:r>
              <a:rPr lang="en-US" altLang="ru-RU" sz="2800">
                <a:latin typeface="+mj-lt"/>
                <a:ea typeface="Times New Roman" charset="0"/>
                <a:cs typeface="Times New Roman" charset="0"/>
              </a:rPr>
              <a:t>‘</a:t>
            </a:r>
            <a:r>
              <a:rPr lang="ru-RU" altLang="ru-RU" sz="2800">
                <a:latin typeface="+mj-lt"/>
                <a:ea typeface="Times New Roman" charset="0"/>
                <a:cs typeface="Times New Roman" charset="0"/>
              </a:rPr>
              <a:t>bool</a:t>
            </a:r>
            <a:r>
              <a:rPr lang="en-US" altLang="ru-RU" sz="2800">
                <a:latin typeface="+mj-lt"/>
                <a:ea typeface="Times New Roman" charset="0"/>
                <a:cs typeface="Times New Roman" charset="0"/>
              </a:rPr>
              <a:t>’</a:t>
            </a:r>
            <a:r>
              <a:rPr lang="ru-RU" altLang="ru-RU" sz="2800">
                <a:latin typeface="+mj-lt"/>
                <a:ea typeface="Times New Roman" charset="0"/>
                <a:cs typeface="Times New Roman" charset="0"/>
              </a:rPr>
              <a:t>&gt;</a:t>
            </a:r>
          </a:p>
          <a:p>
            <a:pPr algn="just" eaLnBrk="1" hangingPunct="1"/>
            <a:endParaRPr lang="en-US" altLang="ru-RU" sz="2800">
              <a:latin typeface="+mj-lt"/>
              <a:ea typeface="Times New Roman" charset="0"/>
              <a:cs typeface="Times New Roman" charset="0"/>
            </a:endParaRPr>
          </a:p>
          <a:p>
            <a:pPr algn="just" eaLnBrk="1" hangingPunct="1"/>
            <a:r>
              <a:rPr lang="ru-RU" altLang="ru-RU" sz="2800">
                <a:latin typeface="+mj-lt"/>
                <a:ea typeface="Times New Roman" charset="0"/>
                <a:cs typeface="Times New Roman" charset="0"/>
              </a:rPr>
              <a:t>&lt;class </a:t>
            </a:r>
            <a:r>
              <a:rPr lang="en-US" altLang="ru-RU" sz="2800">
                <a:latin typeface="+mj-lt"/>
                <a:ea typeface="Times New Roman" charset="0"/>
                <a:cs typeface="Times New Roman" charset="0"/>
              </a:rPr>
              <a:t>‘</a:t>
            </a:r>
            <a:r>
              <a:rPr lang="ru-RU" altLang="ru-RU" sz="2800">
                <a:latin typeface="+mj-lt"/>
                <a:ea typeface="Times New Roman" charset="0"/>
                <a:cs typeface="Times New Roman" charset="0"/>
              </a:rPr>
              <a:t>str</a:t>
            </a:r>
            <a:r>
              <a:rPr lang="en-US" altLang="ru-RU" sz="2800">
                <a:latin typeface="+mj-lt"/>
                <a:ea typeface="Times New Roman" charset="0"/>
                <a:cs typeface="Times New Roman" charset="0"/>
              </a:rPr>
              <a:t>’</a:t>
            </a:r>
            <a:r>
              <a:rPr lang="ru-RU" altLang="ru-RU" sz="2800">
                <a:latin typeface="+mj-lt"/>
                <a:ea typeface="Times New Roman" charset="0"/>
                <a:cs typeface="Times New Roman" charset="0"/>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
                                            <p:bg/>
                                          </p:spTgt>
                                        </p:tgtEl>
                                        <p:attrNameLst>
                                          <p:attrName>style.visibility</p:attrName>
                                        </p:attrNameLst>
                                      </p:cBhvr>
                                      <p:to>
                                        <p:strVal val="visible"/>
                                      </p:to>
                                    </p:set>
                                    <p:animEffect transition="in" filter="dissolve">
                                      <p:cBhvr>
                                        <p:cTn id="27" dur="500"/>
                                        <p:tgtEl>
                                          <p:spTgt spid="5">
                                            <p:bg/>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dissolve">
                                      <p:cBhvr>
                                        <p:cTn id="30" dur="500"/>
                                        <p:tgtEl>
                                          <p:spTgt spid="5">
                                            <p:txEl>
                                              <p:pRg st="0" end="0"/>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Effect transition="in" filter="dissolve">
                                      <p:cBhvr>
                                        <p:cTn id="33" dur="500"/>
                                        <p:tgtEl>
                                          <p:spTgt spid="5">
                                            <p:txEl>
                                              <p:pRg st="1" end="1"/>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dissolve">
                                      <p:cBhvr>
                                        <p:cTn id="36" dur="500"/>
                                        <p:tgtEl>
                                          <p:spTgt spid="7">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Effect transition="in" filter="dissolve">
                                      <p:cBhvr>
                                        <p:cTn id="41" dur="500"/>
                                        <p:tgtEl>
                                          <p:spTgt spid="5">
                                            <p:txEl>
                                              <p:pRg st="2" end="2"/>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5">
                                            <p:txEl>
                                              <p:pRg st="3" end="3"/>
                                            </p:txEl>
                                          </p:spTgt>
                                        </p:tgtEl>
                                        <p:attrNameLst>
                                          <p:attrName>style.visibility</p:attrName>
                                        </p:attrNameLst>
                                      </p:cBhvr>
                                      <p:to>
                                        <p:strVal val="visible"/>
                                      </p:to>
                                    </p:set>
                                    <p:animEffect transition="in" filter="dissolve">
                                      <p:cBhvr>
                                        <p:cTn id="44" dur="500"/>
                                        <p:tgtEl>
                                          <p:spTgt spid="5">
                                            <p:txEl>
                                              <p:pRg st="3" end="3"/>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animEffect transition="in" filter="dissolve">
                                      <p:cBhvr>
                                        <p:cTn id="47" dur="500"/>
                                        <p:tgtEl>
                                          <p:spTgt spid="7">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Effect transition="in" filter="dissolve">
                                      <p:cBhvr>
                                        <p:cTn id="52" dur="500"/>
                                        <p:tgtEl>
                                          <p:spTgt spid="5">
                                            <p:txEl>
                                              <p:pRg st="4" end="4"/>
                                            </p:txEl>
                                          </p:spTgt>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animEffect transition="in" filter="dissolve">
                                      <p:cBhvr>
                                        <p:cTn id="55" dur="500"/>
                                        <p:tgtEl>
                                          <p:spTgt spid="5">
                                            <p:txEl>
                                              <p:pRg st="5" end="5"/>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
                                            <p:txEl>
                                              <p:pRg st="5" end="5"/>
                                            </p:txEl>
                                          </p:spTgt>
                                        </p:tgtEl>
                                        <p:attrNameLst>
                                          <p:attrName>style.visibility</p:attrName>
                                        </p:attrNameLst>
                                      </p:cBhvr>
                                      <p:to>
                                        <p:strVal val="visible"/>
                                      </p:to>
                                    </p:set>
                                    <p:animEffect transition="in" filter="dissolve">
                                      <p:cBhvr>
                                        <p:cTn id="58" dur="500"/>
                                        <p:tgtEl>
                                          <p:spTgt spid="7">
                                            <p:txEl>
                                              <p:pRg st="5" end="5"/>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5">
                                            <p:txEl>
                                              <p:pRg st="6" end="6"/>
                                            </p:txEl>
                                          </p:spTgt>
                                        </p:tgtEl>
                                        <p:attrNameLst>
                                          <p:attrName>style.visibility</p:attrName>
                                        </p:attrNameLst>
                                      </p:cBhvr>
                                      <p:to>
                                        <p:strVal val="visible"/>
                                      </p:to>
                                    </p:set>
                                    <p:animEffect transition="in" filter="dissolve">
                                      <p:cBhvr>
                                        <p:cTn id="63" dur="500"/>
                                        <p:tgtEl>
                                          <p:spTgt spid="5">
                                            <p:txEl>
                                              <p:pRg st="6" end="6"/>
                                            </p:txEl>
                                          </p:spTgt>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5">
                                            <p:txEl>
                                              <p:pRg st="7" end="7"/>
                                            </p:txEl>
                                          </p:spTgt>
                                        </p:tgtEl>
                                        <p:attrNameLst>
                                          <p:attrName>style.visibility</p:attrName>
                                        </p:attrNameLst>
                                      </p:cBhvr>
                                      <p:to>
                                        <p:strVal val="visible"/>
                                      </p:to>
                                    </p:set>
                                    <p:animEffect transition="in" filter="dissolve">
                                      <p:cBhvr>
                                        <p:cTn id="66" dur="500"/>
                                        <p:tgtEl>
                                          <p:spTgt spid="5">
                                            <p:txEl>
                                              <p:pRg st="7" end="7"/>
                                            </p:txEl>
                                          </p:spTgt>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7">
                                            <p:txEl>
                                              <p:pRg st="7" end="7"/>
                                            </p:txEl>
                                          </p:spTgt>
                                        </p:tgtEl>
                                        <p:attrNameLst>
                                          <p:attrName>style.visibility</p:attrName>
                                        </p:attrNameLst>
                                      </p:cBhvr>
                                      <p:to>
                                        <p:strVal val="visible"/>
                                      </p:to>
                                    </p:set>
                                    <p:animEffect transition="in" filter="dissolve">
                                      <p:cBhvr>
                                        <p:cTn id="69"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P spid="5" grpId="0" build="p" animBg="1"/>
      <p:bldP spid="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Заголовок 1"/>
          <p:cNvSpPr>
            <a:spLocks noGrp="1"/>
          </p:cNvSpPr>
          <p:nvPr>
            <p:ph type="title"/>
          </p:nvPr>
        </p:nvSpPr>
        <p:spPr>
          <a:xfrm>
            <a:off x="311150" y="301625"/>
            <a:ext cx="8375650" cy="471488"/>
          </a:xfrm>
        </p:spPr>
        <p:txBody>
          <a:bodyPr/>
          <a:lstStyle/>
          <a:p>
            <a:r>
              <a:rPr lang="az-Latn-AZ" altLang="ru-RU"/>
              <a:t>Cəbri ifadə</a:t>
            </a:r>
            <a:endParaRPr lang="ru-RU" altLang="ru-RU"/>
          </a:p>
        </p:txBody>
      </p:sp>
      <p:sp>
        <p:nvSpPr>
          <p:cNvPr id="4" name="Прямоугольник 3"/>
          <p:cNvSpPr>
            <a:spLocks noChangeArrowheads="1"/>
          </p:cNvSpPr>
          <p:nvPr/>
        </p:nvSpPr>
        <p:spPr bwMode="auto">
          <a:xfrm>
            <a:off x="446087" y="1001786"/>
            <a:ext cx="5705408" cy="523220"/>
          </a:xfrm>
          <a:prstGeom prst="rect">
            <a:avLst/>
          </a:prstGeom>
          <a:solidFill>
            <a:schemeClr val="accent5"/>
          </a:solidFill>
          <a:ln>
            <a:noFill/>
          </a:ln>
          <a:effectLst>
            <a:outerShdw blurRad="63500" dist="38100" dir="2700000" algn="tl" rotWithShape="0">
              <a:srgbClr val="000000">
                <a:alpha val="39999"/>
              </a:srgbClr>
            </a:outerShdw>
          </a:effec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a:latin typeface="+mj-lt"/>
                <a:ea typeface="Courier New" charset="0"/>
                <a:cs typeface="Courier New" charset="0"/>
              </a:rPr>
              <a:t>a</a:t>
            </a:r>
            <a:r>
              <a:rPr lang="ru-RU" altLang="en-US" sz="2800">
                <a:latin typeface="+mj-lt"/>
                <a:ea typeface="Courier New" charset="0"/>
                <a:cs typeface="Courier New" charset="0"/>
              </a:rPr>
              <a:t> </a:t>
            </a:r>
            <a:r>
              <a:rPr lang="en-US" altLang="en-US" sz="2800">
                <a:latin typeface="+mj-lt"/>
                <a:ea typeface="Courier New" charset="0"/>
                <a:cs typeface="Courier New" charset="0"/>
              </a:rPr>
              <a:t>=</a:t>
            </a:r>
            <a:r>
              <a:rPr lang="ru-RU" altLang="en-US" sz="2800">
                <a:latin typeface="+mj-lt"/>
                <a:ea typeface="Courier New" charset="0"/>
                <a:cs typeface="Courier New" charset="0"/>
              </a:rPr>
              <a:t> </a:t>
            </a:r>
            <a:r>
              <a:rPr lang="en-US" altLang="en-US" sz="2800">
                <a:latin typeface="+mj-lt"/>
                <a:ea typeface="Courier New" charset="0"/>
                <a:cs typeface="Courier New" charset="0"/>
              </a:rPr>
              <a:t>(c</a:t>
            </a:r>
            <a:r>
              <a:rPr lang="ru-RU" altLang="en-US" sz="2800">
                <a:latin typeface="+mj-lt"/>
                <a:ea typeface="Courier New" charset="0"/>
                <a:cs typeface="Courier New" charset="0"/>
              </a:rPr>
              <a:t> </a:t>
            </a:r>
            <a:r>
              <a:rPr lang="en-US" altLang="en-US" sz="2800">
                <a:latin typeface="+mj-lt"/>
                <a:ea typeface="Courier New" charset="0"/>
                <a:cs typeface="Courier New" charset="0"/>
              </a:rPr>
              <a:t>+</a:t>
            </a:r>
            <a:r>
              <a:rPr lang="ru-RU" altLang="en-US" sz="2800">
                <a:latin typeface="+mj-lt"/>
                <a:ea typeface="Courier New" charset="0"/>
                <a:cs typeface="Courier New" charset="0"/>
              </a:rPr>
              <a:t> </a:t>
            </a:r>
            <a:r>
              <a:rPr lang="en-US" altLang="en-US" sz="2800">
                <a:latin typeface="+mj-lt"/>
                <a:ea typeface="Courier New" charset="0"/>
                <a:cs typeface="Courier New" charset="0"/>
              </a:rPr>
              <a:t>b</a:t>
            </a:r>
            <a:r>
              <a:rPr lang="ru-RU" altLang="en-US" sz="2800">
                <a:latin typeface="+mj-lt"/>
                <a:ea typeface="Courier New" charset="0"/>
                <a:cs typeface="Courier New" charset="0"/>
              </a:rPr>
              <a:t>**</a:t>
            </a:r>
            <a:r>
              <a:rPr lang="en-US" altLang="en-US" sz="2800">
                <a:solidFill>
                  <a:srgbClr val="00B0F0"/>
                </a:solidFill>
                <a:latin typeface="+mj-lt"/>
                <a:ea typeface="Courier New" charset="0"/>
                <a:cs typeface="Courier New" charset="0"/>
              </a:rPr>
              <a:t>5</a:t>
            </a:r>
            <a:r>
              <a:rPr lang="en-US" altLang="en-US" sz="2800">
                <a:latin typeface="+mj-lt"/>
                <a:ea typeface="Courier New" charset="0"/>
                <a:cs typeface="Courier New" charset="0"/>
              </a:rPr>
              <a:t>*</a:t>
            </a:r>
            <a:r>
              <a:rPr lang="en-US" altLang="en-US" sz="2800">
                <a:solidFill>
                  <a:srgbClr val="00B0F0"/>
                </a:solidFill>
                <a:latin typeface="+mj-lt"/>
                <a:ea typeface="Courier New" charset="0"/>
                <a:cs typeface="Courier New" charset="0"/>
              </a:rPr>
              <a:t>3</a:t>
            </a:r>
            <a:r>
              <a:rPr lang="ru-RU" altLang="en-US" sz="2800">
                <a:solidFill>
                  <a:srgbClr val="00B0F0"/>
                </a:solidFill>
                <a:latin typeface="+mj-lt"/>
                <a:ea typeface="Courier New" charset="0"/>
                <a:cs typeface="Courier New" charset="0"/>
              </a:rPr>
              <a:t> </a:t>
            </a:r>
            <a:r>
              <a:rPr lang="en-US" altLang="en-US" sz="2800">
                <a:latin typeface="+mj-lt"/>
                <a:ea typeface="Courier New" charset="0"/>
                <a:cs typeface="Courier New" charset="0"/>
              </a:rPr>
              <a:t>-</a:t>
            </a:r>
            <a:r>
              <a:rPr lang="ru-RU" altLang="en-US" sz="2800">
                <a:latin typeface="+mj-lt"/>
                <a:ea typeface="Courier New" charset="0"/>
                <a:cs typeface="Courier New" charset="0"/>
              </a:rPr>
              <a:t> </a:t>
            </a:r>
            <a:r>
              <a:rPr lang="en-US" altLang="en-US" sz="2800">
                <a:solidFill>
                  <a:srgbClr val="00B0F0"/>
                </a:solidFill>
                <a:latin typeface="+mj-lt"/>
                <a:ea typeface="Courier New" charset="0"/>
                <a:cs typeface="Courier New" charset="0"/>
              </a:rPr>
              <a:t>1</a:t>
            </a:r>
            <a:r>
              <a:rPr lang="en-US" altLang="en-US" sz="2800">
                <a:latin typeface="+mj-lt"/>
                <a:ea typeface="Courier New" charset="0"/>
                <a:cs typeface="Courier New" charset="0"/>
              </a:rPr>
              <a:t>)</a:t>
            </a:r>
            <a:r>
              <a:rPr lang="ru-RU" altLang="en-US" sz="2800">
                <a:latin typeface="+mj-lt"/>
                <a:ea typeface="Courier New" charset="0"/>
                <a:cs typeface="Courier New" charset="0"/>
              </a:rPr>
              <a:t> </a:t>
            </a:r>
            <a:r>
              <a:rPr lang="en-US" altLang="en-US" sz="2800">
                <a:latin typeface="+mj-lt"/>
                <a:ea typeface="Courier New" charset="0"/>
                <a:cs typeface="Courier New" charset="0"/>
              </a:rPr>
              <a:t>/</a:t>
            </a:r>
            <a:r>
              <a:rPr lang="ru-RU" altLang="en-US" sz="2800">
                <a:latin typeface="+mj-lt"/>
                <a:ea typeface="Courier New" charset="0"/>
                <a:cs typeface="Courier New" charset="0"/>
              </a:rPr>
              <a:t> </a:t>
            </a:r>
            <a:r>
              <a:rPr lang="en-US" altLang="en-US" sz="2800">
                <a:solidFill>
                  <a:srgbClr val="00B0F0"/>
                </a:solidFill>
                <a:latin typeface="+mj-lt"/>
                <a:ea typeface="Courier New" charset="0"/>
                <a:cs typeface="Courier New" charset="0"/>
              </a:rPr>
              <a:t>2</a:t>
            </a:r>
            <a:r>
              <a:rPr lang="ru-RU" altLang="en-US" sz="2800">
                <a:solidFill>
                  <a:srgbClr val="00B0F0"/>
                </a:solidFill>
                <a:latin typeface="+mj-lt"/>
                <a:ea typeface="Courier New" charset="0"/>
                <a:cs typeface="Courier New" charset="0"/>
              </a:rPr>
              <a:t> </a:t>
            </a:r>
            <a:r>
              <a:rPr lang="en-US" altLang="en-US" sz="2800">
                <a:latin typeface="+mj-lt"/>
                <a:ea typeface="Courier New" charset="0"/>
                <a:cs typeface="Courier New" charset="0"/>
              </a:rPr>
              <a:t>*</a:t>
            </a:r>
            <a:r>
              <a:rPr lang="ru-RU" altLang="en-US" sz="2800">
                <a:latin typeface="+mj-lt"/>
                <a:ea typeface="Courier New" charset="0"/>
                <a:cs typeface="Courier New" charset="0"/>
              </a:rPr>
              <a:t> </a:t>
            </a:r>
            <a:r>
              <a:rPr lang="en-US" altLang="en-US" sz="2800">
                <a:latin typeface="+mj-lt"/>
                <a:ea typeface="Courier New" charset="0"/>
                <a:cs typeface="Courier New" charset="0"/>
              </a:rPr>
              <a:t>d</a:t>
            </a:r>
            <a:endParaRPr lang="ru-RU" altLang="en-US" sz="2800">
              <a:latin typeface="+mj-lt"/>
              <a:ea typeface="Courier New" charset="0"/>
              <a:cs typeface="Courier New" charset="0"/>
            </a:endParaRPr>
          </a:p>
        </p:txBody>
      </p:sp>
      <p:sp>
        <p:nvSpPr>
          <p:cNvPr id="5" name="Прямоугольник 4"/>
          <p:cNvSpPr/>
          <p:nvPr/>
        </p:nvSpPr>
        <p:spPr>
          <a:xfrm>
            <a:off x="446087" y="1490960"/>
            <a:ext cx="4759636" cy="2677656"/>
          </a:xfrm>
          <a:prstGeom prst="rect">
            <a:avLst/>
          </a:prstGeom>
        </p:spPr>
        <p:txBody>
          <a:bodyPr wrap="none">
            <a:spAutoFit/>
          </a:bodyPr>
          <a:lstStyle/>
          <a:p>
            <a:pPr eaLnBrk="1" hangingPunct="1">
              <a:defRPr/>
            </a:pPr>
            <a:r>
              <a:rPr lang="az-Latn-AZ" sz="2800" kern="0">
                <a:solidFill>
                  <a:srgbClr val="333399"/>
                </a:solidFill>
                <a:latin typeface="Consolas" charset="0"/>
                <a:ea typeface="+mj-ea"/>
                <a:cs typeface="+mj-cs"/>
              </a:rPr>
              <a:t>Əməliyyatların </a:t>
            </a:r>
            <a:r>
              <a:rPr lang="en-US" sz="2800" kern="0" err="1">
                <a:solidFill>
                  <a:srgbClr val="333399"/>
                </a:solidFill>
                <a:latin typeface="Consolas" charset="0"/>
                <a:ea typeface="+mj-ea"/>
                <a:cs typeface="+mj-cs"/>
              </a:rPr>
              <a:t>yerinə</a:t>
            </a:r>
            <a:r>
              <a:rPr lang="en-US" sz="2800" kern="0">
                <a:solidFill>
                  <a:srgbClr val="333399"/>
                </a:solidFill>
                <a:latin typeface="Consolas" charset="0"/>
                <a:ea typeface="+mj-ea"/>
                <a:cs typeface="+mj-cs"/>
              </a:rPr>
              <a:t> </a:t>
            </a:r>
            <a:endParaRPr lang="az-Latn-AZ" sz="2800" kern="0">
              <a:solidFill>
                <a:srgbClr val="333399"/>
              </a:solidFill>
              <a:latin typeface="Consolas" charset="0"/>
              <a:ea typeface="+mj-ea"/>
              <a:cs typeface="+mj-cs"/>
            </a:endParaRPr>
          </a:p>
          <a:p>
            <a:pPr eaLnBrk="1" hangingPunct="1">
              <a:defRPr/>
            </a:pPr>
            <a:r>
              <a:rPr lang="en-US" sz="2800" kern="0" err="1">
                <a:solidFill>
                  <a:srgbClr val="333399"/>
                </a:solidFill>
                <a:latin typeface="Consolas" charset="0"/>
                <a:ea typeface="+mj-ea"/>
                <a:cs typeface="+mj-cs"/>
              </a:rPr>
              <a:t>yetirilmə</a:t>
            </a:r>
            <a:r>
              <a:rPr lang="en-US" sz="2800" kern="0">
                <a:solidFill>
                  <a:srgbClr val="333399"/>
                </a:solidFill>
                <a:latin typeface="Consolas" charset="0"/>
                <a:ea typeface="+mj-ea"/>
                <a:cs typeface="+mj-cs"/>
              </a:rPr>
              <a:t> </a:t>
            </a:r>
            <a:r>
              <a:rPr lang="en-US" sz="2800" kern="0" err="1">
                <a:solidFill>
                  <a:srgbClr val="333399"/>
                </a:solidFill>
                <a:latin typeface="Consolas" charset="0"/>
                <a:ea typeface="+mj-ea"/>
                <a:cs typeface="+mj-cs"/>
              </a:rPr>
              <a:t>ardıcıllığı</a:t>
            </a:r>
            <a:r>
              <a:rPr lang="en-US" sz="2800" kern="0">
                <a:solidFill>
                  <a:srgbClr val="333399"/>
                </a:solidFill>
                <a:latin typeface="Consolas" charset="0"/>
                <a:ea typeface="+mj-ea"/>
                <a:cs typeface="+mj-cs"/>
              </a:rPr>
              <a:t>:</a:t>
            </a:r>
          </a:p>
          <a:p>
            <a:pPr marL="625475" indent="-436563" eaLnBrk="1" hangingPunct="1">
              <a:buFont typeface="+mj-lt"/>
              <a:buAutoNum type="arabicParenR"/>
              <a:defRPr/>
            </a:pPr>
            <a:r>
              <a:rPr lang="az-Latn-AZ" sz="2800" kern="0">
                <a:solidFill>
                  <a:srgbClr val="000000"/>
                </a:solidFill>
                <a:latin typeface="+mj-lt"/>
                <a:ea typeface="+mj-ea"/>
                <a:cs typeface="+mj-cs"/>
              </a:rPr>
              <a:t>Mötərizələr</a:t>
            </a:r>
            <a:endParaRPr lang="ru-RU" sz="2800" kern="0">
              <a:solidFill>
                <a:srgbClr val="000000"/>
              </a:solidFill>
              <a:latin typeface="+mj-lt"/>
              <a:ea typeface="+mj-ea"/>
              <a:cs typeface="+mj-cs"/>
            </a:endParaRPr>
          </a:p>
          <a:p>
            <a:pPr marL="625475" indent="-436563" eaLnBrk="1" hangingPunct="1">
              <a:buFont typeface="+mj-lt"/>
              <a:buAutoNum type="arabicParenR"/>
              <a:defRPr/>
            </a:pPr>
            <a:r>
              <a:rPr lang="az-Latn-AZ" sz="2800">
                <a:latin typeface="+mj-lt"/>
              </a:rPr>
              <a:t>Qüvvətə</a:t>
            </a:r>
            <a:r>
              <a:rPr lang="en-US" sz="2800">
                <a:latin typeface="+mj-lt"/>
              </a:rPr>
              <a:t> </a:t>
            </a:r>
            <a:r>
              <a:rPr lang="en-US" sz="2800" err="1">
                <a:latin typeface="+mj-lt"/>
              </a:rPr>
              <a:t>yüksəltmə</a:t>
            </a:r>
            <a:r>
              <a:rPr lang="en-US" sz="2800">
                <a:latin typeface="+mj-lt"/>
              </a:rPr>
              <a:t> </a:t>
            </a:r>
            <a:r>
              <a:rPr lang="ru-RU" sz="2800" kern="0">
                <a:solidFill>
                  <a:srgbClr val="000000"/>
                </a:solidFill>
                <a:latin typeface="+mj-lt"/>
                <a:ea typeface="+mj-ea"/>
                <a:cs typeface="Courier New" pitchFamily="49" charset="0"/>
              </a:rPr>
              <a:t>**</a:t>
            </a:r>
          </a:p>
          <a:p>
            <a:pPr marL="625475" indent="-436563" eaLnBrk="1" hangingPunct="1">
              <a:buFont typeface="+mj-lt"/>
              <a:buAutoNum type="arabicParenR"/>
              <a:defRPr/>
            </a:pPr>
            <a:r>
              <a:rPr lang="az-Latn-AZ" sz="2800" kern="0">
                <a:solidFill>
                  <a:srgbClr val="000000"/>
                </a:solidFill>
                <a:latin typeface="+mj-lt"/>
                <a:ea typeface="+mj-ea"/>
                <a:cs typeface="+mj-cs"/>
              </a:rPr>
              <a:t>Vurma və bölmə</a:t>
            </a:r>
          </a:p>
          <a:p>
            <a:pPr marL="625475" indent="-436563" eaLnBrk="1" hangingPunct="1">
              <a:buFont typeface="+mj-lt"/>
              <a:buAutoNum type="arabicParenR"/>
              <a:defRPr/>
            </a:pPr>
            <a:r>
              <a:rPr lang="az-Latn-AZ" sz="2800" kern="0">
                <a:solidFill>
                  <a:srgbClr val="000000"/>
                </a:solidFill>
                <a:latin typeface="+mj-lt"/>
                <a:ea typeface="+mj-ea"/>
                <a:cs typeface="+mj-cs"/>
              </a:rPr>
              <a:t>Toplama və çıxma</a:t>
            </a:r>
            <a:endParaRPr lang="ru-RU" sz="2800" kern="0">
              <a:solidFill>
                <a:srgbClr val="000000"/>
              </a:solidFill>
              <a:latin typeface="+mj-lt"/>
              <a:ea typeface="+mj-ea"/>
              <a:cs typeface="+mj-cs"/>
            </a:endParaRPr>
          </a:p>
        </p:txBody>
      </p:sp>
      <p:sp>
        <p:nvSpPr>
          <p:cNvPr id="6" name="Прямоугольник 5"/>
          <p:cNvSpPr/>
          <p:nvPr/>
        </p:nvSpPr>
        <p:spPr>
          <a:xfrm>
            <a:off x="2524570" y="609400"/>
            <a:ext cx="354584" cy="461665"/>
          </a:xfrm>
          <a:prstGeom prst="rect">
            <a:avLst/>
          </a:prstGeom>
        </p:spPr>
        <p:txBody>
          <a:bodyPr wrap="none">
            <a:spAutoFit/>
          </a:bodyPr>
          <a:lstStyle/>
          <a:p>
            <a:pPr eaLnBrk="1" hangingPunct="1">
              <a:defRPr/>
            </a:pPr>
            <a:r>
              <a:rPr lang="ru-RU" sz="2400" kern="0">
                <a:solidFill>
                  <a:srgbClr val="000000"/>
                </a:solidFill>
                <a:latin typeface="+mj-lt"/>
                <a:cs typeface="Courier New" pitchFamily="49" charset="0"/>
              </a:rPr>
              <a:t>1</a:t>
            </a:r>
            <a:endParaRPr lang="ru-RU" sz="1600">
              <a:latin typeface="+mj-lt"/>
              <a:cs typeface="Courier New" pitchFamily="49" charset="0"/>
            </a:endParaRPr>
          </a:p>
        </p:txBody>
      </p:sp>
      <p:sp>
        <p:nvSpPr>
          <p:cNvPr id="7" name="Прямоугольник 6"/>
          <p:cNvSpPr/>
          <p:nvPr/>
        </p:nvSpPr>
        <p:spPr>
          <a:xfrm>
            <a:off x="3016536" y="609400"/>
            <a:ext cx="368300" cy="461962"/>
          </a:xfrm>
          <a:prstGeom prst="rect">
            <a:avLst/>
          </a:prstGeom>
        </p:spPr>
        <p:txBody>
          <a:bodyPr wrap="none">
            <a:spAutoFit/>
          </a:bodyPr>
          <a:lstStyle/>
          <a:p>
            <a:pPr eaLnBrk="1" hangingPunct="1">
              <a:defRPr/>
            </a:pPr>
            <a:r>
              <a:rPr lang="ru-RU" sz="2400" kern="0">
                <a:solidFill>
                  <a:srgbClr val="000000"/>
                </a:solidFill>
                <a:latin typeface="+mj-lt"/>
                <a:cs typeface="Courier New" pitchFamily="49" charset="0"/>
              </a:rPr>
              <a:t>2</a:t>
            </a:r>
            <a:endParaRPr lang="ru-RU" sz="1600">
              <a:latin typeface="+mj-lt"/>
              <a:cs typeface="Courier New" pitchFamily="49" charset="0"/>
            </a:endParaRPr>
          </a:p>
        </p:txBody>
      </p:sp>
      <p:sp>
        <p:nvSpPr>
          <p:cNvPr id="8" name="Прямоугольник 7"/>
          <p:cNvSpPr/>
          <p:nvPr/>
        </p:nvSpPr>
        <p:spPr>
          <a:xfrm>
            <a:off x="1866329" y="609400"/>
            <a:ext cx="354584" cy="461665"/>
          </a:xfrm>
          <a:prstGeom prst="rect">
            <a:avLst/>
          </a:prstGeom>
        </p:spPr>
        <p:txBody>
          <a:bodyPr wrap="none">
            <a:spAutoFit/>
          </a:bodyPr>
          <a:lstStyle/>
          <a:p>
            <a:pPr eaLnBrk="1" hangingPunct="1">
              <a:defRPr/>
            </a:pPr>
            <a:r>
              <a:rPr lang="en-US" sz="2400" kern="0">
                <a:solidFill>
                  <a:srgbClr val="000000"/>
                </a:solidFill>
                <a:latin typeface="+mj-lt"/>
                <a:cs typeface="Courier New" pitchFamily="49" charset="0"/>
              </a:rPr>
              <a:t>3</a:t>
            </a:r>
            <a:endParaRPr lang="ru-RU" sz="1600">
              <a:latin typeface="+mj-lt"/>
              <a:cs typeface="Courier New" pitchFamily="49" charset="0"/>
            </a:endParaRPr>
          </a:p>
        </p:txBody>
      </p:sp>
      <p:sp>
        <p:nvSpPr>
          <p:cNvPr id="9" name="Прямоугольник 8"/>
          <p:cNvSpPr/>
          <p:nvPr/>
        </p:nvSpPr>
        <p:spPr>
          <a:xfrm>
            <a:off x="3598800" y="609400"/>
            <a:ext cx="354584" cy="461665"/>
          </a:xfrm>
          <a:prstGeom prst="rect">
            <a:avLst/>
          </a:prstGeom>
        </p:spPr>
        <p:txBody>
          <a:bodyPr wrap="none">
            <a:spAutoFit/>
          </a:bodyPr>
          <a:lstStyle/>
          <a:p>
            <a:pPr eaLnBrk="1" hangingPunct="1">
              <a:defRPr/>
            </a:pPr>
            <a:r>
              <a:rPr lang="ru-RU" sz="2400" kern="0">
                <a:solidFill>
                  <a:srgbClr val="000000"/>
                </a:solidFill>
                <a:latin typeface="+mj-lt"/>
                <a:cs typeface="Courier New" pitchFamily="49" charset="0"/>
              </a:rPr>
              <a:t>4</a:t>
            </a:r>
            <a:endParaRPr lang="ru-RU" sz="1600">
              <a:latin typeface="+mj-lt"/>
              <a:cs typeface="Courier New" pitchFamily="49" charset="0"/>
            </a:endParaRPr>
          </a:p>
        </p:txBody>
      </p:sp>
      <p:sp>
        <p:nvSpPr>
          <p:cNvPr id="10" name="Прямоугольник 9"/>
          <p:cNvSpPr/>
          <p:nvPr/>
        </p:nvSpPr>
        <p:spPr>
          <a:xfrm>
            <a:off x="4607602" y="611297"/>
            <a:ext cx="368300" cy="461962"/>
          </a:xfrm>
          <a:prstGeom prst="rect">
            <a:avLst/>
          </a:prstGeom>
        </p:spPr>
        <p:txBody>
          <a:bodyPr wrap="none">
            <a:spAutoFit/>
          </a:bodyPr>
          <a:lstStyle/>
          <a:p>
            <a:pPr eaLnBrk="1" hangingPunct="1">
              <a:defRPr/>
            </a:pPr>
            <a:r>
              <a:rPr lang="ru-RU" sz="2400" kern="0">
                <a:solidFill>
                  <a:srgbClr val="000000"/>
                </a:solidFill>
                <a:latin typeface="+mj-lt"/>
                <a:cs typeface="Courier New" pitchFamily="49" charset="0"/>
              </a:rPr>
              <a:t>5</a:t>
            </a:r>
            <a:endParaRPr lang="ru-RU" sz="1600">
              <a:latin typeface="+mj-lt"/>
              <a:cs typeface="Courier New" pitchFamily="49" charset="0"/>
            </a:endParaRPr>
          </a:p>
        </p:txBody>
      </p:sp>
      <p:sp>
        <p:nvSpPr>
          <p:cNvPr id="11" name="Прямоугольник 10"/>
          <p:cNvSpPr/>
          <p:nvPr/>
        </p:nvSpPr>
        <p:spPr>
          <a:xfrm>
            <a:off x="5320144" y="607813"/>
            <a:ext cx="354584" cy="461665"/>
          </a:xfrm>
          <a:prstGeom prst="rect">
            <a:avLst/>
          </a:prstGeom>
        </p:spPr>
        <p:txBody>
          <a:bodyPr wrap="none">
            <a:spAutoFit/>
          </a:bodyPr>
          <a:lstStyle/>
          <a:p>
            <a:pPr eaLnBrk="1" hangingPunct="1">
              <a:defRPr/>
            </a:pPr>
            <a:r>
              <a:rPr lang="en-US" sz="2400" kern="0">
                <a:solidFill>
                  <a:srgbClr val="000000"/>
                </a:solidFill>
                <a:latin typeface="+mj-lt"/>
                <a:cs typeface="Courier New" pitchFamily="49" charset="0"/>
              </a:rPr>
              <a:t>6</a:t>
            </a:r>
            <a:endParaRPr lang="ru-RU" sz="1600">
              <a:latin typeface="+mj-lt"/>
              <a:cs typeface="Courier New" pitchFamily="49" charset="0"/>
            </a:endParaRPr>
          </a:p>
        </p:txBody>
      </p:sp>
      <p:grpSp>
        <p:nvGrpSpPr>
          <p:cNvPr id="2" name="Группа 12"/>
          <p:cNvGrpSpPr>
            <a:grpSpLocks/>
          </p:cNvGrpSpPr>
          <p:nvPr/>
        </p:nvGrpSpPr>
        <p:grpSpPr bwMode="auto">
          <a:xfrm>
            <a:off x="5670533" y="1753679"/>
            <a:ext cx="3300412" cy="1176338"/>
            <a:chOff x="5433848" y="1891862"/>
            <a:chExt cx="3300249" cy="1177159"/>
          </a:xfrm>
        </p:grpSpPr>
        <p:sp>
          <p:nvSpPr>
            <p:cNvPr id="14" name="Блок-схема: процесс 13"/>
            <p:cNvSpPr>
              <a:spLocks noChangeArrowheads="1"/>
            </p:cNvSpPr>
            <p:nvPr/>
          </p:nvSpPr>
          <p:spPr bwMode="auto">
            <a:xfrm>
              <a:off x="5433848" y="1891862"/>
              <a:ext cx="3300249" cy="1177159"/>
            </a:xfrm>
            <a:prstGeom prst="flowChartProcess">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round/>
                  <a:headEnd/>
                  <a:tailEnd type="triangle" w="lg" len="lg"/>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onsolas" charset="0"/>
              </a:endParaRPr>
            </a:p>
          </p:txBody>
        </p:sp>
        <p:graphicFrame>
          <p:nvGraphicFramePr>
            <p:cNvPr id="1026" name="Object 12"/>
            <p:cNvGraphicFramePr>
              <a:graphicFrameLocks noChangeAspect="1"/>
            </p:cNvGraphicFramePr>
            <p:nvPr>
              <p:extLst>
                <p:ext uri="{D42A27DB-BD31-4B8C-83A1-F6EECF244321}">
                  <p14:modId xmlns:p14="http://schemas.microsoft.com/office/powerpoint/2010/main" val="3085964085"/>
                </p:ext>
              </p:extLst>
            </p:nvPr>
          </p:nvGraphicFramePr>
          <p:xfrm>
            <a:off x="5612432" y="1972494"/>
            <a:ext cx="2943080" cy="1091374"/>
          </p:xfrm>
          <a:graphic>
            <a:graphicData uri="http://schemas.openxmlformats.org/presentationml/2006/ole">
              <mc:AlternateContent xmlns:mc="http://schemas.openxmlformats.org/markup-compatibility/2006">
                <mc:Choice xmlns:v="urn:schemas-microsoft-com:vml" Requires="v">
                  <p:oleObj name="Equation" r:id="rId2" imgW="1130040" imgH="419040" progId="Equation.3">
                    <p:embed/>
                  </p:oleObj>
                </mc:Choice>
                <mc:Fallback>
                  <p:oleObj name="Equation" r:id="rId2" imgW="1130040" imgH="419040" progId="Equation.3">
                    <p:embed/>
                    <p:pic>
                      <p:nvPicPr>
                        <p:cNvPr id="1026" name="Object 12"/>
                        <p:cNvPicPr>
                          <a:picLocks noChangeAspect="1" noChangeArrowheads="1"/>
                        </p:cNvPicPr>
                        <p:nvPr/>
                      </p:nvPicPr>
                      <p:blipFill>
                        <a:blip r:embed="rId3"/>
                        <a:srcRect/>
                        <a:stretch>
                          <a:fillRect/>
                        </a:stretch>
                      </p:blipFill>
                      <p:spPr bwMode="auto">
                        <a:xfrm>
                          <a:off x="5612432" y="1972494"/>
                          <a:ext cx="2943080" cy="1091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
        <p:nvSpPr>
          <p:cNvPr id="16" name="Овал 15"/>
          <p:cNvSpPr>
            <a:spLocks noChangeArrowheads="1"/>
          </p:cNvSpPr>
          <p:nvPr/>
        </p:nvSpPr>
        <p:spPr bwMode="auto">
          <a:xfrm>
            <a:off x="8349836" y="2144611"/>
            <a:ext cx="531812" cy="469900"/>
          </a:xfrm>
          <a:prstGeom prst="ellipse">
            <a:avLst/>
          </a:prstGeom>
          <a:noFill/>
          <a:ln w="1905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latin typeface="Consolas" charset="0"/>
            </a:endParaRPr>
          </a:p>
        </p:txBody>
      </p:sp>
      <p:grpSp>
        <p:nvGrpSpPr>
          <p:cNvPr id="3" name="Группа 24"/>
          <p:cNvGrpSpPr>
            <a:grpSpLocks/>
          </p:cNvGrpSpPr>
          <p:nvPr/>
        </p:nvGrpSpPr>
        <p:grpSpPr bwMode="auto">
          <a:xfrm>
            <a:off x="446087" y="4280605"/>
            <a:ext cx="4773616" cy="954107"/>
            <a:chOff x="440868" y="4085435"/>
            <a:chExt cx="4773976" cy="953855"/>
          </a:xfrm>
        </p:grpSpPr>
        <p:sp>
          <p:nvSpPr>
            <p:cNvPr id="17" name="Прямоугольник 16"/>
            <p:cNvSpPr>
              <a:spLocks noChangeArrowheads="1"/>
            </p:cNvSpPr>
            <p:nvPr/>
          </p:nvSpPr>
          <p:spPr bwMode="auto">
            <a:xfrm>
              <a:off x="440868" y="4085435"/>
              <a:ext cx="4773976" cy="953855"/>
            </a:xfrm>
            <a:prstGeom prst="rect">
              <a:avLst/>
            </a:prstGeom>
            <a:solidFill>
              <a:schemeClr val="accent5"/>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a:latin typeface="+mj-lt"/>
                  <a:ea typeface="Courier New" charset="0"/>
                  <a:cs typeface="Courier New" charset="0"/>
                </a:rPr>
                <a:t>a</a:t>
              </a:r>
              <a:r>
                <a:rPr lang="ru-RU" altLang="en-US" sz="2800">
                  <a:latin typeface="+mj-lt"/>
                  <a:ea typeface="Courier New" charset="0"/>
                  <a:cs typeface="Courier New" charset="0"/>
                </a:rPr>
                <a:t> </a:t>
              </a:r>
              <a:r>
                <a:rPr lang="en-US" altLang="en-US" sz="2800">
                  <a:latin typeface="+mj-lt"/>
                  <a:ea typeface="Courier New" charset="0"/>
                  <a:cs typeface="Courier New" charset="0"/>
                </a:rPr>
                <a:t>=</a:t>
              </a:r>
              <a:r>
                <a:rPr lang="ru-RU" altLang="en-US" sz="2800">
                  <a:latin typeface="+mj-lt"/>
                  <a:ea typeface="Courier New" charset="0"/>
                  <a:cs typeface="Courier New" charset="0"/>
                </a:rPr>
                <a:t> </a:t>
              </a:r>
              <a:r>
                <a:rPr lang="en-US" altLang="en-US" sz="2800">
                  <a:latin typeface="+mj-lt"/>
                  <a:ea typeface="Courier New" charset="0"/>
                  <a:cs typeface="Courier New" charset="0"/>
                </a:rPr>
                <a:t>(c</a:t>
              </a:r>
              <a:r>
                <a:rPr lang="ru-RU" altLang="en-US" sz="2800">
                  <a:latin typeface="+mj-lt"/>
                  <a:ea typeface="Courier New" charset="0"/>
                  <a:cs typeface="Courier New" charset="0"/>
                </a:rPr>
                <a:t> </a:t>
              </a:r>
              <a:r>
                <a:rPr lang="en-US" altLang="en-US" sz="2800">
                  <a:latin typeface="+mj-lt"/>
                  <a:ea typeface="Courier New" charset="0"/>
                  <a:cs typeface="Courier New" charset="0"/>
                </a:rPr>
                <a:t>+</a:t>
              </a:r>
              <a:r>
                <a:rPr lang="ru-RU" altLang="en-US" sz="2800">
                  <a:latin typeface="+mj-lt"/>
                  <a:ea typeface="Courier New" charset="0"/>
                  <a:cs typeface="Courier New" charset="0"/>
                </a:rPr>
                <a:t> </a:t>
              </a:r>
              <a:r>
                <a:rPr lang="en-US" altLang="en-US" sz="2800">
                  <a:latin typeface="+mj-lt"/>
                  <a:ea typeface="Courier New" charset="0"/>
                  <a:cs typeface="Courier New" charset="0"/>
                </a:rPr>
                <a:t>b</a:t>
              </a:r>
              <a:r>
                <a:rPr lang="ru-RU" altLang="en-US" sz="2800">
                  <a:latin typeface="+mj-lt"/>
                  <a:ea typeface="Courier New" charset="0"/>
                  <a:cs typeface="Courier New" charset="0"/>
                </a:rPr>
                <a:t>*</a:t>
              </a:r>
              <a:r>
                <a:rPr lang="en-US" altLang="en-US" sz="2800">
                  <a:solidFill>
                    <a:srgbClr val="00B0F0"/>
                  </a:solidFill>
                  <a:latin typeface="+mj-lt"/>
                  <a:ea typeface="Courier New" charset="0"/>
                  <a:cs typeface="Courier New" charset="0"/>
                </a:rPr>
                <a:t>5</a:t>
              </a:r>
              <a:r>
                <a:rPr lang="en-US" altLang="en-US" sz="2800">
                  <a:latin typeface="+mj-lt"/>
                  <a:ea typeface="Courier New" charset="0"/>
                  <a:cs typeface="Courier New" charset="0"/>
                </a:rPr>
                <a:t>*</a:t>
              </a:r>
              <a:r>
                <a:rPr lang="en-US" altLang="en-US" sz="2800">
                  <a:solidFill>
                    <a:srgbClr val="00B0F0"/>
                  </a:solidFill>
                  <a:latin typeface="+mj-lt"/>
                  <a:ea typeface="Courier New" charset="0"/>
                  <a:cs typeface="Courier New" charset="0"/>
                </a:rPr>
                <a:t>3</a:t>
              </a:r>
              <a:r>
                <a:rPr lang="ru-RU" altLang="en-US" sz="2800">
                  <a:solidFill>
                    <a:srgbClr val="00B0F0"/>
                  </a:solidFill>
                  <a:latin typeface="+mj-lt"/>
                  <a:ea typeface="Courier New" charset="0"/>
                  <a:cs typeface="Courier New" charset="0"/>
                </a:rPr>
                <a:t> </a:t>
              </a:r>
              <a:r>
                <a:rPr lang="en-US" altLang="en-US" sz="2800">
                  <a:latin typeface="+mj-lt"/>
                  <a:ea typeface="Courier New" charset="0"/>
                  <a:cs typeface="Courier New" charset="0"/>
                </a:rPr>
                <a:t>-</a:t>
              </a:r>
              <a:r>
                <a:rPr lang="ru-RU" altLang="en-US" sz="2800">
                  <a:latin typeface="+mj-lt"/>
                  <a:ea typeface="Courier New" charset="0"/>
                  <a:cs typeface="Courier New" charset="0"/>
                </a:rPr>
                <a:t> </a:t>
              </a:r>
              <a:r>
                <a:rPr lang="en-US" altLang="en-US" sz="2800">
                  <a:solidFill>
                    <a:srgbClr val="00B0F0"/>
                  </a:solidFill>
                  <a:latin typeface="+mj-lt"/>
                  <a:ea typeface="Courier New" charset="0"/>
                  <a:cs typeface="Courier New" charset="0"/>
                </a:rPr>
                <a:t>1</a:t>
              </a:r>
              <a:r>
                <a:rPr lang="en-US" altLang="en-US" sz="2800">
                  <a:latin typeface="+mj-lt"/>
                  <a:ea typeface="Courier New" charset="0"/>
                  <a:cs typeface="Courier New" charset="0"/>
                </a:rPr>
                <a:t>)</a:t>
              </a:r>
              <a:r>
                <a:rPr lang="ru-RU" altLang="en-US" sz="2800">
                  <a:latin typeface="+mj-lt"/>
                  <a:ea typeface="Courier New" charset="0"/>
                  <a:cs typeface="Courier New" charset="0"/>
                </a:rPr>
                <a:t> </a:t>
              </a:r>
            </a:p>
            <a:p>
              <a:pPr eaLnBrk="1" hangingPunct="1"/>
              <a:r>
                <a:rPr lang="ru-RU" altLang="en-US" sz="2800">
                  <a:latin typeface="+mj-lt"/>
                  <a:ea typeface="Courier New" charset="0"/>
                  <a:cs typeface="Courier New" charset="0"/>
                </a:rPr>
                <a:t>           </a:t>
              </a:r>
              <a:r>
                <a:rPr lang="en-US" altLang="en-US" sz="2800">
                  <a:latin typeface="+mj-lt"/>
                  <a:ea typeface="Courier New" charset="0"/>
                  <a:cs typeface="Courier New" charset="0"/>
                </a:rPr>
                <a:t>/</a:t>
              </a:r>
              <a:r>
                <a:rPr lang="ru-RU" altLang="en-US" sz="2800">
                  <a:latin typeface="+mj-lt"/>
                  <a:ea typeface="Courier New" charset="0"/>
                  <a:cs typeface="Courier New" charset="0"/>
                </a:rPr>
                <a:t> </a:t>
              </a:r>
              <a:r>
                <a:rPr lang="en-US" altLang="en-US" sz="2800">
                  <a:solidFill>
                    <a:srgbClr val="00B0F0"/>
                  </a:solidFill>
                  <a:latin typeface="+mj-lt"/>
                  <a:ea typeface="Courier New" charset="0"/>
                  <a:cs typeface="Courier New" charset="0"/>
                </a:rPr>
                <a:t>2</a:t>
              </a:r>
              <a:r>
                <a:rPr lang="ru-RU" altLang="en-US" sz="2800">
                  <a:latin typeface="+mj-lt"/>
                  <a:ea typeface="Courier New" charset="0"/>
                  <a:cs typeface="Courier New" charset="0"/>
                </a:rPr>
                <a:t> </a:t>
              </a:r>
              <a:r>
                <a:rPr lang="en-US" altLang="en-US" sz="2800">
                  <a:latin typeface="+mj-lt"/>
                  <a:ea typeface="Courier New" charset="0"/>
                  <a:cs typeface="Courier New" charset="0"/>
                </a:rPr>
                <a:t>*</a:t>
              </a:r>
              <a:r>
                <a:rPr lang="ru-RU" altLang="en-US" sz="2800">
                  <a:latin typeface="+mj-lt"/>
                  <a:ea typeface="Courier New" charset="0"/>
                  <a:cs typeface="Courier New" charset="0"/>
                </a:rPr>
                <a:t> </a:t>
              </a:r>
              <a:r>
                <a:rPr lang="en-US" altLang="en-US" sz="2800">
                  <a:latin typeface="+mj-lt"/>
                  <a:ea typeface="Courier New" charset="0"/>
                  <a:cs typeface="Courier New" charset="0"/>
                </a:rPr>
                <a:t>d</a:t>
              </a:r>
              <a:endParaRPr lang="ru-RU" altLang="en-US" sz="2800">
                <a:latin typeface="+mj-lt"/>
                <a:ea typeface="Courier New" charset="0"/>
                <a:cs typeface="Courier New" charset="0"/>
              </a:endParaRPr>
            </a:p>
          </p:txBody>
        </p:sp>
        <p:grpSp>
          <p:nvGrpSpPr>
            <p:cNvPr id="1044" name="Группа 20"/>
            <p:cNvGrpSpPr>
              <a:grpSpLocks/>
            </p:cNvGrpSpPr>
            <p:nvPr/>
          </p:nvGrpSpPr>
          <p:grpSpPr bwMode="auto">
            <a:xfrm>
              <a:off x="4316991" y="4109212"/>
              <a:ext cx="513169" cy="523082"/>
              <a:chOff x="6231852" y="4184507"/>
              <a:chExt cx="513169" cy="523082"/>
            </a:xfrm>
          </p:grpSpPr>
          <p:sp>
            <p:nvSpPr>
              <p:cNvPr id="1045" name="Овал 17"/>
              <p:cNvSpPr>
                <a:spLocks noChangeArrowheads="1"/>
              </p:cNvSpPr>
              <p:nvPr/>
            </p:nvSpPr>
            <p:spPr bwMode="auto">
              <a:xfrm>
                <a:off x="6231852" y="4189464"/>
                <a:ext cx="513169" cy="513169"/>
              </a:xfrm>
              <a:prstGeom prst="ellipse">
                <a:avLst/>
              </a:prstGeom>
              <a:solidFill>
                <a:schemeClr val="bg1"/>
              </a:solidFill>
              <a:ln w="9525">
                <a:solidFill>
                  <a:srgbClr val="FF0000"/>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ru-RU" altLang="ru-RU">
                  <a:latin typeface="Consolas" charset="0"/>
                </a:endParaRPr>
              </a:p>
            </p:txBody>
          </p:sp>
          <p:sp>
            <p:nvSpPr>
              <p:cNvPr id="1046" name="Прямоугольник 19"/>
              <p:cNvSpPr>
                <a:spLocks noChangeArrowheads="1"/>
              </p:cNvSpPr>
              <p:nvPr/>
            </p:nvSpPr>
            <p:spPr bwMode="auto">
              <a:xfrm>
                <a:off x="6297504" y="4184507"/>
                <a:ext cx="381865" cy="52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altLang="ru-RU" sz="2800">
                    <a:solidFill>
                      <a:srgbClr val="000000"/>
                    </a:solidFill>
                    <a:latin typeface="+mj-lt"/>
                    <a:ea typeface="Courier New" charset="0"/>
                    <a:cs typeface="Courier New" charset="0"/>
                  </a:rPr>
                  <a:t>\</a:t>
                </a:r>
                <a:endParaRPr lang="ru-RU" altLang="ru-RU">
                  <a:solidFill>
                    <a:srgbClr val="000000"/>
                  </a:solidFill>
                  <a:latin typeface="+mj-lt"/>
                </a:endParaRPr>
              </a:p>
            </p:txBody>
          </p:sp>
        </p:grpSp>
      </p:grpSp>
      <p:sp>
        <p:nvSpPr>
          <p:cNvPr id="22" name="AutoShape 7"/>
          <p:cNvSpPr>
            <a:spLocks noChangeArrowheads="1"/>
          </p:cNvSpPr>
          <p:nvPr/>
        </p:nvSpPr>
        <p:spPr bwMode="auto">
          <a:xfrm>
            <a:off x="5643829" y="3747994"/>
            <a:ext cx="3067050" cy="806450"/>
          </a:xfrm>
          <a:prstGeom prst="wedgeRoundRectCallout">
            <a:avLst>
              <a:gd name="adj1" fmla="val -65509"/>
              <a:gd name="adj2" fmla="val 41208"/>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az-Latn-AZ" altLang="en-US" sz="2400">
                <a:latin typeface="Consolas" charset="0"/>
              </a:rPr>
              <a:t>yeni sətrə keçid</a:t>
            </a:r>
            <a:endParaRPr lang="ru-RU" altLang="en-US" sz="2400">
              <a:latin typeface="Consolas" charset="0"/>
            </a:endParaRPr>
          </a:p>
        </p:txBody>
      </p:sp>
      <p:sp>
        <p:nvSpPr>
          <p:cNvPr id="23" name="Прямоугольник 22"/>
          <p:cNvSpPr>
            <a:spLocks noChangeArrowheads="1"/>
          </p:cNvSpPr>
          <p:nvPr/>
        </p:nvSpPr>
        <p:spPr bwMode="auto">
          <a:xfrm>
            <a:off x="446087" y="5346701"/>
            <a:ext cx="4874057" cy="957118"/>
          </a:xfrm>
          <a:prstGeom prst="rect">
            <a:avLst/>
          </a:prstGeom>
          <a:solidFill>
            <a:schemeClr val="accent5"/>
          </a:solidFill>
          <a:ln>
            <a:noFill/>
          </a:ln>
          <a:effectLst>
            <a:outerShdw blurRad="63500" dist="38100" dir="2700000" algn="tl" rotWithShape="0">
              <a:srgbClr val="000000">
                <a:alpha val="39999"/>
              </a:srgbClr>
            </a:outerShdw>
          </a:effec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a:latin typeface="+mj-lt"/>
                <a:ea typeface="Courier New" charset="0"/>
                <a:cs typeface="Courier New" charset="0"/>
              </a:rPr>
              <a:t>a</a:t>
            </a:r>
            <a:r>
              <a:rPr lang="ru-RU" altLang="en-US" sz="2800">
                <a:latin typeface="+mj-lt"/>
                <a:ea typeface="Courier New" charset="0"/>
                <a:cs typeface="Courier New" charset="0"/>
              </a:rPr>
              <a:t> </a:t>
            </a:r>
            <a:r>
              <a:rPr lang="en-US" altLang="en-US" sz="2800">
                <a:latin typeface="+mj-lt"/>
                <a:ea typeface="Courier New" charset="0"/>
                <a:cs typeface="Courier New" charset="0"/>
              </a:rPr>
              <a:t>=</a:t>
            </a:r>
            <a:r>
              <a:rPr lang="ru-RU" altLang="en-US" sz="2800">
                <a:latin typeface="+mj-lt"/>
                <a:ea typeface="Courier New" charset="0"/>
                <a:cs typeface="Courier New" charset="0"/>
              </a:rPr>
              <a:t> </a:t>
            </a:r>
            <a:r>
              <a:rPr lang="en-US" altLang="en-US" sz="2800">
                <a:latin typeface="+mj-lt"/>
                <a:ea typeface="Courier New" charset="0"/>
                <a:cs typeface="Courier New" charset="0"/>
              </a:rPr>
              <a:t>(c</a:t>
            </a:r>
            <a:r>
              <a:rPr lang="ru-RU" altLang="en-US" sz="2800">
                <a:latin typeface="+mj-lt"/>
                <a:ea typeface="Courier New" charset="0"/>
                <a:cs typeface="Courier New" charset="0"/>
              </a:rPr>
              <a:t> </a:t>
            </a:r>
            <a:r>
              <a:rPr lang="en-US" altLang="en-US" sz="2800">
                <a:latin typeface="+mj-lt"/>
                <a:ea typeface="Courier New" charset="0"/>
                <a:cs typeface="Courier New" charset="0"/>
              </a:rPr>
              <a:t>+</a:t>
            </a:r>
            <a:r>
              <a:rPr lang="ru-RU" altLang="en-US" sz="2800">
                <a:latin typeface="+mj-lt"/>
                <a:ea typeface="Courier New" charset="0"/>
                <a:cs typeface="Courier New" charset="0"/>
              </a:rPr>
              <a:t> </a:t>
            </a:r>
            <a:r>
              <a:rPr lang="en-US" altLang="en-US" sz="2800">
                <a:latin typeface="+mj-lt"/>
                <a:ea typeface="Courier New" charset="0"/>
                <a:cs typeface="Courier New" charset="0"/>
              </a:rPr>
              <a:t>b</a:t>
            </a:r>
            <a:r>
              <a:rPr lang="ru-RU" altLang="en-US" sz="2800">
                <a:latin typeface="+mj-lt"/>
                <a:ea typeface="Courier New" charset="0"/>
                <a:cs typeface="Courier New" charset="0"/>
              </a:rPr>
              <a:t>*</a:t>
            </a:r>
            <a:r>
              <a:rPr lang="en-US" altLang="en-US" sz="2800">
                <a:solidFill>
                  <a:srgbClr val="00B0F0"/>
                </a:solidFill>
                <a:latin typeface="+mj-lt"/>
                <a:ea typeface="Courier New" charset="0"/>
                <a:cs typeface="Courier New" charset="0"/>
              </a:rPr>
              <a:t>5</a:t>
            </a:r>
            <a:r>
              <a:rPr lang="en-US" altLang="en-US" sz="2800">
                <a:latin typeface="+mj-lt"/>
                <a:ea typeface="Courier New" charset="0"/>
                <a:cs typeface="Courier New" charset="0"/>
              </a:rPr>
              <a:t>*</a:t>
            </a:r>
            <a:r>
              <a:rPr lang="en-US" altLang="en-US" sz="2800">
                <a:solidFill>
                  <a:srgbClr val="00B0F0"/>
                </a:solidFill>
                <a:latin typeface="+mj-lt"/>
                <a:ea typeface="Courier New" charset="0"/>
                <a:cs typeface="Courier New" charset="0"/>
              </a:rPr>
              <a:t>3</a:t>
            </a:r>
          </a:p>
          <a:p>
            <a:pPr eaLnBrk="1" hangingPunct="1"/>
            <a:r>
              <a:rPr lang="en-US" altLang="en-US" sz="2800">
                <a:solidFill>
                  <a:srgbClr val="00B0F0"/>
                </a:solidFill>
                <a:latin typeface="+mj-lt"/>
                <a:ea typeface="Courier New" charset="0"/>
                <a:cs typeface="Courier New" charset="0"/>
              </a:rPr>
              <a:t>         </a:t>
            </a:r>
            <a:r>
              <a:rPr lang="ru-RU" altLang="en-US" sz="2800">
                <a:solidFill>
                  <a:srgbClr val="00B0F0"/>
                </a:solidFill>
                <a:latin typeface="+mj-lt"/>
                <a:ea typeface="Courier New" charset="0"/>
                <a:cs typeface="Courier New" charset="0"/>
              </a:rPr>
              <a:t> </a:t>
            </a:r>
            <a:r>
              <a:rPr lang="en-US" altLang="en-US" sz="2800">
                <a:latin typeface="+mj-lt"/>
                <a:ea typeface="Courier New" charset="0"/>
                <a:cs typeface="Courier New" charset="0"/>
              </a:rPr>
              <a:t>-</a:t>
            </a:r>
            <a:r>
              <a:rPr lang="ru-RU" altLang="en-US" sz="2800">
                <a:latin typeface="+mj-lt"/>
                <a:ea typeface="Courier New" charset="0"/>
                <a:cs typeface="Courier New" charset="0"/>
              </a:rPr>
              <a:t> </a:t>
            </a:r>
            <a:r>
              <a:rPr lang="en-US" altLang="en-US" sz="2800">
                <a:solidFill>
                  <a:srgbClr val="00B0F0"/>
                </a:solidFill>
                <a:latin typeface="+mj-lt"/>
                <a:ea typeface="Courier New" charset="0"/>
                <a:cs typeface="Courier New" charset="0"/>
              </a:rPr>
              <a:t>1</a:t>
            </a:r>
            <a:r>
              <a:rPr lang="en-US" altLang="en-US" sz="2800">
                <a:latin typeface="+mj-lt"/>
                <a:ea typeface="Courier New" charset="0"/>
                <a:cs typeface="Courier New" charset="0"/>
              </a:rPr>
              <a:t>)</a:t>
            </a:r>
            <a:r>
              <a:rPr lang="ru-RU" altLang="en-US" sz="2000">
                <a:latin typeface="+mj-lt"/>
                <a:ea typeface="Courier New" charset="0"/>
                <a:cs typeface="Courier New" charset="0"/>
              </a:rPr>
              <a:t> </a:t>
            </a:r>
            <a:r>
              <a:rPr lang="en-US" altLang="en-US" sz="2800">
                <a:latin typeface="+mj-lt"/>
                <a:ea typeface="Courier New" charset="0"/>
                <a:cs typeface="Courier New" charset="0"/>
              </a:rPr>
              <a:t>/</a:t>
            </a:r>
            <a:r>
              <a:rPr lang="ru-RU" altLang="en-US" sz="2800">
                <a:latin typeface="+mj-lt"/>
                <a:ea typeface="Courier New" charset="0"/>
                <a:cs typeface="Courier New" charset="0"/>
              </a:rPr>
              <a:t> </a:t>
            </a:r>
            <a:r>
              <a:rPr lang="en-US" altLang="en-US" sz="2800">
                <a:solidFill>
                  <a:srgbClr val="00B0F0"/>
                </a:solidFill>
                <a:latin typeface="+mj-lt"/>
                <a:ea typeface="Courier New" charset="0"/>
                <a:cs typeface="Courier New" charset="0"/>
              </a:rPr>
              <a:t>2</a:t>
            </a:r>
            <a:r>
              <a:rPr lang="ru-RU" altLang="en-US" sz="2800">
                <a:latin typeface="+mj-lt"/>
                <a:ea typeface="Courier New" charset="0"/>
                <a:cs typeface="Courier New" charset="0"/>
              </a:rPr>
              <a:t> </a:t>
            </a:r>
            <a:r>
              <a:rPr lang="en-US" altLang="en-US" sz="2800">
                <a:latin typeface="+mj-lt"/>
                <a:ea typeface="Courier New" charset="0"/>
                <a:cs typeface="Courier New" charset="0"/>
              </a:rPr>
              <a:t>*</a:t>
            </a:r>
            <a:r>
              <a:rPr lang="ru-RU" altLang="en-US" sz="2800">
                <a:latin typeface="+mj-lt"/>
                <a:ea typeface="Courier New" charset="0"/>
                <a:cs typeface="Courier New" charset="0"/>
              </a:rPr>
              <a:t> </a:t>
            </a:r>
            <a:r>
              <a:rPr lang="en-US" altLang="en-US" sz="2800">
                <a:latin typeface="+mj-lt"/>
                <a:ea typeface="Courier New" charset="0"/>
                <a:cs typeface="Courier New" charset="0"/>
              </a:rPr>
              <a:t>d</a:t>
            </a:r>
            <a:endParaRPr lang="ru-RU" altLang="en-US" sz="2800">
              <a:latin typeface="+mj-lt"/>
              <a:ea typeface="Courier New" charset="0"/>
              <a:cs typeface="Courier New" charset="0"/>
            </a:endParaRPr>
          </a:p>
        </p:txBody>
      </p:sp>
      <p:sp>
        <p:nvSpPr>
          <p:cNvPr id="24" name="AutoShape 7"/>
          <p:cNvSpPr>
            <a:spLocks noChangeArrowheads="1"/>
          </p:cNvSpPr>
          <p:nvPr/>
        </p:nvSpPr>
        <p:spPr bwMode="auto">
          <a:xfrm>
            <a:off x="5688203" y="4728333"/>
            <a:ext cx="3022676" cy="1306707"/>
          </a:xfrm>
          <a:prstGeom prst="wedgeRoundRectCallout">
            <a:avLst>
              <a:gd name="adj1" fmla="val -65509"/>
              <a:gd name="adj2" fmla="val 41208"/>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az-Latn-AZ" altLang="en-US" sz="2400">
                <a:latin typeface="Consolas" charset="0"/>
              </a:rPr>
              <a:t>mötərizələrin daxilində növbəti sətirə keçid icazəlidir</a:t>
            </a:r>
            <a:endParaRPr lang="ru-RU" altLang="en-US" sz="2400">
              <a:latin typeface="Consola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dissolv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dissolv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dissolve">
                                      <p:cBhvr>
                                        <p:cTn id="30" dur="500"/>
                                        <p:tgtEl>
                                          <p:spTgt spid="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dissolve">
                                      <p:cBhvr>
                                        <p:cTn id="45" dur="500"/>
                                        <p:tgtEl>
                                          <p:spTgt spid="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dissolve">
                                      <p:cBhvr>
                                        <p:cTn id="50" dur="500"/>
                                        <p:tgtEl>
                                          <p:spTgt spid="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dissolve">
                                      <p:cBhvr>
                                        <p:cTn id="55" dur="500"/>
                                        <p:tgtEl>
                                          <p:spTgt spid="1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dissolve">
                                      <p:cBhvr>
                                        <p:cTn id="60" dur="500"/>
                                        <p:tgtEl>
                                          <p:spTgt spid="1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dissolve">
                                      <p:cBhvr>
                                        <p:cTn id="65" dur="500"/>
                                        <p:tgtEl>
                                          <p:spTgt spid="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dissolve">
                                      <p:cBhvr>
                                        <p:cTn id="70" dur="500"/>
                                        <p:tgtEl>
                                          <p:spTgt spid="1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dissolve">
                                      <p:cBhvr>
                                        <p:cTn id="78" dur="500"/>
                                        <p:tgtEl>
                                          <p:spTgt spid="2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dissolve">
                                      <p:cBhvr>
                                        <p:cTn id="83" dur="500"/>
                                        <p:tgtEl>
                                          <p:spTgt spid="23"/>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dissolve">
                                      <p:cBhvr>
                                        <p:cTn id="8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P spid="9" grpId="0"/>
      <p:bldP spid="10" grpId="0"/>
      <p:bldP spid="11" grpId="0"/>
      <p:bldP spid="16" grpId="0" animBg="1"/>
      <p:bldP spid="22" grpId="0" animBg="1"/>
      <p:bldP spid="23" grpId="0" animBg="1"/>
      <p:bldP spid="2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Заголовок 1"/>
          <p:cNvSpPr>
            <a:spLocks noGrp="1"/>
          </p:cNvSpPr>
          <p:nvPr>
            <p:ph type="title"/>
          </p:nvPr>
        </p:nvSpPr>
        <p:spPr>
          <a:xfrm>
            <a:off x="311150" y="301625"/>
            <a:ext cx="8375650" cy="471488"/>
          </a:xfrm>
        </p:spPr>
        <p:txBody>
          <a:bodyPr/>
          <a:lstStyle/>
          <a:p>
            <a:r>
              <a:rPr lang="az-Latn-AZ" altLang="ru-RU"/>
              <a:t>Bölmə</a:t>
            </a:r>
            <a:endParaRPr lang="ru-RU" altLang="ru-RU">
              <a:solidFill>
                <a:srgbClr val="0000FF"/>
              </a:solidFill>
            </a:endParaRPr>
          </a:p>
        </p:txBody>
      </p:sp>
      <p:sp>
        <p:nvSpPr>
          <p:cNvPr id="4" name="Прямоугольник 3"/>
          <p:cNvSpPr/>
          <p:nvPr/>
        </p:nvSpPr>
        <p:spPr>
          <a:xfrm>
            <a:off x="392113" y="809625"/>
            <a:ext cx="5180012" cy="461963"/>
          </a:xfrm>
          <a:prstGeom prst="rect">
            <a:avLst/>
          </a:prstGeom>
        </p:spPr>
        <p:txBody>
          <a:bodyPr>
            <a:spAutoFit/>
          </a:bodyPr>
          <a:lstStyle/>
          <a:p>
            <a:pPr eaLnBrk="1" hangingPunct="1">
              <a:defRPr/>
            </a:pPr>
            <a:r>
              <a:rPr lang="az-Latn-AZ" sz="2400" kern="0">
                <a:solidFill>
                  <a:srgbClr val="000000"/>
                </a:solidFill>
                <a:latin typeface="Consolas" charset="0"/>
              </a:rPr>
              <a:t>Klassik bölmə</a:t>
            </a:r>
            <a:r>
              <a:rPr lang="ru-RU" sz="2400" kern="0">
                <a:solidFill>
                  <a:srgbClr val="000000"/>
                </a:solidFill>
                <a:latin typeface="Consolas" charset="0"/>
                <a:ea typeface="+mj-ea"/>
                <a:cs typeface="+mj-cs"/>
              </a:rPr>
              <a:t>:</a:t>
            </a:r>
            <a:endParaRPr lang="ru-RU" sz="1400">
              <a:latin typeface="Consolas" charset="0"/>
            </a:endParaRPr>
          </a:p>
        </p:txBody>
      </p:sp>
      <p:sp>
        <p:nvSpPr>
          <p:cNvPr id="11" name="Text Box 10"/>
          <p:cNvSpPr txBox="1">
            <a:spLocks noChangeArrowheads="1"/>
          </p:cNvSpPr>
          <p:nvPr/>
        </p:nvSpPr>
        <p:spPr bwMode="auto">
          <a:xfrm>
            <a:off x="579438" y="1265238"/>
            <a:ext cx="5186362" cy="2246312"/>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marL="179388" indent="-17938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800">
                <a:latin typeface="+mj-lt"/>
                <a:ea typeface="Times New Roman" charset="0"/>
                <a:cs typeface="Courier New" charset="0"/>
              </a:rPr>
              <a:t>a = </a:t>
            </a:r>
            <a:r>
              <a:rPr lang="en-US" altLang="en-US" sz="2800">
                <a:solidFill>
                  <a:srgbClr val="00B0F0"/>
                </a:solidFill>
                <a:latin typeface="+mj-lt"/>
                <a:ea typeface="Times New Roman" charset="0"/>
                <a:cs typeface="Courier New" charset="0"/>
              </a:rPr>
              <a:t>9</a:t>
            </a:r>
            <a:r>
              <a:rPr lang="en-US" altLang="en-US" sz="2800">
                <a:latin typeface="+mj-lt"/>
                <a:ea typeface="Times New Roman" charset="0"/>
                <a:cs typeface="Courier New" charset="0"/>
              </a:rPr>
              <a:t>; b = </a:t>
            </a:r>
            <a:r>
              <a:rPr lang="en-US" altLang="en-US" sz="2800">
                <a:solidFill>
                  <a:srgbClr val="00B0F0"/>
                </a:solidFill>
                <a:latin typeface="+mj-lt"/>
                <a:ea typeface="Times New Roman" charset="0"/>
                <a:cs typeface="Courier New" charset="0"/>
              </a:rPr>
              <a:t>6</a:t>
            </a:r>
          </a:p>
          <a:p>
            <a:pPr algn="just" eaLnBrk="1" hangingPunct="1"/>
            <a:r>
              <a:rPr lang="en-US" altLang="en-US" sz="2800">
                <a:latin typeface="+mj-lt"/>
                <a:ea typeface="Times New Roman" charset="0"/>
                <a:cs typeface="Courier New" charset="0"/>
              </a:rPr>
              <a:t>x</a:t>
            </a:r>
            <a:r>
              <a:rPr lang="ru-RU" altLang="en-US" sz="2800">
                <a:latin typeface="+mj-lt"/>
                <a:ea typeface="Times New Roman" charset="0"/>
                <a:cs typeface="Courier New" charset="0"/>
              </a:rPr>
              <a:t> = </a:t>
            </a:r>
            <a:r>
              <a:rPr lang="ru-RU" altLang="en-US" sz="2800">
                <a:solidFill>
                  <a:srgbClr val="00B0F0"/>
                </a:solidFill>
                <a:latin typeface="+mj-lt"/>
                <a:ea typeface="Times New Roman" charset="0"/>
                <a:cs typeface="Courier New" charset="0"/>
              </a:rPr>
              <a:t>3</a:t>
            </a:r>
            <a:r>
              <a:rPr lang="ru-RU" altLang="en-US" sz="2800">
                <a:latin typeface="+mj-lt"/>
                <a:ea typeface="Times New Roman" charset="0"/>
                <a:cs typeface="Courier New" charset="0"/>
              </a:rPr>
              <a:t> / </a:t>
            </a:r>
            <a:r>
              <a:rPr lang="ru-RU" altLang="en-US" sz="2800">
                <a:solidFill>
                  <a:srgbClr val="00B0F0"/>
                </a:solidFill>
                <a:latin typeface="+mj-lt"/>
                <a:ea typeface="Times New Roman" charset="0"/>
                <a:cs typeface="Courier New" charset="0"/>
              </a:rPr>
              <a:t>4</a:t>
            </a:r>
            <a:r>
              <a:rPr lang="ru-RU" altLang="en-US" sz="2800">
                <a:latin typeface="+mj-lt"/>
                <a:ea typeface="Times New Roman" charset="0"/>
                <a:cs typeface="Courier New" charset="0"/>
              </a:rPr>
              <a:t>   </a:t>
            </a:r>
            <a:r>
              <a:rPr lang="en-US" altLang="en-US" sz="2800">
                <a:solidFill>
                  <a:srgbClr val="008000"/>
                </a:solidFill>
                <a:latin typeface="+mj-lt"/>
                <a:ea typeface="Times New Roman" charset="0"/>
                <a:cs typeface="Courier New" charset="0"/>
              </a:rPr>
              <a:t>#</a:t>
            </a:r>
            <a:r>
              <a:rPr lang="ru-RU" altLang="en-US" sz="2800">
                <a:solidFill>
                  <a:srgbClr val="008000"/>
                </a:solidFill>
                <a:latin typeface="+mj-lt"/>
                <a:ea typeface="Times New Roman" charset="0"/>
                <a:cs typeface="Courier New" charset="0"/>
              </a:rPr>
              <a:t> = 0</a:t>
            </a:r>
            <a:r>
              <a:rPr lang="en-US" altLang="en-US" sz="2800">
                <a:solidFill>
                  <a:srgbClr val="008000"/>
                </a:solidFill>
                <a:latin typeface="+mj-lt"/>
                <a:ea typeface="Times New Roman" charset="0"/>
                <a:cs typeface="Courier New" charset="0"/>
              </a:rPr>
              <a:t>.75</a:t>
            </a:r>
            <a:r>
              <a:rPr lang="ru-RU" altLang="en-US" sz="2800">
                <a:latin typeface="+mj-lt"/>
                <a:ea typeface="Times New Roman" charset="0"/>
                <a:cs typeface="Courier New" charset="0"/>
              </a:rPr>
              <a:t> </a:t>
            </a:r>
          </a:p>
          <a:p>
            <a:pPr algn="just" eaLnBrk="1" hangingPunct="1"/>
            <a:r>
              <a:rPr lang="en-US" altLang="en-US" sz="2800">
                <a:latin typeface="+mj-lt"/>
                <a:ea typeface="Times New Roman" charset="0"/>
                <a:cs typeface="Courier New" charset="0"/>
              </a:rPr>
              <a:t>x</a:t>
            </a:r>
            <a:r>
              <a:rPr lang="ru-RU" altLang="en-US" sz="2800">
                <a:latin typeface="+mj-lt"/>
                <a:ea typeface="Times New Roman" charset="0"/>
                <a:cs typeface="Courier New" charset="0"/>
              </a:rPr>
              <a:t> = </a:t>
            </a:r>
            <a:r>
              <a:rPr lang="en-US" altLang="en-US" sz="2800">
                <a:latin typeface="+mj-lt"/>
                <a:ea typeface="Times New Roman" charset="0"/>
                <a:cs typeface="Courier New" charset="0"/>
              </a:rPr>
              <a:t>a / b</a:t>
            </a:r>
            <a:r>
              <a:rPr lang="ru-RU" altLang="en-US" sz="2800">
                <a:latin typeface="+mj-lt"/>
                <a:ea typeface="Times New Roman" charset="0"/>
                <a:cs typeface="Courier New" charset="0"/>
              </a:rPr>
              <a:t>   </a:t>
            </a:r>
            <a:r>
              <a:rPr lang="en-US" altLang="en-US" sz="2800">
                <a:solidFill>
                  <a:srgbClr val="008000"/>
                </a:solidFill>
                <a:latin typeface="+mj-lt"/>
                <a:ea typeface="Times New Roman" charset="0"/>
                <a:cs typeface="Courier New" charset="0"/>
              </a:rPr>
              <a:t>#</a:t>
            </a:r>
            <a:r>
              <a:rPr lang="ru-RU" altLang="en-US" sz="2800">
                <a:solidFill>
                  <a:srgbClr val="008000"/>
                </a:solidFill>
                <a:latin typeface="+mj-lt"/>
                <a:ea typeface="Times New Roman" charset="0"/>
                <a:cs typeface="Courier New" charset="0"/>
              </a:rPr>
              <a:t> = 1.5</a:t>
            </a:r>
          </a:p>
          <a:p>
            <a:pPr algn="just" eaLnBrk="1" hangingPunct="1"/>
            <a:r>
              <a:rPr lang="en-US" altLang="en-US" sz="2800">
                <a:latin typeface="+mj-lt"/>
                <a:ea typeface="Times New Roman" charset="0"/>
                <a:cs typeface="Courier New" charset="0"/>
              </a:rPr>
              <a:t>x</a:t>
            </a:r>
            <a:r>
              <a:rPr lang="ru-RU" altLang="en-US" sz="2800">
                <a:latin typeface="+mj-lt"/>
                <a:ea typeface="Times New Roman" charset="0"/>
                <a:cs typeface="Courier New" charset="0"/>
              </a:rPr>
              <a:t> = </a:t>
            </a:r>
            <a:r>
              <a:rPr lang="ru-RU" altLang="en-US" sz="2800">
                <a:solidFill>
                  <a:srgbClr val="00B0F0"/>
                </a:solidFill>
                <a:latin typeface="+mj-lt"/>
                <a:ea typeface="Times New Roman" charset="0"/>
                <a:cs typeface="Courier New" charset="0"/>
              </a:rPr>
              <a:t>-3</a:t>
            </a:r>
            <a:r>
              <a:rPr lang="ru-RU" altLang="en-US" sz="2800">
                <a:latin typeface="+mj-lt"/>
                <a:ea typeface="Times New Roman" charset="0"/>
                <a:cs typeface="Courier New" charset="0"/>
              </a:rPr>
              <a:t> / </a:t>
            </a:r>
            <a:r>
              <a:rPr lang="ru-RU" altLang="en-US" sz="2800">
                <a:solidFill>
                  <a:srgbClr val="00B0F0"/>
                </a:solidFill>
                <a:latin typeface="+mj-lt"/>
                <a:ea typeface="Times New Roman" charset="0"/>
                <a:cs typeface="Courier New" charset="0"/>
              </a:rPr>
              <a:t>4</a:t>
            </a:r>
            <a:r>
              <a:rPr lang="ru-RU" altLang="en-US" sz="2800">
                <a:latin typeface="+mj-lt"/>
                <a:ea typeface="Times New Roman" charset="0"/>
                <a:cs typeface="Courier New" charset="0"/>
              </a:rPr>
              <a:t>  </a:t>
            </a:r>
            <a:r>
              <a:rPr lang="en-US" altLang="en-US" sz="2800">
                <a:solidFill>
                  <a:srgbClr val="008000"/>
                </a:solidFill>
                <a:latin typeface="+mj-lt"/>
                <a:ea typeface="Times New Roman" charset="0"/>
                <a:cs typeface="Courier New" charset="0"/>
              </a:rPr>
              <a:t>#</a:t>
            </a:r>
            <a:r>
              <a:rPr lang="ru-RU" altLang="en-US" sz="2800">
                <a:solidFill>
                  <a:srgbClr val="008000"/>
                </a:solidFill>
                <a:latin typeface="+mj-lt"/>
                <a:ea typeface="Times New Roman" charset="0"/>
                <a:cs typeface="Courier New" charset="0"/>
              </a:rPr>
              <a:t> = </a:t>
            </a:r>
            <a:r>
              <a:rPr lang="en-US" altLang="en-US" sz="2800">
                <a:solidFill>
                  <a:srgbClr val="008000"/>
                </a:solidFill>
                <a:latin typeface="+mj-lt"/>
                <a:ea typeface="Times New Roman" charset="0"/>
                <a:cs typeface="Courier New" charset="0"/>
              </a:rPr>
              <a:t>-</a:t>
            </a:r>
            <a:r>
              <a:rPr lang="ru-RU" altLang="en-US" sz="2800">
                <a:solidFill>
                  <a:srgbClr val="008000"/>
                </a:solidFill>
                <a:latin typeface="+mj-lt"/>
                <a:ea typeface="Times New Roman" charset="0"/>
                <a:cs typeface="Courier New" charset="0"/>
              </a:rPr>
              <a:t>0</a:t>
            </a:r>
            <a:r>
              <a:rPr lang="en-US" altLang="en-US" sz="2800">
                <a:solidFill>
                  <a:srgbClr val="008000"/>
                </a:solidFill>
                <a:latin typeface="+mj-lt"/>
                <a:ea typeface="Times New Roman" charset="0"/>
                <a:cs typeface="Courier New" charset="0"/>
              </a:rPr>
              <a:t>.75</a:t>
            </a:r>
            <a:r>
              <a:rPr lang="ru-RU" altLang="en-US" sz="2800">
                <a:latin typeface="+mj-lt"/>
                <a:ea typeface="Times New Roman" charset="0"/>
                <a:cs typeface="Courier New" charset="0"/>
              </a:rPr>
              <a:t> </a:t>
            </a:r>
          </a:p>
          <a:p>
            <a:pPr algn="just" eaLnBrk="1" hangingPunct="1"/>
            <a:r>
              <a:rPr lang="en-US" altLang="en-US" sz="2800">
                <a:latin typeface="+mj-lt"/>
                <a:ea typeface="Times New Roman" charset="0"/>
                <a:cs typeface="Courier New" charset="0"/>
              </a:rPr>
              <a:t>x</a:t>
            </a:r>
            <a:r>
              <a:rPr lang="ru-RU" altLang="en-US" sz="2800">
                <a:latin typeface="+mj-lt"/>
                <a:ea typeface="Times New Roman" charset="0"/>
                <a:cs typeface="Courier New" charset="0"/>
              </a:rPr>
              <a:t> = -</a:t>
            </a:r>
            <a:r>
              <a:rPr lang="en-US" altLang="en-US" sz="2800">
                <a:latin typeface="+mj-lt"/>
                <a:ea typeface="Times New Roman" charset="0"/>
                <a:cs typeface="Courier New" charset="0"/>
              </a:rPr>
              <a:t>a / b</a:t>
            </a:r>
            <a:r>
              <a:rPr lang="ru-RU" altLang="en-US" sz="2800">
                <a:latin typeface="+mj-lt"/>
                <a:ea typeface="Times New Roman" charset="0"/>
                <a:cs typeface="Courier New" charset="0"/>
              </a:rPr>
              <a:t>  </a:t>
            </a:r>
            <a:r>
              <a:rPr lang="en-US" altLang="en-US" sz="2800">
                <a:solidFill>
                  <a:srgbClr val="008000"/>
                </a:solidFill>
                <a:latin typeface="+mj-lt"/>
                <a:ea typeface="Times New Roman" charset="0"/>
                <a:cs typeface="Courier New" charset="0"/>
              </a:rPr>
              <a:t>#</a:t>
            </a:r>
            <a:r>
              <a:rPr lang="ru-RU" altLang="en-US" sz="2800">
                <a:solidFill>
                  <a:srgbClr val="008000"/>
                </a:solidFill>
                <a:latin typeface="+mj-lt"/>
                <a:ea typeface="Times New Roman" charset="0"/>
                <a:cs typeface="Courier New" charset="0"/>
              </a:rPr>
              <a:t> = </a:t>
            </a:r>
            <a:r>
              <a:rPr lang="en-US" altLang="en-US" sz="2800">
                <a:solidFill>
                  <a:srgbClr val="008000"/>
                </a:solidFill>
                <a:latin typeface="+mj-lt"/>
                <a:ea typeface="Times New Roman" charset="0"/>
                <a:cs typeface="Courier New" charset="0"/>
              </a:rPr>
              <a:t>-</a:t>
            </a:r>
            <a:r>
              <a:rPr lang="ru-RU" altLang="en-US" sz="2800">
                <a:solidFill>
                  <a:srgbClr val="008000"/>
                </a:solidFill>
                <a:latin typeface="+mj-lt"/>
                <a:ea typeface="Times New Roman" charset="0"/>
                <a:cs typeface="Courier New" charset="0"/>
              </a:rPr>
              <a:t>1.5</a:t>
            </a:r>
            <a:endParaRPr lang="ru-RU" altLang="en-US" sz="2800">
              <a:latin typeface="+mj-lt"/>
              <a:ea typeface="Times New Roman" charset="0"/>
              <a:cs typeface="Courier New" charset="0"/>
            </a:endParaRPr>
          </a:p>
        </p:txBody>
      </p:sp>
      <p:sp>
        <p:nvSpPr>
          <p:cNvPr id="17" name="Прямоугольник 16"/>
          <p:cNvSpPr/>
          <p:nvPr/>
        </p:nvSpPr>
        <p:spPr>
          <a:xfrm>
            <a:off x="392113" y="3550999"/>
            <a:ext cx="8751887" cy="461665"/>
          </a:xfrm>
          <a:prstGeom prst="rect">
            <a:avLst/>
          </a:prstGeom>
        </p:spPr>
        <p:txBody>
          <a:bodyPr wrap="square">
            <a:spAutoFit/>
          </a:bodyPr>
          <a:lstStyle/>
          <a:p>
            <a:pPr eaLnBrk="1" hangingPunct="1">
              <a:defRPr/>
            </a:pPr>
            <a:r>
              <a:rPr lang="az-Latn-AZ" sz="2400" kern="0">
                <a:solidFill>
                  <a:srgbClr val="000000"/>
                </a:solidFill>
                <a:latin typeface="Consolas" charset="0"/>
                <a:ea typeface="+mj-ea"/>
                <a:cs typeface="+mj-cs"/>
              </a:rPr>
              <a:t>Tam ədədli bölmə </a:t>
            </a:r>
            <a:r>
              <a:rPr lang="en-US" sz="2400" kern="0">
                <a:solidFill>
                  <a:srgbClr val="000000"/>
                </a:solidFill>
                <a:latin typeface="Consolas" charset="0"/>
                <a:ea typeface="+mj-ea"/>
                <a:cs typeface="+mj-cs"/>
              </a:rPr>
              <a:t>(</a:t>
            </a:r>
            <a:r>
              <a:rPr lang="ru-RU" sz="2400" kern="0">
                <a:solidFill>
                  <a:srgbClr val="000000"/>
                </a:solidFill>
                <a:latin typeface="Consolas" charset="0"/>
              </a:rPr>
              <a:t>«</a:t>
            </a:r>
            <a:r>
              <a:rPr lang="az-Latn-AZ" sz="2400" kern="0">
                <a:solidFill>
                  <a:srgbClr val="000000"/>
                </a:solidFill>
                <a:latin typeface="Consolas" charset="0"/>
              </a:rPr>
              <a:t>aşağıdan</a:t>
            </a:r>
            <a:r>
              <a:rPr lang="ru-RU" sz="2400" kern="0">
                <a:solidFill>
                  <a:srgbClr val="000000"/>
                </a:solidFill>
                <a:latin typeface="Consolas" charset="0"/>
              </a:rPr>
              <a:t>»</a:t>
            </a:r>
            <a:r>
              <a:rPr lang="az-Latn-AZ" sz="2400" kern="0">
                <a:solidFill>
                  <a:srgbClr val="000000"/>
                </a:solidFill>
                <a:latin typeface="Consolas" charset="0"/>
              </a:rPr>
              <a:t> </a:t>
            </a:r>
            <a:r>
              <a:rPr lang="en-US" sz="2400" err="1">
                <a:latin typeface="Consolas" panose="020B0609020204030204" pitchFamily="49" charset="0"/>
                <a:cs typeface="Consolas" panose="020B0609020204030204" pitchFamily="49" charset="0"/>
              </a:rPr>
              <a:t>yuvarlaqlaşdırma</a:t>
            </a:r>
            <a:r>
              <a:rPr lang="ru-RU" sz="2400" kern="0">
                <a:solidFill>
                  <a:srgbClr val="000000"/>
                </a:solidFill>
                <a:latin typeface="Consolas" charset="0"/>
                <a:ea typeface="+mj-ea"/>
                <a:cs typeface="+mj-cs"/>
              </a:rPr>
              <a:t>!</a:t>
            </a:r>
            <a:r>
              <a:rPr lang="en-US" sz="2400" kern="0">
                <a:solidFill>
                  <a:srgbClr val="000000"/>
                </a:solidFill>
                <a:latin typeface="Consolas" charset="0"/>
                <a:ea typeface="+mj-ea"/>
                <a:cs typeface="+mj-cs"/>
              </a:rPr>
              <a:t>)</a:t>
            </a:r>
            <a:r>
              <a:rPr lang="ru-RU" sz="2400" kern="0">
                <a:solidFill>
                  <a:srgbClr val="000000"/>
                </a:solidFill>
                <a:latin typeface="Consolas" charset="0"/>
                <a:ea typeface="+mj-ea"/>
                <a:cs typeface="+mj-cs"/>
              </a:rPr>
              <a:t>:</a:t>
            </a:r>
            <a:endParaRPr lang="ru-RU" sz="1400">
              <a:latin typeface="Consolas" charset="0"/>
            </a:endParaRPr>
          </a:p>
        </p:txBody>
      </p:sp>
      <p:sp>
        <p:nvSpPr>
          <p:cNvPr id="25" name="Text Box 10"/>
          <p:cNvSpPr txBox="1">
            <a:spLocks noChangeArrowheads="1"/>
          </p:cNvSpPr>
          <p:nvPr/>
        </p:nvSpPr>
        <p:spPr bwMode="auto">
          <a:xfrm>
            <a:off x="579438" y="4049474"/>
            <a:ext cx="5186362" cy="2246312"/>
          </a:xfrm>
          <a:prstGeom prst="rect">
            <a:avLst/>
          </a:prstGeom>
          <a:solidFill>
            <a:schemeClr val="accent5"/>
          </a:solidFill>
          <a:ln>
            <a:noFill/>
          </a:ln>
          <a:effectLst>
            <a:outerShdw blurRad="63500" dist="38100" dir="2700000" algn="tl" rotWithShape="0">
              <a:srgbClr val="000000">
                <a:alpha val="39999"/>
              </a:srgbClr>
            </a:outerShdw>
          </a:effectLst>
        </p:spPr>
        <p:txBody>
          <a:bodyPr wrap="square">
            <a:spAutoFit/>
          </a:bodyPr>
          <a:lstStyle>
            <a:lvl1pPr marL="179388" indent="-17938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800">
                <a:latin typeface="+mj-lt"/>
                <a:ea typeface="Times New Roman" charset="0"/>
                <a:cs typeface="Courier New" charset="0"/>
              </a:rPr>
              <a:t>a = </a:t>
            </a:r>
            <a:r>
              <a:rPr lang="en-US" altLang="en-US" sz="2800">
                <a:solidFill>
                  <a:srgbClr val="00B0F0"/>
                </a:solidFill>
                <a:latin typeface="+mj-lt"/>
                <a:ea typeface="Times New Roman" charset="0"/>
                <a:cs typeface="Courier New" charset="0"/>
              </a:rPr>
              <a:t>9</a:t>
            </a:r>
            <a:r>
              <a:rPr lang="en-US" altLang="en-US" sz="2800">
                <a:latin typeface="+mj-lt"/>
                <a:ea typeface="Times New Roman" charset="0"/>
                <a:cs typeface="Courier New" charset="0"/>
              </a:rPr>
              <a:t>; b = </a:t>
            </a:r>
            <a:r>
              <a:rPr lang="en-US" altLang="en-US" sz="2800">
                <a:solidFill>
                  <a:srgbClr val="00B0F0"/>
                </a:solidFill>
                <a:latin typeface="+mj-lt"/>
                <a:ea typeface="Times New Roman" charset="0"/>
                <a:cs typeface="Courier New" charset="0"/>
              </a:rPr>
              <a:t>6</a:t>
            </a:r>
          </a:p>
          <a:p>
            <a:pPr algn="just" eaLnBrk="1" hangingPunct="1"/>
            <a:r>
              <a:rPr lang="en-US" altLang="en-US" sz="2800">
                <a:latin typeface="+mj-lt"/>
                <a:ea typeface="Times New Roman" charset="0"/>
                <a:cs typeface="Courier New" charset="0"/>
              </a:rPr>
              <a:t>x</a:t>
            </a:r>
            <a:r>
              <a:rPr lang="ru-RU" altLang="en-US" sz="2800">
                <a:latin typeface="+mj-lt"/>
                <a:ea typeface="Times New Roman" charset="0"/>
                <a:cs typeface="Courier New" charset="0"/>
              </a:rPr>
              <a:t> = </a:t>
            </a:r>
            <a:r>
              <a:rPr lang="ru-RU" altLang="en-US" sz="2800">
                <a:solidFill>
                  <a:srgbClr val="00B0F0"/>
                </a:solidFill>
                <a:latin typeface="+mj-lt"/>
                <a:ea typeface="Times New Roman" charset="0"/>
                <a:cs typeface="Courier New" charset="0"/>
              </a:rPr>
              <a:t>3</a:t>
            </a:r>
            <a:r>
              <a:rPr lang="ru-RU" altLang="en-US" sz="2800">
                <a:latin typeface="+mj-lt"/>
                <a:ea typeface="Times New Roman" charset="0"/>
                <a:cs typeface="Courier New" charset="0"/>
              </a:rPr>
              <a:t> /</a:t>
            </a:r>
            <a:r>
              <a:rPr lang="en-US" altLang="en-US" sz="2800">
                <a:latin typeface="+mj-lt"/>
                <a:ea typeface="Times New Roman" charset="0"/>
                <a:cs typeface="Courier New" charset="0"/>
              </a:rPr>
              <a:t>/</a:t>
            </a:r>
            <a:r>
              <a:rPr lang="ru-RU" altLang="en-US" sz="2800">
                <a:latin typeface="+mj-lt"/>
                <a:ea typeface="Times New Roman" charset="0"/>
                <a:cs typeface="Courier New" charset="0"/>
              </a:rPr>
              <a:t> </a:t>
            </a:r>
            <a:r>
              <a:rPr lang="ru-RU" altLang="en-US" sz="2800">
                <a:solidFill>
                  <a:srgbClr val="00B0F0"/>
                </a:solidFill>
                <a:latin typeface="+mj-lt"/>
                <a:ea typeface="Times New Roman" charset="0"/>
                <a:cs typeface="Courier New" charset="0"/>
              </a:rPr>
              <a:t>4</a:t>
            </a:r>
            <a:r>
              <a:rPr lang="ru-RU" altLang="en-US" sz="2800">
                <a:latin typeface="+mj-lt"/>
                <a:ea typeface="Times New Roman" charset="0"/>
                <a:cs typeface="Courier New" charset="0"/>
              </a:rPr>
              <a:t>   </a:t>
            </a:r>
            <a:r>
              <a:rPr lang="en-US" altLang="en-US" sz="2800">
                <a:solidFill>
                  <a:srgbClr val="008000"/>
                </a:solidFill>
                <a:latin typeface="+mj-lt"/>
                <a:ea typeface="Times New Roman" charset="0"/>
                <a:cs typeface="Courier New" charset="0"/>
              </a:rPr>
              <a:t>#</a:t>
            </a:r>
            <a:r>
              <a:rPr lang="ru-RU" altLang="en-US" sz="2800">
                <a:solidFill>
                  <a:srgbClr val="008000"/>
                </a:solidFill>
                <a:latin typeface="+mj-lt"/>
                <a:ea typeface="Times New Roman" charset="0"/>
                <a:cs typeface="Courier New" charset="0"/>
              </a:rPr>
              <a:t> = 0</a:t>
            </a:r>
            <a:r>
              <a:rPr lang="ru-RU" altLang="en-US" sz="2800">
                <a:latin typeface="+mj-lt"/>
                <a:ea typeface="Times New Roman" charset="0"/>
                <a:cs typeface="Courier New" charset="0"/>
              </a:rPr>
              <a:t> </a:t>
            </a:r>
          </a:p>
          <a:p>
            <a:pPr algn="just" eaLnBrk="1" hangingPunct="1"/>
            <a:r>
              <a:rPr lang="en-US" altLang="en-US" sz="2800">
                <a:latin typeface="+mj-lt"/>
                <a:ea typeface="Times New Roman" charset="0"/>
                <a:cs typeface="Courier New" charset="0"/>
              </a:rPr>
              <a:t>x</a:t>
            </a:r>
            <a:r>
              <a:rPr lang="ru-RU" altLang="en-US" sz="2800">
                <a:latin typeface="+mj-lt"/>
                <a:ea typeface="Times New Roman" charset="0"/>
                <a:cs typeface="Courier New" charset="0"/>
              </a:rPr>
              <a:t> = </a:t>
            </a:r>
            <a:r>
              <a:rPr lang="en-US" altLang="en-US" sz="2800">
                <a:latin typeface="+mj-lt"/>
                <a:ea typeface="Times New Roman" charset="0"/>
                <a:cs typeface="Courier New" charset="0"/>
              </a:rPr>
              <a:t>a // b</a:t>
            </a:r>
            <a:r>
              <a:rPr lang="ru-RU" altLang="en-US" sz="2800">
                <a:latin typeface="+mj-lt"/>
                <a:ea typeface="Times New Roman" charset="0"/>
                <a:cs typeface="Courier New" charset="0"/>
              </a:rPr>
              <a:t>   </a:t>
            </a:r>
            <a:r>
              <a:rPr lang="en-US" altLang="en-US" sz="2800">
                <a:solidFill>
                  <a:srgbClr val="008000"/>
                </a:solidFill>
                <a:latin typeface="+mj-lt"/>
                <a:ea typeface="Times New Roman" charset="0"/>
                <a:cs typeface="Courier New" charset="0"/>
              </a:rPr>
              <a:t>#</a:t>
            </a:r>
            <a:r>
              <a:rPr lang="ru-RU" altLang="en-US" sz="2800">
                <a:solidFill>
                  <a:srgbClr val="008000"/>
                </a:solidFill>
                <a:latin typeface="+mj-lt"/>
                <a:ea typeface="Times New Roman" charset="0"/>
                <a:cs typeface="Courier New" charset="0"/>
              </a:rPr>
              <a:t> = 1</a:t>
            </a:r>
          </a:p>
          <a:p>
            <a:pPr algn="just" eaLnBrk="1" hangingPunct="1"/>
            <a:r>
              <a:rPr lang="en-US" altLang="en-US" sz="2800">
                <a:latin typeface="+mj-lt"/>
                <a:ea typeface="Times New Roman" charset="0"/>
                <a:cs typeface="Courier New" charset="0"/>
              </a:rPr>
              <a:t>x</a:t>
            </a:r>
            <a:r>
              <a:rPr lang="ru-RU" altLang="en-US" sz="2800">
                <a:latin typeface="+mj-lt"/>
                <a:ea typeface="Times New Roman" charset="0"/>
                <a:cs typeface="Courier New" charset="0"/>
              </a:rPr>
              <a:t> = </a:t>
            </a:r>
            <a:r>
              <a:rPr lang="ru-RU" altLang="en-US" sz="2800">
                <a:solidFill>
                  <a:srgbClr val="00B0F0"/>
                </a:solidFill>
                <a:latin typeface="+mj-lt"/>
                <a:ea typeface="Times New Roman" charset="0"/>
                <a:cs typeface="Courier New" charset="0"/>
              </a:rPr>
              <a:t>-3</a:t>
            </a:r>
            <a:r>
              <a:rPr lang="ru-RU" altLang="en-US" sz="2800">
                <a:latin typeface="+mj-lt"/>
                <a:ea typeface="Times New Roman" charset="0"/>
                <a:cs typeface="Courier New" charset="0"/>
              </a:rPr>
              <a:t> /</a:t>
            </a:r>
            <a:r>
              <a:rPr lang="en-US" altLang="en-US" sz="2800">
                <a:latin typeface="+mj-lt"/>
                <a:ea typeface="Times New Roman" charset="0"/>
                <a:cs typeface="Courier New" charset="0"/>
              </a:rPr>
              <a:t>/</a:t>
            </a:r>
            <a:r>
              <a:rPr lang="ru-RU" altLang="en-US" sz="2800">
                <a:latin typeface="+mj-lt"/>
                <a:ea typeface="Times New Roman" charset="0"/>
                <a:cs typeface="Courier New" charset="0"/>
              </a:rPr>
              <a:t> </a:t>
            </a:r>
            <a:r>
              <a:rPr lang="ru-RU" altLang="en-US" sz="2800">
                <a:solidFill>
                  <a:srgbClr val="00B0F0"/>
                </a:solidFill>
                <a:latin typeface="+mj-lt"/>
                <a:ea typeface="Times New Roman" charset="0"/>
                <a:cs typeface="Courier New" charset="0"/>
              </a:rPr>
              <a:t>4</a:t>
            </a:r>
            <a:r>
              <a:rPr lang="ru-RU" altLang="en-US" sz="2800">
                <a:latin typeface="+mj-lt"/>
                <a:ea typeface="Times New Roman" charset="0"/>
                <a:cs typeface="Courier New" charset="0"/>
              </a:rPr>
              <a:t>  </a:t>
            </a:r>
            <a:r>
              <a:rPr lang="en-US" altLang="en-US" sz="2800">
                <a:solidFill>
                  <a:srgbClr val="008000"/>
                </a:solidFill>
                <a:latin typeface="+mj-lt"/>
                <a:ea typeface="Times New Roman" charset="0"/>
                <a:cs typeface="Courier New" charset="0"/>
              </a:rPr>
              <a:t>#</a:t>
            </a:r>
            <a:r>
              <a:rPr lang="ru-RU" altLang="en-US" sz="2800">
                <a:solidFill>
                  <a:srgbClr val="008000"/>
                </a:solidFill>
                <a:latin typeface="+mj-lt"/>
                <a:ea typeface="Times New Roman" charset="0"/>
                <a:cs typeface="Courier New" charset="0"/>
              </a:rPr>
              <a:t> = -1</a:t>
            </a:r>
            <a:r>
              <a:rPr lang="ru-RU" altLang="en-US" sz="2800">
                <a:latin typeface="+mj-lt"/>
                <a:ea typeface="Times New Roman" charset="0"/>
                <a:cs typeface="Courier New" charset="0"/>
              </a:rPr>
              <a:t> </a:t>
            </a:r>
          </a:p>
          <a:p>
            <a:pPr algn="just" eaLnBrk="1" hangingPunct="1"/>
            <a:r>
              <a:rPr lang="en-US" altLang="en-US" sz="2800">
                <a:latin typeface="+mj-lt"/>
                <a:ea typeface="Times New Roman" charset="0"/>
                <a:cs typeface="Courier New" charset="0"/>
              </a:rPr>
              <a:t>x</a:t>
            </a:r>
            <a:r>
              <a:rPr lang="ru-RU" altLang="en-US" sz="2800">
                <a:latin typeface="+mj-lt"/>
                <a:ea typeface="Times New Roman" charset="0"/>
                <a:cs typeface="Courier New" charset="0"/>
              </a:rPr>
              <a:t> = -</a:t>
            </a:r>
            <a:r>
              <a:rPr lang="en-US" altLang="en-US" sz="2800">
                <a:latin typeface="+mj-lt"/>
                <a:ea typeface="Times New Roman" charset="0"/>
                <a:cs typeface="Courier New" charset="0"/>
              </a:rPr>
              <a:t>a // b</a:t>
            </a:r>
            <a:r>
              <a:rPr lang="ru-RU" altLang="en-US" sz="2800">
                <a:latin typeface="+mj-lt"/>
                <a:ea typeface="Times New Roman" charset="0"/>
                <a:cs typeface="Courier New" charset="0"/>
              </a:rPr>
              <a:t>  </a:t>
            </a:r>
            <a:r>
              <a:rPr lang="en-US" altLang="en-US" sz="2800">
                <a:solidFill>
                  <a:srgbClr val="008000"/>
                </a:solidFill>
                <a:latin typeface="+mj-lt"/>
                <a:ea typeface="Times New Roman" charset="0"/>
                <a:cs typeface="Courier New" charset="0"/>
              </a:rPr>
              <a:t>#</a:t>
            </a:r>
            <a:r>
              <a:rPr lang="ru-RU" altLang="en-US" sz="2800">
                <a:solidFill>
                  <a:srgbClr val="008000"/>
                </a:solidFill>
                <a:latin typeface="+mj-lt"/>
                <a:ea typeface="Times New Roman" charset="0"/>
                <a:cs typeface="Courier New" charset="0"/>
              </a:rPr>
              <a:t> = -2</a:t>
            </a:r>
            <a:endParaRPr lang="ru-RU" altLang="en-US" sz="2800">
              <a:latin typeface="+mj-lt"/>
              <a:ea typeface="Times New Roman"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bg/>
                                          </p:spTgt>
                                        </p:tgtEl>
                                        <p:attrNameLst>
                                          <p:attrName>style.visibility</p:attrName>
                                        </p:attrNameLst>
                                      </p:cBhvr>
                                      <p:to>
                                        <p:strVal val="visible"/>
                                      </p:to>
                                    </p:set>
                                    <p:animEffect transition="in" filter="dissolve">
                                      <p:cBhvr>
                                        <p:cTn id="10" dur="500"/>
                                        <p:tgtEl>
                                          <p:spTgt spid="11">
                                            <p:bg/>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dissolve">
                                      <p:cBhvr>
                                        <p:cTn id="13" dur="500"/>
                                        <p:tgtEl>
                                          <p:spTgt spid="11">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dissolve">
                                      <p:cBhvr>
                                        <p:cTn id="16" dur="500"/>
                                        <p:tgtEl>
                                          <p:spTgt spid="1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dissolve">
                                      <p:cBhvr>
                                        <p:cTn id="21" dur="500"/>
                                        <p:tgtEl>
                                          <p:spTgt spid="11">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dissolve">
                                      <p:cBhvr>
                                        <p:cTn id="26" dur="500"/>
                                        <p:tgtEl>
                                          <p:spTgt spid="11">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Effect transition="in" filter="dissolve">
                                      <p:cBhvr>
                                        <p:cTn id="31" dur="500"/>
                                        <p:tgtEl>
                                          <p:spTgt spid="11">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dissolve">
                                      <p:cBhvr>
                                        <p:cTn id="36" dur="500"/>
                                        <p:tgtEl>
                                          <p:spTgt spid="1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5">
                                            <p:bg/>
                                          </p:spTgt>
                                        </p:tgtEl>
                                        <p:attrNameLst>
                                          <p:attrName>style.visibility</p:attrName>
                                        </p:attrNameLst>
                                      </p:cBhvr>
                                      <p:to>
                                        <p:strVal val="visible"/>
                                      </p:to>
                                    </p:set>
                                    <p:animEffect transition="in" filter="dissolve">
                                      <p:cBhvr>
                                        <p:cTn id="39" dur="500"/>
                                        <p:tgtEl>
                                          <p:spTgt spid="25">
                                            <p:bg/>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5">
                                            <p:txEl>
                                              <p:pRg st="0" end="0"/>
                                            </p:txEl>
                                          </p:spTgt>
                                        </p:tgtEl>
                                        <p:attrNameLst>
                                          <p:attrName>style.visibility</p:attrName>
                                        </p:attrNameLst>
                                      </p:cBhvr>
                                      <p:to>
                                        <p:strVal val="visible"/>
                                      </p:to>
                                    </p:set>
                                    <p:animEffect transition="in" filter="dissolve">
                                      <p:cBhvr>
                                        <p:cTn id="42" dur="500"/>
                                        <p:tgtEl>
                                          <p:spTgt spid="25">
                                            <p:txEl>
                                              <p:pRg st="0" end="0"/>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xEl>
                                              <p:pRg st="1" end="1"/>
                                            </p:txEl>
                                          </p:spTgt>
                                        </p:tgtEl>
                                        <p:attrNameLst>
                                          <p:attrName>style.visibility</p:attrName>
                                        </p:attrNameLst>
                                      </p:cBhvr>
                                      <p:to>
                                        <p:strVal val="visible"/>
                                      </p:to>
                                    </p:set>
                                    <p:animEffect transition="in" filter="dissolve">
                                      <p:cBhvr>
                                        <p:cTn id="45" dur="500"/>
                                        <p:tgtEl>
                                          <p:spTgt spid="25">
                                            <p:txEl>
                                              <p:pRg st="1" end="1"/>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5">
                                            <p:txEl>
                                              <p:pRg st="2" end="2"/>
                                            </p:txEl>
                                          </p:spTgt>
                                        </p:tgtEl>
                                        <p:attrNameLst>
                                          <p:attrName>style.visibility</p:attrName>
                                        </p:attrNameLst>
                                      </p:cBhvr>
                                      <p:to>
                                        <p:strVal val="visible"/>
                                      </p:to>
                                    </p:set>
                                    <p:animEffect transition="in" filter="dissolve">
                                      <p:cBhvr>
                                        <p:cTn id="50" dur="500"/>
                                        <p:tgtEl>
                                          <p:spTgt spid="25">
                                            <p:txEl>
                                              <p:pRg st="2" end="2"/>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5">
                                            <p:txEl>
                                              <p:pRg st="3" end="3"/>
                                            </p:txEl>
                                          </p:spTgt>
                                        </p:tgtEl>
                                        <p:attrNameLst>
                                          <p:attrName>style.visibility</p:attrName>
                                        </p:attrNameLst>
                                      </p:cBhvr>
                                      <p:to>
                                        <p:strVal val="visible"/>
                                      </p:to>
                                    </p:set>
                                    <p:animEffect transition="in" filter="dissolve">
                                      <p:cBhvr>
                                        <p:cTn id="55" dur="500"/>
                                        <p:tgtEl>
                                          <p:spTgt spid="25">
                                            <p:txEl>
                                              <p:pRg st="3" end="3"/>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5">
                                            <p:txEl>
                                              <p:pRg st="4" end="4"/>
                                            </p:txEl>
                                          </p:spTgt>
                                        </p:tgtEl>
                                        <p:attrNameLst>
                                          <p:attrName>style.visibility</p:attrName>
                                        </p:attrNameLst>
                                      </p:cBhvr>
                                      <p:to>
                                        <p:strVal val="visible"/>
                                      </p:to>
                                    </p:set>
                                    <p:animEffect transition="in" filter="dissolve">
                                      <p:cBhvr>
                                        <p:cTn id="60" dur="500"/>
                                        <p:tgtEl>
                                          <p:spTgt spid="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build="p" animBg="1"/>
      <p:bldP spid="17" grpId="0"/>
      <p:bldP spid="25"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Заголовок 1"/>
          <p:cNvSpPr>
            <a:spLocks noGrp="1"/>
          </p:cNvSpPr>
          <p:nvPr>
            <p:ph type="title"/>
          </p:nvPr>
        </p:nvSpPr>
        <p:spPr>
          <a:xfrm>
            <a:off x="311150" y="301625"/>
            <a:ext cx="8375650" cy="471488"/>
          </a:xfrm>
        </p:spPr>
        <p:txBody>
          <a:bodyPr/>
          <a:lstStyle/>
          <a:p>
            <a:r>
              <a:rPr lang="az-Latn-AZ" altLang="ru-RU"/>
              <a:t>Alqoritmlərin yazılma üsulları</a:t>
            </a:r>
            <a:endParaRPr lang="ru-RU" altLang="ru-RU"/>
          </a:p>
        </p:txBody>
      </p:sp>
      <p:sp>
        <p:nvSpPr>
          <p:cNvPr id="4" name="Прямоугольник 3"/>
          <p:cNvSpPr/>
          <p:nvPr/>
        </p:nvSpPr>
        <p:spPr>
          <a:xfrm>
            <a:off x="385763" y="815975"/>
            <a:ext cx="2987675" cy="461665"/>
          </a:xfrm>
          <a:prstGeom prst="rect">
            <a:avLst/>
          </a:prstGeom>
        </p:spPr>
        <p:txBody>
          <a:bodyPr>
            <a:spAutoFit/>
          </a:bodyPr>
          <a:lstStyle/>
          <a:p>
            <a:pPr marL="342900" indent="-342900" eaLnBrk="1" hangingPunct="1">
              <a:spcAft>
                <a:spcPts val="1200"/>
              </a:spcAft>
              <a:buClr>
                <a:schemeClr val="tx1"/>
              </a:buClr>
              <a:buFont typeface="Wingdings" panose="05000000000000000000" pitchFamily="2" charset="2"/>
              <a:buChar char="q"/>
              <a:defRPr/>
            </a:pPr>
            <a:r>
              <a:rPr lang="az-Latn-AZ" sz="2400" b="1" kern="0" dirty="0">
                <a:solidFill>
                  <a:srgbClr val="333399"/>
                </a:solidFill>
                <a:latin typeface="Consolas" charset="0"/>
              </a:rPr>
              <a:t>Blok sxem</a:t>
            </a:r>
            <a:endParaRPr lang="ru-RU" sz="2400" b="1" kern="0" dirty="0">
              <a:solidFill>
                <a:srgbClr val="333399"/>
              </a:solidFill>
              <a:latin typeface="Consolas" charset="0"/>
            </a:endParaRPr>
          </a:p>
        </p:txBody>
      </p:sp>
      <p:sp>
        <p:nvSpPr>
          <p:cNvPr id="6" name="Прямоугольник 5"/>
          <p:cNvSpPr>
            <a:spLocks noChangeArrowheads="1"/>
          </p:cNvSpPr>
          <p:nvPr/>
        </p:nvSpPr>
        <p:spPr bwMode="auto">
          <a:xfrm>
            <a:off x="3953250" y="1276350"/>
            <a:ext cx="5009775" cy="2308324"/>
          </a:xfrm>
          <a:prstGeom prst="rect">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az-Latn-AZ" altLang="en-US" sz="2400" dirty="0">
                <a:solidFill>
                  <a:srgbClr val="000000"/>
                </a:solidFill>
                <a:latin typeface="+mj-lt"/>
                <a:ea typeface="Courier New" charset="0"/>
                <a:cs typeface="Courier New" charset="0"/>
              </a:rPr>
              <a:t>BirləşməniYaratmaq</a:t>
            </a:r>
            <a:endParaRPr lang="ru-RU" altLang="en-US" sz="2400" dirty="0">
              <a:solidFill>
                <a:srgbClr val="000000"/>
              </a:solidFill>
              <a:latin typeface="+mj-lt"/>
              <a:ea typeface="Courier New" charset="0"/>
              <a:cs typeface="Courier New" charset="0"/>
            </a:endParaRPr>
          </a:p>
          <a:p>
            <a:pPr eaLnBrk="1" hangingPunct="1"/>
            <a:r>
              <a:rPr lang="en-US" altLang="en-US" sz="2400" dirty="0">
                <a:solidFill>
                  <a:srgbClr val="333399"/>
                </a:solidFill>
                <a:latin typeface="+mj-lt"/>
                <a:ea typeface="Courier New" charset="0"/>
                <a:cs typeface="Courier New" charset="0"/>
              </a:rPr>
              <a:t>d</a:t>
            </a:r>
            <a:r>
              <a:rPr lang="az-Latn-AZ" altLang="en-US" sz="2400" dirty="0">
                <a:solidFill>
                  <a:srgbClr val="333399"/>
                </a:solidFill>
                <a:latin typeface="+mj-lt"/>
                <a:ea typeface="Courier New" charset="0"/>
                <a:cs typeface="Courier New" charset="0"/>
              </a:rPr>
              <a:t>övrün başlanması </a:t>
            </a:r>
            <a:endParaRPr lang="ru-RU" altLang="en-US" sz="2400" dirty="0">
              <a:solidFill>
                <a:srgbClr val="333399"/>
              </a:solidFill>
              <a:latin typeface="+mj-lt"/>
              <a:ea typeface="Courier New" charset="0"/>
              <a:cs typeface="Courier New" charset="0"/>
            </a:endParaRPr>
          </a:p>
          <a:p>
            <a:pPr eaLnBrk="1" hangingPunct="1"/>
            <a:r>
              <a:rPr lang="ru-RU" altLang="en-US" sz="2400" dirty="0">
                <a:solidFill>
                  <a:srgbClr val="000000"/>
                </a:solidFill>
                <a:latin typeface="+mj-lt"/>
                <a:ea typeface="Courier New" charset="0"/>
                <a:cs typeface="Courier New" charset="0"/>
              </a:rPr>
              <a:t>  </a:t>
            </a:r>
            <a:r>
              <a:rPr lang="az-Latn-AZ" altLang="en-US" sz="2400" dirty="0">
                <a:solidFill>
                  <a:srgbClr val="000000"/>
                </a:solidFill>
                <a:latin typeface="+mj-lt"/>
                <a:ea typeface="Courier New" charset="0"/>
                <a:cs typeface="Courier New" charset="0"/>
              </a:rPr>
              <a:t> </a:t>
            </a:r>
            <a:r>
              <a:rPr lang="en-US" altLang="en-US" sz="2400" dirty="0" err="1">
                <a:solidFill>
                  <a:srgbClr val="000000"/>
                </a:solidFill>
                <a:latin typeface="+mj-lt"/>
                <a:ea typeface="Courier New" charset="0"/>
                <a:cs typeface="Courier New" charset="0"/>
              </a:rPr>
              <a:t>cmd</a:t>
            </a:r>
            <a:r>
              <a:rPr lang="en-US" altLang="en-US" sz="2400" dirty="0">
                <a:solidFill>
                  <a:srgbClr val="000000"/>
                </a:solidFill>
                <a:latin typeface="+mj-lt"/>
                <a:ea typeface="Courier New" charset="0"/>
                <a:cs typeface="Courier New" charset="0"/>
              </a:rPr>
              <a:t>:=</a:t>
            </a:r>
            <a:r>
              <a:rPr lang="ru-RU" altLang="en-US" sz="2400" dirty="0">
                <a:solidFill>
                  <a:srgbClr val="000000"/>
                </a:solidFill>
                <a:latin typeface="+mj-lt"/>
                <a:ea typeface="Courier New" charset="0"/>
                <a:cs typeface="Courier New" charset="0"/>
              </a:rPr>
              <a:t>  </a:t>
            </a:r>
            <a:r>
              <a:rPr lang="az-Latn-AZ" altLang="en-US" sz="2400" dirty="0">
                <a:solidFill>
                  <a:srgbClr val="000000"/>
                </a:solidFill>
                <a:latin typeface="+mj-lt"/>
                <a:ea typeface="Courier New" charset="0"/>
                <a:cs typeface="Courier New" charset="0"/>
              </a:rPr>
              <a:t>əmriAlmaq</a:t>
            </a:r>
            <a:endParaRPr lang="ru-RU" altLang="en-US" sz="2400" dirty="0">
              <a:solidFill>
                <a:srgbClr val="000000"/>
              </a:solidFill>
              <a:latin typeface="+mj-lt"/>
              <a:ea typeface="Courier New" charset="0"/>
              <a:cs typeface="Courier New" charset="0"/>
            </a:endParaRPr>
          </a:p>
          <a:p>
            <a:pPr eaLnBrk="1" hangingPunct="1"/>
            <a:r>
              <a:rPr lang="ru-RU" altLang="en-US" sz="2400" dirty="0">
                <a:solidFill>
                  <a:srgbClr val="000000"/>
                </a:solidFill>
                <a:latin typeface="+mj-lt"/>
                <a:ea typeface="Courier New" charset="0"/>
                <a:cs typeface="Courier New" charset="0"/>
              </a:rPr>
              <a:t> </a:t>
            </a:r>
            <a:r>
              <a:rPr lang="az-Latn-AZ" altLang="en-US" sz="2400" dirty="0">
                <a:solidFill>
                  <a:srgbClr val="000000"/>
                </a:solidFill>
                <a:latin typeface="+mj-lt"/>
                <a:ea typeface="Courier New" charset="0"/>
                <a:cs typeface="Courier New" charset="0"/>
              </a:rPr>
              <a:t>  əmriYerinəYetirmək(cmd)</a:t>
            </a:r>
          </a:p>
          <a:p>
            <a:pPr eaLnBrk="1" hangingPunct="1"/>
            <a:r>
              <a:rPr lang="en-US" altLang="en-US" sz="2400" dirty="0" err="1">
                <a:solidFill>
                  <a:srgbClr val="333399"/>
                </a:solidFill>
                <a:latin typeface="+mj-lt"/>
                <a:ea typeface="Courier New" charset="0"/>
                <a:cs typeface="Courier New" charset="0"/>
              </a:rPr>
              <a:t>cmd</a:t>
            </a:r>
            <a:r>
              <a:rPr lang="en-US" altLang="en-US" sz="2400" dirty="0">
                <a:solidFill>
                  <a:srgbClr val="333399"/>
                </a:solidFill>
                <a:latin typeface="+mj-lt"/>
                <a:ea typeface="Courier New" charset="0"/>
                <a:cs typeface="Courier New" charset="0"/>
              </a:rPr>
              <a:t> = ‘stop’ </a:t>
            </a:r>
            <a:r>
              <a:rPr lang="en-US" altLang="en-US" sz="2400" dirty="0" err="1">
                <a:solidFill>
                  <a:srgbClr val="333399"/>
                </a:solidFill>
                <a:latin typeface="+mj-lt"/>
                <a:ea typeface="Courier New" charset="0"/>
                <a:cs typeface="Courier New" charset="0"/>
              </a:rPr>
              <a:t>olanda</a:t>
            </a:r>
            <a:r>
              <a:rPr lang="en-US" altLang="en-US" sz="2400" dirty="0">
                <a:solidFill>
                  <a:srgbClr val="333399"/>
                </a:solidFill>
                <a:latin typeface="+mj-lt"/>
                <a:ea typeface="Courier New" charset="0"/>
                <a:cs typeface="Courier New" charset="0"/>
              </a:rPr>
              <a:t> </a:t>
            </a:r>
            <a:r>
              <a:rPr lang="en-US" altLang="en-US" sz="2400" dirty="0" err="1">
                <a:solidFill>
                  <a:srgbClr val="333399"/>
                </a:solidFill>
                <a:latin typeface="+mj-lt"/>
                <a:ea typeface="Courier New" charset="0"/>
                <a:cs typeface="Courier New" charset="0"/>
              </a:rPr>
              <a:t>dayan</a:t>
            </a:r>
            <a:endParaRPr lang="ru-RU" altLang="en-US" sz="2400" dirty="0">
              <a:solidFill>
                <a:srgbClr val="333399"/>
              </a:solidFill>
              <a:latin typeface="+mj-lt"/>
              <a:ea typeface="Courier New" charset="0"/>
              <a:cs typeface="Courier New" charset="0"/>
            </a:endParaRPr>
          </a:p>
          <a:p>
            <a:pPr eaLnBrk="1" hangingPunct="1"/>
            <a:r>
              <a:rPr lang="az-Latn-AZ" altLang="en-US" sz="2400" dirty="0">
                <a:solidFill>
                  <a:srgbClr val="000000"/>
                </a:solidFill>
                <a:latin typeface="+mj-lt"/>
                <a:ea typeface="Courier New" charset="0"/>
                <a:cs typeface="Courier New" charset="0"/>
              </a:rPr>
              <a:t>BirləşməniBağlamaq</a:t>
            </a:r>
            <a:endParaRPr lang="ru-RU" altLang="en-US" sz="2400" dirty="0">
              <a:solidFill>
                <a:srgbClr val="000000"/>
              </a:solidFill>
              <a:latin typeface="+mj-lt"/>
              <a:ea typeface="Courier New" charset="0"/>
              <a:cs typeface="Courier New" charset="0"/>
            </a:endParaRPr>
          </a:p>
        </p:txBody>
      </p:sp>
      <p:grpSp>
        <p:nvGrpSpPr>
          <p:cNvPr id="2" name="Группа 30"/>
          <p:cNvGrpSpPr>
            <a:grpSpLocks/>
          </p:cNvGrpSpPr>
          <p:nvPr/>
        </p:nvGrpSpPr>
        <p:grpSpPr bwMode="auto">
          <a:xfrm>
            <a:off x="282306" y="1458047"/>
            <a:ext cx="3381039" cy="4480639"/>
            <a:chOff x="300797" y="1430447"/>
            <a:chExt cx="3381678" cy="4480592"/>
          </a:xfrm>
        </p:grpSpPr>
        <p:sp>
          <p:nvSpPr>
            <p:cNvPr id="15368" name="Блок-схема: процесс 7"/>
            <p:cNvSpPr>
              <a:spLocks noChangeArrowheads="1"/>
            </p:cNvSpPr>
            <p:nvPr/>
          </p:nvSpPr>
          <p:spPr bwMode="auto">
            <a:xfrm>
              <a:off x="883327" y="2528181"/>
              <a:ext cx="2799148" cy="497936"/>
            </a:xfrm>
            <a:prstGeom prst="flowChartProcess">
              <a:avLst/>
            </a:prstGeom>
            <a:solidFill>
              <a:srgbClr val="E6E6FF"/>
            </a:solidFill>
            <a:ln w="12700">
              <a:solidFill>
                <a:schemeClr val="tx1"/>
              </a:solidFill>
              <a:round/>
              <a:headEnd/>
              <a:tailEnd type="triangle" w="lg" len="lg"/>
            </a:ln>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az-Latn-AZ" altLang="ru-RU">
                  <a:latin typeface="Consolas" charset="0"/>
                </a:rPr>
                <a:t>Əmri almaq</a:t>
              </a:r>
              <a:endParaRPr lang="ru-RU" altLang="ru-RU">
                <a:latin typeface="Consolas" charset="0"/>
              </a:endParaRPr>
            </a:p>
          </p:txBody>
        </p:sp>
        <p:sp>
          <p:nvSpPr>
            <p:cNvPr id="15369" name="Блок-схема: типовой процесс 8"/>
            <p:cNvSpPr>
              <a:spLocks noChangeArrowheads="1"/>
            </p:cNvSpPr>
            <p:nvPr/>
          </p:nvSpPr>
          <p:spPr bwMode="auto">
            <a:xfrm>
              <a:off x="1041146" y="1430447"/>
              <a:ext cx="2453492" cy="688063"/>
            </a:xfrm>
            <a:prstGeom prst="flowChartPredefinedProcess">
              <a:avLst/>
            </a:prstGeom>
            <a:solidFill>
              <a:srgbClr val="E6E6FF"/>
            </a:solidFill>
            <a:ln w="12700">
              <a:solidFill>
                <a:schemeClr val="tx1"/>
              </a:solidFill>
              <a:round/>
              <a:headEnd/>
              <a:tailEnd type="none" w="lg" len="lg"/>
            </a:ln>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az-Latn-AZ" altLang="ru-RU">
                  <a:latin typeface="Consolas" charset="0"/>
                </a:rPr>
                <a:t>Birləşməni yaratmaq</a:t>
              </a:r>
              <a:endParaRPr lang="ru-RU" altLang="ru-RU">
                <a:latin typeface="Consolas" charset="0"/>
              </a:endParaRPr>
            </a:p>
          </p:txBody>
        </p:sp>
        <p:sp>
          <p:nvSpPr>
            <p:cNvPr id="15370" name="Блок-схема: типовой процесс 12"/>
            <p:cNvSpPr>
              <a:spLocks noChangeArrowheads="1"/>
            </p:cNvSpPr>
            <p:nvPr/>
          </p:nvSpPr>
          <p:spPr bwMode="auto">
            <a:xfrm>
              <a:off x="1053521" y="5222976"/>
              <a:ext cx="2453492" cy="688063"/>
            </a:xfrm>
            <a:prstGeom prst="flowChartPredefinedProcess">
              <a:avLst/>
            </a:prstGeom>
            <a:solidFill>
              <a:srgbClr val="E6E6FF"/>
            </a:solidFill>
            <a:ln w="12700">
              <a:solidFill>
                <a:schemeClr val="tx1"/>
              </a:solidFill>
              <a:round/>
              <a:headEnd/>
              <a:tailEnd type="none" w="lg" len="lg"/>
            </a:ln>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az-Latn-AZ" altLang="ru-RU">
                  <a:latin typeface="Consolas" charset="0"/>
                </a:rPr>
                <a:t>Birləşməni bağlamaq</a:t>
              </a:r>
              <a:endParaRPr lang="ru-RU" altLang="ru-RU">
                <a:latin typeface="Consolas" charset="0"/>
              </a:endParaRPr>
            </a:p>
          </p:txBody>
        </p:sp>
        <p:sp>
          <p:nvSpPr>
            <p:cNvPr id="15371" name="Блок-схема: процесс 13"/>
            <p:cNvSpPr>
              <a:spLocks noChangeArrowheads="1"/>
            </p:cNvSpPr>
            <p:nvPr/>
          </p:nvSpPr>
          <p:spPr bwMode="auto">
            <a:xfrm>
              <a:off x="883327" y="3435787"/>
              <a:ext cx="2799148" cy="497936"/>
            </a:xfrm>
            <a:prstGeom prst="flowChartProcess">
              <a:avLst/>
            </a:prstGeom>
            <a:solidFill>
              <a:srgbClr val="E6E6FF"/>
            </a:solidFill>
            <a:ln w="12700">
              <a:solidFill>
                <a:schemeClr val="tx1"/>
              </a:solidFill>
              <a:round/>
              <a:headEnd/>
              <a:tailEnd type="triangle" w="lg" len="lg"/>
            </a:ln>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en-US" altLang="ru-RU" err="1">
                  <a:latin typeface="Consolas" charset="0"/>
                </a:rPr>
                <a:t>Əmri</a:t>
              </a:r>
              <a:r>
                <a:rPr lang="en-US" altLang="ru-RU">
                  <a:latin typeface="Consolas" charset="0"/>
                </a:rPr>
                <a:t> </a:t>
              </a:r>
              <a:r>
                <a:rPr lang="en-US" altLang="ru-RU" err="1">
                  <a:latin typeface="Consolas" charset="0"/>
                </a:rPr>
                <a:t>yerinə</a:t>
              </a:r>
              <a:r>
                <a:rPr lang="en-US" altLang="ru-RU">
                  <a:latin typeface="Consolas" charset="0"/>
                </a:rPr>
                <a:t> </a:t>
              </a:r>
              <a:r>
                <a:rPr lang="en-US" altLang="ru-RU" err="1">
                  <a:latin typeface="Consolas" charset="0"/>
                </a:rPr>
                <a:t>yetirmək</a:t>
              </a:r>
              <a:endParaRPr lang="ru-RU" altLang="ru-RU">
                <a:latin typeface="Consolas" charset="0"/>
              </a:endParaRPr>
            </a:p>
          </p:txBody>
        </p:sp>
        <p:grpSp>
          <p:nvGrpSpPr>
            <p:cNvPr id="15372" name="Группа 15"/>
            <p:cNvGrpSpPr>
              <a:grpSpLocks/>
            </p:cNvGrpSpPr>
            <p:nvPr/>
          </p:nvGrpSpPr>
          <p:grpSpPr bwMode="auto">
            <a:xfrm>
              <a:off x="1419293" y="4368321"/>
              <a:ext cx="1727217" cy="573149"/>
              <a:chOff x="1627524" y="4379643"/>
              <a:chExt cx="1727217" cy="573149"/>
            </a:xfrm>
          </p:grpSpPr>
          <p:sp>
            <p:nvSpPr>
              <p:cNvPr id="15380" name="Блок-схема: решение 6"/>
              <p:cNvSpPr>
                <a:spLocks noChangeArrowheads="1"/>
              </p:cNvSpPr>
              <p:nvPr/>
            </p:nvSpPr>
            <p:spPr bwMode="auto">
              <a:xfrm>
                <a:off x="1627524" y="4379643"/>
                <a:ext cx="1727217" cy="573149"/>
              </a:xfrm>
              <a:prstGeom prst="flowChartDecision">
                <a:avLst/>
              </a:prstGeom>
              <a:solidFill>
                <a:schemeClr val="accent5"/>
              </a:solidFill>
              <a:ln w="12700">
                <a:solidFill>
                  <a:schemeClr val="tx1"/>
                </a:solidFill>
                <a:round/>
                <a:headEnd/>
                <a:tailEnd type="triangle" w="lg" len="lg"/>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latin typeface="Consolas" charset="0"/>
                </a:endParaRPr>
              </a:p>
            </p:txBody>
          </p:sp>
          <p:sp>
            <p:nvSpPr>
              <p:cNvPr id="15381" name="Прямоугольник 14"/>
              <p:cNvSpPr>
                <a:spLocks noChangeArrowheads="1"/>
              </p:cNvSpPr>
              <p:nvPr/>
            </p:nvSpPr>
            <p:spPr bwMode="auto">
              <a:xfrm>
                <a:off x="1896893" y="4462839"/>
                <a:ext cx="1071329"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altLang="ru-RU">
                    <a:solidFill>
                      <a:srgbClr val="000000"/>
                    </a:solidFill>
                    <a:latin typeface="Consolas" charset="0"/>
                  </a:rPr>
                  <a:t>«</a:t>
                </a:r>
                <a:r>
                  <a:rPr lang="az-Latn-AZ" altLang="ru-RU">
                    <a:solidFill>
                      <a:srgbClr val="000000"/>
                    </a:solidFill>
                    <a:latin typeface="Consolas" charset="0"/>
                  </a:rPr>
                  <a:t>stop</a:t>
                </a:r>
                <a:r>
                  <a:rPr lang="ru-RU" altLang="ru-RU">
                    <a:solidFill>
                      <a:srgbClr val="000000"/>
                    </a:solidFill>
                    <a:latin typeface="Consolas" charset="0"/>
                  </a:rPr>
                  <a:t>»?</a:t>
                </a:r>
              </a:p>
            </p:txBody>
          </p:sp>
        </p:grpSp>
        <p:cxnSp>
          <p:nvCxnSpPr>
            <p:cNvPr id="15373" name="Прямая со стрелкой 17"/>
            <p:cNvCxnSpPr>
              <a:cxnSpLocks noChangeShapeType="1"/>
            </p:cNvCxnSpPr>
            <p:nvPr/>
          </p:nvCxnSpPr>
          <p:spPr bwMode="auto">
            <a:xfrm rot="5400000">
              <a:off x="2063057" y="2323345"/>
              <a:ext cx="409671" cy="1588"/>
            </a:xfrm>
            <a:prstGeom prst="straightConnector1">
              <a:avLst/>
            </a:prstGeom>
            <a:noFill/>
            <a:ln w="1270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15374" name="Прямая со стрелкой 18"/>
            <p:cNvCxnSpPr>
              <a:cxnSpLocks noChangeShapeType="1"/>
              <a:stCxn id="15368" idx="2"/>
              <a:endCxn id="15371" idx="0"/>
            </p:cNvCxnSpPr>
            <p:nvPr/>
          </p:nvCxnSpPr>
          <p:spPr bwMode="auto">
            <a:xfrm>
              <a:off x="2282901" y="3026117"/>
              <a:ext cx="0" cy="409670"/>
            </a:xfrm>
            <a:prstGeom prst="straightConnector1">
              <a:avLst/>
            </a:prstGeom>
            <a:noFill/>
            <a:ln w="1270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15376" name="Прямая со стрелкой 24"/>
            <p:cNvCxnSpPr>
              <a:cxnSpLocks noChangeShapeType="1"/>
              <a:stCxn id="15380" idx="2"/>
              <a:endCxn id="15370" idx="0"/>
            </p:cNvCxnSpPr>
            <p:nvPr/>
          </p:nvCxnSpPr>
          <p:spPr bwMode="auto">
            <a:xfrm flipH="1">
              <a:off x="2280267" y="4941470"/>
              <a:ext cx="2634" cy="281506"/>
            </a:xfrm>
            <a:prstGeom prst="straightConnector1">
              <a:avLst/>
            </a:prstGeom>
            <a:noFill/>
            <a:ln w="12700">
              <a:solidFill>
                <a:schemeClr val="tx1"/>
              </a:solidFill>
              <a:round/>
              <a:headEnd/>
              <a:tailEnd type="triangle" w="med" len="lg"/>
            </a:ln>
            <a:extLst>
              <a:ext uri="{909E8E84-426E-40DD-AFC4-6F175D3DCCD1}">
                <a14:hiddenFill xmlns:a14="http://schemas.microsoft.com/office/drawing/2010/main">
                  <a:noFill/>
                </a14:hiddenFill>
              </a:ext>
            </a:extLst>
          </p:spPr>
        </p:cxnSp>
        <p:sp>
          <p:nvSpPr>
            <p:cNvPr id="15377" name="Прямоугольник 27"/>
            <p:cNvSpPr>
              <a:spLocks noChangeArrowheads="1"/>
            </p:cNvSpPr>
            <p:nvPr/>
          </p:nvSpPr>
          <p:spPr bwMode="auto">
            <a:xfrm>
              <a:off x="2289860" y="4861523"/>
              <a:ext cx="438023"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triangle" w="med" len="lg"/>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ru-RU" err="1">
                  <a:solidFill>
                    <a:srgbClr val="000000"/>
                  </a:solidFill>
                  <a:latin typeface="Consolas" charset="0"/>
                </a:rPr>
                <a:t>hə</a:t>
              </a:r>
              <a:endParaRPr lang="ru-RU" altLang="ru-RU">
                <a:latin typeface="Consolas" charset="0"/>
              </a:endParaRPr>
            </a:p>
          </p:txBody>
        </p:sp>
        <p:sp>
          <p:nvSpPr>
            <p:cNvPr id="15378" name="Прямоугольник 28"/>
            <p:cNvSpPr>
              <a:spLocks noChangeArrowheads="1"/>
            </p:cNvSpPr>
            <p:nvPr/>
          </p:nvSpPr>
          <p:spPr bwMode="auto">
            <a:xfrm>
              <a:off x="749326" y="4252932"/>
              <a:ext cx="564685"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az-Latn-AZ" altLang="ru-RU">
                  <a:solidFill>
                    <a:srgbClr val="000000"/>
                  </a:solidFill>
                  <a:latin typeface="Consolas" charset="0"/>
                </a:rPr>
                <a:t>yox</a:t>
              </a:r>
              <a:endParaRPr lang="ru-RU" altLang="ru-RU">
                <a:latin typeface="Consolas" charset="0"/>
              </a:endParaRPr>
            </a:p>
          </p:txBody>
        </p:sp>
        <p:sp>
          <p:nvSpPr>
            <p:cNvPr id="15379" name="Полилиния 29"/>
            <p:cNvSpPr>
              <a:spLocks noChangeArrowheads="1"/>
            </p:cNvSpPr>
            <p:nvPr/>
          </p:nvSpPr>
          <p:spPr bwMode="auto">
            <a:xfrm>
              <a:off x="300797" y="2295112"/>
              <a:ext cx="1875104" cy="2354690"/>
            </a:xfrm>
            <a:custGeom>
              <a:avLst/>
              <a:gdLst>
                <a:gd name="T0" fmla="*/ 987425 w 1679575"/>
                <a:gd name="T1" fmla="*/ 2282825 h 2282825"/>
                <a:gd name="T2" fmla="*/ 0 w 1679575"/>
                <a:gd name="T3" fmla="*/ 2282825 h 2282825"/>
                <a:gd name="T4" fmla="*/ 9525 w 1679575"/>
                <a:gd name="T5" fmla="*/ 0 h 2282825"/>
                <a:gd name="T6" fmla="*/ 1679575 w 1679575"/>
                <a:gd name="T7" fmla="*/ 0 h 2282825"/>
                <a:gd name="T8" fmla="*/ 0 60000 65536"/>
                <a:gd name="T9" fmla="*/ 0 60000 65536"/>
                <a:gd name="T10" fmla="*/ 0 60000 65536"/>
                <a:gd name="T11" fmla="*/ 0 60000 65536"/>
                <a:gd name="T12" fmla="*/ 0 w 1679575"/>
                <a:gd name="T13" fmla="*/ 0 h 2282825"/>
                <a:gd name="T14" fmla="*/ 1679575 w 1679575"/>
                <a:gd name="T15" fmla="*/ 2282825 h 2282825"/>
              </a:gdLst>
              <a:ahLst/>
              <a:cxnLst>
                <a:cxn ang="T8">
                  <a:pos x="T0" y="T1"/>
                </a:cxn>
                <a:cxn ang="T9">
                  <a:pos x="T2" y="T3"/>
                </a:cxn>
                <a:cxn ang="T10">
                  <a:pos x="T4" y="T5"/>
                </a:cxn>
                <a:cxn ang="T11">
                  <a:pos x="T6" y="T7"/>
                </a:cxn>
              </a:cxnLst>
              <a:rect l="T12" t="T13" r="T14" b="T15"/>
              <a:pathLst>
                <a:path w="1679575" h="2282825">
                  <a:moveTo>
                    <a:pt x="987425" y="2282825"/>
                  </a:moveTo>
                  <a:lnTo>
                    <a:pt x="0" y="2282825"/>
                  </a:lnTo>
                  <a:lnTo>
                    <a:pt x="9525" y="0"/>
                  </a:lnTo>
                  <a:lnTo>
                    <a:pt x="1679575" y="0"/>
                  </a:lnTo>
                </a:path>
              </a:pathLst>
            </a:custGeom>
            <a:noFill/>
            <a:ln w="127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grpSp>
      <p:cxnSp>
        <p:nvCxnSpPr>
          <p:cNvPr id="30" name="Прямая со стрелкой 18"/>
          <p:cNvCxnSpPr>
            <a:cxnSpLocks noChangeShapeType="1"/>
          </p:cNvCxnSpPr>
          <p:nvPr/>
        </p:nvCxnSpPr>
        <p:spPr bwMode="auto">
          <a:xfrm>
            <a:off x="2268465" y="3986278"/>
            <a:ext cx="0" cy="409674"/>
          </a:xfrm>
          <a:prstGeom prst="straightConnector1">
            <a:avLst/>
          </a:prstGeom>
          <a:noFill/>
          <a:ln w="12700">
            <a:solidFill>
              <a:schemeClr val="tx1"/>
            </a:solidFill>
            <a:round/>
            <a:headEnd/>
            <a:tailEnd type="triangle" w="med" len="lg"/>
          </a:ln>
          <a:extLst>
            <a:ext uri="{909E8E84-426E-40DD-AFC4-6F175D3DCCD1}">
              <a14:hiddenFill xmlns:a14="http://schemas.microsoft.com/office/drawing/2010/main">
                <a:noFill/>
              </a14:hiddenFill>
            </a:ext>
          </a:extLst>
        </p:spPr>
      </p:cxnSp>
      <p:sp>
        <p:nvSpPr>
          <p:cNvPr id="24" name="TextBox 23">
            <a:extLst>
              <a:ext uri="{FF2B5EF4-FFF2-40B4-BE49-F238E27FC236}">
                <a16:creationId xmlns:a16="http://schemas.microsoft.com/office/drawing/2014/main" id="{D4DF6D15-BEEF-435A-8767-8D3CB26846B4}"/>
              </a:ext>
            </a:extLst>
          </p:cNvPr>
          <p:cNvSpPr txBox="1"/>
          <p:nvPr/>
        </p:nvSpPr>
        <p:spPr>
          <a:xfrm>
            <a:off x="3695179" y="815975"/>
            <a:ext cx="4083483" cy="461665"/>
          </a:xfrm>
          <a:prstGeom prst="rect">
            <a:avLst/>
          </a:prstGeom>
          <a:noFill/>
        </p:spPr>
        <p:txBody>
          <a:bodyPr wrap="square">
            <a:spAutoFit/>
          </a:bodyPr>
          <a:lstStyle/>
          <a:p>
            <a:pPr marL="342900" indent="-342900" eaLnBrk="1" hangingPunct="1">
              <a:spcAft>
                <a:spcPts val="1200"/>
              </a:spcAft>
              <a:buClr>
                <a:schemeClr val="tx1"/>
              </a:buClr>
              <a:buFont typeface="Wingdings" panose="05000000000000000000" pitchFamily="2" charset="2"/>
              <a:buChar char="q"/>
              <a:defRPr/>
            </a:pPr>
            <a:r>
              <a:rPr lang="az-Latn-AZ" sz="2400" b="1" kern="0" dirty="0">
                <a:solidFill>
                  <a:srgbClr val="333399"/>
                </a:solidFill>
                <a:latin typeface="Consolas" charset="0"/>
              </a:rPr>
              <a:t>Proqram</a:t>
            </a:r>
            <a:endParaRPr lang="ru-RU" sz="2400" b="1" kern="0" dirty="0">
              <a:solidFill>
                <a:srgbClr val="333399"/>
              </a:solidFill>
              <a:latin typeface="Consolas" charset="0"/>
            </a:endParaRPr>
          </a:p>
        </p:txBody>
      </p:sp>
      <p:sp>
        <p:nvSpPr>
          <p:cNvPr id="25" name="TextBox 24">
            <a:extLst>
              <a:ext uri="{FF2B5EF4-FFF2-40B4-BE49-F238E27FC236}">
                <a16:creationId xmlns:a16="http://schemas.microsoft.com/office/drawing/2014/main" id="{A383F186-DAD7-4225-A463-3B5174ABEF99}"/>
              </a:ext>
            </a:extLst>
          </p:cNvPr>
          <p:cNvSpPr txBox="1"/>
          <p:nvPr/>
        </p:nvSpPr>
        <p:spPr>
          <a:xfrm>
            <a:off x="3953250" y="4285590"/>
            <a:ext cx="4083483" cy="461665"/>
          </a:xfrm>
          <a:prstGeom prst="rect">
            <a:avLst/>
          </a:prstGeom>
          <a:noFill/>
        </p:spPr>
        <p:txBody>
          <a:bodyPr wrap="square">
            <a:spAutoFit/>
          </a:bodyPr>
          <a:lstStyle/>
          <a:p>
            <a:pPr marL="342900" indent="-342900" eaLnBrk="1" hangingPunct="1">
              <a:spcAft>
                <a:spcPts val="1200"/>
              </a:spcAft>
              <a:buClr>
                <a:schemeClr val="tx1"/>
              </a:buClr>
              <a:buFont typeface="Wingdings" panose="05000000000000000000" pitchFamily="2" charset="2"/>
              <a:buChar char="q"/>
              <a:defRPr/>
            </a:pPr>
            <a:r>
              <a:rPr lang="az-Latn-AZ" sz="2400" b="1" kern="0" dirty="0">
                <a:solidFill>
                  <a:srgbClr val="333399"/>
                </a:solidFill>
                <a:latin typeface="Consolas" charset="0"/>
              </a:rPr>
              <a:t>Cədvəl</a:t>
            </a:r>
            <a:endParaRPr lang="ru-RU" sz="2400" b="1" kern="0" dirty="0">
              <a:solidFill>
                <a:srgbClr val="333399"/>
              </a:solidFill>
              <a:latin typeface="Consola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Заголовок 1"/>
          <p:cNvSpPr>
            <a:spLocks noGrp="1"/>
          </p:cNvSpPr>
          <p:nvPr>
            <p:ph type="title"/>
          </p:nvPr>
        </p:nvSpPr>
        <p:spPr>
          <a:xfrm>
            <a:off x="311150" y="301625"/>
            <a:ext cx="8375650" cy="471488"/>
          </a:xfrm>
        </p:spPr>
        <p:txBody>
          <a:bodyPr/>
          <a:lstStyle/>
          <a:p>
            <a:r>
              <a:rPr lang="en-US" altLang="ru-RU" err="1"/>
              <a:t>Bölmədən</a:t>
            </a:r>
            <a:r>
              <a:rPr lang="en-US" altLang="ru-RU"/>
              <a:t> </a:t>
            </a:r>
            <a:r>
              <a:rPr lang="en-US" altLang="ru-RU" err="1"/>
              <a:t>alınan</a:t>
            </a:r>
            <a:r>
              <a:rPr lang="en-US" altLang="ru-RU"/>
              <a:t> </a:t>
            </a:r>
            <a:r>
              <a:rPr lang="en-US" altLang="ru-RU" err="1"/>
              <a:t>qalıq</a:t>
            </a:r>
            <a:endParaRPr lang="ru-RU" altLang="ru-RU">
              <a:solidFill>
                <a:srgbClr val="0000FF"/>
              </a:solidFill>
            </a:endParaRPr>
          </a:p>
        </p:txBody>
      </p:sp>
      <p:sp>
        <p:nvSpPr>
          <p:cNvPr id="35850" name="Прямоугольник 9"/>
          <p:cNvSpPr>
            <a:spLocks noChangeArrowheads="1"/>
          </p:cNvSpPr>
          <p:nvPr/>
        </p:nvSpPr>
        <p:spPr bwMode="auto">
          <a:xfrm>
            <a:off x="200024" y="773991"/>
            <a:ext cx="5421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defRPr>
            </a:lvl1pPr>
            <a:lvl2pPr marL="274638" indent="-26828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15000"/>
              </a:spcBef>
            </a:pPr>
            <a:r>
              <a:rPr lang="ru-RU" altLang="ru-RU" sz="2800" b="1">
                <a:solidFill>
                  <a:srgbClr val="0000FF"/>
                </a:solidFill>
                <a:latin typeface="+mj-lt"/>
              </a:rPr>
              <a:t>%</a:t>
            </a:r>
            <a:r>
              <a:rPr lang="ru-RU" altLang="ru-RU" sz="2800" b="1">
                <a:latin typeface="+mj-lt"/>
              </a:rPr>
              <a:t> </a:t>
            </a:r>
            <a:r>
              <a:rPr lang="en-US" altLang="ru-RU" sz="2800">
                <a:latin typeface="+mj-lt"/>
              </a:rPr>
              <a:t>– </a:t>
            </a:r>
            <a:r>
              <a:rPr lang="en-US" altLang="ru-RU" sz="2800" err="1">
                <a:latin typeface="+mj-lt"/>
              </a:rPr>
              <a:t>bölmədən</a:t>
            </a:r>
            <a:r>
              <a:rPr lang="en-US" altLang="ru-RU" sz="2800">
                <a:latin typeface="+mj-lt"/>
              </a:rPr>
              <a:t> </a:t>
            </a:r>
            <a:r>
              <a:rPr lang="en-US" altLang="ru-RU" sz="2800" err="1">
                <a:latin typeface="+mj-lt"/>
              </a:rPr>
              <a:t>alınan</a:t>
            </a:r>
            <a:r>
              <a:rPr lang="en-US" altLang="ru-RU" sz="2800">
                <a:latin typeface="+mj-lt"/>
              </a:rPr>
              <a:t> </a:t>
            </a:r>
            <a:r>
              <a:rPr lang="en-US" altLang="ru-RU" sz="2800" err="1">
                <a:latin typeface="+mj-lt"/>
              </a:rPr>
              <a:t>qalıq</a:t>
            </a:r>
            <a:endParaRPr lang="ru-RU" altLang="ru-RU" sz="2800">
              <a:latin typeface="+mj-lt"/>
            </a:endParaRPr>
          </a:p>
        </p:txBody>
      </p:sp>
      <p:sp>
        <p:nvSpPr>
          <p:cNvPr id="11" name="Text Box 10"/>
          <p:cNvSpPr txBox="1">
            <a:spLocks noChangeArrowheads="1"/>
          </p:cNvSpPr>
          <p:nvPr/>
        </p:nvSpPr>
        <p:spPr bwMode="auto">
          <a:xfrm>
            <a:off x="209550" y="1297866"/>
            <a:ext cx="5411787" cy="2419350"/>
          </a:xfrm>
          <a:prstGeom prst="rect">
            <a:avLst/>
          </a:prstGeom>
          <a:solidFill>
            <a:schemeClr val="accent5"/>
          </a:solidFill>
          <a:ln w="9525">
            <a:noFill/>
            <a:miter lim="800000"/>
            <a:headEnd/>
            <a:tailEnd/>
          </a:ln>
          <a:effectLst>
            <a:outerShdw dist="35921" dir="2700000" algn="ctr" rotWithShape="0">
              <a:schemeClr val="tx1"/>
            </a:outerShdw>
          </a:effectLst>
        </p:spPr>
        <p:txBody>
          <a:bodyPr>
            <a:spAutoFit/>
          </a:bodyPr>
          <a:lstStyle/>
          <a:p>
            <a:pPr marL="174625" lvl="1" indent="1588" eaLnBrk="1" hangingPunct="1">
              <a:spcBef>
                <a:spcPct val="15000"/>
              </a:spcBef>
              <a:defRPr/>
            </a:pPr>
            <a:r>
              <a:rPr lang="en-US" sz="2700">
                <a:latin typeface="+mj-lt"/>
              </a:rPr>
              <a:t>d = </a:t>
            </a:r>
            <a:r>
              <a:rPr lang="en-US" sz="2700">
                <a:solidFill>
                  <a:srgbClr val="00B0F0"/>
                </a:solidFill>
                <a:latin typeface="+mj-lt"/>
              </a:rPr>
              <a:t>85</a:t>
            </a:r>
          </a:p>
          <a:p>
            <a:pPr marL="174625" lvl="1" indent="1588" eaLnBrk="1" hangingPunct="1">
              <a:spcBef>
                <a:spcPct val="15000"/>
              </a:spcBef>
              <a:defRPr/>
            </a:pPr>
            <a:r>
              <a:rPr lang="en-US" sz="2700">
                <a:latin typeface="+mj-lt"/>
              </a:rPr>
              <a:t>b = d</a:t>
            </a:r>
            <a:r>
              <a:rPr lang="ru-RU" sz="2700">
                <a:latin typeface="+mj-lt"/>
              </a:rPr>
              <a:t> </a:t>
            </a:r>
            <a:r>
              <a:rPr lang="en-US" sz="2700">
                <a:latin typeface="+mj-lt"/>
              </a:rPr>
              <a:t>// </a:t>
            </a:r>
            <a:r>
              <a:rPr lang="en-US" sz="2700">
                <a:solidFill>
                  <a:srgbClr val="0095FF"/>
                </a:solidFill>
                <a:latin typeface="+mj-lt"/>
              </a:rPr>
              <a:t>10</a:t>
            </a:r>
            <a:r>
              <a:rPr lang="en-US" sz="2700">
                <a:latin typeface="+mj-lt"/>
              </a:rPr>
              <a:t>   </a:t>
            </a:r>
            <a:r>
              <a:rPr lang="en-US" sz="2700">
                <a:solidFill>
                  <a:srgbClr val="008000"/>
                </a:solidFill>
                <a:latin typeface="+mj-lt"/>
              </a:rPr>
              <a:t># 8</a:t>
            </a:r>
            <a:r>
              <a:rPr lang="en-US" sz="2700">
                <a:solidFill>
                  <a:srgbClr val="0000FF"/>
                </a:solidFill>
                <a:latin typeface="+mj-lt"/>
              </a:rPr>
              <a:t> </a:t>
            </a:r>
          </a:p>
          <a:p>
            <a:pPr marL="174625" lvl="1" indent="1588" eaLnBrk="1" hangingPunct="1">
              <a:spcBef>
                <a:spcPct val="15000"/>
              </a:spcBef>
              <a:defRPr/>
            </a:pPr>
            <a:r>
              <a:rPr lang="en-US" sz="2700">
                <a:latin typeface="+mj-lt"/>
              </a:rPr>
              <a:t>a = d % </a:t>
            </a:r>
            <a:r>
              <a:rPr lang="en-US" sz="2700">
                <a:solidFill>
                  <a:srgbClr val="0095FF"/>
                </a:solidFill>
                <a:latin typeface="+mj-lt"/>
              </a:rPr>
              <a:t>10</a:t>
            </a:r>
            <a:r>
              <a:rPr lang="en-US" sz="2700">
                <a:latin typeface="+mj-lt"/>
              </a:rPr>
              <a:t>    </a:t>
            </a:r>
            <a:r>
              <a:rPr lang="en-US" sz="2700">
                <a:solidFill>
                  <a:srgbClr val="008000"/>
                </a:solidFill>
                <a:latin typeface="+mj-lt"/>
              </a:rPr>
              <a:t># 5 </a:t>
            </a:r>
          </a:p>
          <a:p>
            <a:pPr marL="174625" lvl="1" indent="1588" eaLnBrk="1" hangingPunct="1">
              <a:spcBef>
                <a:spcPct val="15000"/>
              </a:spcBef>
              <a:defRPr/>
            </a:pPr>
            <a:r>
              <a:rPr lang="en-US" sz="2700">
                <a:latin typeface="+mj-lt"/>
              </a:rPr>
              <a:t>d = a % b     </a:t>
            </a:r>
            <a:r>
              <a:rPr lang="en-US" sz="2700">
                <a:solidFill>
                  <a:srgbClr val="008000"/>
                </a:solidFill>
                <a:latin typeface="+mj-lt"/>
              </a:rPr>
              <a:t># 5 </a:t>
            </a:r>
          </a:p>
          <a:p>
            <a:pPr marL="174625" lvl="1" indent="1588" eaLnBrk="1" hangingPunct="1">
              <a:spcBef>
                <a:spcPct val="15000"/>
              </a:spcBef>
              <a:defRPr/>
            </a:pPr>
            <a:r>
              <a:rPr lang="en-US" sz="2700">
                <a:latin typeface="+mj-lt"/>
              </a:rPr>
              <a:t>d = b % a     </a:t>
            </a:r>
            <a:r>
              <a:rPr lang="en-US" sz="2700">
                <a:solidFill>
                  <a:srgbClr val="008000"/>
                </a:solidFill>
                <a:latin typeface="Courier New" pitchFamily="49" charset="0"/>
              </a:rPr>
              <a:t># 3</a:t>
            </a:r>
          </a:p>
        </p:txBody>
      </p:sp>
      <p:sp>
        <p:nvSpPr>
          <p:cNvPr id="17" name="Прямоугольник 9"/>
          <p:cNvSpPr>
            <a:spLocks noChangeArrowheads="1"/>
          </p:cNvSpPr>
          <p:nvPr/>
        </p:nvSpPr>
        <p:spPr bwMode="auto">
          <a:xfrm>
            <a:off x="223043" y="3797300"/>
            <a:ext cx="4011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defRPr>
            </a:lvl1pPr>
            <a:lvl2pPr marL="274638" indent="-26828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15000"/>
              </a:spcBef>
            </a:pPr>
            <a:r>
              <a:rPr lang="az-Latn-AZ" altLang="ru-RU" sz="2800" b="1">
                <a:solidFill>
                  <a:srgbClr val="333399"/>
                </a:solidFill>
                <a:latin typeface="Consolas" charset="0"/>
              </a:rPr>
              <a:t>Mənfi ədədlər üçün</a:t>
            </a:r>
            <a:r>
              <a:rPr lang="ru-RU" altLang="ru-RU" sz="2800">
                <a:latin typeface="Consolas" charset="0"/>
              </a:rPr>
              <a:t>:</a:t>
            </a:r>
          </a:p>
        </p:txBody>
      </p:sp>
      <p:sp>
        <p:nvSpPr>
          <p:cNvPr id="19" name="Text Box 10"/>
          <p:cNvSpPr txBox="1">
            <a:spLocks noChangeArrowheads="1"/>
          </p:cNvSpPr>
          <p:nvPr/>
        </p:nvSpPr>
        <p:spPr bwMode="auto">
          <a:xfrm>
            <a:off x="223043" y="4433010"/>
            <a:ext cx="4545012" cy="1463675"/>
          </a:xfrm>
          <a:prstGeom prst="rect">
            <a:avLst/>
          </a:prstGeom>
          <a:solidFill>
            <a:schemeClr val="accent5"/>
          </a:solidFill>
          <a:ln w="9525">
            <a:noFill/>
            <a:miter lim="800000"/>
            <a:headEnd/>
            <a:tailEnd/>
          </a:ln>
          <a:effectLst>
            <a:outerShdw dist="35921" dir="2700000" algn="ctr" rotWithShape="0">
              <a:schemeClr val="tx1"/>
            </a:outerShdw>
          </a:effectLst>
        </p:spPr>
        <p:txBody>
          <a:bodyPr>
            <a:spAutoFit/>
          </a:bodyPr>
          <a:lstStyle/>
          <a:p>
            <a:pPr marL="174625" lvl="1" indent="1588" eaLnBrk="1" hangingPunct="1">
              <a:spcBef>
                <a:spcPct val="15000"/>
              </a:spcBef>
              <a:defRPr/>
            </a:pPr>
            <a:r>
              <a:rPr lang="en-US" sz="2700">
                <a:latin typeface="+mj-lt"/>
              </a:rPr>
              <a:t>a = </a:t>
            </a:r>
            <a:r>
              <a:rPr lang="en-US" sz="2700">
                <a:solidFill>
                  <a:srgbClr val="00B0F0"/>
                </a:solidFill>
                <a:latin typeface="+mj-lt"/>
              </a:rPr>
              <a:t>-7</a:t>
            </a:r>
            <a:r>
              <a:rPr lang="en-US" sz="2700">
                <a:latin typeface="+mj-lt"/>
              </a:rPr>
              <a:t>        </a:t>
            </a:r>
            <a:endParaRPr lang="en-US" sz="2700">
              <a:solidFill>
                <a:srgbClr val="008000"/>
              </a:solidFill>
              <a:latin typeface="+mj-lt"/>
            </a:endParaRPr>
          </a:p>
          <a:p>
            <a:pPr marL="174625" lvl="1" indent="1588" eaLnBrk="1" hangingPunct="1">
              <a:spcBef>
                <a:spcPct val="15000"/>
              </a:spcBef>
              <a:defRPr/>
            </a:pPr>
            <a:r>
              <a:rPr lang="en-US" sz="2700">
                <a:latin typeface="+mj-lt"/>
              </a:rPr>
              <a:t>b = a // </a:t>
            </a:r>
            <a:r>
              <a:rPr lang="en-US" sz="2700">
                <a:solidFill>
                  <a:srgbClr val="00B0F0"/>
                </a:solidFill>
                <a:latin typeface="+mj-lt"/>
              </a:rPr>
              <a:t>2</a:t>
            </a:r>
            <a:r>
              <a:rPr lang="en-US" sz="2700">
                <a:latin typeface="+mj-lt"/>
              </a:rPr>
              <a:t> </a:t>
            </a:r>
            <a:r>
              <a:rPr lang="ru-RU" sz="2700">
                <a:latin typeface="+mj-lt"/>
              </a:rPr>
              <a:t> </a:t>
            </a:r>
            <a:r>
              <a:rPr lang="en-US" sz="2700">
                <a:solidFill>
                  <a:srgbClr val="008000"/>
                </a:solidFill>
                <a:latin typeface="+mj-lt"/>
              </a:rPr>
              <a:t># -4 </a:t>
            </a:r>
          </a:p>
          <a:p>
            <a:pPr marL="174625" lvl="1" indent="1588" eaLnBrk="1" hangingPunct="1">
              <a:spcBef>
                <a:spcPct val="15000"/>
              </a:spcBef>
              <a:defRPr/>
            </a:pPr>
            <a:r>
              <a:rPr lang="en-US" sz="2700">
                <a:latin typeface="+mj-lt"/>
              </a:rPr>
              <a:t>d = a % </a:t>
            </a:r>
            <a:r>
              <a:rPr lang="en-US" sz="2700">
                <a:solidFill>
                  <a:srgbClr val="00B0F0"/>
                </a:solidFill>
                <a:latin typeface="+mj-lt"/>
              </a:rPr>
              <a:t>2</a:t>
            </a:r>
            <a:r>
              <a:rPr lang="en-US" sz="2700">
                <a:latin typeface="+mj-lt"/>
              </a:rPr>
              <a:t>   </a:t>
            </a:r>
            <a:r>
              <a:rPr lang="en-US" sz="2700">
                <a:solidFill>
                  <a:srgbClr val="008000"/>
                </a:solidFill>
                <a:latin typeface="+mj-lt"/>
              </a:rPr>
              <a:t># 1</a:t>
            </a:r>
          </a:p>
        </p:txBody>
      </p:sp>
      <p:grpSp>
        <p:nvGrpSpPr>
          <p:cNvPr id="2" name="Group 55"/>
          <p:cNvGrpSpPr>
            <a:grpSpLocks/>
          </p:cNvGrpSpPr>
          <p:nvPr/>
        </p:nvGrpSpPr>
        <p:grpSpPr bwMode="auto">
          <a:xfrm>
            <a:off x="5056188" y="3488135"/>
            <a:ext cx="3598863" cy="906463"/>
            <a:chOff x="427" y="3679"/>
            <a:chExt cx="2267" cy="571"/>
          </a:xfrm>
        </p:grpSpPr>
        <p:sp>
          <p:nvSpPr>
            <p:cNvPr id="23" name="Text Box 56"/>
            <p:cNvSpPr txBox="1">
              <a:spLocks noChangeArrowheads="1"/>
            </p:cNvSpPr>
            <p:nvPr/>
          </p:nvSpPr>
          <p:spPr bwMode="auto">
            <a:xfrm>
              <a:off x="534" y="3727"/>
              <a:ext cx="2160" cy="523"/>
            </a:xfrm>
            <a:prstGeom prst="rect">
              <a:avLst/>
            </a:prstGeom>
            <a:solidFill>
              <a:srgbClr val="D1D1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533400" indent="-358775">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ru-RU" altLang="en-US" sz="2400">
                  <a:latin typeface="Consolas" charset="0"/>
                </a:rPr>
                <a:t>    </a:t>
              </a:r>
              <a:r>
                <a:rPr lang="az-Latn-AZ" altLang="en-US" sz="2400">
                  <a:latin typeface="Consolas" charset="0"/>
                </a:rPr>
                <a:t>Riyaziyyatda olduğu kimi</a:t>
              </a:r>
              <a:r>
                <a:rPr lang="ru-RU" altLang="en-US" sz="2400">
                  <a:latin typeface="Consolas" charset="0"/>
                </a:rPr>
                <a:t>!</a:t>
              </a:r>
            </a:p>
          </p:txBody>
        </p:sp>
        <p:sp>
          <p:nvSpPr>
            <p:cNvPr id="39953" name="Oval 57"/>
            <p:cNvSpPr>
              <a:spLocks noChangeArrowheads="1"/>
            </p:cNvSpPr>
            <p:nvPr/>
          </p:nvSpPr>
          <p:spPr bwMode="auto">
            <a:xfrm>
              <a:off x="427" y="3679"/>
              <a:ext cx="409" cy="418"/>
            </a:xfrm>
            <a:prstGeom prst="ellipse">
              <a:avLst/>
            </a:prstGeom>
            <a:solidFill>
              <a:srgbClr val="000080"/>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ru-RU" altLang="ru-RU" sz="4400">
                  <a:solidFill>
                    <a:schemeClr val="bg1"/>
                  </a:solidFill>
                  <a:latin typeface="Arial Black" charset="0"/>
                </a:rPr>
                <a:t>!</a:t>
              </a:r>
            </a:p>
          </p:txBody>
        </p:sp>
      </p:grpSp>
      <p:sp>
        <p:nvSpPr>
          <p:cNvPr id="25" name="Прямоугольник 13"/>
          <p:cNvSpPr>
            <a:spLocks noChangeArrowheads="1"/>
          </p:cNvSpPr>
          <p:nvPr/>
        </p:nvSpPr>
        <p:spPr bwMode="auto">
          <a:xfrm>
            <a:off x="5226051" y="5279942"/>
            <a:ext cx="31422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altLang="ru-RU" sz="2800">
                <a:solidFill>
                  <a:srgbClr val="000000"/>
                </a:solidFill>
                <a:latin typeface="+mj-lt"/>
                <a:ea typeface="Courier New" charset="0"/>
                <a:cs typeface="Courier New" charset="0"/>
              </a:rPr>
              <a:t>-7 = (</a:t>
            </a:r>
            <a:r>
              <a:rPr lang="ru-RU" altLang="ru-RU" sz="2800">
                <a:solidFill>
                  <a:srgbClr val="FF0000"/>
                </a:solidFill>
                <a:latin typeface="+mj-lt"/>
                <a:ea typeface="Courier New" charset="0"/>
                <a:cs typeface="Courier New" charset="0"/>
              </a:rPr>
              <a:t>-4</a:t>
            </a:r>
            <a:r>
              <a:rPr lang="ru-RU" altLang="ru-RU" sz="2800">
                <a:solidFill>
                  <a:srgbClr val="000000"/>
                </a:solidFill>
                <a:latin typeface="+mj-lt"/>
                <a:ea typeface="Courier New" charset="0"/>
                <a:cs typeface="Courier New" charset="0"/>
              </a:rPr>
              <a:t>)*2 + </a:t>
            </a:r>
            <a:r>
              <a:rPr lang="ru-RU" altLang="ru-RU" sz="2800">
                <a:solidFill>
                  <a:srgbClr val="0000FF"/>
                </a:solidFill>
                <a:latin typeface="+mj-lt"/>
                <a:ea typeface="Courier New" charset="0"/>
                <a:cs typeface="Courier New" charset="0"/>
              </a:rPr>
              <a:t>1</a:t>
            </a:r>
            <a:endParaRPr lang="ru-RU" altLang="ru-RU">
              <a:solidFill>
                <a:srgbClr val="0000FF"/>
              </a:solidFill>
              <a:latin typeface="+mj-lt"/>
            </a:endParaRPr>
          </a:p>
        </p:txBody>
      </p:sp>
      <p:sp>
        <p:nvSpPr>
          <p:cNvPr id="26" name="Овал 14"/>
          <p:cNvSpPr>
            <a:spLocks noChangeArrowheads="1"/>
          </p:cNvSpPr>
          <p:nvPr/>
        </p:nvSpPr>
        <p:spPr bwMode="auto">
          <a:xfrm>
            <a:off x="7883028" y="5265327"/>
            <a:ext cx="552450" cy="552450"/>
          </a:xfrm>
          <a:prstGeom prst="ellipse">
            <a:avLst/>
          </a:prstGeom>
          <a:noFill/>
          <a:ln w="1905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latin typeface="Consolas" charset="0"/>
            </a:endParaRPr>
          </a:p>
        </p:txBody>
      </p:sp>
      <p:sp>
        <p:nvSpPr>
          <p:cNvPr id="27" name="AutoShape 7"/>
          <p:cNvSpPr>
            <a:spLocks noChangeArrowheads="1"/>
          </p:cNvSpPr>
          <p:nvPr/>
        </p:nvSpPr>
        <p:spPr bwMode="auto">
          <a:xfrm>
            <a:off x="5705476" y="4577472"/>
            <a:ext cx="1863725" cy="587375"/>
          </a:xfrm>
          <a:prstGeom prst="wedgeRoundRectCallout">
            <a:avLst>
              <a:gd name="adj1" fmla="val 70764"/>
              <a:gd name="adj2" fmla="val 68491"/>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a:latin typeface="Consolas" charset="0"/>
              </a:rPr>
              <a:t>q</a:t>
            </a:r>
            <a:r>
              <a:rPr lang="az-Latn-AZ" altLang="en-US" sz="2400">
                <a:latin typeface="Consolas" charset="0"/>
              </a:rPr>
              <a:t>alıq </a:t>
            </a:r>
            <a:r>
              <a:rPr lang="ru-RU" altLang="en-US" sz="2400">
                <a:latin typeface="Consolas" charset="0"/>
                <a:sym typeface="Symbol" charset="2"/>
              </a:rPr>
              <a:t> 0</a:t>
            </a:r>
            <a:endParaRPr lang="ru-RU" altLang="en-US" sz="2400">
              <a:latin typeface="Consola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850"/>
                                        </p:tgtEl>
                                        <p:attrNameLst>
                                          <p:attrName>style.visibility</p:attrName>
                                        </p:attrNameLst>
                                      </p:cBhvr>
                                      <p:to>
                                        <p:strVal val="visible"/>
                                      </p:to>
                                    </p:set>
                                    <p:animEffect transition="in" filter="dissolve">
                                      <p:cBhvr>
                                        <p:cTn id="7" dur="500"/>
                                        <p:tgtEl>
                                          <p:spTgt spid="35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bg/>
                                          </p:spTgt>
                                        </p:tgtEl>
                                        <p:attrNameLst>
                                          <p:attrName>style.visibility</p:attrName>
                                        </p:attrNameLst>
                                      </p:cBhvr>
                                      <p:to>
                                        <p:strVal val="visible"/>
                                      </p:to>
                                    </p:set>
                                    <p:animEffect transition="in" filter="dissolve">
                                      <p:cBhvr>
                                        <p:cTn id="12" dur="500"/>
                                        <p:tgtEl>
                                          <p:spTgt spid="11">
                                            <p:bg/>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dissolve">
                                      <p:cBhvr>
                                        <p:cTn id="15" dur="500"/>
                                        <p:tgtEl>
                                          <p:spTgt spid="11">
                                            <p:txEl>
                                              <p:pRg st="0" end="0"/>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dissolve">
                                      <p:cBhvr>
                                        <p:cTn id="18" dur="500"/>
                                        <p:tgtEl>
                                          <p:spTgt spid="11">
                                            <p:txEl>
                                              <p:pRg st="1" end="1"/>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dissolve">
                                      <p:cBhvr>
                                        <p:cTn id="21" dur="500"/>
                                        <p:tgtEl>
                                          <p:spTgt spid="11">
                                            <p:txEl>
                                              <p:pRg st="2" end="2"/>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xEl>
                                              <p:pRg st="3" end="3"/>
                                            </p:txEl>
                                          </p:spTgt>
                                        </p:tgtEl>
                                        <p:attrNameLst>
                                          <p:attrName>style.visibility</p:attrName>
                                        </p:attrNameLst>
                                      </p:cBhvr>
                                      <p:to>
                                        <p:strVal val="visible"/>
                                      </p:to>
                                    </p:set>
                                    <p:animEffect transition="in" filter="dissolve">
                                      <p:cBhvr>
                                        <p:cTn id="24" dur="500"/>
                                        <p:tgtEl>
                                          <p:spTgt spid="11">
                                            <p:txEl>
                                              <p:pRg st="3" end="3"/>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dissolve">
                                      <p:cBhvr>
                                        <p:cTn id="27" dur="500"/>
                                        <p:tgtEl>
                                          <p:spTgt spid="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9">
                                            <p:bg/>
                                          </p:spTgt>
                                        </p:tgtEl>
                                        <p:attrNameLst>
                                          <p:attrName>style.visibility</p:attrName>
                                        </p:attrNameLst>
                                      </p:cBhvr>
                                      <p:to>
                                        <p:strVal val="visible"/>
                                      </p:to>
                                    </p:set>
                                    <p:animEffect transition="in" filter="dissolve">
                                      <p:cBhvr>
                                        <p:cTn id="35" dur="500"/>
                                        <p:tgtEl>
                                          <p:spTgt spid="19">
                                            <p:bg/>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9">
                                            <p:txEl>
                                              <p:pRg st="0" end="0"/>
                                            </p:txEl>
                                          </p:spTgt>
                                        </p:tgtEl>
                                        <p:attrNameLst>
                                          <p:attrName>style.visibility</p:attrName>
                                        </p:attrNameLst>
                                      </p:cBhvr>
                                      <p:to>
                                        <p:strVal val="visible"/>
                                      </p:to>
                                    </p:set>
                                    <p:animEffect transition="in" filter="dissolve">
                                      <p:cBhvr>
                                        <p:cTn id="38" dur="500"/>
                                        <p:tgtEl>
                                          <p:spTgt spid="19">
                                            <p:txEl>
                                              <p:pRg st="0" end="0"/>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9">
                                            <p:txEl>
                                              <p:pRg st="1" end="1"/>
                                            </p:txEl>
                                          </p:spTgt>
                                        </p:tgtEl>
                                        <p:attrNameLst>
                                          <p:attrName>style.visibility</p:attrName>
                                        </p:attrNameLst>
                                      </p:cBhvr>
                                      <p:to>
                                        <p:strVal val="visible"/>
                                      </p:to>
                                    </p:set>
                                    <p:animEffect transition="in" filter="dissolve">
                                      <p:cBhvr>
                                        <p:cTn id="41" dur="500"/>
                                        <p:tgtEl>
                                          <p:spTgt spid="19">
                                            <p:txEl>
                                              <p:pRg st="1" end="1"/>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9">
                                            <p:txEl>
                                              <p:pRg st="2" end="2"/>
                                            </p:txEl>
                                          </p:spTgt>
                                        </p:tgtEl>
                                        <p:attrNameLst>
                                          <p:attrName>style.visibility</p:attrName>
                                        </p:attrNameLst>
                                      </p:cBhvr>
                                      <p:to>
                                        <p:strVal val="visible"/>
                                      </p:to>
                                    </p:set>
                                    <p:animEffect transition="in" filter="dissolve">
                                      <p:cBhvr>
                                        <p:cTn id="44" dur="500"/>
                                        <p:tgtEl>
                                          <p:spTgt spid="19">
                                            <p:txEl>
                                              <p:pRg st="2" end="2"/>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dissolve">
                                      <p:cBhvr>
                                        <p:cTn id="49" dur="500"/>
                                        <p:tgtEl>
                                          <p:spTgt spid="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dissolve">
                                      <p:cBhvr>
                                        <p:cTn id="52" dur="500"/>
                                        <p:tgtEl>
                                          <p:spTgt spid="2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ssolve">
                                      <p:cBhvr>
                                        <p:cTn id="55" dur="500"/>
                                        <p:tgtEl>
                                          <p:spTgt spid="2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dissolve">
                                      <p:cBhvr>
                                        <p:cTn id="5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0" grpId="0"/>
      <p:bldP spid="11" grpId="0" build="p" animBg="1"/>
      <p:bldP spid="17" grpId="0"/>
      <p:bldP spid="19" grpId="0" build="p" animBg="1"/>
      <p:bldP spid="25" grpId="0"/>
      <p:bldP spid="26" grpId="0" animBg="1"/>
      <p:bldP spid="2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Заголовок 1"/>
          <p:cNvSpPr>
            <a:spLocks noGrp="1"/>
          </p:cNvSpPr>
          <p:nvPr>
            <p:ph type="title"/>
          </p:nvPr>
        </p:nvSpPr>
        <p:spPr>
          <a:xfrm>
            <a:off x="311150" y="301625"/>
            <a:ext cx="8375650" cy="471488"/>
          </a:xfrm>
        </p:spPr>
        <p:txBody>
          <a:bodyPr/>
          <a:lstStyle/>
          <a:p>
            <a:r>
              <a:rPr lang="en-US" altLang="ru-RU" err="1"/>
              <a:t>Əməliyyatların</a:t>
            </a:r>
            <a:r>
              <a:rPr lang="en-US" altLang="ru-RU"/>
              <a:t> </a:t>
            </a:r>
            <a:r>
              <a:rPr lang="en-US" altLang="ru-RU" err="1"/>
              <a:t>qısa</a:t>
            </a:r>
            <a:r>
              <a:rPr lang="en-US" altLang="ru-RU"/>
              <a:t> </a:t>
            </a:r>
            <a:r>
              <a:rPr lang="en-US" altLang="ru-RU" err="1"/>
              <a:t>yazılışı</a:t>
            </a:r>
            <a:endParaRPr lang="ru-RU" altLang="ru-RU"/>
          </a:p>
        </p:txBody>
      </p:sp>
      <p:sp>
        <p:nvSpPr>
          <p:cNvPr id="4" name="Text Box 10"/>
          <p:cNvSpPr txBox="1">
            <a:spLocks noChangeArrowheads="1"/>
          </p:cNvSpPr>
          <p:nvPr/>
        </p:nvSpPr>
        <p:spPr bwMode="auto">
          <a:xfrm>
            <a:off x="458788" y="950913"/>
            <a:ext cx="5411787" cy="2897187"/>
          </a:xfrm>
          <a:prstGeom prst="rect">
            <a:avLst/>
          </a:prstGeom>
          <a:solidFill>
            <a:schemeClr val="accent5"/>
          </a:solidFill>
          <a:ln w="9525">
            <a:noFill/>
            <a:miter lim="800000"/>
            <a:headEnd/>
            <a:tailEnd/>
          </a:ln>
          <a:effectLst>
            <a:outerShdw dist="35921" dir="2700000" algn="ctr" rotWithShape="0">
              <a:schemeClr val="tx1"/>
            </a:outerShdw>
          </a:effectLst>
        </p:spPr>
        <p:txBody>
          <a:bodyPr>
            <a:spAutoFit/>
          </a:bodyPr>
          <a:lstStyle/>
          <a:p>
            <a:pPr marL="174625" lvl="1" indent="1588" eaLnBrk="1" hangingPunct="1">
              <a:spcBef>
                <a:spcPct val="15000"/>
              </a:spcBef>
              <a:defRPr/>
            </a:pPr>
            <a:r>
              <a:rPr lang="en-US" sz="2700">
                <a:latin typeface="+mj-lt"/>
              </a:rPr>
              <a:t>a += b  </a:t>
            </a:r>
            <a:r>
              <a:rPr lang="en-US" sz="2700">
                <a:solidFill>
                  <a:srgbClr val="008000"/>
                </a:solidFill>
                <a:latin typeface="+mj-lt"/>
              </a:rPr>
              <a:t># a = a + b </a:t>
            </a:r>
          </a:p>
          <a:p>
            <a:pPr marL="174625" lvl="1" indent="1588" eaLnBrk="1" hangingPunct="1">
              <a:spcBef>
                <a:spcPct val="15000"/>
              </a:spcBef>
              <a:defRPr/>
            </a:pPr>
            <a:r>
              <a:rPr lang="en-US" sz="2700">
                <a:latin typeface="+mj-lt"/>
              </a:rPr>
              <a:t>a -= b  </a:t>
            </a:r>
            <a:r>
              <a:rPr lang="en-US" sz="2700">
                <a:solidFill>
                  <a:srgbClr val="008000"/>
                </a:solidFill>
                <a:latin typeface="+mj-lt"/>
              </a:rPr>
              <a:t># a = a - b </a:t>
            </a:r>
          </a:p>
          <a:p>
            <a:pPr marL="174625" lvl="1" indent="1588" eaLnBrk="1" hangingPunct="1">
              <a:spcBef>
                <a:spcPct val="15000"/>
              </a:spcBef>
              <a:defRPr/>
            </a:pPr>
            <a:r>
              <a:rPr lang="en-US" sz="2700">
                <a:latin typeface="+mj-lt"/>
              </a:rPr>
              <a:t>a *= b  </a:t>
            </a:r>
            <a:r>
              <a:rPr lang="en-US" sz="2700">
                <a:solidFill>
                  <a:srgbClr val="008000"/>
                </a:solidFill>
                <a:latin typeface="+mj-lt"/>
              </a:rPr>
              <a:t># a = a * b </a:t>
            </a:r>
          </a:p>
          <a:p>
            <a:pPr marL="174625" lvl="1" indent="1588" eaLnBrk="1" hangingPunct="1">
              <a:spcBef>
                <a:spcPct val="15000"/>
              </a:spcBef>
              <a:defRPr/>
            </a:pPr>
            <a:r>
              <a:rPr lang="en-US" sz="2700">
                <a:latin typeface="+mj-lt"/>
              </a:rPr>
              <a:t>a /= b  </a:t>
            </a:r>
            <a:r>
              <a:rPr lang="en-US" sz="2700">
                <a:solidFill>
                  <a:srgbClr val="008000"/>
                </a:solidFill>
                <a:latin typeface="+mj-lt"/>
              </a:rPr>
              <a:t># a = a / b</a:t>
            </a:r>
          </a:p>
          <a:p>
            <a:pPr marL="174625" lvl="1" indent="1588" eaLnBrk="1" hangingPunct="1">
              <a:spcBef>
                <a:spcPct val="15000"/>
              </a:spcBef>
              <a:defRPr/>
            </a:pPr>
            <a:r>
              <a:rPr lang="en-US" sz="2700">
                <a:latin typeface="+mj-lt"/>
              </a:rPr>
              <a:t>a //= b </a:t>
            </a:r>
            <a:r>
              <a:rPr lang="en-US" sz="2700">
                <a:solidFill>
                  <a:srgbClr val="008000"/>
                </a:solidFill>
                <a:latin typeface="+mj-lt"/>
              </a:rPr>
              <a:t># a = a // b</a:t>
            </a:r>
          </a:p>
          <a:p>
            <a:pPr marL="174625" lvl="1" indent="1588" eaLnBrk="1" hangingPunct="1">
              <a:spcBef>
                <a:spcPct val="15000"/>
              </a:spcBef>
              <a:defRPr/>
            </a:pPr>
            <a:r>
              <a:rPr lang="en-US" sz="2700">
                <a:latin typeface="+mj-lt"/>
              </a:rPr>
              <a:t>a %= b  </a:t>
            </a:r>
            <a:r>
              <a:rPr lang="en-US" sz="2700">
                <a:solidFill>
                  <a:srgbClr val="008000"/>
                </a:solidFill>
                <a:latin typeface="+mj-lt"/>
              </a:rPr>
              <a:t># a = a % b</a:t>
            </a:r>
          </a:p>
        </p:txBody>
      </p:sp>
      <p:sp>
        <p:nvSpPr>
          <p:cNvPr id="5" name="Прямоугольник 4"/>
          <p:cNvSpPr>
            <a:spLocks noChangeArrowheads="1"/>
          </p:cNvSpPr>
          <p:nvPr/>
        </p:nvSpPr>
        <p:spPr bwMode="auto">
          <a:xfrm>
            <a:off x="6334125" y="973138"/>
            <a:ext cx="1776413" cy="508000"/>
          </a:xfrm>
          <a:prstGeom prst="rect">
            <a:avLst/>
          </a:prstGeom>
          <a:solidFill>
            <a:srgbClr val="99FF66"/>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700">
                <a:solidFill>
                  <a:srgbClr val="000000"/>
                </a:solidFill>
                <a:latin typeface="+mj-lt"/>
              </a:rPr>
              <a:t>a += 1 </a:t>
            </a:r>
            <a:endParaRPr lang="ru-RU" altLang="en-US">
              <a:latin typeface="+mj-lt"/>
            </a:endParaRPr>
          </a:p>
        </p:txBody>
      </p:sp>
      <p:sp>
        <p:nvSpPr>
          <p:cNvPr id="6" name="AutoShape 7"/>
          <p:cNvSpPr>
            <a:spLocks noChangeArrowheads="1"/>
          </p:cNvSpPr>
          <p:nvPr/>
        </p:nvSpPr>
        <p:spPr bwMode="auto">
          <a:xfrm>
            <a:off x="6099175" y="1754188"/>
            <a:ext cx="2828925" cy="720725"/>
          </a:xfrm>
          <a:prstGeom prst="wedgeRoundRectCallout">
            <a:avLst>
              <a:gd name="adj1" fmla="val -18375"/>
              <a:gd name="adj2" fmla="val -87153"/>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p>
            <a:pPr algn="ctr" eaLnBrk="1" hangingPunct="1">
              <a:lnSpc>
                <a:spcPct val="80000"/>
              </a:lnSpc>
              <a:defRPr/>
            </a:pPr>
            <a:r>
              <a:rPr lang="az-Latn-AZ" sz="2400">
                <a:latin typeface="Consolas" charset="0"/>
              </a:rPr>
              <a:t>inkrement</a:t>
            </a:r>
            <a:endParaRPr lang="ru-RU" sz="2400">
              <a:latin typeface="Consola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dissolve">
                                      <p:cBhvr>
                                        <p:cTn id="7" dur="500"/>
                                        <p:tgtEl>
                                          <p:spTgt spid="4">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dissolve">
                                      <p:cBhvr>
                                        <p:cTn id="23" dur="500"/>
                                        <p:tgtEl>
                                          <p:spTgt spid="4">
                                            <p:txEl>
                                              <p:pRg st="1" end="1"/>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dissolve">
                                      <p:cBhvr>
                                        <p:cTn id="26" dur="500"/>
                                        <p:tgtEl>
                                          <p:spTgt spid="4">
                                            <p:txEl>
                                              <p:pRg st="2" end="2"/>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dissolve">
                                      <p:cBhvr>
                                        <p:cTn id="29" dur="500"/>
                                        <p:tgtEl>
                                          <p:spTgt spid="4">
                                            <p:txEl>
                                              <p:pRg st="3" end="3"/>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dissolve">
                                      <p:cBhvr>
                                        <p:cTn id="32" dur="500"/>
                                        <p:tgtEl>
                                          <p:spTgt spid="4">
                                            <p:txEl>
                                              <p:pRg st="4" end="4"/>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dissolve">
                                      <p:cBhvr>
                                        <p:cTn id="35"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Заголовок 1"/>
          <p:cNvSpPr>
            <a:spLocks noGrp="1"/>
          </p:cNvSpPr>
          <p:nvPr>
            <p:ph type="title"/>
          </p:nvPr>
        </p:nvSpPr>
        <p:spPr>
          <a:xfrm>
            <a:off x="311150" y="301625"/>
            <a:ext cx="8375650" cy="471488"/>
          </a:xfrm>
        </p:spPr>
        <p:txBody>
          <a:bodyPr/>
          <a:lstStyle/>
          <a:p>
            <a:r>
              <a:rPr lang="en-US" altLang="ru-RU" err="1"/>
              <a:t>Həqiqi</a:t>
            </a:r>
            <a:r>
              <a:rPr lang="en-US" altLang="ru-RU"/>
              <a:t> </a:t>
            </a:r>
            <a:r>
              <a:rPr lang="en-US" altLang="ru-RU" err="1"/>
              <a:t>ədədlər</a:t>
            </a:r>
            <a:endParaRPr lang="ru-RU" altLang="ru-RU"/>
          </a:p>
        </p:txBody>
      </p:sp>
      <p:grpSp>
        <p:nvGrpSpPr>
          <p:cNvPr id="2" name="Group 55"/>
          <p:cNvGrpSpPr>
            <a:grpSpLocks/>
          </p:cNvGrpSpPr>
          <p:nvPr/>
        </p:nvGrpSpPr>
        <p:grpSpPr bwMode="auto">
          <a:xfrm>
            <a:off x="311150" y="876136"/>
            <a:ext cx="8542564" cy="825560"/>
            <a:chOff x="433" y="3872"/>
            <a:chExt cx="4473" cy="620"/>
          </a:xfrm>
        </p:grpSpPr>
        <p:sp>
          <p:nvSpPr>
            <p:cNvPr id="5" name="Text Box 56"/>
            <p:cNvSpPr txBox="1">
              <a:spLocks noChangeArrowheads="1"/>
            </p:cNvSpPr>
            <p:nvPr/>
          </p:nvSpPr>
          <p:spPr bwMode="auto">
            <a:xfrm>
              <a:off x="548" y="3969"/>
              <a:ext cx="4358" cy="523"/>
            </a:xfrm>
            <a:prstGeom prst="rect">
              <a:avLst/>
            </a:prstGeom>
            <a:solidFill>
              <a:srgbClr val="D1D1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42913" indent="-26828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ru-RU" altLang="en-US" sz="2400">
                  <a:latin typeface="Consolas" charset="0"/>
                </a:rPr>
                <a:t> </a:t>
              </a:r>
              <a:r>
                <a:rPr lang="az-Latn-AZ" altLang="en-US" sz="2400">
                  <a:latin typeface="Consolas" charset="0"/>
                </a:rPr>
                <a:t> Ədədin tam və kəsr hissəsi </a:t>
              </a:r>
              <a:r>
                <a:rPr lang="az-Latn-AZ" altLang="en-US" sz="2400" b="1">
                  <a:latin typeface="Consolas" charset="0"/>
                </a:rPr>
                <a:t>nöqtə</a:t>
              </a:r>
              <a:r>
                <a:rPr lang="az-Latn-AZ" altLang="en-US" sz="2400">
                  <a:latin typeface="Consolas" charset="0"/>
                </a:rPr>
                <a:t> ilə ayrılır!</a:t>
              </a:r>
              <a:endParaRPr lang="ru-RU" altLang="en-US" sz="2400">
                <a:latin typeface="Consolas" charset="0"/>
              </a:endParaRPr>
            </a:p>
          </p:txBody>
        </p:sp>
        <p:sp>
          <p:nvSpPr>
            <p:cNvPr id="42009" name="Oval 57"/>
            <p:cNvSpPr>
              <a:spLocks noChangeArrowheads="1"/>
            </p:cNvSpPr>
            <p:nvPr/>
          </p:nvSpPr>
          <p:spPr bwMode="auto">
            <a:xfrm>
              <a:off x="433" y="3872"/>
              <a:ext cx="353" cy="421"/>
            </a:xfrm>
            <a:prstGeom prst="ellipse">
              <a:avLst/>
            </a:prstGeom>
            <a:solidFill>
              <a:srgbClr val="000080"/>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ru-RU" altLang="ru-RU" sz="4400">
                  <a:solidFill>
                    <a:schemeClr val="bg1"/>
                  </a:solidFill>
                  <a:latin typeface="Arial Black" charset="0"/>
                </a:rPr>
                <a:t>!</a:t>
              </a:r>
            </a:p>
          </p:txBody>
        </p:sp>
      </p:grpSp>
      <p:sp>
        <p:nvSpPr>
          <p:cNvPr id="8" name="Прямоугольник 7"/>
          <p:cNvSpPr/>
          <p:nvPr/>
        </p:nvSpPr>
        <p:spPr>
          <a:xfrm>
            <a:off x="379413" y="1789113"/>
            <a:ext cx="3930884" cy="523220"/>
          </a:xfrm>
          <a:prstGeom prst="rect">
            <a:avLst/>
          </a:prstGeom>
        </p:spPr>
        <p:txBody>
          <a:bodyPr wrap="none">
            <a:spAutoFit/>
          </a:bodyPr>
          <a:lstStyle/>
          <a:p>
            <a:pPr eaLnBrk="1" hangingPunct="1">
              <a:defRPr/>
            </a:pPr>
            <a:r>
              <a:rPr lang="az-Latn-AZ" sz="2800" b="1" kern="0">
                <a:solidFill>
                  <a:srgbClr val="333399"/>
                </a:solidFill>
                <a:latin typeface="Consolas" charset="0"/>
                <a:ea typeface="+mj-ea"/>
                <a:cs typeface="+mj-cs"/>
              </a:rPr>
              <a:t>Formatlı xaricetmə</a:t>
            </a:r>
            <a:r>
              <a:rPr lang="ru-RU" sz="2800" kern="0">
                <a:solidFill>
                  <a:srgbClr val="000000"/>
                </a:solidFill>
                <a:latin typeface="Consolas" charset="0"/>
                <a:ea typeface="+mj-ea"/>
                <a:cs typeface="+mj-cs"/>
              </a:rPr>
              <a:t>:</a:t>
            </a:r>
          </a:p>
        </p:txBody>
      </p:sp>
      <p:sp>
        <p:nvSpPr>
          <p:cNvPr id="9" name="Прямоугольник 8"/>
          <p:cNvSpPr>
            <a:spLocks noChangeArrowheads="1"/>
          </p:cNvSpPr>
          <p:nvPr/>
        </p:nvSpPr>
        <p:spPr bwMode="auto">
          <a:xfrm>
            <a:off x="379413" y="2290170"/>
            <a:ext cx="6344805" cy="1565275"/>
          </a:xfrm>
          <a:prstGeom prst="rect">
            <a:avLst/>
          </a:prstGeom>
          <a:solidFill>
            <a:schemeClr val="accent5"/>
          </a:solidFill>
          <a:ln>
            <a:noFill/>
          </a:ln>
          <a:effectLst>
            <a:outerShdw blurRad="63500" dist="38100" dir="2700000" algn="tl" rotWithShape="0">
              <a:srgbClr val="000000">
                <a:alpha val="39999"/>
              </a:srgbClr>
            </a:outerShdw>
          </a:effec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lnSpc>
                <a:spcPct val="114000"/>
              </a:lnSpc>
            </a:pPr>
            <a:r>
              <a:rPr lang="en-US" altLang="en-US" sz="2800">
                <a:latin typeface="Consolas" panose="020B0609020204030204" pitchFamily="49" charset="0"/>
                <a:ea typeface="Times New Roman" charset="0"/>
                <a:cs typeface="Consolas" panose="020B0609020204030204" pitchFamily="49" charset="0"/>
              </a:rPr>
              <a:t>x</a:t>
            </a:r>
            <a:r>
              <a:rPr lang="ru-RU" altLang="en-US" sz="2800">
                <a:latin typeface="Consolas" panose="020B0609020204030204" pitchFamily="49" charset="0"/>
                <a:ea typeface="Times New Roman" charset="0"/>
                <a:cs typeface="Consolas" panose="020B0609020204030204" pitchFamily="49" charset="0"/>
              </a:rPr>
              <a:t> = </a:t>
            </a:r>
            <a:r>
              <a:rPr lang="en-US" altLang="en-US" sz="2800">
                <a:solidFill>
                  <a:srgbClr val="00B0F0"/>
                </a:solidFill>
                <a:latin typeface="Consolas" panose="020B0609020204030204" pitchFamily="49" charset="0"/>
                <a:ea typeface="Times New Roman" charset="0"/>
                <a:cs typeface="Consolas" panose="020B0609020204030204" pitchFamily="49" charset="0"/>
              </a:rPr>
              <a:t>123.456</a:t>
            </a:r>
            <a:endParaRPr lang="ru-RU" altLang="en-US" sz="2800">
              <a:latin typeface="Consolas" panose="020B0609020204030204" pitchFamily="49" charset="0"/>
              <a:ea typeface="Times New Roman" charset="0"/>
              <a:cs typeface="Consolas" panose="020B0609020204030204" pitchFamily="49" charset="0"/>
            </a:endParaRPr>
          </a:p>
          <a:p>
            <a:pPr algn="just" eaLnBrk="1" hangingPunct="1">
              <a:lnSpc>
                <a:spcPct val="114000"/>
              </a:lnSpc>
            </a:pPr>
            <a:r>
              <a:rPr lang="en-US" altLang="en-US" sz="2800">
                <a:solidFill>
                  <a:srgbClr val="0070C0"/>
                </a:solidFill>
                <a:latin typeface="Consolas" panose="020B0609020204030204" pitchFamily="49" charset="0"/>
                <a:ea typeface="Times New Roman" charset="0"/>
                <a:cs typeface="Consolas" panose="020B0609020204030204" pitchFamily="49" charset="0"/>
              </a:rPr>
              <a:t>print</a:t>
            </a:r>
            <a:r>
              <a:rPr lang="en-US" altLang="en-US" sz="2800">
                <a:latin typeface="Consolas" panose="020B0609020204030204" pitchFamily="49" charset="0"/>
                <a:ea typeface="Times New Roman" charset="0"/>
                <a:cs typeface="Consolas" panose="020B0609020204030204" pitchFamily="49" charset="0"/>
              </a:rPr>
              <a:t>(</a:t>
            </a:r>
            <a:r>
              <a:rPr lang="ru-RU" altLang="en-US" sz="2800">
                <a:latin typeface="Consolas" panose="020B0609020204030204" pitchFamily="49" charset="0"/>
                <a:ea typeface="Times New Roman" charset="0"/>
                <a:cs typeface="Consolas" panose="020B0609020204030204" pitchFamily="49" charset="0"/>
              </a:rPr>
              <a:t> </a:t>
            </a:r>
            <a:r>
              <a:rPr lang="en-US" altLang="en-US" sz="2800">
                <a:latin typeface="Consolas" panose="020B0609020204030204" pitchFamily="49" charset="0"/>
                <a:ea typeface="Times New Roman" charset="0"/>
                <a:cs typeface="Consolas" panose="020B0609020204030204" pitchFamily="49" charset="0"/>
              </a:rPr>
              <a:t>x )</a:t>
            </a:r>
            <a:endParaRPr lang="ru-RU" altLang="en-US" sz="2800">
              <a:latin typeface="Consolas" panose="020B0609020204030204" pitchFamily="49" charset="0"/>
              <a:ea typeface="Times New Roman" charset="0"/>
              <a:cs typeface="Consolas" panose="020B0609020204030204" pitchFamily="49" charset="0"/>
            </a:endParaRPr>
          </a:p>
          <a:p>
            <a:pPr algn="just" eaLnBrk="1" hangingPunct="1">
              <a:lnSpc>
                <a:spcPct val="114000"/>
              </a:lnSpc>
            </a:pPr>
            <a:r>
              <a:rPr lang="en-US" altLang="en-US" sz="2800">
                <a:solidFill>
                  <a:srgbClr val="0070C0"/>
                </a:solidFill>
                <a:latin typeface="Consolas" panose="020B0609020204030204" pitchFamily="49" charset="0"/>
                <a:ea typeface="Times New Roman" charset="0"/>
                <a:cs typeface="Consolas" panose="020B0609020204030204" pitchFamily="49" charset="0"/>
              </a:rPr>
              <a:t>print</a:t>
            </a:r>
            <a:r>
              <a:rPr lang="en-US" altLang="en-US" sz="2800">
                <a:latin typeface="Consolas" panose="020B0609020204030204" pitchFamily="49" charset="0"/>
                <a:ea typeface="Times New Roman" charset="0"/>
                <a:cs typeface="Consolas" panose="020B0609020204030204" pitchFamily="49" charset="0"/>
              </a:rPr>
              <a:t>(</a:t>
            </a:r>
            <a:r>
              <a:rPr lang="en-US" altLang="en-US" sz="2800">
                <a:solidFill>
                  <a:srgbClr val="C00000"/>
                </a:solidFill>
                <a:latin typeface="Consolas" panose="020B0609020204030204" pitchFamily="49" charset="0"/>
                <a:ea typeface="Times New Roman" charset="0"/>
                <a:cs typeface="Consolas" panose="020B0609020204030204" pitchFamily="49" charset="0"/>
              </a:rPr>
              <a:t>“{:10.2f}”</a:t>
            </a:r>
            <a:r>
              <a:rPr lang="en-US" altLang="en-US" sz="2800">
                <a:latin typeface="Consolas" panose="020B0609020204030204" pitchFamily="49" charset="0"/>
                <a:ea typeface="Times New Roman" charset="0"/>
                <a:cs typeface="Consolas" panose="020B0609020204030204" pitchFamily="49" charset="0"/>
              </a:rPr>
              <a:t>.</a:t>
            </a:r>
            <a:r>
              <a:rPr lang="en-US" altLang="en-US" sz="2800">
                <a:solidFill>
                  <a:srgbClr val="0070C0"/>
                </a:solidFill>
                <a:latin typeface="Consolas" panose="020B0609020204030204" pitchFamily="49" charset="0"/>
                <a:ea typeface="Times New Roman" charset="0"/>
                <a:cs typeface="Consolas" panose="020B0609020204030204" pitchFamily="49" charset="0"/>
              </a:rPr>
              <a:t>format</a:t>
            </a:r>
            <a:r>
              <a:rPr lang="en-US" altLang="en-US" sz="2800">
                <a:latin typeface="Consolas" panose="020B0609020204030204" pitchFamily="49" charset="0"/>
                <a:ea typeface="Times New Roman" charset="0"/>
                <a:cs typeface="Consolas" panose="020B0609020204030204" pitchFamily="49" charset="0"/>
              </a:rPr>
              <a:t>(x))</a:t>
            </a:r>
            <a:endParaRPr lang="ru-RU" altLang="en-US" sz="2800">
              <a:latin typeface="Consolas" panose="020B0609020204030204" pitchFamily="49" charset="0"/>
              <a:ea typeface="Times New Roman" charset="0"/>
              <a:cs typeface="Consolas" panose="020B0609020204030204" pitchFamily="49" charset="0"/>
            </a:endParaRPr>
          </a:p>
        </p:txBody>
      </p:sp>
      <p:sp>
        <p:nvSpPr>
          <p:cNvPr id="37896" name="Прямоугольник 9"/>
          <p:cNvSpPr>
            <a:spLocks noChangeArrowheads="1"/>
          </p:cNvSpPr>
          <p:nvPr/>
        </p:nvSpPr>
        <p:spPr bwMode="auto">
          <a:xfrm>
            <a:off x="6573837" y="2762261"/>
            <a:ext cx="2384425" cy="522287"/>
          </a:xfrm>
          <a:prstGeom prst="rect">
            <a:avLst/>
          </a:prstGeom>
          <a:solidFill>
            <a:srgbClr val="99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ru-RU" altLang="ru-RU" sz="2800">
                <a:latin typeface="Consolas" panose="020B0609020204030204" pitchFamily="49" charset="0"/>
                <a:ea typeface="Times New Roman" charset="0"/>
                <a:cs typeface="Consolas" panose="020B0609020204030204" pitchFamily="49" charset="0"/>
              </a:rPr>
              <a:t>123.456</a:t>
            </a:r>
            <a:endParaRPr lang="ru-RU" altLang="ru-RU" sz="2800">
              <a:solidFill>
                <a:srgbClr val="FF0000"/>
              </a:solidFill>
              <a:latin typeface="Consolas" panose="020B0609020204030204" pitchFamily="49" charset="0"/>
              <a:ea typeface="Times New Roman" charset="0"/>
              <a:cs typeface="Consolas" panose="020B0609020204030204" pitchFamily="49" charset="0"/>
            </a:endParaRPr>
          </a:p>
        </p:txBody>
      </p:sp>
      <p:sp>
        <p:nvSpPr>
          <p:cNvPr id="15" name="Скругленная прямоугольная выноска 14"/>
          <p:cNvSpPr>
            <a:spLocks noChangeArrowheads="1"/>
          </p:cNvSpPr>
          <p:nvPr/>
        </p:nvSpPr>
        <p:spPr bwMode="auto">
          <a:xfrm>
            <a:off x="379413" y="4046144"/>
            <a:ext cx="2537957" cy="816142"/>
          </a:xfrm>
          <a:prstGeom prst="wedgeRoundRectCallout">
            <a:avLst>
              <a:gd name="adj1" fmla="val 34267"/>
              <a:gd name="adj2" fmla="val -91445"/>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round/>
                <a:headEnd/>
                <a:tailEnd type="triangle" w="lg" len="lg"/>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az-Latn-AZ" altLang="en-US" sz="2400">
                <a:solidFill>
                  <a:srgbClr val="000000"/>
                </a:solidFill>
                <a:latin typeface="Consolas" charset="0"/>
                <a:ea typeface="Courier New" charset="0"/>
                <a:cs typeface="Courier New" charset="0"/>
              </a:rPr>
              <a:t>Simvolların ümumi sayı</a:t>
            </a:r>
            <a:endParaRPr lang="ru-RU" altLang="en-US" sz="2400">
              <a:latin typeface="Consolas" charset="0"/>
            </a:endParaRPr>
          </a:p>
        </p:txBody>
      </p:sp>
      <p:grpSp>
        <p:nvGrpSpPr>
          <p:cNvPr id="3" name="Группа 29"/>
          <p:cNvGrpSpPr>
            <a:grpSpLocks/>
          </p:cNvGrpSpPr>
          <p:nvPr/>
        </p:nvGrpSpPr>
        <p:grpSpPr bwMode="auto">
          <a:xfrm>
            <a:off x="6573837" y="3333158"/>
            <a:ext cx="2384425" cy="522287"/>
            <a:chOff x="4595384" y="4269591"/>
            <a:chExt cx="3060000" cy="523220"/>
          </a:xfrm>
        </p:grpSpPr>
        <p:sp>
          <p:nvSpPr>
            <p:cNvPr id="42003" name="Прямоугольник 11"/>
            <p:cNvSpPr>
              <a:spLocks noChangeArrowheads="1"/>
            </p:cNvSpPr>
            <p:nvPr/>
          </p:nvSpPr>
          <p:spPr bwMode="auto">
            <a:xfrm>
              <a:off x="4595384" y="4269591"/>
              <a:ext cx="3060000" cy="523220"/>
            </a:xfrm>
            <a:prstGeom prst="rect">
              <a:avLst/>
            </a:prstGeom>
            <a:solidFill>
              <a:srgbClr val="99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ru-RU" sz="2800">
                  <a:latin typeface="Consolas" panose="020B0609020204030204" pitchFamily="49" charset="0"/>
                  <a:ea typeface="Times New Roman" charset="0"/>
                  <a:cs typeface="Consolas" panose="020B0609020204030204" pitchFamily="49" charset="0"/>
                </a:rPr>
                <a:t>    </a:t>
              </a:r>
              <a:r>
                <a:rPr lang="ru-RU" altLang="ru-RU" sz="2800">
                  <a:latin typeface="Consolas" panose="020B0609020204030204" pitchFamily="49" charset="0"/>
                  <a:ea typeface="Times New Roman" charset="0"/>
                  <a:cs typeface="Consolas" panose="020B0609020204030204" pitchFamily="49" charset="0"/>
                </a:rPr>
                <a:t>123.46 </a:t>
              </a:r>
            </a:p>
          </p:txBody>
        </p:sp>
        <p:sp>
          <p:nvSpPr>
            <p:cNvPr id="42004" name="Полилиния 12"/>
            <p:cNvSpPr>
              <a:spLocks noChangeArrowheads="1"/>
            </p:cNvSpPr>
            <p:nvPr/>
          </p:nvSpPr>
          <p:spPr bwMode="auto">
            <a:xfrm>
              <a:off x="4911696" y="4605264"/>
              <a:ext cx="180975" cy="57150"/>
            </a:xfrm>
            <a:custGeom>
              <a:avLst/>
              <a:gdLst>
                <a:gd name="T0" fmla="*/ 0 w 233363"/>
                <a:gd name="T1" fmla="*/ 0 h 57150"/>
                <a:gd name="T2" fmla="*/ 0 w 233363"/>
                <a:gd name="T3" fmla="*/ 57150 h 57150"/>
                <a:gd name="T4" fmla="*/ 520 w 233363"/>
                <a:gd name="T5" fmla="*/ 57150 h 57150"/>
                <a:gd name="T6" fmla="*/ 520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42005" name="Полилиния 13"/>
            <p:cNvSpPr>
              <a:spLocks noChangeArrowheads="1"/>
            </p:cNvSpPr>
            <p:nvPr/>
          </p:nvSpPr>
          <p:spPr bwMode="auto">
            <a:xfrm>
              <a:off x="5125509" y="4605264"/>
              <a:ext cx="180975" cy="57150"/>
            </a:xfrm>
            <a:custGeom>
              <a:avLst/>
              <a:gdLst>
                <a:gd name="T0" fmla="*/ 0 w 233363"/>
                <a:gd name="T1" fmla="*/ 0 h 57150"/>
                <a:gd name="T2" fmla="*/ 0 w 233363"/>
                <a:gd name="T3" fmla="*/ 57150 h 57150"/>
                <a:gd name="T4" fmla="*/ 520 w 233363"/>
                <a:gd name="T5" fmla="*/ 57150 h 57150"/>
                <a:gd name="T6" fmla="*/ 520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42006" name="Полилиния 12"/>
            <p:cNvSpPr>
              <a:spLocks noChangeArrowheads="1"/>
            </p:cNvSpPr>
            <p:nvPr/>
          </p:nvSpPr>
          <p:spPr bwMode="auto">
            <a:xfrm>
              <a:off x="4697883" y="4605264"/>
              <a:ext cx="180975" cy="57150"/>
            </a:xfrm>
            <a:custGeom>
              <a:avLst/>
              <a:gdLst>
                <a:gd name="T0" fmla="*/ 0 w 233363"/>
                <a:gd name="T1" fmla="*/ 0 h 57150"/>
                <a:gd name="T2" fmla="*/ 0 w 233363"/>
                <a:gd name="T3" fmla="*/ 57150 h 57150"/>
                <a:gd name="T4" fmla="*/ 520 w 233363"/>
                <a:gd name="T5" fmla="*/ 57150 h 57150"/>
                <a:gd name="T6" fmla="*/ 520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42007" name="Полилиния 13"/>
            <p:cNvSpPr>
              <a:spLocks noChangeArrowheads="1"/>
            </p:cNvSpPr>
            <p:nvPr/>
          </p:nvSpPr>
          <p:spPr bwMode="auto">
            <a:xfrm>
              <a:off x="5335059" y="4605264"/>
              <a:ext cx="180975" cy="57150"/>
            </a:xfrm>
            <a:custGeom>
              <a:avLst/>
              <a:gdLst>
                <a:gd name="T0" fmla="*/ 0 w 233363"/>
                <a:gd name="T1" fmla="*/ 0 h 57150"/>
                <a:gd name="T2" fmla="*/ 0 w 233363"/>
                <a:gd name="T3" fmla="*/ 57150 h 57150"/>
                <a:gd name="T4" fmla="*/ 520 w 233363"/>
                <a:gd name="T5" fmla="*/ 57150 h 57150"/>
                <a:gd name="T6" fmla="*/ 520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grpSp>
      <p:sp>
        <p:nvSpPr>
          <p:cNvPr id="34" name="Скругленная прямоугольная выноска 33"/>
          <p:cNvSpPr>
            <a:spLocks noChangeArrowheads="1"/>
          </p:cNvSpPr>
          <p:nvPr/>
        </p:nvSpPr>
        <p:spPr bwMode="auto">
          <a:xfrm>
            <a:off x="3133894" y="4046144"/>
            <a:ext cx="2641565" cy="812590"/>
          </a:xfrm>
          <a:prstGeom prst="wedgeRoundRectCallout">
            <a:avLst>
              <a:gd name="adj1" fmla="val -48350"/>
              <a:gd name="adj2" fmla="val -85471"/>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round/>
                <a:headEnd/>
                <a:tailEnd type="triangle" w="lg" len="lg"/>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az-Latn-AZ" altLang="en-US" sz="2400">
                <a:solidFill>
                  <a:srgbClr val="000000"/>
                </a:solidFill>
                <a:latin typeface="Consolas" charset="0"/>
                <a:ea typeface="Courier New" charset="0"/>
                <a:cs typeface="Courier New" charset="0"/>
              </a:rPr>
              <a:t>Kəsr hissəsində</a:t>
            </a:r>
            <a:endParaRPr lang="ru-RU" altLang="en-US" sz="2400">
              <a:latin typeface="Consolas" charset="0"/>
            </a:endParaRPr>
          </a:p>
        </p:txBody>
      </p:sp>
      <p:sp>
        <p:nvSpPr>
          <p:cNvPr id="29" name="Прямоугольник 28"/>
          <p:cNvSpPr>
            <a:spLocks noChangeArrowheads="1"/>
          </p:cNvSpPr>
          <p:nvPr/>
        </p:nvSpPr>
        <p:spPr bwMode="auto">
          <a:xfrm>
            <a:off x="381454" y="4955625"/>
            <a:ext cx="6342764" cy="583558"/>
          </a:xfrm>
          <a:prstGeom prst="rect">
            <a:avLst/>
          </a:prstGeom>
          <a:solidFill>
            <a:schemeClr val="accent5"/>
          </a:solidFill>
          <a:ln>
            <a:noFill/>
          </a:ln>
          <a:effectLst>
            <a:outerShdw blurRad="63500" dist="38100" dir="2700000" algn="tl" rotWithShape="0">
              <a:srgbClr val="000000">
                <a:alpha val="39999"/>
              </a:srgbClr>
            </a:outerShdw>
          </a:effec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lnSpc>
                <a:spcPct val="114000"/>
              </a:lnSpc>
            </a:pPr>
            <a:r>
              <a:rPr lang="en-US" altLang="en-US" sz="2800">
                <a:solidFill>
                  <a:srgbClr val="0070C0"/>
                </a:solidFill>
                <a:latin typeface="Consolas" panose="020B0609020204030204" pitchFamily="49" charset="0"/>
                <a:ea typeface="Times New Roman" charset="0"/>
                <a:cs typeface="Consolas" panose="020B0609020204030204" pitchFamily="49" charset="0"/>
              </a:rPr>
              <a:t>print</a:t>
            </a:r>
            <a:r>
              <a:rPr lang="en-US" altLang="en-US" sz="2800">
                <a:latin typeface="Consolas" panose="020B0609020204030204" pitchFamily="49" charset="0"/>
                <a:ea typeface="Times New Roman" charset="0"/>
                <a:cs typeface="Consolas" panose="020B0609020204030204" pitchFamily="49" charset="0"/>
              </a:rPr>
              <a:t>(</a:t>
            </a:r>
            <a:r>
              <a:rPr lang="en-US" altLang="en-US" sz="2800">
                <a:solidFill>
                  <a:srgbClr val="C00000"/>
                </a:solidFill>
                <a:latin typeface="Consolas" panose="020B0609020204030204" pitchFamily="49" charset="0"/>
                <a:ea typeface="Times New Roman" charset="0"/>
                <a:cs typeface="Consolas" panose="020B0609020204030204" pitchFamily="49" charset="0"/>
              </a:rPr>
              <a:t>“{:10.2g}”</a:t>
            </a:r>
            <a:r>
              <a:rPr lang="en-US" altLang="en-US" sz="2800">
                <a:latin typeface="Consolas" panose="020B0609020204030204" pitchFamily="49" charset="0"/>
                <a:ea typeface="Times New Roman" charset="0"/>
                <a:cs typeface="Consolas" panose="020B0609020204030204" pitchFamily="49" charset="0"/>
              </a:rPr>
              <a:t>.</a:t>
            </a:r>
            <a:r>
              <a:rPr lang="en-US" altLang="en-US" sz="2800">
                <a:solidFill>
                  <a:srgbClr val="0070C0"/>
                </a:solidFill>
                <a:latin typeface="Consolas" panose="020B0609020204030204" pitchFamily="49" charset="0"/>
                <a:ea typeface="Times New Roman" charset="0"/>
                <a:cs typeface="Consolas" panose="020B0609020204030204" pitchFamily="49" charset="0"/>
              </a:rPr>
              <a:t>format</a:t>
            </a:r>
            <a:r>
              <a:rPr lang="en-US" altLang="en-US" sz="2800">
                <a:latin typeface="Consolas" panose="020B0609020204030204" pitchFamily="49" charset="0"/>
                <a:ea typeface="Times New Roman" charset="0"/>
                <a:cs typeface="Consolas" panose="020B0609020204030204" pitchFamily="49" charset="0"/>
              </a:rPr>
              <a:t>(x))</a:t>
            </a:r>
            <a:endParaRPr lang="ru-RU" altLang="en-US" sz="2800">
              <a:latin typeface="Consolas" panose="020B0609020204030204" pitchFamily="49" charset="0"/>
              <a:ea typeface="Times New Roman" charset="0"/>
              <a:cs typeface="Consolas" panose="020B0609020204030204" pitchFamily="49" charset="0"/>
            </a:endParaRPr>
          </a:p>
        </p:txBody>
      </p:sp>
      <p:sp>
        <p:nvSpPr>
          <p:cNvPr id="35" name="Скругленная прямоугольная выноска 34"/>
          <p:cNvSpPr>
            <a:spLocks noChangeArrowheads="1"/>
          </p:cNvSpPr>
          <p:nvPr/>
        </p:nvSpPr>
        <p:spPr bwMode="auto">
          <a:xfrm>
            <a:off x="1444146" y="5788225"/>
            <a:ext cx="4027967" cy="851138"/>
          </a:xfrm>
          <a:prstGeom prst="wedgeRoundRectCallout">
            <a:avLst>
              <a:gd name="adj1" fmla="val -15243"/>
              <a:gd name="adj2" fmla="val -90504"/>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round/>
                <a:headEnd/>
                <a:tailEnd type="triangle" w="lg" len="lg"/>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az-Latn-AZ" altLang="en-US" sz="2400">
                <a:solidFill>
                  <a:srgbClr val="000000"/>
                </a:solidFill>
                <a:latin typeface="Consolas" charset="0"/>
                <a:ea typeface="Courier New" charset="0"/>
                <a:cs typeface="Courier New" charset="0"/>
              </a:rPr>
              <a:t>Kəsr hissəsində 0-dan fərqli rəqəmlərin sayı </a:t>
            </a:r>
            <a:endParaRPr lang="ru-RU" altLang="en-US" sz="2400">
              <a:latin typeface="Consolas" charset="0"/>
            </a:endParaRPr>
          </a:p>
        </p:txBody>
      </p:sp>
      <p:grpSp>
        <p:nvGrpSpPr>
          <p:cNvPr id="4" name="Группа 27"/>
          <p:cNvGrpSpPr>
            <a:grpSpLocks/>
          </p:cNvGrpSpPr>
          <p:nvPr/>
        </p:nvGrpSpPr>
        <p:grpSpPr bwMode="auto">
          <a:xfrm>
            <a:off x="6573837" y="5017537"/>
            <a:ext cx="2384425" cy="522288"/>
            <a:chOff x="4642789" y="5250665"/>
            <a:chExt cx="2965193" cy="523220"/>
          </a:xfrm>
        </p:grpSpPr>
        <p:sp>
          <p:nvSpPr>
            <p:cNvPr id="41999" name="Прямоугольник 11"/>
            <p:cNvSpPr>
              <a:spLocks noChangeArrowheads="1"/>
            </p:cNvSpPr>
            <p:nvPr/>
          </p:nvSpPr>
          <p:spPr bwMode="auto">
            <a:xfrm>
              <a:off x="4642789" y="5250665"/>
              <a:ext cx="2965193" cy="523220"/>
            </a:xfrm>
            <a:prstGeom prst="rect">
              <a:avLst/>
            </a:prstGeom>
            <a:solidFill>
              <a:srgbClr val="99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ru-RU" sz="2800">
                  <a:latin typeface="Consolas" panose="020B0609020204030204" pitchFamily="49" charset="0"/>
                  <a:ea typeface="Times New Roman" charset="0"/>
                  <a:cs typeface="Consolas" panose="020B0609020204030204" pitchFamily="49" charset="0"/>
                </a:rPr>
                <a:t>   1.2e+02 </a:t>
              </a:r>
            </a:p>
          </p:txBody>
        </p:sp>
        <p:sp>
          <p:nvSpPr>
            <p:cNvPr id="42000" name="Полилиния 12"/>
            <p:cNvSpPr>
              <a:spLocks noChangeArrowheads="1"/>
            </p:cNvSpPr>
            <p:nvPr/>
          </p:nvSpPr>
          <p:spPr bwMode="auto">
            <a:xfrm>
              <a:off x="4899791" y="5624439"/>
              <a:ext cx="180975" cy="57150"/>
            </a:xfrm>
            <a:custGeom>
              <a:avLst/>
              <a:gdLst>
                <a:gd name="T0" fmla="*/ 0 w 233363"/>
                <a:gd name="T1" fmla="*/ 0 h 57150"/>
                <a:gd name="T2" fmla="*/ 0 w 233363"/>
                <a:gd name="T3" fmla="*/ 57150 h 57150"/>
                <a:gd name="T4" fmla="*/ 520 w 233363"/>
                <a:gd name="T5" fmla="*/ 57150 h 57150"/>
                <a:gd name="T6" fmla="*/ 520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42001" name="Полилиния 13"/>
            <p:cNvSpPr>
              <a:spLocks noChangeArrowheads="1"/>
            </p:cNvSpPr>
            <p:nvPr/>
          </p:nvSpPr>
          <p:spPr bwMode="auto">
            <a:xfrm>
              <a:off x="5113604" y="5623542"/>
              <a:ext cx="180975" cy="57150"/>
            </a:xfrm>
            <a:custGeom>
              <a:avLst/>
              <a:gdLst>
                <a:gd name="T0" fmla="*/ 0 w 233363"/>
                <a:gd name="T1" fmla="*/ 0 h 57150"/>
                <a:gd name="T2" fmla="*/ 0 w 233363"/>
                <a:gd name="T3" fmla="*/ 57150 h 57150"/>
                <a:gd name="T4" fmla="*/ 520 w 233363"/>
                <a:gd name="T5" fmla="*/ 57150 h 57150"/>
                <a:gd name="T6" fmla="*/ 520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42002" name="Полилиния 12"/>
            <p:cNvSpPr>
              <a:spLocks noChangeArrowheads="1"/>
            </p:cNvSpPr>
            <p:nvPr/>
          </p:nvSpPr>
          <p:spPr bwMode="auto">
            <a:xfrm>
              <a:off x="4685978" y="5624439"/>
              <a:ext cx="180975" cy="57150"/>
            </a:xfrm>
            <a:custGeom>
              <a:avLst/>
              <a:gdLst>
                <a:gd name="T0" fmla="*/ 0 w 233363"/>
                <a:gd name="T1" fmla="*/ 0 h 57150"/>
                <a:gd name="T2" fmla="*/ 0 w 233363"/>
                <a:gd name="T3" fmla="*/ 57150 h 57150"/>
                <a:gd name="T4" fmla="*/ 520 w 233363"/>
                <a:gd name="T5" fmla="*/ 57150 h 57150"/>
                <a:gd name="T6" fmla="*/ 520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grpSp>
      <p:sp>
        <p:nvSpPr>
          <p:cNvPr id="33" name="Скругленная прямоугольная выноска 32"/>
          <p:cNvSpPr>
            <a:spLocks noChangeArrowheads="1"/>
          </p:cNvSpPr>
          <p:nvPr/>
        </p:nvSpPr>
        <p:spPr bwMode="auto">
          <a:xfrm>
            <a:off x="6248745" y="5844593"/>
            <a:ext cx="1698442" cy="561975"/>
          </a:xfrm>
          <a:prstGeom prst="wedgeRoundRectCallout">
            <a:avLst>
              <a:gd name="adj1" fmla="val 28863"/>
              <a:gd name="adj2" fmla="val -117998"/>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round/>
                <a:headEnd/>
                <a:tailEnd type="triangle" w="lg" len="lg"/>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a:solidFill>
                  <a:srgbClr val="000000"/>
                </a:solidFill>
                <a:latin typeface="Consolas" charset="0"/>
                <a:ea typeface="Courier New" charset="0"/>
                <a:cs typeface="Courier New" charset="0"/>
              </a:rPr>
              <a:t>1,2 </a:t>
            </a:r>
            <a:r>
              <a:rPr lang="en-US" altLang="en-US" sz="2400">
                <a:solidFill>
                  <a:srgbClr val="000000"/>
                </a:solidFill>
                <a:latin typeface="Consolas" charset="0"/>
                <a:ea typeface="Courier New" charset="0"/>
                <a:cs typeface="Courier New" charset="0"/>
                <a:sym typeface="Symbol" charset="2"/>
              </a:rPr>
              <a:t> 10</a:t>
            </a:r>
            <a:r>
              <a:rPr lang="en-US" altLang="en-US" sz="2400" baseline="30000">
                <a:solidFill>
                  <a:srgbClr val="000000"/>
                </a:solidFill>
                <a:latin typeface="Consolas" charset="0"/>
                <a:ea typeface="Courier New" charset="0"/>
                <a:cs typeface="Courier New" charset="0"/>
                <a:sym typeface="Symbol" charset="2"/>
              </a:rPr>
              <a:t>2</a:t>
            </a:r>
            <a:endParaRPr lang="ru-RU" altLang="en-US" sz="2400">
              <a:latin typeface="Consola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bg/>
                                          </p:spTgt>
                                        </p:tgtEl>
                                        <p:attrNameLst>
                                          <p:attrName>style.visibility</p:attrName>
                                        </p:attrNameLst>
                                      </p:cBhvr>
                                      <p:to>
                                        <p:strVal val="visible"/>
                                      </p:to>
                                    </p:set>
                                    <p:animEffect transition="in" filter="dissolve">
                                      <p:cBhvr>
                                        <p:cTn id="15" dur="500"/>
                                        <p:tgtEl>
                                          <p:spTgt spid="9">
                                            <p:bg/>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dissolve">
                                      <p:cBhvr>
                                        <p:cTn id="18" dur="500"/>
                                        <p:tgtEl>
                                          <p:spTgt spid="9">
                                            <p:txEl>
                                              <p:pRg st="0" end="0"/>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dissolve">
                                      <p:cBhvr>
                                        <p:cTn id="21" dur="500"/>
                                        <p:tgtEl>
                                          <p:spTgt spid="9">
                                            <p:txEl>
                                              <p:pRg st="1" end="1"/>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7896"/>
                                        </p:tgtEl>
                                        <p:attrNameLst>
                                          <p:attrName>style.visibility</p:attrName>
                                        </p:attrNameLst>
                                      </p:cBhvr>
                                      <p:to>
                                        <p:strVal val="visible"/>
                                      </p:to>
                                    </p:set>
                                    <p:animEffect transition="in" filter="dissolve">
                                      <p:cBhvr>
                                        <p:cTn id="24" dur="500"/>
                                        <p:tgtEl>
                                          <p:spTgt spid="3789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dissolve">
                                      <p:cBhvr>
                                        <p:cTn id="29" dur="500"/>
                                        <p:tgtEl>
                                          <p:spTgt spid="9">
                                            <p:txEl>
                                              <p:pRg st="2" end="2"/>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dissolve">
                                      <p:cBhvr>
                                        <p:cTn id="35" dur="500"/>
                                        <p:tgtEl>
                                          <p:spTgt spid="1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dissolve">
                                      <p:cBhvr>
                                        <p:cTn id="38" dur="500"/>
                                        <p:tgtEl>
                                          <p:spTgt spid="3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9">
                                            <p:bg/>
                                          </p:spTgt>
                                        </p:tgtEl>
                                        <p:attrNameLst>
                                          <p:attrName>style.visibility</p:attrName>
                                        </p:attrNameLst>
                                      </p:cBhvr>
                                      <p:to>
                                        <p:strVal val="visible"/>
                                      </p:to>
                                    </p:set>
                                    <p:animEffect transition="in" filter="dissolve">
                                      <p:cBhvr>
                                        <p:cTn id="43" dur="500"/>
                                        <p:tgtEl>
                                          <p:spTgt spid="29">
                                            <p:bg/>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9">
                                            <p:txEl>
                                              <p:pRg st="0" end="0"/>
                                            </p:txEl>
                                          </p:spTgt>
                                        </p:tgtEl>
                                        <p:attrNameLst>
                                          <p:attrName>style.visibility</p:attrName>
                                        </p:attrNameLst>
                                      </p:cBhvr>
                                      <p:to>
                                        <p:strVal val="visible"/>
                                      </p:to>
                                    </p:set>
                                    <p:animEffect transition="in" filter="dissolve">
                                      <p:cBhvr>
                                        <p:cTn id="46" dur="500"/>
                                        <p:tgtEl>
                                          <p:spTgt spid="29">
                                            <p:txEl>
                                              <p:pRg st="0" end="0"/>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dissolve">
                                      <p:cBhvr>
                                        <p:cTn id="49" dur="500"/>
                                        <p:tgtEl>
                                          <p:spTgt spid="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dissolve">
                                      <p:cBhvr>
                                        <p:cTn id="52" dur="500"/>
                                        <p:tgtEl>
                                          <p:spTgt spid="3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dissolve">
                                      <p:cBhvr>
                                        <p:cTn id="5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animBg="1"/>
      <p:bldP spid="37896" grpId="0" animBg="1"/>
      <p:bldP spid="15" grpId="0" animBg="1"/>
      <p:bldP spid="34" grpId="0" animBg="1"/>
      <p:bldP spid="29" grpId="0" build="p" animBg="1"/>
      <p:bldP spid="35" grpId="0" animBg="1"/>
      <p:bldP spid="3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Заголовок 1"/>
          <p:cNvSpPr>
            <a:spLocks noGrp="1"/>
          </p:cNvSpPr>
          <p:nvPr>
            <p:ph type="title"/>
          </p:nvPr>
        </p:nvSpPr>
        <p:spPr>
          <a:xfrm>
            <a:off x="317501" y="306060"/>
            <a:ext cx="8375650" cy="471488"/>
          </a:xfrm>
        </p:spPr>
        <p:txBody>
          <a:bodyPr/>
          <a:lstStyle/>
          <a:p>
            <a:r>
              <a:rPr lang="en-US" altLang="ru-RU" err="1"/>
              <a:t>Həqiqi</a:t>
            </a:r>
            <a:r>
              <a:rPr lang="en-US" altLang="ru-RU"/>
              <a:t> </a:t>
            </a:r>
            <a:r>
              <a:rPr lang="en-US" altLang="ru-RU" err="1"/>
              <a:t>ədədlər</a:t>
            </a:r>
            <a:endParaRPr lang="ru-RU" altLang="ru-RU"/>
          </a:p>
        </p:txBody>
      </p:sp>
      <p:sp>
        <p:nvSpPr>
          <p:cNvPr id="4" name="Прямоугольник 3"/>
          <p:cNvSpPr/>
          <p:nvPr/>
        </p:nvSpPr>
        <p:spPr>
          <a:xfrm>
            <a:off x="307059" y="777548"/>
            <a:ext cx="4128053" cy="523220"/>
          </a:xfrm>
          <a:prstGeom prst="rect">
            <a:avLst/>
          </a:prstGeom>
        </p:spPr>
        <p:txBody>
          <a:bodyPr wrap="none">
            <a:spAutoFit/>
          </a:bodyPr>
          <a:lstStyle/>
          <a:p>
            <a:pPr eaLnBrk="1" hangingPunct="1">
              <a:defRPr/>
            </a:pPr>
            <a:r>
              <a:rPr lang="az-Latn-AZ" sz="2800" b="1" kern="0" err="1">
                <a:solidFill>
                  <a:srgbClr val="333399"/>
                </a:solidFill>
                <a:latin typeface="Consolas" charset="0"/>
                <a:ea typeface="+mj-ea"/>
                <a:cs typeface="+mj-cs"/>
              </a:rPr>
              <a:t>E</a:t>
            </a:r>
            <a:r>
              <a:rPr lang="en-US" sz="2800" b="1" kern="0" err="1">
                <a:solidFill>
                  <a:srgbClr val="333399"/>
                </a:solidFill>
                <a:latin typeface="Consolas" charset="0"/>
                <a:ea typeface="+mj-ea"/>
                <a:cs typeface="+mj-cs"/>
              </a:rPr>
              <a:t>ksponensial</a:t>
            </a:r>
            <a:r>
              <a:rPr lang="en-US" sz="2800" b="1" kern="0">
                <a:solidFill>
                  <a:srgbClr val="333399"/>
                </a:solidFill>
                <a:latin typeface="Consolas" charset="0"/>
                <a:ea typeface="+mj-ea"/>
                <a:cs typeface="+mj-cs"/>
              </a:rPr>
              <a:t> </a:t>
            </a:r>
            <a:r>
              <a:rPr lang="az-Latn-AZ" sz="2800" b="1" kern="0">
                <a:solidFill>
                  <a:srgbClr val="333399"/>
                </a:solidFill>
                <a:latin typeface="Consolas" charset="0"/>
                <a:ea typeface="+mj-ea"/>
                <a:cs typeface="+mj-cs"/>
              </a:rPr>
              <a:t>format</a:t>
            </a:r>
            <a:r>
              <a:rPr lang="ru-RU" sz="2800" kern="0">
                <a:solidFill>
                  <a:srgbClr val="000000"/>
                </a:solidFill>
                <a:latin typeface="Consolas" charset="0"/>
                <a:ea typeface="+mj-ea"/>
                <a:cs typeface="+mj-cs"/>
              </a:rPr>
              <a:t>:</a:t>
            </a:r>
          </a:p>
        </p:txBody>
      </p:sp>
      <p:sp>
        <p:nvSpPr>
          <p:cNvPr id="5" name="Прямоугольник 4"/>
          <p:cNvSpPr>
            <a:spLocks noChangeArrowheads="1"/>
          </p:cNvSpPr>
          <p:nvPr/>
        </p:nvSpPr>
        <p:spPr bwMode="auto">
          <a:xfrm>
            <a:off x="294797" y="1333569"/>
            <a:ext cx="6005512" cy="1816100"/>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a:latin typeface="+mj-lt"/>
                <a:ea typeface="Courier New" charset="0"/>
                <a:cs typeface="Courier New" charset="0"/>
              </a:rPr>
              <a:t>x = </a:t>
            </a:r>
            <a:r>
              <a:rPr lang="pt-BR" altLang="en-US" sz="2800">
                <a:solidFill>
                  <a:srgbClr val="00B0F0"/>
                </a:solidFill>
                <a:latin typeface="+mj-lt"/>
                <a:ea typeface="Courier New" charset="0"/>
                <a:cs typeface="Courier New" charset="0"/>
              </a:rPr>
              <a:t>1.</a:t>
            </a:r>
            <a:r>
              <a:rPr lang="pt-BR" altLang="en-US" sz="2800">
                <a:latin typeface="+mj-lt"/>
                <a:ea typeface="Courier New" charset="0"/>
                <a:cs typeface="Courier New" charset="0"/>
              </a:rPr>
              <a:t>/</a:t>
            </a:r>
            <a:r>
              <a:rPr lang="pt-BR" altLang="en-US" sz="2800">
                <a:solidFill>
                  <a:srgbClr val="00B0F0"/>
                </a:solidFill>
                <a:latin typeface="+mj-lt"/>
                <a:ea typeface="Courier New" charset="0"/>
                <a:cs typeface="Courier New" charset="0"/>
              </a:rPr>
              <a:t>30000</a:t>
            </a:r>
            <a:endParaRPr lang="ru-RU" altLang="en-US" sz="2800">
              <a:latin typeface="+mj-lt"/>
              <a:ea typeface="Courier New" charset="0"/>
              <a:cs typeface="Courier New" charset="0"/>
            </a:endParaRPr>
          </a:p>
          <a:p>
            <a:pPr eaLnBrk="1" hangingPunct="1"/>
            <a:r>
              <a:rPr lang="pt-BR" altLang="en-US" sz="2800">
                <a:solidFill>
                  <a:srgbClr val="0070C0"/>
                </a:solidFill>
                <a:latin typeface="+mj-lt"/>
                <a:ea typeface="Courier New" charset="0"/>
                <a:cs typeface="Courier New" charset="0"/>
              </a:rPr>
              <a:t>print</a:t>
            </a:r>
            <a:r>
              <a:rPr lang="pt-BR" altLang="en-US" sz="2800">
                <a:latin typeface="+mj-lt"/>
                <a:ea typeface="Courier New" charset="0"/>
                <a:cs typeface="Courier New" charset="0"/>
              </a:rPr>
              <a:t>(</a:t>
            </a:r>
            <a:r>
              <a:rPr lang="pt-BR" altLang="en-US" sz="2800">
                <a:solidFill>
                  <a:srgbClr val="C00000"/>
                </a:solidFill>
                <a:latin typeface="+mj-lt"/>
                <a:ea typeface="Courier New" charset="0"/>
                <a:cs typeface="Courier New" charset="0"/>
              </a:rPr>
              <a:t>“{:e}”</a:t>
            </a:r>
            <a:r>
              <a:rPr lang="pt-BR" altLang="en-US" sz="2800">
                <a:latin typeface="+mj-lt"/>
                <a:ea typeface="Courier New" charset="0"/>
                <a:cs typeface="Courier New" charset="0"/>
              </a:rPr>
              <a:t>.</a:t>
            </a:r>
            <a:r>
              <a:rPr lang="pt-BR" altLang="en-US" sz="2800">
                <a:solidFill>
                  <a:srgbClr val="0070C0"/>
                </a:solidFill>
                <a:latin typeface="+mj-lt"/>
                <a:ea typeface="Courier New" charset="0"/>
                <a:cs typeface="Courier New" charset="0"/>
              </a:rPr>
              <a:t>format</a:t>
            </a:r>
            <a:r>
              <a:rPr lang="pt-BR" altLang="en-US" sz="2800">
                <a:latin typeface="+mj-lt"/>
                <a:ea typeface="Courier New" charset="0"/>
                <a:cs typeface="Courier New" charset="0"/>
              </a:rPr>
              <a:t>(x))</a:t>
            </a:r>
          </a:p>
          <a:p>
            <a:pPr eaLnBrk="1" hangingPunct="1"/>
            <a:r>
              <a:rPr lang="pt-BR" altLang="en-US" sz="2800" err="1">
                <a:latin typeface="+mj-lt"/>
                <a:ea typeface="Courier New" charset="0"/>
                <a:cs typeface="Courier New" charset="0"/>
              </a:rPr>
              <a:t>x</a:t>
            </a:r>
            <a:r>
              <a:rPr lang="pt-BR" altLang="en-US" sz="2800">
                <a:latin typeface="+mj-lt"/>
                <a:ea typeface="Courier New" charset="0"/>
                <a:cs typeface="Courier New" charset="0"/>
              </a:rPr>
              <a:t> = </a:t>
            </a:r>
            <a:r>
              <a:rPr lang="pt-BR" altLang="en-US" sz="2800">
                <a:solidFill>
                  <a:srgbClr val="00B0F0"/>
                </a:solidFill>
                <a:latin typeface="+mj-lt"/>
                <a:ea typeface="Courier New" charset="0"/>
                <a:cs typeface="Courier New" charset="0"/>
              </a:rPr>
              <a:t>12345678.</a:t>
            </a:r>
            <a:endParaRPr lang="ru-RU" altLang="en-US" sz="2800">
              <a:latin typeface="+mj-lt"/>
              <a:ea typeface="Courier New" charset="0"/>
              <a:cs typeface="Courier New" charset="0"/>
            </a:endParaRPr>
          </a:p>
          <a:p>
            <a:pPr eaLnBrk="1" hangingPunct="1"/>
            <a:r>
              <a:rPr lang="pt-BR" altLang="en-US" sz="2800">
                <a:solidFill>
                  <a:srgbClr val="0070C0"/>
                </a:solidFill>
                <a:latin typeface="+mj-lt"/>
                <a:ea typeface="Courier New" charset="0"/>
                <a:cs typeface="Courier New" charset="0"/>
              </a:rPr>
              <a:t>print</a:t>
            </a:r>
            <a:r>
              <a:rPr lang="pt-BR" altLang="en-US" sz="2800">
                <a:latin typeface="+mj-lt"/>
                <a:ea typeface="Courier New" charset="0"/>
                <a:cs typeface="Courier New" charset="0"/>
              </a:rPr>
              <a:t>(</a:t>
            </a:r>
            <a:r>
              <a:rPr lang="pt-BR" altLang="en-US" sz="2800">
                <a:solidFill>
                  <a:srgbClr val="C00000"/>
                </a:solidFill>
                <a:latin typeface="+mj-lt"/>
                <a:ea typeface="Courier New" charset="0"/>
                <a:cs typeface="Courier New" charset="0"/>
              </a:rPr>
              <a:t>“{:e}”</a:t>
            </a:r>
            <a:r>
              <a:rPr lang="pt-BR" altLang="en-US" sz="2800">
                <a:latin typeface="+mj-lt"/>
                <a:ea typeface="Courier New" charset="0"/>
                <a:cs typeface="Courier New" charset="0"/>
              </a:rPr>
              <a:t>.</a:t>
            </a:r>
            <a:r>
              <a:rPr lang="pt-BR" altLang="en-US" sz="2800">
                <a:solidFill>
                  <a:srgbClr val="0070C0"/>
                </a:solidFill>
                <a:latin typeface="+mj-lt"/>
                <a:ea typeface="Courier New" charset="0"/>
                <a:cs typeface="Courier New" charset="0"/>
              </a:rPr>
              <a:t>format</a:t>
            </a:r>
            <a:r>
              <a:rPr lang="pt-BR" altLang="en-US" sz="2800">
                <a:latin typeface="+mj-lt"/>
                <a:ea typeface="Courier New" charset="0"/>
                <a:cs typeface="Courier New" charset="0"/>
              </a:rPr>
              <a:t>(x))</a:t>
            </a:r>
            <a:endParaRPr lang="ru-RU" altLang="en-US" sz="2800">
              <a:latin typeface="+mj-lt"/>
              <a:ea typeface="Courier New" charset="0"/>
              <a:cs typeface="Courier New" charset="0"/>
            </a:endParaRPr>
          </a:p>
        </p:txBody>
      </p:sp>
      <p:sp>
        <p:nvSpPr>
          <p:cNvPr id="38918" name="Прямоугольник 5"/>
          <p:cNvSpPr>
            <a:spLocks noChangeArrowheads="1"/>
          </p:cNvSpPr>
          <p:nvPr/>
        </p:nvSpPr>
        <p:spPr bwMode="auto">
          <a:xfrm>
            <a:off x="5726113" y="1740039"/>
            <a:ext cx="2927350" cy="523875"/>
          </a:xfrm>
          <a:prstGeom prst="rect">
            <a:avLst/>
          </a:prstGeom>
          <a:solidFill>
            <a:srgbClr val="99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altLang="ru-RU" sz="2800">
                <a:solidFill>
                  <a:srgbClr val="000000"/>
                </a:solidFill>
                <a:latin typeface="Consolas" panose="020B0609020204030204" pitchFamily="49" charset="0"/>
                <a:ea typeface="Courier New" charset="0"/>
                <a:cs typeface="Consolas" panose="020B0609020204030204" pitchFamily="49" charset="0"/>
              </a:rPr>
              <a:t>3</a:t>
            </a:r>
            <a:r>
              <a:rPr lang="en-US" altLang="ru-RU" sz="2800">
                <a:solidFill>
                  <a:srgbClr val="000000"/>
                </a:solidFill>
                <a:latin typeface="Consolas" panose="020B0609020204030204" pitchFamily="49" charset="0"/>
                <a:ea typeface="Courier New" charset="0"/>
                <a:cs typeface="Consolas" panose="020B0609020204030204" pitchFamily="49" charset="0"/>
              </a:rPr>
              <a:t>.333333e</a:t>
            </a:r>
            <a:r>
              <a:rPr lang="ru-RU" altLang="ru-RU" sz="2800">
                <a:solidFill>
                  <a:srgbClr val="000000"/>
                </a:solidFill>
                <a:latin typeface="Consolas" panose="020B0609020204030204" pitchFamily="49" charset="0"/>
                <a:ea typeface="Courier New" charset="0"/>
                <a:cs typeface="Consolas" panose="020B0609020204030204" pitchFamily="49" charset="0"/>
              </a:rPr>
              <a:t>-</a:t>
            </a:r>
            <a:r>
              <a:rPr lang="en-US" altLang="ru-RU" sz="2800">
                <a:solidFill>
                  <a:srgbClr val="000000"/>
                </a:solidFill>
                <a:latin typeface="Consolas" panose="020B0609020204030204" pitchFamily="49" charset="0"/>
                <a:ea typeface="Courier New" charset="0"/>
                <a:cs typeface="Consolas" panose="020B0609020204030204" pitchFamily="49" charset="0"/>
              </a:rPr>
              <a:t>0</a:t>
            </a:r>
            <a:r>
              <a:rPr lang="ru-RU" altLang="ru-RU" sz="2800">
                <a:solidFill>
                  <a:srgbClr val="000000"/>
                </a:solidFill>
                <a:latin typeface="Consolas" panose="020B0609020204030204" pitchFamily="49" charset="0"/>
                <a:ea typeface="Courier New" charset="0"/>
                <a:cs typeface="Consolas" panose="020B0609020204030204" pitchFamily="49" charset="0"/>
              </a:rPr>
              <a:t>5</a:t>
            </a:r>
            <a:endParaRPr lang="en-US" altLang="ru-RU" sz="2800">
              <a:solidFill>
                <a:srgbClr val="000000"/>
              </a:solidFill>
              <a:latin typeface="Consolas" panose="020B0609020204030204" pitchFamily="49" charset="0"/>
              <a:ea typeface="Courier New" charset="0"/>
              <a:cs typeface="Consolas" panose="020B0609020204030204" pitchFamily="49" charset="0"/>
            </a:endParaRPr>
          </a:p>
        </p:txBody>
      </p:sp>
      <p:sp>
        <p:nvSpPr>
          <p:cNvPr id="38919" name="Прямоугольник 6"/>
          <p:cNvSpPr>
            <a:spLocks noChangeArrowheads="1"/>
          </p:cNvSpPr>
          <p:nvPr/>
        </p:nvSpPr>
        <p:spPr bwMode="auto">
          <a:xfrm>
            <a:off x="5716588" y="2621170"/>
            <a:ext cx="2927350" cy="523875"/>
          </a:xfrm>
          <a:prstGeom prst="rect">
            <a:avLst/>
          </a:prstGeom>
          <a:solidFill>
            <a:srgbClr val="99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ru-RU" sz="2800">
                <a:solidFill>
                  <a:srgbClr val="000000"/>
                </a:solidFill>
                <a:latin typeface="Consolas" panose="020B0609020204030204" pitchFamily="49" charset="0"/>
                <a:ea typeface="Courier New" charset="0"/>
                <a:cs typeface="Consolas" panose="020B0609020204030204" pitchFamily="49" charset="0"/>
              </a:rPr>
              <a:t>1.234568e+07</a:t>
            </a:r>
            <a:endParaRPr lang="ru-RU" altLang="ru-RU" sz="2800">
              <a:solidFill>
                <a:srgbClr val="000000"/>
              </a:solidFill>
              <a:latin typeface="Consolas" panose="020B0609020204030204" pitchFamily="49" charset="0"/>
              <a:ea typeface="Courier New" charset="0"/>
              <a:cs typeface="Consolas" panose="020B0609020204030204" pitchFamily="49" charset="0"/>
            </a:endParaRPr>
          </a:p>
        </p:txBody>
      </p:sp>
      <p:sp>
        <p:nvSpPr>
          <p:cNvPr id="8" name="Скругленная прямоугольная выноска 7"/>
          <p:cNvSpPr>
            <a:spLocks noChangeArrowheads="1"/>
          </p:cNvSpPr>
          <p:nvPr/>
        </p:nvSpPr>
        <p:spPr bwMode="auto">
          <a:xfrm>
            <a:off x="6133751" y="1070434"/>
            <a:ext cx="2781649" cy="492746"/>
          </a:xfrm>
          <a:prstGeom prst="wedgeRoundRectCallout">
            <a:avLst>
              <a:gd name="adj1" fmla="val -39301"/>
              <a:gd name="adj2" fmla="val 97986"/>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round/>
                <a:headEnd/>
                <a:tailEnd type="triangle" w="lg" len="lg"/>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a:solidFill>
                  <a:srgbClr val="000000"/>
                </a:solidFill>
                <a:latin typeface="Consolas" charset="0"/>
                <a:ea typeface="Courier New" charset="0"/>
                <a:cs typeface="Courier New" charset="0"/>
              </a:rPr>
              <a:t>3,333333 </a:t>
            </a:r>
            <a:r>
              <a:rPr lang="en-US" altLang="en-US" sz="2400">
                <a:solidFill>
                  <a:srgbClr val="000000"/>
                </a:solidFill>
                <a:latin typeface="Consolas" charset="0"/>
                <a:ea typeface="Courier New" charset="0"/>
                <a:cs typeface="Courier New" charset="0"/>
                <a:sym typeface="Symbol" charset="2"/>
              </a:rPr>
              <a:t> 10</a:t>
            </a:r>
            <a:r>
              <a:rPr lang="ru-RU" altLang="en-US" sz="2400" baseline="30000">
                <a:solidFill>
                  <a:srgbClr val="000000"/>
                </a:solidFill>
                <a:latin typeface="Consolas" charset="0"/>
                <a:ea typeface="Courier New" charset="0"/>
                <a:cs typeface="Courier New" charset="0"/>
                <a:sym typeface="Symbol" charset="2"/>
              </a:rPr>
              <a:t>–5</a:t>
            </a:r>
            <a:endParaRPr lang="ru-RU" altLang="en-US" sz="2400">
              <a:latin typeface="Consolas" charset="0"/>
            </a:endParaRPr>
          </a:p>
        </p:txBody>
      </p:sp>
      <p:sp>
        <p:nvSpPr>
          <p:cNvPr id="11" name="Прямоугольник 10"/>
          <p:cNvSpPr>
            <a:spLocks noChangeArrowheads="1"/>
          </p:cNvSpPr>
          <p:nvPr/>
        </p:nvSpPr>
        <p:spPr bwMode="auto">
          <a:xfrm>
            <a:off x="317501" y="3551376"/>
            <a:ext cx="6072187" cy="1565275"/>
          </a:xfrm>
          <a:prstGeom prst="rect">
            <a:avLst/>
          </a:prstGeom>
          <a:solidFill>
            <a:schemeClr val="accent5"/>
          </a:solidFill>
          <a:ln>
            <a:noFill/>
          </a:ln>
          <a:effectLst>
            <a:outerShdw blurRad="63500" dist="38100" dir="2700000" algn="tl" rotWithShape="0">
              <a:srgbClr val="000000">
                <a:alpha val="39999"/>
              </a:srgbClr>
            </a:outerShdw>
          </a:effec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lnSpc>
                <a:spcPct val="114000"/>
              </a:lnSpc>
            </a:pPr>
            <a:r>
              <a:rPr lang="en-US" altLang="en-US" sz="2800">
                <a:latin typeface="+mj-lt"/>
                <a:ea typeface="Times New Roman" charset="0"/>
                <a:cs typeface="Courier New" charset="0"/>
              </a:rPr>
              <a:t>x</a:t>
            </a:r>
            <a:r>
              <a:rPr lang="ru-RU" altLang="en-US" sz="2800">
                <a:latin typeface="+mj-lt"/>
                <a:ea typeface="Times New Roman" charset="0"/>
                <a:cs typeface="Courier New" charset="0"/>
              </a:rPr>
              <a:t> = </a:t>
            </a:r>
            <a:r>
              <a:rPr lang="en-US" altLang="en-US" sz="2800">
                <a:solidFill>
                  <a:srgbClr val="00B0F0"/>
                </a:solidFill>
                <a:latin typeface="+mj-lt"/>
                <a:ea typeface="Times New Roman" charset="0"/>
                <a:cs typeface="Courier New" charset="0"/>
              </a:rPr>
              <a:t>123.456</a:t>
            </a:r>
            <a:endParaRPr lang="ru-RU" altLang="en-US" sz="2800">
              <a:latin typeface="+mj-lt"/>
              <a:ea typeface="Times New Roman" charset="0"/>
              <a:cs typeface="Courier New" charset="0"/>
            </a:endParaRPr>
          </a:p>
          <a:p>
            <a:pPr algn="just" eaLnBrk="1" hangingPunct="1">
              <a:lnSpc>
                <a:spcPct val="114000"/>
              </a:lnSpc>
            </a:pPr>
            <a:r>
              <a:rPr lang="en-US" altLang="en-US" sz="2800">
                <a:solidFill>
                  <a:srgbClr val="0070C0"/>
                </a:solidFill>
                <a:latin typeface="+mj-lt"/>
                <a:ea typeface="Times New Roman" charset="0"/>
                <a:cs typeface="Courier New" charset="0"/>
              </a:rPr>
              <a:t>print</a:t>
            </a:r>
            <a:r>
              <a:rPr lang="en-US" altLang="en-US" sz="2800">
                <a:latin typeface="+mj-lt"/>
                <a:ea typeface="Times New Roman" charset="0"/>
                <a:cs typeface="Courier New" charset="0"/>
              </a:rPr>
              <a:t>(</a:t>
            </a:r>
            <a:r>
              <a:rPr lang="en-US" altLang="en-US" sz="2800">
                <a:solidFill>
                  <a:srgbClr val="C00000"/>
                </a:solidFill>
                <a:latin typeface="+mj-lt"/>
                <a:ea typeface="Times New Roman" charset="0"/>
                <a:cs typeface="Courier New" charset="0"/>
              </a:rPr>
              <a:t>“{:e}”</a:t>
            </a:r>
            <a:r>
              <a:rPr lang="pt-BR" altLang="en-US" sz="2800">
                <a:latin typeface="+mj-lt"/>
                <a:ea typeface="Times New Roman" charset="0"/>
                <a:cs typeface="Courier New" charset="0"/>
              </a:rPr>
              <a:t>.</a:t>
            </a:r>
            <a:r>
              <a:rPr lang="pt-BR" altLang="en-US" sz="2800">
                <a:solidFill>
                  <a:srgbClr val="0070C0"/>
                </a:solidFill>
                <a:latin typeface="+mj-lt"/>
                <a:ea typeface="Times New Roman" charset="0"/>
                <a:cs typeface="Courier New" charset="0"/>
              </a:rPr>
              <a:t>format</a:t>
            </a:r>
            <a:r>
              <a:rPr lang="pt-BR" altLang="en-US" sz="2800">
                <a:latin typeface="+mj-lt"/>
                <a:ea typeface="Times New Roman" charset="0"/>
                <a:cs typeface="Courier New" charset="0"/>
              </a:rPr>
              <a:t>(</a:t>
            </a:r>
            <a:r>
              <a:rPr lang="en-US" altLang="en-US" sz="2800">
                <a:latin typeface="+mj-lt"/>
                <a:ea typeface="Times New Roman" charset="0"/>
                <a:cs typeface="Courier New" charset="0"/>
              </a:rPr>
              <a:t>x))</a:t>
            </a:r>
            <a:endParaRPr lang="ru-RU" altLang="en-US" sz="2800">
              <a:latin typeface="+mj-lt"/>
              <a:ea typeface="Times New Roman" charset="0"/>
              <a:cs typeface="Courier New" charset="0"/>
            </a:endParaRPr>
          </a:p>
          <a:p>
            <a:pPr algn="just" eaLnBrk="1" hangingPunct="1">
              <a:lnSpc>
                <a:spcPct val="114000"/>
              </a:lnSpc>
            </a:pPr>
            <a:r>
              <a:rPr lang="en-US" altLang="en-US" sz="2800">
                <a:solidFill>
                  <a:srgbClr val="0070C0"/>
                </a:solidFill>
                <a:latin typeface="+mj-lt"/>
                <a:ea typeface="Times New Roman" charset="0"/>
                <a:cs typeface="Courier New" charset="0"/>
              </a:rPr>
              <a:t>print</a:t>
            </a:r>
            <a:r>
              <a:rPr lang="en-US" altLang="en-US" sz="2800">
                <a:latin typeface="+mj-lt"/>
                <a:ea typeface="Times New Roman" charset="0"/>
                <a:cs typeface="Courier New" charset="0"/>
              </a:rPr>
              <a:t>(</a:t>
            </a:r>
            <a:r>
              <a:rPr lang="en-US" altLang="en-US" sz="2800">
                <a:solidFill>
                  <a:srgbClr val="C00000"/>
                </a:solidFill>
                <a:latin typeface="+mj-lt"/>
                <a:ea typeface="Times New Roman" charset="0"/>
                <a:cs typeface="Courier New" charset="0"/>
              </a:rPr>
              <a:t>“{:10.2e}”</a:t>
            </a:r>
            <a:r>
              <a:rPr lang="pt-BR" altLang="en-US" sz="2800">
                <a:latin typeface="+mj-lt"/>
                <a:ea typeface="Courier New" charset="0"/>
                <a:cs typeface="Courier New" charset="0"/>
              </a:rPr>
              <a:t>.</a:t>
            </a:r>
            <a:r>
              <a:rPr lang="pt-BR" altLang="en-US" sz="2800">
                <a:solidFill>
                  <a:srgbClr val="0070C0"/>
                </a:solidFill>
                <a:latin typeface="+mj-lt"/>
                <a:ea typeface="Courier New" charset="0"/>
                <a:cs typeface="Courier New" charset="0"/>
              </a:rPr>
              <a:t>format</a:t>
            </a:r>
            <a:r>
              <a:rPr lang="pt-BR" altLang="en-US" sz="2800">
                <a:latin typeface="+mj-lt"/>
                <a:ea typeface="Courier New" charset="0"/>
                <a:cs typeface="Courier New" charset="0"/>
              </a:rPr>
              <a:t>(</a:t>
            </a:r>
            <a:r>
              <a:rPr lang="en-US" altLang="en-US" sz="2800">
                <a:latin typeface="+mj-lt"/>
                <a:ea typeface="Times New Roman" charset="0"/>
                <a:cs typeface="Times New Roman" charset="0"/>
              </a:rPr>
              <a:t>x))</a:t>
            </a:r>
            <a:endParaRPr lang="ru-RU" altLang="en-US" sz="2800">
              <a:latin typeface="+mj-lt"/>
              <a:ea typeface="Times New Roman" charset="0"/>
              <a:cs typeface="Times New Roman" charset="0"/>
            </a:endParaRPr>
          </a:p>
        </p:txBody>
      </p:sp>
      <p:sp>
        <p:nvSpPr>
          <p:cNvPr id="12" name="Прямоугольник 11"/>
          <p:cNvSpPr>
            <a:spLocks noChangeArrowheads="1"/>
          </p:cNvSpPr>
          <p:nvPr/>
        </p:nvSpPr>
        <p:spPr bwMode="auto">
          <a:xfrm>
            <a:off x="5726113" y="3979208"/>
            <a:ext cx="2927350" cy="522287"/>
          </a:xfrm>
          <a:prstGeom prst="rect">
            <a:avLst/>
          </a:prstGeom>
          <a:solidFill>
            <a:srgbClr val="99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ru-RU" altLang="ru-RU" sz="2800">
                <a:latin typeface="Consolas" panose="020B0609020204030204" pitchFamily="49" charset="0"/>
                <a:ea typeface="Times New Roman" charset="0"/>
                <a:cs typeface="Consolas" panose="020B0609020204030204" pitchFamily="49" charset="0"/>
              </a:rPr>
              <a:t>1.234560</a:t>
            </a:r>
            <a:r>
              <a:rPr lang="en-US" altLang="ru-RU" sz="2800">
                <a:latin typeface="Consolas" panose="020B0609020204030204" pitchFamily="49" charset="0"/>
                <a:ea typeface="Times New Roman" charset="0"/>
                <a:cs typeface="Consolas" panose="020B0609020204030204" pitchFamily="49" charset="0"/>
              </a:rPr>
              <a:t>e</a:t>
            </a:r>
            <a:r>
              <a:rPr lang="ru-RU" altLang="ru-RU" sz="2800">
                <a:latin typeface="Consolas" panose="020B0609020204030204" pitchFamily="49" charset="0"/>
                <a:ea typeface="Times New Roman" charset="0"/>
                <a:cs typeface="Consolas" panose="020B0609020204030204" pitchFamily="49" charset="0"/>
              </a:rPr>
              <a:t>+02 </a:t>
            </a:r>
          </a:p>
        </p:txBody>
      </p:sp>
      <p:grpSp>
        <p:nvGrpSpPr>
          <p:cNvPr id="2" name="Группа 12"/>
          <p:cNvGrpSpPr>
            <a:grpSpLocks/>
          </p:cNvGrpSpPr>
          <p:nvPr/>
        </p:nvGrpSpPr>
        <p:grpSpPr bwMode="auto">
          <a:xfrm>
            <a:off x="5726112" y="4640797"/>
            <a:ext cx="2917825" cy="522288"/>
            <a:chOff x="4595383" y="4811408"/>
            <a:chExt cx="3906138" cy="523220"/>
          </a:xfrm>
        </p:grpSpPr>
        <p:sp>
          <p:nvSpPr>
            <p:cNvPr id="43023" name="Прямоугольник 11"/>
            <p:cNvSpPr>
              <a:spLocks noChangeArrowheads="1"/>
            </p:cNvSpPr>
            <p:nvPr/>
          </p:nvSpPr>
          <p:spPr bwMode="auto">
            <a:xfrm>
              <a:off x="4595383" y="4811408"/>
              <a:ext cx="3906138" cy="523220"/>
            </a:xfrm>
            <a:prstGeom prst="rect">
              <a:avLst/>
            </a:prstGeom>
            <a:solidFill>
              <a:srgbClr val="99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ru-RU" sz="2800">
                  <a:latin typeface="Consolas" panose="020B0609020204030204" pitchFamily="49" charset="0"/>
                  <a:ea typeface="Times New Roman" charset="0"/>
                  <a:cs typeface="Consolas" panose="020B0609020204030204" pitchFamily="49" charset="0"/>
                </a:rPr>
                <a:t>  1.23e+02</a:t>
              </a:r>
            </a:p>
          </p:txBody>
        </p:sp>
        <p:sp>
          <p:nvSpPr>
            <p:cNvPr id="43024" name="Полилиния 12"/>
            <p:cNvSpPr>
              <a:spLocks noChangeArrowheads="1"/>
            </p:cNvSpPr>
            <p:nvPr/>
          </p:nvSpPr>
          <p:spPr bwMode="auto">
            <a:xfrm>
              <a:off x="4688359" y="5086276"/>
              <a:ext cx="180975" cy="57150"/>
            </a:xfrm>
            <a:custGeom>
              <a:avLst/>
              <a:gdLst>
                <a:gd name="T0" fmla="*/ 0 w 233363"/>
                <a:gd name="T1" fmla="*/ 0 h 57150"/>
                <a:gd name="T2" fmla="*/ 0 w 233363"/>
                <a:gd name="T3" fmla="*/ 57150 h 57150"/>
                <a:gd name="T4" fmla="*/ 520 w 233363"/>
                <a:gd name="T5" fmla="*/ 57150 h 57150"/>
                <a:gd name="T6" fmla="*/ 520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sp>
          <p:nvSpPr>
            <p:cNvPr id="43025" name="Полилиния 12"/>
            <p:cNvSpPr>
              <a:spLocks noChangeArrowheads="1"/>
            </p:cNvSpPr>
            <p:nvPr/>
          </p:nvSpPr>
          <p:spPr bwMode="auto">
            <a:xfrm>
              <a:off x="4927913" y="5086276"/>
              <a:ext cx="180975" cy="57150"/>
            </a:xfrm>
            <a:custGeom>
              <a:avLst/>
              <a:gdLst>
                <a:gd name="T0" fmla="*/ 0 w 233363"/>
                <a:gd name="T1" fmla="*/ 0 h 57150"/>
                <a:gd name="T2" fmla="*/ 0 w 233363"/>
                <a:gd name="T3" fmla="*/ 57150 h 57150"/>
                <a:gd name="T4" fmla="*/ 520 w 233363"/>
                <a:gd name="T5" fmla="*/ 57150 h 57150"/>
                <a:gd name="T6" fmla="*/ 520 w 233363"/>
                <a:gd name="T7" fmla="*/ 4762 h 57150"/>
                <a:gd name="T8" fmla="*/ 0 60000 65536"/>
                <a:gd name="T9" fmla="*/ 0 60000 65536"/>
                <a:gd name="T10" fmla="*/ 0 60000 65536"/>
                <a:gd name="T11" fmla="*/ 0 60000 65536"/>
                <a:gd name="T12" fmla="*/ 0 w 233363"/>
                <a:gd name="T13" fmla="*/ 0 h 57150"/>
                <a:gd name="T14" fmla="*/ 233363 w 233363"/>
                <a:gd name="T15" fmla="*/ 57150 h 57150"/>
              </a:gdLst>
              <a:ahLst/>
              <a:cxnLst>
                <a:cxn ang="T8">
                  <a:pos x="T0" y="T1"/>
                </a:cxn>
                <a:cxn ang="T9">
                  <a:pos x="T2" y="T3"/>
                </a:cxn>
                <a:cxn ang="T10">
                  <a:pos x="T4" y="T5"/>
                </a:cxn>
                <a:cxn ang="T11">
                  <a:pos x="T6" y="T7"/>
                </a:cxn>
              </a:cxnLst>
              <a:rect l="T12" t="T13" r="T14" b="T15"/>
              <a:pathLst>
                <a:path w="233363" h="57150">
                  <a:moveTo>
                    <a:pt x="0" y="0"/>
                  </a:moveTo>
                  <a:lnTo>
                    <a:pt x="0" y="57150"/>
                  </a:lnTo>
                  <a:lnTo>
                    <a:pt x="233363" y="57150"/>
                  </a:lnTo>
                  <a:lnTo>
                    <a:pt x="233363" y="476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olas" charset="0"/>
              </a:endParaRPr>
            </a:p>
          </p:txBody>
        </p:sp>
      </p:grpSp>
      <p:sp>
        <p:nvSpPr>
          <p:cNvPr id="9" name="Скругленная прямоугольная выноска 8"/>
          <p:cNvSpPr>
            <a:spLocks noChangeArrowheads="1"/>
          </p:cNvSpPr>
          <p:nvPr/>
        </p:nvSpPr>
        <p:spPr bwMode="auto">
          <a:xfrm>
            <a:off x="6300309" y="3302206"/>
            <a:ext cx="2615091" cy="537699"/>
          </a:xfrm>
          <a:prstGeom prst="wedgeRoundRectCallout">
            <a:avLst>
              <a:gd name="adj1" fmla="val -44097"/>
              <a:gd name="adj2" fmla="val -101630"/>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round/>
                <a:headEnd/>
                <a:tailEnd type="triangle" w="lg" len="lg"/>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a:solidFill>
                  <a:srgbClr val="000000"/>
                </a:solidFill>
                <a:latin typeface="Consolas" charset="0"/>
                <a:ea typeface="Courier New" charset="0"/>
                <a:cs typeface="Courier New" charset="0"/>
              </a:rPr>
              <a:t>1,234568 </a:t>
            </a:r>
            <a:r>
              <a:rPr lang="en-US" altLang="en-US" sz="2400">
                <a:solidFill>
                  <a:srgbClr val="000000"/>
                </a:solidFill>
                <a:latin typeface="Consolas" charset="0"/>
                <a:ea typeface="Courier New" charset="0"/>
                <a:cs typeface="Courier New" charset="0"/>
                <a:sym typeface="Symbol" charset="2"/>
              </a:rPr>
              <a:t> 10</a:t>
            </a:r>
            <a:r>
              <a:rPr lang="en-US" altLang="en-US" sz="2400" baseline="30000">
                <a:solidFill>
                  <a:srgbClr val="000000"/>
                </a:solidFill>
                <a:latin typeface="Consolas" charset="0"/>
                <a:ea typeface="Courier New" charset="0"/>
                <a:cs typeface="Courier New" charset="0"/>
                <a:sym typeface="Symbol" charset="2"/>
              </a:rPr>
              <a:t>7</a:t>
            </a:r>
            <a:endParaRPr lang="ru-RU" altLang="en-US" sz="2400">
              <a:latin typeface="Consolas" charset="0"/>
            </a:endParaRPr>
          </a:p>
        </p:txBody>
      </p:sp>
      <p:sp>
        <p:nvSpPr>
          <p:cNvPr id="17" name="Скругленная прямоугольная выноска 16"/>
          <p:cNvSpPr>
            <a:spLocks noChangeArrowheads="1"/>
          </p:cNvSpPr>
          <p:nvPr/>
        </p:nvSpPr>
        <p:spPr bwMode="auto">
          <a:xfrm>
            <a:off x="420914" y="5421726"/>
            <a:ext cx="2371499" cy="964560"/>
          </a:xfrm>
          <a:prstGeom prst="wedgeRoundRectCallout">
            <a:avLst>
              <a:gd name="adj1" fmla="val 29232"/>
              <a:gd name="adj2" fmla="val -89503"/>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round/>
                <a:headEnd/>
                <a:tailEnd type="triangle" w="lg" len="lg"/>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algn="ctr" eaLnBrk="1" hangingPunct="1"/>
            <a:r>
              <a:rPr lang="az-Latn-AZ" altLang="en-US" sz="2400">
                <a:solidFill>
                  <a:srgbClr val="000000"/>
                </a:solidFill>
                <a:latin typeface="Consolas" charset="0"/>
                <a:ea typeface="Courier New" charset="0"/>
                <a:cs typeface="Courier New" charset="0"/>
              </a:rPr>
              <a:t>simvolların ümumi sayı</a:t>
            </a:r>
            <a:endParaRPr lang="ru-RU" altLang="en-US" sz="2400">
              <a:solidFill>
                <a:srgbClr val="000000"/>
              </a:solidFill>
              <a:latin typeface="Consolas" charset="0"/>
            </a:endParaRPr>
          </a:p>
        </p:txBody>
      </p:sp>
      <p:sp>
        <p:nvSpPr>
          <p:cNvPr id="18" name="Скругленная прямоугольная выноска 17"/>
          <p:cNvSpPr>
            <a:spLocks noChangeArrowheads="1"/>
          </p:cNvSpPr>
          <p:nvPr/>
        </p:nvSpPr>
        <p:spPr bwMode="auto">
          <a:xfrm>
            <a:off x="2894013" y="5421726"/>
            <a:ext cx="2832100" cy="720724"/>
          </a:xfrm>
          <a:prstGeom prst="wedgeRoundRectCallout">
            <a:avLst>
              <a:gd name="adj1" fmla="val -49081"/>
              <a:gd name="adj2" fmla="val -108046"/>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round/>
                <a:headEnd/>
                <a:tailEnd type="triangle" w="lg" len="lg"/>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az-Latn-AZ" altLang="en-US" sz="2400">
                <a:solidFill>
                  <a:srgbClr val="000000"/>
                </a:solidFill>
                <a:latin typeface="Consolas" charset="0"/>
                <a:cs typeface="Courier New" charset="0"/>
              </a:rPr>
              <a:t>k</a:t>
            </a:r>
            <a:r>
              <a:rPr lang="az-Latn-AZ" altLang="en-US" sz="2400">
                <a:latin typeface="Consolas" charset="0"/>
              </a:rPr>
              <a:t>əsr hissəsində</a:t>
            </a:r>
            <a:endParaRPr lang="az-Latn-AZ" altLang="en-US" sz="2400">
              <a:solidFill>
                <a:srgbClr val="000000"/>
              </a:solidFill>
              <a:latin typeface="Consolas" charset="0"/>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dissolve">
                                      <p:cBhvr>
                                        <p:cTn id="10" dur="500"/>
                                        <p:tgtEl>
                                          <p:spTgt spid="5">
                                            <p:bg/>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dissolve">
                                      <p:cBhvr>
                                        <p:cTn id="13" dur="500"/>
                                        <p:tgtEl>
                                          <p:spTgt spid="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dissolve">
                                      <p:cBhvr>
                                        <p:cTn id="18" dur="500"/>
                                        <p:tgtEl>
                                          <p:spTgt spid="5">
                                            <p:txEl>
                                              <p:pRg st="1" end="1"/>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8918"/>
                                        </p:tgtEl>
                                        <p:attrNameLst>
                                          <p:attrName>style.visibility</p:attrName>
                                        </p:attrNameLst>
                                      </p:cBhvr>
                                      <p:to>
                                        <p:strVal val="visible"/>
                                      </p:to>
                                    </p:set>
                                    <p:animEffect transition="in" filter="dissolve">
                                      <p:cBhvr>
                                        <p:cTn id="21" dur="500"/>
                                        <p:tgtEl>
                                          <p:spTgt spid="38918"/>
                                        </p:tgtEl>
                                      </p:cBhvr>
                                    </p:animEffec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dissolve">
                                      <p:cBhvr>
                                        <p:cTn id="30" dur="500"/>
                                        <p:tgtEl>
                                          <p:spTgt spid="5">
                                            <p:txEl>
                                              <p:pRg st="2" end="2"/>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dissolve">
                                      <p:cBhvr>
                                        <p:cTn id="33" dur="500"/>
                                        <p:tgtEl>
                                          <p:spTgt spid="5">
                                            <p:txEl>
                                              <p:pRg st="3" end="3"/>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8919"/>
                                        </p:tgtEl>
                                        <p:attrNameLst>
                                          <p:attrName>style.visibility</p:attrName>
                                        </p:attrNameLst>
                                      </p:cBhvr>
                                      <p:to>
                                        <p:strVal val="visible"/>
                                      </p:to>
                                    </p:set>
                                    <p:animEffect transition="in" filter="dissolve">
                                      <p:cBhvr>
                                        <p:cTn id="36" dur="500"/>
                                        <p:tgtEl>
                                          <p:spTgt spid="3891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dissolve">
                                      <p:cBhvr>
                                        <p:cTn id="39" dur="500"/>
                                        <p:tgtEl>
                                          <p:spTgt spid="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1">
                                            <p:bg/>
                                          </p:spTgt>
                                        </p:tgtEl>
                                        <p:attrNameLst>
                                          <p:attrName>style.visibility</p:attrName>
                                        </p:attrNameLst>
                                      </p:cBhvr>
                                      <p:to>
                                        <p:strVal val="visible"/>
                                      </p:to>
                                    </p:set>
                                    <p:animEffect transition="in" filter="dissolve">
                                      <p:cBhvr>
                                        <p:cTn id="44" dur="500"/>
                                        <p:tgtEl>
                                          <p:spTgt spid="11">
                                            <p:bg/>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dissolve">
                                      <p:cBhvr>
                                        <p:cTn id="47" dur="500"/>
                                        <p:tgtEl>
                                          <p:spTgt spid="11">
                                            <p:txEl>
                                              <p:pRg st="0" end="0"/>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
                                            <p:txEl>
                                              <p:pRg st="1" end="1"/>
                                            </p:txEl>
                                          </p:spTgt>
                                        </p:tgtEl>
                                        <p:attrNameLst>
                                          <p:attrName>style.visibility</p:attrName>
                                        </p:attrNameLst>
                                      </p:cBhvr>
                                      <p:to>
                                        <p:strVal val="visible"/>
                                      </p:to>
                                    </p:set>
                                    <p:animEffect transition="in" filter="dissolve">
                                      <p:cBhvr>
                                        <p:cTn id="50" dur="500"/>
                                        <p:tgtEl>
                                          <p:spTgt spid="11">
                                            <p:txEl>
                                              <p:pRg st="1" end="1"/>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
                                            <p:txEl>
                                              <p:pRg st="2" end="2"/>
                                            </p:txEl>
                                          </p:spTgt>
                                        </p:tgtEl>
                                        <p:attrNameLst>
                                          <p:attrName>style.visibility</p:attrName>
                                        </p:attrNameLst>
                                      </p:cBhvr>
                                      <p:to>
                                        <p:strVal val="visible"/>
                                      </p:to>
                                    </p:set>
                                    <p:animEffect transition="in" filter="dissolve">
                                      <p:cBhvr>
                                        <p:cTn id="58" dur="500"/>
                                        <p:tgtEl>
                                          <p:spTgt spid="11">
                                            <p:txEl>
                                              <p:pRg st="2" end="2"/>
                                            </p:txEl>
                                          </p:spTgt>
                                        </p:tgtEl>
                                      </p:cBhvr>
                                    </p:animEffect>
                                  </p:childTnLst>
                                </p:cTn>
                              </p:par>
                              <p:par>
                                <p:cTn id="59" presetID="9" presetClass="entr" presetSubtype="0" fill="hold" nodeType="with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dissolve">
                                      <p:cBhvr>
                                        <p:cTn id="61" dur="500"/>
                                        <p:tgtEl>
                                          <p:spTgt spid="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dissolve">
                                      <p:cBhvr>
                                        <p:cTn id="64" dur="500"/>
                                        <p:tgtEl>
                                          <p:spTgt spid="1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dissolve">
                                      <p:cBhvr>
                                        <p:cTn id="6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animBg="1"/>
      <p:bldP spid="38918" grpId="0" animBg="1"/>
      <p:bldP spid="38919" grpId="0" animBg="1"/>
      <p:bldP spid="8" grpId="0" animBg="1"/>
      <p:bldP spid="11" grpId="0" build="p" animBg="1"/>
      <p:bldP spid="12" grpId="0" animBg="1"/>
      <p:bldP spid="9" grpId="0" animBg="1"/>
      <p:bldP spid="17" grpId="0" animBg="1"/>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Заголовок 1"/>
          <p:cNvSpPr>
            <a:spLocks noGrp="1"/>
          </p:cNvSpPr>
          <p:nvPr>
            <p:ph type="title"/>
          </p:nvPr>
        </p:nvSpPr>
        <p:spPr>
          <a:xfrm>
            <a:off x="311150" y="301625"/>
            <a:ext cx="8375650" cy="471488"/>
          </a:xfrm>
        </p:spPr>
        <p:txBody>
          <a:bodyPr/>
          <a:lstStyle/>
          <a:p>
            <a:r>
              <a:rPr lang="en-US" altLang="ru-RU" err="1"/>
              <a:t>Standart</a:t>
            </a:r>
            <a:r>
              <a:rPr lang="en-US" altLang="ru-RU"/>
              <a:t> </a:t>
            </a:r>
            <a:r>
              <a:rPr lang="en-US" altLang="ru-RU" err="1"/>
              <a:t>funksiyalar</a:t>
            </a:r>
            <a:endParaRPr lang="ru-RU" altLang="ru-RU"/>
          </a:p>
        </p:txBody>
      </p:sp>
      <p:sp>
        <p:nvSpPr>
          <p:cNvPr id="39940" name="Прямоугольник 3"/>
          <p:cNvSpPr>
            <a:spLocks noChangeArrowheads="1"/>
          </p:cNvSpPr>
          <p:nvPr/>
        </p:nvSpPr>
        <p:spPr bwMode="auto">
          <a:xfrm>
            <a:off x="236537" y="723959"/>
            <a:ext cx="8524875" cy="4708981"/>
          </a:xfrm>
          <a:prstGeom prst="rect">
            <a:avLst/>
          </a:prstGeom>
          <a:noFill/>
          <a:ln w="9525">
            <a:no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b="1">
                <a:solidFill>
                  <a:srgbClr val="0000FF"/>
                </a:solidFill>
                <a:latin typeface="+mj-lt"/>
                <a:ea typeface="Courier New" charset="0"/>
                <a:cs typeface="Courier New" charset="0"/>
              </a:rPr>
              <a:t>abs</a:t>
            </a:r>
            <a:r>
              <a:rPr lang="en-US" altLang="en-US" sz="2400" b="1">
                <a:latin typeface="+mj-lt"/>
                <a:ea typeface="Courier New" charset="0"/>
                <a:cs typeface="Courier New" charset="0"/>
              </a:rPr>
              <a:t>(x) — </a:t>
            </a:r>
            <a:r>
              <a:rPr lang="az-Latn-AZ" altLang="en-US" sz="2400">
                <a:latin typeface="+mj-lt"/>
                <a:ea typeface="Courier New" charset="0"/>
                <a:cs typeface="Courier New" charset="0"/>
              </a:rPr>
              <a:t>ədədin mütləq qiyməti</a:t>
            </a:r>
            <a:endParaRPr lang="ru-RU" altLang="en-US" sz="2400">
              <a:latin typeface="+mj-lt"/>
              <a:ea typeface="Courier New" charset="0"/>
              <a:cs typeface="Courier New" charset="0"/>
            </a:endParaRPr>
          </a:p>
          <a:p>
            <a:pPr eaLnBrk="1" hangingPunct="1"/>
            <a:r>
              <a:rPr lang="en-US" altLang="en-US" sz="2400" b="1" err="1">
                <a:solidFill>
                  <a:srgbClr val="0000FF"/>
                </a:solidFill>
                <a:latin typeface="+mj-lt"/>
                <a:ea typeface="Courier New" charset="0"/>
                <a:cs typeface="Courier New" charset="0"/>
              </a:rPr>
              <a:t>int</a:t>
            </a:r>
            <a:r>
              <a:rPr lang="en-US" altLang="en-US" sz="2400" b="1">
                <a:latin typeface="+mj-lt"/>
                <a:ea typeface="Courier New" charset="0"/>
                <a:cs typeface="Courier New" charset="0"/>
              </a:rPr>
              <a:t>(x) — </a:t>
            </a:r>
            <a:r>
              <a:rPr lang="az-Latn-AZ" altLang="en-US" sz="2400">
                <a:latin typeface="+mj-lt"/>
                <a:ea typeface="Courier New" charset="0"/>
                <a:cs typeface="Courier New" charset="0"/>
              </a:rPr>
              <a:t>tam ədədə çevrilmə</a:t>
            </a:r>
            <a:endParaRPr lang="ru-RU" altLang="en-US" sz="2400">
              <a:latin typeface="+mj-lt"/>
              <a:ea typeface="Courier New" charset="0"/>
              <a:cs typeface="Courier New" charset="0"/>
            </a:endParaRPr>
          </a:p>
          <a:p>
            <a:pPr eaLnBrk="1" hangingPunct="1"/>
            <a:r>
              <a:rPr lang="en-US" altLang="en-US" sz="2400" b="1">
                <a:solidFill>
                  <a:srgbClr val="0000FF"/>
                </a:solidFill>
                <a:latin typeface="+mj-lt"/>
                <a:ea typeface="Courier New" charset="0"/>
                <a:cs typeface="Courier New" charset="0"/>
              </a:rPr>
              <a:t>round</a:t>
            </a:r>
            <a:r>
              <a:rPr lang="en-US" altLang="en-US" sz="2400" b="1">
                <a:latin typeface="+mj-lt"/>
                <a:ea typeface="Courier New" charset="0"/>
                <a:cs typeface="Courier New" charset="0"/>
              </a:rPr>
              <a:t>(x) — </a:t>
            </a:r>
            <a:r>
              <a:rPr lang="en-US" sz="2400" err="1">
                <a:solidFill>
                  <a:srgbClr val="000000"/>
                </a:solidFill>
                <a:latin typeface="Consolas" panose="020B0609020204030204" pitchFamily="49" charset="0"/>
                <a:cs typeface="Consolas" panose="020B0609020204030204" pitchFamily="49" charset="0"/>
              </a:rPr>
              <a:t>yuvarlaqlaşdırma</a:t>
            </a:r>
            <a:endParaRPr lang="ru-RU" altLang="en-US" sz="2400">
              <a:latin typeface="+mj-lt"/>
              <a:ea typeface="Courier New" charset="0"/>
              <a:cs typeface="Courier New" charset="0"/>
            </a:endParaRPr>
          </a:p>
          <a:p>
            <a:pPr eaLnBrk="1" hangingPunct="1"/>
            <a:endParaRPr lang="en-US" altLang="en-US" sz="3600" i="1">
              <a:latin typeface="+mj-lt"/>
              <a:ea typeface="Courier New" charset="0"/>
              <a:cs typeface="Courier New" charset="0"/>
            </a:endParaRPr>
          </a:p>
          <a:p>
            <a:pPr eaLnBrk="1" hangingPunct="1"/>
            <a:r>
              <a:rPr lang="en-US" altLang="en-US" sz="2400" b="1" err="1">
                <a:solidFill>
                  <a:srgbClr val="0000FF"/>
                </a:solidFill>
                <a:latin typeface="+mj-lt"/>
                <a:ea typeface="Courier New" charset="0"/>
                <a:cs typeface="Courier New" charset="0"/>
              </a:rPr>
              <a:t>math.pi</a:t>
            </a:r>
            <a:r>
              <a:rPr lang="ru-RU" altLang="en-US" sz="2400" b="1">
                <a:latin typeface="+mj-lt"/>
                <a:ea typeface="Courier New" charset="0"/>
                <a:cs typeface="Courier New" charset="0"/>
              </a:rPr>
              <a:t> </a:t>
            </a:r>
            <a:r>
              <a:rPr lang="en-US" altLang="en-US" sz="2400" b="1">
                <a:latin typeface="+mj-lt"/>
                <a:ea typeface="Courier New" charset="0"/>
                <a:cs typeface="Courier New" charset="0"/>
              </a:rPr>
              <a:t>     </a:t>
            </a:r>
            <a:r>
              <a:rPr lang="ru-RU" altLang="en-US" sz="2400" b="1">
                <a:latin typeface="+mj-lt"/>
                <a:ea typeface="Courier New" charset="0"/>
                <a:cs typeface="Courier New" charset="0"/>
              </a:rPr>
              <a:t>—</a:t>
            </a:r>
            <a:r>
              <a:rPr lang="ru-RU" altLang="en-US" sz="2400">
                <a:latin typeface="+mj-lt"/>
                <a:ea typeface="Courier New" charset="0"/>
                <a:cs typeface="Courier New" charset="0"/>
              </a:rPr>
              <a:t> «</a:t>
            </a:r>
            <a:r>
              <a:rPr lang="az-Latn-AZ" altLang="en-US" sz="2400">
                <a:latin typeface="+mj-lt"/>
                <a:ea typeface="Courier New" charset="0"/>
                <a:cs typeface="Courier New" charset="0"/>
              </a:rPr>
              <a:t>pi</a:t>
            </a:r>
            <a:r>
              <a:rPr lang="ru-RU" altLang="en-US" sz="2400">
                <a:latin typeface="+mj-lt"/>
                <a:ea typeface="Courier New" charset="0"/>
                <a:cs typeface="Courier New" charset="0"/>
              </a:rPr>
              <a:t>»</a:t>
            </a:r>
            <a:r>
              <a:rPr lang="az-Latn-AZ" altLang="en-US" sz="2400">
                <a:latin typeface="+mj-lt"/>
                <a:ea typeface="Courier New" charset="0"/>
                <a:cs typeface="Courier New" charset="0"/>
              </a:rPr>
              <a:t> ədədi</a:t>
            </a:r>
            <a:endParaRPr lang="ru-RU" altLang="en-US" sz="2400" i="1">
              <a:latin typeface="+mj-lt"/>
              <a:ea typeface="Courier New" charset="0"/>
              <a:cs typeface="Courier New" charset="0"/>
            </a:endParaRPr>
          </a:p>
          <a:p>
            <a:pPr eaLnBrk="1" hangingPunct="1"/>
            <a:r>
              <a:rPr lang="en-US" altLang="en-US" sz="2400" b="1">
                <a:solidFill>
                  <a:srgbClr val="0000FF"/>
                </a:solidFill>
                <a:latin typeface="+mj-lt"/>
                <a:ea typeface="Courier New" charset="0"/>
                <a:cs typeface="Courier New" charset="0"/>
              </a:rPr>
              <a:t>math.</a:t>
            </a:r>
            <a:r>
              <a:rPr lang="ru-RU" altLang="en-US" sz="2400" b="1">
                <a:solidFill>
                  <a:srgbClr val="0000FF"/>
                </a:solidFill>
                <a:latin typeface="+mj-lt"/>
                <a:ea typeface="Courier New" charset="0"/>
                <a:cs typeface="Courier New" charset="0"/>
              </a:rPr>
              <a:t>sqrt</a:t>
            </a:r>
            <a:r>
              <a:rPr lang="ru-RU" altLang="en-US" sz="2400" b="1">
                <a:latin typeface="+mj-lt"/>
                <a:ea typeface="Courier New" charset="0"/>
                <a:cs typeface="Courier New" charset="0"/>
              </a:rPr>
              <a:t>(x) — </a:t>
            </a:r>
            <a:r>
              <a:rPr lang="az-Latn-AZ" altLang="en-US" sz="2400">
                <a:latin typeface="+mj-lt"/>
                <a:ea typeface="Courier New" charset="0"/>
                <a:cs typeface="Courier New" charset="0"/>
              </a:rPr>
              <a:t>kvadrat kök</a:t>
            </a:r>
            <a:endParaRPr lang="ru-RU" altLang="en-US" sz="2400" i="1">
              <a:latin typeface="+mj-lt"/>
              <a:ea typeface="Courier New" charset="0"/>
              <a:cs typeface="Courier New" charset="0"/>
            </a:endParaRPr>
          </a:p>
          <a:p>
            <a:pPr eaLnBrk="1" hangingPunct="1"/>
            <a:r>
              <a:rPr lang="en-US" altLang="en-US" sz="2400" b="1">
                <a:solidFill>
                  <a:srgbClr val="0000FF"/>
                </a:solidFill>
                <a:latin typeface="+mj-lt"/>
                <a:ea typeface="Courier New" charset="0"/>
                <a:cs typeface="Courier New" charset="0"/>
              </a:rPr>
              <a:t>math.</a:t>
            </a:r>
            <a:r>
              <a:rPr lang="ru-RU" altLang="en-US" sz="2400" b="1">
                <a:solidFill>
                  <a:srgbClr val="0000FF"/>
                </a:solidFill>
                <a:latin typeface="+mj-lt"/>
                <a:ea typeface="Courier New" charset="0"/>
                <a:cs typeface="Courier New" charset="0"/>
              </a:rPr>
              <a:t>sin</a:t>
            </a:r>
            <a:r>
              <a:rPr lang="ru-RU" altLang="en-US" sz="2400" b="1">
                <a:latin typeface="+mj-lt"/>
                <a:ea typeface="Courier New" charset="0"/>
                <a:cs typeface="Courier New" charset="0"/>
              </a:rPr>
              <a:t>(x)  — </a:t>
            </a:r>
            <a:r>
              <a:rPr lang="az-Latn-AZ" altLang="en-US" sz="2400">
                <a:latin typeface="+mj-lt"/>
                <a:ea typeface="Courier New" charset="0"/>
                <a:cs typeface="Courier New" charset="0"/>
              </a:rPr>
              <a:t>bucağı </a:t>
            </a:r>
            <a:r>
              <a:rPr lang="az-Latn-AZ" altLang="en-US" sz="2400">
                <a:solidFill>
                  <a:srgbClr val="FF0000"/>
                </a:solidFill>
                <a:latin typeface="+mj-lt"/>
                <a:ea typeface="Courier New" charset="0"/>
                <a:cs typeface="Courier New" charset="0"/>
              </a:rPr>
              <a:t>radianla</a:t>
            </a:r>
            <a:r>
              <a:rPr lang="az-Latn-AZ" altLang="en-US" sz="2400">
                <a:latin typeface="+mj-lt"/>
                <a:ea typeface="Courier New" charset="0"/>
                <a:cs typeface="Courier New" charset="0"/>
              </a:rPr>
              <a:t> verilmiş sinus</a:t>
            </a:r>
            <a:endParaRPr lang="ru-RU" altLang="en-US" sz="2400" b="1">
              <a:solidFill>
                <a:srgbClr val="FF0000"/>
              </a:solidFill>
              <a:latin typeface="+mj-lt"/>
              <a:ea typeface="Courier New" charset="0"/>
              <a:cs typeface="Courier New" charset="0"/>
            </a:endParaRPr>
          </a:p>
          <a:p>
            <a:pPr eaLnBrk="1" hangingPunct="1"/>
            <a:r>
              <a:rPr lang="en-US" altLang="en-US" sz="2400" b="1">
                <a:solidFill>
                  <a:srgbClr val="0000FF"/>
                </a:solidFill>
                <a:latin typeface="+mj-lt"/>
                <a:ea typeface="Courier New" charset="0"/>
                <a:cs typeface="Courier New" charset="0"/>
              </a:rPr>
              <a:t>math.</a:t>
            </a:r>
            <a:r>
              <a:rPr lang="ru-RU" altLang="en-US" sz="2400" b="1">
                <a:solidFill>
                  <a:srgbClr val="0000FF"/>
                </a:solidFill>
                <a:latin typeface="+mj-lt"/>
                <a:ea typeface="Courier New" charset="0"/>
                <a:cs typeface="Courier New" charset="0"/>
              </a:rPr>
              <a:t>cos</a:t>
            </a:r>
            <a:r>
              <a:rPr lang="ru-RU" altLang="en-US" sz="2400" b="1">
                <a:latin typeface="+mj-lt"/>
                <a:ea typeface="Courier New" charset="0"/>
                <a:cs typeface="Courier New" charset="0"/>
              </a:rPr>
              <a:t>(x)  — </a:t>
            </a:r>
            <a:r>
              <a:rPr lang="az-Latn-AZ" altLang="en-US" sz="2400">
                <a:solidFill>
                  <a:srgbClr val="000000"/>
                </a:solidFill>
                <a:latin typeface="Consolas" panose="020B0609020204030204"/>
                <a:ea typeface="Courier New" charset="0"/>
                <a:cs typeface="Courier New" charset="0"/>
              </a:rPr>
              <a:t>bucağı </a:t>
            </a:r>
            <a:r>
              <a:rPr lang="az-Latn-AZ" altLang="en-US" sz="2400">
                <a:solidFill>
                  <a:srgbClr val="FF0000"/>
                </a:solidFill>
                <a:latin typeface="Consolas" panose="020B0609020204030204"/>
                <a:ea typeface="Courier New" charset="0"/>
                <a:cs typeface="Courier New" charset="0"/>
              </a:rPr>
              <a:t>radianla</a:t>
            </a:r>
            <a:r>
              <a:rPr lang="az-Latn-AZ" altLang="en-US" sz="2400">
                <a:solidFill>
                  <a:srgbClr val="000000"/>
                </a:solidFill>
                <a:latin typeface="Consolas" panose="020B0609020204030204"/>
                <a:ea typeface="Courier New" charset="0"/>
                <a:cs typeface="Courier New" charset="0"/>
              </a:rPr>
              <a:t> verilmiş kosinus</a:t>
            </a:r>
            <a:endParaRPr lang="ru-RU" altLang="en-US" sz="2400" b="1">
              <a:solidFill>
                <a:srgbClr val="FF0000"/>
              </a:solidFill>
              <a:latin typeface="+mj-lt"/>
              <a:ea typeface="Courier New" charset="0"/>
              <a:cs typeface="Courier New" charset="0"/>
            </a:endParaRPr>
          </a:p>
          <a:p>
            <a:pPr eaLnBrk="1" hangingPunct="1"/>
            <a:r>
              <a:rPr lang="en-US" altLang="en-US" sz="2400" b="1">
                <a:solidFill>
                  <a:srgbClr val="0000FF"/>
                </a:solidFill>
                <a:latin typeface="+mj-lt"/>
                <a:ea typeface="Courier New" charset="0"/>
                <a:cs typeface="Courier New" charset="0"/>
              </a:rPr>
              <a:t>math.</a:t>
            </a:r>
            <a:r>
              <a:rPr lang="ru-RU" altLang="en-US" sz="2400" b="1">
                <a:solidFill>
                  <a:srgbClr val="0000FF"/>
                </a:solidFill>
                <a:latin typeface="+mj-lt"/>
                <a:ea typeface="Courier New" charset="0"/>
                <a:cs typeface="Courier New" charset="0"/>
              </a:rPr>
              <a:t>exp</a:t>
            </a:r>
            <a:r>
              <a:rPr lang="ru-RU" altLang="en-US" sz="2400" b="1">
                <a:latin typeface="+mj-lt"/>
                <a:ea typeface="Courier New" charset="0"/>
                <a:cs typeface="Courier New" charset="0"/>
              </a:rPr>
              <a:t>(x) — </a:t>
            </a:r>
            <a:r>
              <a:rPr lang="az-Latn-AZ" altLang="en-US" sz="2400">
                <a:latin typeface="+mj-lt"/>
                <a:ea typeface="Courier New" charset="0"/>
                <a:cs typeface="Courier New" charset="0"/>
              </a:rPr>
              <a:t>eksponent </a:t>
            </a:r>
            <a:r>
              <a:rPr lang="ru-RU" altLang="en-US" sz="2400" b="1">
                <a:latin typeface="+mj-lt"/>
                <a:ea typeface="Courier New" charset="0"/>
                <a:cs typeface="Courier New" charset="0"/>
              </a:rPr>
              <a:t>е</a:t>
            </a:r>
            <a:r>
              <a:rPr lang="ru-RU" altLang="en-US" sz="2400" b="1" baseline="30000">
                <a:latin typeface="+mj-lt"/>
                <a:ea typeface="Courier New" charset="0"/>
                <a:cs typeface="Courier New" charset="0"/>
              </a:rPr>
              <a:t>х</a:t>
            </a:r>
          </a:p>
          <a:p>
            <a:r>
              <a:rPr lang="en-US" altLang="en-US" sz="2400" b="1">
                <a:solidFill>
                  <a:srgbClr val="0000FF"/>
                </a:solidFill>
                <a:latin typeface="+mj-lt"/>
                <a:ea typeface="Courier New" charset="0"/>
                <a:cs typeface="Courier New" charset="0"/>
              </a:rPr>
              <a:t>math.</a:t>
            </a:r>
            <a:r>
              <a:rPr lang="ru-RU" altLang="en-US" sz="2400" b="1" err="1">
                <a:solidFill>
                  <a:srgbClr val="0000FF"/>
                </a:solidFill>
                <a:latin typeface="+mj-lt"/>
                <a:ea typeface="Courier New" charset="0"/>
                <a:cs typeface="Courier New" charset="0"/>
              </a:rPr>
              <a:t>ln</a:t>
            </a:r>
            <a:r>
              <a:rPr lang="ru-RU" altLang="en-US" sz="2400" b="1">
                <a:latin typeface="+mj-lt"/>
                <a:ea typeface="Courier New" charset="0"/>
                <a:cs typeface="Courier New" charset="0"/>
              </a:rPr>
              <a:t>(</a:t>
            </a:r>
            <a:r>
              <a:rPr lang="ru-RU" altLang="en-US" sz="2400" b="1" err="1">
                <a:latin typeface="+mj-lt"/>
                <a:ea typeface="Courier New" charset="0"/>
                <a:cs typeface="Courier New" charset="0"/>
              </a:rPr>
              <a:t>x</a:t>
            </a:r>
            <a:r>
              <a:rPr lang="ru-RU" altLang="en-US" sz="2400" b="1">
                <a:latin typeface="+mj-lt"/>
                <a:ea typeface="Courier New" charset="0"/>
                <a:cs typeface="Courier New" charset="0"/>
              </a:rPr>
              <a:t>) </a:t>
            </a:r>
            <a:r>
              <a:rPr lang="en-US" altLang="en-US" sz="2400" b="1">
                <a:latin typeface="+mj-lt"/>
                <a:ea typeface="Courier New" charset="0"/>
                <a:cs typeface="Courier New" charset="0"/>
              </a:rPr>
              <a:t>  </a:t>
            </a:r>
            <a:r>
              <a:rPr lang="ru-RU" altLang="en-US" sz="2400" b="1">
                <a:latin typeface="+mj-lt"/>
                <a:ea typeface="Courier New" charset="0"/>
                <a:cs typeface="Courier New" charset="0"/>
              </a:rPr>
              <a:t>— </a:t>
            </a:r>
            <a:r>
              <a:rPr lang="az-Latn-AZ" altLang="en-US" sz="2400">
                <a:solidFill>
                  <a:srgbClr val="000000"/>
                </a:solidFill>
                <a:latin typeface="+mj-lt"/>
              </a:rPr>
              <a:t>n</a:t>
            </a:r>
            <a:r>
              <a:rPr lang="en-US" sz="2400" err="1">
                <a:solidFill>
                  <a:srgbClr val="000000"/>
                </a:solidFill>
                <a:latin typeface="+mj-lt"/>
              </a:rPr>
              <a:t>atural</a:t>
            </a:r>
            <a:r>
              <a:rPr lang="en-US" sz="2400">
                <a:solidFill>
                  <a:srgbClr val="000000"/>
                </a:solidFill>
                <a:latin typeface="+mj-lt"/>
              </a:rPr>
              <a:t> loqarifm</a:t>
            </a:r>
          </a:p>
          <a:p>
            <a:r>
              <a:rPr lang="en-US" altLang="en-US" sz="2400" b="1" err="1">
                <a:solidFill>
                  <a:srgbClr val="0000FF"/>
                </a:solidFill>
                <a:latin typeface="+mj-lt"/>
                <a:ea typeface="Courier New" charset="0"/>
                <a:cs typeface="Courier New" charset="0"/>
              </a:rPr>
              <a:t>math.floor</a:t>
            </a:r>
            <a:r>
              <a:rPr lang="ru-RU" altLang="en-US" sz="2400" b="1">
                <a:latin typeface="+mj-lt"/>
                <a:ea typeface="Courier New" charset="0"/>
                <a:cs typeface="Courier New" charset="0"/>
              </a:rPr>
              <a:t>(x) — </a:t>
            </a:r>
            <a:r>
              <a:rPr lang="ru-RU" sz="2400" kern="0">
                <a:solidFill>
                  <a:srgbClr val="000000"/>
                </a:solidFill>
                <a:latin typeface="Consolas" charset="0"/>
              </a:rPr>
              <a:t>«</a:t>
            </a:r>
            <a:r>
              <a:rPr lang="az-Latn-AZ" sz="2400" kern="0">
                <a:solidFill>
                  <a:srgbClr val="000000"/>
                </a:solidFill>
                <a:latin typeface="Consolas" charset="0"/>
              </a:rPr>
              <a:t>aşağıya</a:t>
            </a:r>
            <a:r>
              <a:rPr lang="ru-RU" sz="2400" kern="0">
                <a:solidFill>
                  <a:srgbClr val="000000"/>
                </a:solidFill>
                <a:latin typeface="Consolas" charset="0"/>
              </a:rPr>
              <a:t>»</a:t>
            </a:r>
            <a:r>
              <a:rPr lang="az-Latn-AZ" sz="2400" kern="0">
                <a:solidFill>
                  <a:srgbClr val="000000"/>
                </a:solidFill>
                <a:latin typeface="Consolas" charset="0"/>
              </a:rPr>
              <a:t> doğru </a:t>
            </a:r>
            <a:r>
              <a:rPr lang="en-US" sz="2400" err="1">
                <a:solidFill>
                  <a:srgbClr val="000000"/>
                </a:solidFill>
                <a:latin typeface="Consolas" panose="020B0609020204030204" pitchFamily="49" charset="0"/>
                <a:cs typeface="Consolas" panose="020B0609020204030204" pitchFamily="49" charset="0"/>
              </a:rPr>
              <a:t>yuvarlaqlaşdırma</a:t>
            </a:r>
            <a:endParaRPr lang="az-Latn-AZ" sz="2400">
              <a:solidFill>
                <a:srgbClr val="000000"/>
              </a:solidFill>
              <a:latin typeface="Consolas" panose="020B0609020204030204" pitchFamily="49" charset="0"/>
              <a:cs typeface="Consolas" panose="020B0609020204030204" pitchFamily="49" charset="0"/>
            </a:endParaRPr>
          </a:p>
          <a:p>
            <a:pPr eaLnBrk="1" hangingPunct="1"/>
            <a:r>
              <a:rPr lang="en-US" altLang="en-US" sz="2400" b="1" err="1">
                <a:solidFill>
                  <a:srgbClr val="0000FF"/>
                </a:solidFill>
                <a:latin typeface="+mj-lt"/>
                <a:ea typeface="Courier New" charset="0"/>
                <a:cs typeface="Courier New" charset="0"/>
              </a:rPr>
              <a:t>math.ceil</a:t>
            </a:r>
            <a:r>
              <a:rPr lang="ru-RU" altLang="en-US" sz="2400" b="1">
                <a:latin typeface="+mj-lt"/>
                <a:ea typeface="Courier New" charset="0"/>
                <a:cs typeface="Courier New" charset="0"/>
              </a:rPr>
              <a:t>(x)  — </a:t>
            </a:r>
            <a:r>
              <a:rPr lang="ru-RU" sz="2400" kern="0">
                <a:solidFill>
                  <a:srgbClr val="000000"/>
                </a:solidFill>
                <a:latin typeface="Consolas" charset="0"/>
              </a:rPr>
              <a:t>«</a:t>
            </a:r>
            <a:r>
              <a:rPr lang="az-Latn-AZ" sz="2400" kern="0">
                <a:solidFill>
                  <a:srgbClr val="000000"/>
                </a:solidFill>
                <a:latin typeface="Consolas" charset="0"/>
              </a:rPr>
              <a:t>yuxarıya</a:t>
            </a:r>
            <a:r>
              <a:rPr lang="ru-RU" sz="2400" kern="0">
                <a:solidFill>
                  <a:srgbClr val="000000"/>
                </a:solidFill>
                <a:latin typeface="Consolas" charset="0"/>
              </a:rPr>
              <a:t>»</a:t>
            </a:r>
            <a:r>
              <a:rPr lang="az-Latn-AZ" sz="2400" kern="0">
                <a:solidFill>
                  <a:srgbClr val="000000"/>
                </a:solidFill>
                <a:latin typeface="Consolas" charset="0"/>
              </a:rPr>
              <a:t> doğru </a:t>
            </a:r>
            <a:r>
              <a:rPr lang="en-US" sz="2400">
                <a:solidFill>
                  <a:srgbClr val="000000"/>
                </a:solidFill>
                <a:latin typeface="Consolas" panose="020B0609020204030204" pitchFamily="49" charset="0"/>
                <a:cs typeface="Consolas" panose="020B0609020204030204" pitchFamily="49" charset="0"/>
              </a:rPr>
              <a:t>yuvarlaqlaşdırma</a:t>
            </a:r>
            <a:endParaRPr lang="en-US" altLang="en-US" sz="2400">
              <a:latin typeface="+mj-lt"/>
              <a:ea typeface="Courier New" charset="0"/>
              <a:cs typeface="Courier New" charset="0"/>
            </a:endParaRPr>
          </a:p>
        </p:txBody>
      </p:sp>
      <p:sp>
        <p:nvSpPr>
          <p:cNvPr id="5" name="Прямоугольник 4"/>
          <p:cNvSpPr>
            <a:spLocks noChangeArrowheads="1"/>
          </p:cNvSpPr>
          <p:nvPr/>
        </p:nvSpPr>
        <p:spPr bwMode="auto">
          <a:xfrm>
            <a:off x="311150" y="1897211"/>
            <a:ext cx="2053767" cy="461665"/>
          </a:xfrm>
          <a:prstGeom prst="rect">
            <a:avLst/>
          </a:prstGeom>
          <a:solidFill>
            <a:schemeClr val="accent5"/>
          </a:solidFill>
          <a:ln>
            <a:noFill/>
          </a:ln>
          <a:effectLst>
            <a:outerShdw blurRad="63500" dist="38100" dir="2700000" algn="tl" rotWithShape="0">
              <a:srgbClr val="000000">
                <a:alpha val="39999"/>
              </a:srgbClr>
            </a:outerShdw>
          </a:effec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solidFill>
                  <a:srgbClr val="3333FF"/>
                </a:solidFill>
                <a:latin typeface="+mj-lt"/>
                <a:ea typeface="Times New Roman" charset="0"/>
                <a:cs typeface="Courier New" charset="0"/>
              </a:rPr>
              <a:t>import </a:t>
            </a:r>
            <a:r>
              <a:rPr lang="en-US" altLang="en-US" sz="2400">
                <a:latin typeface="+mj-lt"/>
                <a:ea typeface="Times New Roman" charset="0"/>
                <a:cs typeface="Courier New" charset="0"/>
              </a:rPr>
              <a:t>math</a:t>
            </a:r>
            <a:endParaRPr lang="ru-RU" altLang="en-US" sz="2400">
              <a:latin typeface="+mj-lt"/>
              <a:ea typeface="Times New Roman" charset="0"/>
              <a:cs typeface="Courier New" charset="0"/>
            </a:endParaRPr>
          </a:p>
        </p:txBody>
      </p:sp>
      <p:sp>
        <p:nvSpPr>
          <p:cNvPr id="6" name="Скругленная прямоугольная выноска 5"/>
          <p:cNvSpPr>
            <a:spLocks noChangeArrowheads="1"/>
          </p:cNvSpPr>
          <p:nvPr/>
        </p:nvSpPr>
        <p:spPr bwMode="auto">
          <a:xfrm>
            <a:off x="4864100" y="1752600"/>
            <a:ext cx="3811588" cy="750888"/>
          </a:xfrm>
          <a:prstGeom prst="wedgeRoundRectCallout">
            <a:avLst>
              <a:gd name="adj1" fmla="val -111528"/>
              <a:gd name="adj2" fmla="val 11037"/>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round/>
                <a:headEnd/>
                <a:tailEnd type="triangle" w="lg" len="lg"/>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0000"/>
              </a:lnSpc>
            </a:pPr>
            <a:r>
              <a:rPr lang="az-Latn-AZ" altLang="en-US" sz="2400">
                <a:solidFill>
                  <a:srgbClr val="000000"/>
                </a:solidFill>
                <a:latin typeface="Consolas" charset="0"/>
                <a:ea typeface="Courier New" charset="0"/>
                <a:cs typeface="Courier New" charset="0"/>
              </a:rPr>
              <a:t>riyaziyyat modulunu qoşmaq</a:t>
            </a:r>
            <a:endParaRPr lang="ru-RU" altLang="en-US" sz="2400">
              <a:latin typeface="Consolas" charset="0"/>
            </a:endParaRPr>
          </a:p>
        </p:txBody>
      </p:sp>
      <p:sp>
        <p:nvSpPr>
          <p:cNvPr id="7" name="Прямоугольник 6"/>
          <p:cNvSpPr>
            <a:spLocks noChangeArrowheads="1"/>
          </p:cNvSpPr>
          <p:nvPr/>
        </p:nvSpPr>
        <p:spPr bwMode="auto">
          <a:xfrm>
            <a:off x="107950" y="5432940"/>
            <a:ext cx="3916363" cy="830997"/>
          </a:xfrm>
          <a:prstGeom prst="rect">
            <a:avLst/>
          </a:prstGeom>
          <a:solidFill>
            <a:schemeClr val="accent5"/>
          </a:solidFill>
          <a:ln>
            <a:noFill/>
          </a:ln>
          <a:effectLst>
            <a:outerShdw blurRad="63500" dist="38100" dir="2700000" algn="tl" rotWithShape="0">
              <a:srgbClr val="000000">
                <a:alpha val="39999"/>
              </a:srgbClr>
            </a:outerShdw>
          </a:effec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mj-lt"/>
                <a:ea typeface="Times New Roman" charset="0"/>
                <a:cs typeface="Courier New" charset="0"/>
              </a:rPr>
              <a:t>x = </a:t>
            </a:r>
            <a:r>
              <a:rPr lang="en-US" altLang="en-US" sz="2400" err="1">
                <a:latin typeface="+mj-lt"/>
                <a:ea typeface="Times New Roman" charset="0"/>
                <a:cs typeface="Courier New" charset="0"/>
              </a:rPr>
              <a:t>math.floor</a:t>
            </a:r>
            <a:r>
              <a:rPr lang="en-US" altLang="en-US" sz="2400">
                <a:latin typeface="+mj-lt"/>
                <a:ea typeface="Times New Roman" charset="0"/>
                <a:cs typeface="Courier New" charset="0"/>
              </a:rPr>
              <a:t>(</a:t>
            </a:r>
            <a:r>
              <a:rPr lang="en-US" altLang="en-US" sz="2400">
                <a:solidFill>
                  <a:srgbClr val="00B0F0"/>
                </a:solidFill>
                <a:latin typeface="+mj-lt"/>
                <a:ea typeface="Times New Roman" charset="0"/>
                <a:cs typeface="Courier New" charset="0"/>
              </a:rPr>
              <a:t>1.6</a:t>
            </a:r>
            <a:r>
              <a:rPr lang="en-US" altLang="en-US" sz="2400">
                <a:latin typeface="+mj-lt"/>
                <a:ea typeface="Times New Roman" charset="0"/>
                <a:cs typeface="Courier New" charset="0"/>
              </a:rPr>
              <a:t>)</a:t>
            </a:r>
            <a:r>
              <a:rPr lang="en-US" altLang="en-US" sz="2400">
                <a:solidFill>
                  <a:srgbClr val="008000"/>
                </a:solidFill>
                <a:latin typeface="+mj-lt"/>
                <a:ea typeface="Times New Roman" charset="0"/>
                <a:cs typeface="Courier New" charset="0"/>
              </a:rPr>
              <a:t>#</a:t>
            </a:r>
            <a:r>
              <a:rPr lang="ru-RU" altLang="en-US" sz="2400">
                <a:solidFill>
                  <a:srgbClr val="008000"/>
                </a:solidFill>
                <a:latin typeface="+mj-lt"/>
                <a:ea typeface="Times New Roman" charset="0"/>
                <a:cs typeface="Courier New" charset="0"/>
              </a:rPr>
              <a:t> </a:t>
            </a:r>
            <a:r>
              <a:rPr lang="en-US" altLang="en-US" sz="2400">
                <a:solidFill>
                  <a:srgbClr val="008000"/>
                </a:solidFill>
                <a:latin typeface="+mj-lt"/>
                <a:ea typeface="Times New Roman" charset="0"/>
                <a:cs typeface="Courier New" charset="0"/>
              </a:rPr>
              <a:t>1</a:t>
            </a:r>
            <a:endParaRPr lang="ru-RU" altLang="en-US" sz="2400">
              <a:latin typeface="+mj-lt"/>
              <a:ea typeface="Times New Roman" charset="0"/>
              <a:cs typeface="Courier New" charset="0"/>
            </a:endParaRPr>
          </a:p>
          <a:p>
            <a:pPr eaLnBrk="1" hangingPunct="1"/>
            <a:r>
              <a:rPr lang="en-US" altLang="en-US" sz="2400">
                <a:latin typeface="+mj-lt"/>
                <a:ea typeface="Times New Roman" charset="0"/>
                <a:cs typeface="Courier New" charset="0"/>
              </a:rPr>
              <a:t>x = </a:t>
            </a:r>
            <a:r>
              <a:rPr lang="en-US" altLang="en-US" sz="2400" err="1">
                <a:latin typeface="+mj-lt"/>
                <a:ea typeface="Times New Roman" charset="0"/>
                <a:cs typeface="Courier New" charset="0"/>
              </a:rPr>
              <a:t>math.ceil</a:t>
            </a:r>
            <a:r>
              <a:rPr lang="en-US" altLang="en-US" sz="2400">
                <a:latin typeface="+mj-lt"/>
                <a:ea typeface="Times New Roman" charset="0"/>
                <a:cs typeface="Courier New" charset="0"/>
              </a:rPr>
              <a:t>(</a:t>
            </a:r>
            <a:r>
              <a:rPr lang="en-US" altLang="en-US" sz="2400">
                <a:solidFill>
                  <a:srgbClr val="00B0F0"/>
                </a:solidFill>
                <a:latin typeface="+mj-lt"/>
                <a:ea typeface="Times New Roman" charset="0"/>
                <a:cs typeface="Courier New" charset="0"/>
              </a:rPr>
              <a:t>1.6</a:t>
            </a:r>
            <a:r>
              <a:rPr lang="en-US" altLang="en-US" sz="2400">
                <a:latin typeface="+mj-lt"/>
                <a:ea typeface="Times New Roman" charset="0"/>
                <a:cs typeface="Courier New" charset="0"/>
              </a:rPr>
              <a:t>) </a:t>
            </a:r>
            <a:r>
              <a:rPr lang="en-US" altLang="en-US" sz="2400">
                <a:solidFill>
                  <a:srgbClr val="008000"/>
                </a:solidFill>
                <a:latin typeface="+mj-lt"/>
                <a:ea typeface="Times New Roman" charset="0"/>
                <a:cs typeface="Courier New" charset="0"/>
              </a:rPr>
              <a:t>#</a:t>
            </a:r>
            <a:r>
              <a:rPr lang="ru-RU" altLang="en-US" sz="2400">
                <a:solidFill>
                  <a:srgbClr val="008000"/>
                </a:solidFill>
                <a:latin typeface="+mj-lt"/>
                <a:ea typeface="Times New Roman" charset="0"/>
                <a:cs typeface="Courier New" charset="0"/>
              </a:rPr>
              <a:t> </a:t>
            </a:r>
            <a:r>
              <a:rPr lang="en-US" altLang="en-US" sz="2400">
                <a:solidFill>
                  <a:srgbClr val="008000"/>
                </a:solidFill>
                <a:latin typeface="+mj-lt"/>
                <a:ea typeface="Times New Roman" charset="0"/>
                <a:cs typeface="Courier New" charset="0"/>
              </a:rPr>
              <a:t>2</a:t>
            </a:r>
            <a:endParaRPr lang="ru-RU" altLang="en-US" sz="2400">
              <a:latin typeface="+mj-lt"/>
              <a:ea typeface="Times New Roman" charset="0"/>
              <a:cs typeface="Courier New" charset="0"/>
            </a:endParaRPr>
          </a:p>
        </p:txBody>
      </p:sp>
      <p:sp>
        <p:nvSpPr>
          <p:cNvPr id="8" name="Прямоугольник 7"/>
          <p:cNvSpPr>
            <a:spLocks noChangeArrowheads="1"/>
          </p:cNvSpPr>
          <p:nvPr/>
        </p:nvSpPr>
        <p:spPr bwMode="auto">
          <a:xfrm>
            <a:off x="4024313" y="5432939"/>
            <a:ext cx="4241801" cy="830997"/>
          </a:xfrm>
          <a:prstGeom prst="rect">
            <a:avLst/>
          </a:prstGeom>
          <a:solidFill>
            <a:schemeClr val="accent5"/>
          </a:solidFill>
          <a:ln w="9525">
            <a:solidFill>
              <a:srgbClr val="A6A6A6"/>
            </a:solidFill>
            <a:miter lim="800000"/>
            <a:headEnd/>
            <a:tailEnd/>
          </a:ln>
          <a:effectLst>
            <a:outerShdw blurRad="63500" dist="38100" dir="2700000" algn="tl" rotWithShape="0">
              <a:srgbClr val="000000">
                <a:alpha val="39999"/>
              </a:srgbClr>
            </a:outerShdw>
          </a:effec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mj-lt"/>
                <a:ea typeface="Times New Roman" charset="0"/>
                <a:cs typeface="Courier New" charset="0"/>
              </a:rPr>
              <a:t>x = </a:t>
            </a:r>
            <a:r>
              <a:rPr lang="en-US" altLang="en-US" sz="2400" err="1">
                <a:latin typeface="+mj-lt"/>
                <a:ea typeface="Times New Roman" charset="0"/>
                <a:cs typeface="Courier New" charset="0"/>
              </a:rPr>
              <a:t>math.floor</a:t>
            </a:r>
            <a:r>
              <a:rPr lang="en-US" altLang="en-US" sz="2400">
                <a:latin typeface="+mj-lt"/>
                <a:ea typeface="Times New Roman" charset="0"/>
                <a:cs typeface="Courier New" charset="0"/>
              </a:rPr>
              <a:t>(-</a:t>
            </a:r>
            <a:r>
              <a:rPr lang="en-US" altLang="en-US" sz="2400">
                <a:solidFill>
                  <a:srgbClr val="00B0F0"/>
                </a:solidFill>
                <a:latin typeface="+mj-lt"/>
                <a:ea typeface="Times New Roman" charset="0"/>
                <a:cs typeface="Courier New" charset="0"/>
              </a:rPr>
              <a:t>1.6</a:t>
            </a:r>
            <a:r>
              <a:rPr lang="en-US" altLang="en-US" sz="2400">
                <a:latin typeface="+mj-lt"/>
                <a:ea typeface="Times New Roman" charset="0"/>
                <a:cs typeface="Courier New" charset="0"/>
              </a:rPr>
              <a:t>)</a:t>
            </a:r>
            <a:r>
              <a:rPr lang="az-Latn-AZ" altLang="en-US" sz="2400">
                <a:latin typeface="+mj-lt"/>
                <a:ea typeface="Times New Roman" charset="0"/>
                <a:cs typeface="Courier New" charset="0"/>
              </a:rPr>
              <a:t> </a:t>
            </a:r>
            <a:r>
              <a:rPr lang="en-US" altLang="en-US" sz="2400">
                <a:solidFill>
                  <a:srgbClr val="008000"/>
                </a:solidFill>
                <a:latin typeface="+mj-lt"/>
                <a:ea typeface="Times New Roman" charset="0"/>
                <a:cs typeface="Courier New" charset="0"/>
              </a:rPr>
              <a:t>#-2</a:t>
            </a:r>
            <a:endParaRPr lang="ru-RU" altLang="en-US" sz="2400">
              <a:latin typeface="+mj-lt"/>
              <a:ea typeface="Times New Roman" charset="0"/>
              <a:cs typeface="Courier New" charset="0"/>
            </a:endParaRPr>
          </a:p>
          <a:p>
            <a:pPr algn="just" eaLnBrk="1" hangingPunct="1"/>
            <a:r>
              <a:rPr lang="en-US" altLang="en-US" sz="2400">
                <a:latin typeface="+mj-lt"/>
                <a:ea typeface="Times New Roman" charset="0"/>
                <a:cs typeface="Courier New" charset="0"/>
              </a:rPr>
              <a:t>x = </a:t>
            </a:r>
            <a:r>
              <a:rPr lang="en-US" altLang="en-US" sz="2400" err="1">
                <a:latin typeface="+mj-lt"/>
                <a:ea typeface="Times New Roman" charset="0"/>
                <a:cs typeface="Courier New" charset="0"/>
              </a:rPr>
              <a:t>math.ceil</a:t>
            </a:r>
            <a:r>
              <a:rPr lang="en-US" altLang="en-US" sz="2400">
                <a:latin typeface="+mj-lt"/>
                <a:ea typeface="Times New Roman" charset="0"/>
                <a:cs typeface="Courier New" charset="0"/>
              </a:rPr>
              <a:t>(-</a:t>
            </a:r>
            <a:r>
              <a:rPr lang="en-US" altLang="en-US" sz="2400">
                <a:solidFill>
                  <a:srgbClr val="00B0F0"/>
                </a:solidFill>
                <a:latin typeface="+mj-lt"/>
                <a:ea typeface="Times New Roman" charset="0"/>
                <a:cs typeface="Courier New" charset="0"/>
              </a:rPr>
              <a:t>1.6</a:t>
            </a:r>
            <a:r>
              <a:rPr lang="en-US" altLang="en-US" sz="2400">
                <a:latin typeface="+mj-lt"/>
                <a:ea typeface="Times New Roman" charset="0"/>
                <a:cs typeface="Courier New" charset="0"/>
              </a:rPr>
              <a:t>)</a:t>
            </a:r>
            <a:r>
              <a:rPr lang="az-Latn-AZ" altLang="en-US" sz="2400">
                <a:latin typeface="+mj-lt"/>
                <a:ea typeface="Times New Roman" charset="0"/>
                <a:cs typeface="Courier New" charset="0"/>
              </a:rPr>
              <a:t> </a:t>
            </a:r>
            <a:r>
              <a:rPr lang="en-US" altLang="en-US" sz="2400">
                <a:solidFill>
                  <a:srgbClr val="008000"/>
                </a:solidFill>
                <a:latin typeface="+mj-lt"/>
                <a:ea typeface="Times New Roman" charset="0"/>
                <a:cs typeface="Courier New" charset="0"/>
              </a:rPr>
              <a:t>#-1</a:t>
            </a:r>
            <a:endParaRPr lang="ru-RU" altLang="en-US" sz="2400">
              <a:latin typeface="+mj-lt"/>
              <a:ea typeface="Times New Roman"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dissolve">
                                      <p:cBhvr>
                                        <p:cTn id="7" dur="500"/>
                                        <p:tgtEl>
                                          <p:spTgt spid="399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940">
                                            <p:txEl>
                                              <p:pRg st="1" end="1"/>
                                            </p:txEl>
                                          </p:spTgt>
                                        </p:tgtEl>
                                        <p:attrNameLst>
                                          <p:attrName>style.visibility</p:attrName>
                                        </p:attrNameLst>
                                      </p:cBhvr>
                                      <p:to>
                                        <p:strVal val="visible"/>
                                      </p:to>
                                    </p:set>
                                    <p:animEffect transition="in" filter="dissolve">
                                      <p:cBhvr>
                                        <p:cTn id="12" dur="500"/>
                                        <p:tgtEl>
                                          <p:spTgt spid="399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940">
                                            <p:txEl>
                                              <p:pRg st="2" end="2"/>
                                            </p:txEl>
                                          </p:spTgt>
                                        </p:tgtEl>
                                        <p:attrNameLst>
                                          <p:attrName>style.visibility</p:attrName>
                                        </p:attrNameLst>
                                      </p:cBhvr>
                                      <p:to>
                                        <p:strVal val="visible"/>
                                      </p:to>
                                    </p:set>
                                    <p:animEffect transition="in" filter="dissolve">
                                      <p:cBhvr>
                                        <p:cTn id="17" dur="500"/>
                                        <p:tgtEl>
                                          <p:spTgt spid="3994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9940">
                                            <p:txEl>
                                              <p:pRg st="4" end="4"/>
                                            </p:txEl>
                                          </p:spTgt>
                                        </p:tgtEl>
                                        <p:attrNameLst>
                                          <p:attrName>style.visibility</p:attrName>
                                        </p:attrNameLst>
                                      </p:cBhvr>
                                      <p:to>
                                        <p:strVal val="visible"/>
                                      </p:to>
                                    </p:set>
                                    <p:animEffect transition="in" filter="dissolve">
                                      <p:cBhvr>
                                        <p:cTn id="30" dur="500"/>
                                        <p:tgtEl>
                                          <p:spTgt spid="39940">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9940">
                                            <p:txEl>
                                              <p:pRg st="5" end="5"/>
                                            </p:txEl>
                                          </p:spTgt>
                                        </p:tgtEl>
                                        <p:attrNameLst>
                                          <p:attrName>style.visibility</p:attrName>
                                        </p:attrNameLst>
                                      </p:cBhvr>
                                      <p:to>
                                        <p:strVal val="visible"/>
                                      </p:to>
                                    </p:set>
                                    <p:animEffect transition="in" filter="dissolve">
                                      <p:cBhvr>
                                        <p:cTn id="35" dur="500"/>
                                        <p:tgtEl>
                                          <p:spTgt spid="39940">
                                            <p:txEl>
                                              <p:pRg st="5" end="5"/>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9940">
                                            <p:txEl>
                                              <p:pRg st="6" end="6"/>
                                            </p:txEl>
                                          </p:spTgt>
                                        </p:tgtEl>
                                        <p:attrNameLst>
                                          <p:attrName>style.visibility</p:attrName>
                                        </p:attrNameLst>
                                      </p:cBhvr>
                                      <p:to>
                                        <p:strVal val="visible"/>
                                      </p:to>
                                    </p:set>
                                    <p:animEffect transition="in" filter="dissolve">
                                      <p:cBhvr>
                                        <p:cTn id="40" dur="500"/>
                                        <p:tgtEl>
                                          <p:spTgt spid="39940">
                                            <p:txEl>
                                              <p:pRg st="6" end="6"/>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9940">
                                            <p:txEl>
                                              <p:pRg st="7" end="7"/>
                                            </p:txEl>
                                          </p:spTgt>
                                        </p:tgtEl>
                                        <p:attrNameLst>
                                          <p:attrName>style.visibility</p:attrName>
                                        </p:attrNameLst>
                                      </p:cBhvr>
                                      <p:to>
                                        <p:strVal val="visible"/>
                                      </p:to>
                                    </p:set>
                                    <p:animEffect transition="in" filter="dissolve">
                                      <p:cBhvr>
                                        <p:cTn id="45" dur="500"/>
                                        <p:tgtEl>
                                          <p:spTgt spid="39940">
                                            <p:txEl>
                                              <p:pRg st="7" end="7"/>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9940">
                                            <p:txEl>
                                              <p:pRg st="8" end="8"/>
                                            </p:txEl>
                                          </p:spTgt>
                                        </p:tgtEl>
                                        <p:attrNameLst>
                                          <p:attrName>style.visibility</p:attrName>
                                        </p:attrNameLst>
                                      </p:cBhvr>
                                      <p:to>
                                        <p:strVal val="visible"/>
                                      </p:to>
                                    </p:set>
                                    <p:animEffect transition="in" filter="dissolve">
                                      <p:cBhvr>
                                        <p:cTn id="50" dur="500"/>
                                        <p:tgtEl>
                                          <p:spTgt spid="39940">
                                            <p:txEl>
                                              <p:pRg st="8" end="8"/>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9940">
                                            <p:txEl>
                                              <p:pRg st="9" end="9"/>
                                            </p:txEl>
                                          </p:spTgt>
                                        </p:tgtEl>
                                        <p:attrNameLst>
                                          <p:attrName>style.visibility</p:attrName>
                                        </p:attrNameLst>
                                      </p:cBhvr>
                                      <p:to>
                                        <p:strVal val="visible"/>
                                      </p:to>
                                    </p:set>
                                    <p:animEffect transition="in" filter="dissolve">
                                      <p:cBhvr>
                                        <p:cTn id="55" dur="500"/>
                                        <p:tgtEl>
                                          <p:spTgt spid="39940">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9940">
                                            <p:txEl>
                                              <p:pRg st="10" end="10"/>
                                            </p:txEl>
                                          </p:spTgt>
                                        </p:tgtEl>
                                        <p:attrNameLst>
                                          <p:attrName>style.visibility</p:attrName>
                                        </p:attrNameLst>
                                      </p:cBhvr>
                                      <p:to>
                                        <p:strVal val="visible"/>
                                      </p:to>
                                    </p:set>
                                    <p:animEffect transition="in" filter="dissolve">
                                      <p:cBhvr>
                                        <p:cTn id="60" dur="500"/>
                                        <p:tgtEl>
                                          <p:spTgt spid="39940">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39940">
                                            <p:txEl>
                                              <p:pRg st="11" end="11"/>
                                            </p:txEl>
                                          </p:spTgt>
                                        </p:tgtEl>
                                        <p:attrNameLst>
                                          <p:attrName>style.visibility</p:attrName>
                                        </p:attrNameLst>
                                      </p:cBhvr>
                                      <p:to>
                                        <p:strVal val="visible"/>
                                      </p:to>
                                    </p:set>
                                    <p:animEffect transition="in" filter="dissolve">
                                      <p:cBhvr>
                                        <p:cTn id="65" dur="500"/>
                                        <p:tgtEl>
                                          <p:spTgt spid="39940">
                                            <p:txEl>
                                              <p:pRg st="11" end="11"/>
                                            </p:txEl>
                                          </p:spTgt>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dissolve">
                                      <p:cBhvr>
                                        <p:cTn id="68" dur="500"/>
                                        <p:tgtEl>
                                          <p:spTgt spid="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dissolve">
                                      <p:cBhvr>
                                        <p:cTn id="7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P spid="5" grpId="0" animBg="1"/>
      <p:bldP spid="6" grpId="0" animBg="1"/>
      <p:bldP spid="7"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Заголовок 1"/>
          <p:cNvSpPr>
            <a:spLocks noGrp="1"/>
          </p:cNvSpPr>
          <p:nvPr>
            <p:ph type="title"/>
          </p:nvPr>
        </p:nvSpPr>
        <p:spPr>
          <a:xfrm>
            <a:off x="311150" y="301625"/>
            <a:ext cx="8375650" cy="471488"/>
          </a:xfrm>
        </p:spPr>
        <p:txBody>
          <a:bodyPr/>
          <a:lstStyle/>
          <a:p>
            <a:r>
              <a:rPr lang="az-Latn-AZ" altLang="ru-RU"/>
              <a:t>Təsadüfi ədədlər</a:t>
            </a:r>
            <a:endParaRPr lang="ru-RU" altLang="ru-RU"/>
          </a:p>
        </p:txBody>
      </p:sp>
      <p:sp>
        <p:nvSpPr>
          <p:cNvPr id="4" name="Прямоугольник 6"/>
          <p:cNvSpPr>
            <a:spLocks noChangeArrowheads="1"/>
          </p:cNvSpPr>
          <p:nvPr/>
        </p:nvSpPr>
        <p:spPr bwMode="auto">
          <a:xfrm>
            <a:off x="380540" y="746027"/>
            <a:ext cx="4118435" cy="2308324"/>
          </a:xfrm>
          <a:prstGeom prst="rect">
            <a:avLst/>
          </a:prstGeom>
          <a:noFill/>
          <a:ln w="9525">
            <a:noFill/>
            <a:miter lim="800000"/>
            <a:headEnd/>
            <a:tailEnd/>
          </a:ln>
        </p:spPr>
        <p:txBody>
          <a:bodyPr wrap="none">
            <a:spAutoFit/>
          </a:bodyPr>
          <a:lstStyle/>
          <a:p>
            <a:pPr eaLnBrk="1" hangingPunct="1">
              <a:defRPr/>
            </a:pPr>
            <a:r>
              <a:rPr lang="en-US" sz="2400" b="1" err="1">
                <a:solidFill>
                  <a:srgbClr val="333399"/>
                </a:solidFill>
                <a:latin typeface="Consolas" charset="0"/>
              </a:rPr>
              <a:t>Bunlar</a:t>
            </a:r>
            <a:r>
              <a:rPr lang="en-US" sz="2400" b="1">
                <a:solidFill>
                  <a:srgbClr val="333399"/>
                </a:solidFill>
                <a:latin typeface="Consolas" charset="0"/>
              </a:rPr>
              <a:t> t</a:t>
            </a:r>
            <a:r>
              <a:rPr lang="az-Latn-AZ" sz="2400" b="1">
                <a:solidFill>
                  <a:srgbClr val="333399"/>
                </a:solidFill>
                <a:latin typeface="Consolas" charset="0"/>
              </a:rPr>
              <a:t>əsadüfdür</a:t>
            </a:r>
            <a:r>
              <a:rPr lang="ru-RU" sz="2400" b="1">
                <a:solidFill>
                  <a:srgbClr val="333399"/>
                </a:solidFill>
                <a:latin typeface="Consolas" charset="0"/>
              </a:rPr>
              <a:t>…</a:t>
            </a:r>
          </a:p>
          <a:p>
            <a:pPr marL="361950" indent="-180975" eaLnBrk="1" hangingPunct="1">
              <a:buFont typeface="Arial" pitchFamily="34" charset="0"/>
              <a:buChar char="•"/>
              <a:defRPr/>
            </a:pPr>
            <a:r>
              <a:rPr lang="az-Latn-AZ" sz="2400">
                <a:latin typeface="Consolas" charset="0"/>
              </a:rPr>
              <a:t>Dost ilə yolda </a:t>
            </a:r>
          </a:p>
          <a:p>
            <a:pPr marL="180975" eaLnBrk="1" hangingPunct="1">
              <a:defRPr/>
            </a:pPr>
            <a:r>
              <a:rPr lang="az-Latn-AZ" sz="2400">
                <a:latin typeface="Consolas" charset="0"/>
              </a:rPr>
              <a:t> qarşılaşmaq</a:t>
            </a:r>
            <a:endParaRPr lang="ru-RU" sz="2400">
              <a:latin typeface="Consolas" charset="0"/>
            </a:endParaRPr>
          </a:p>
          <a:p>
            <a:pPr marL="361950" indent="-180975" eaLnBrk="1" hangingPunct="1">
              <a:buFont typeface="Arial" pitchFamily="34" charset="0"/>
              <a:buChar char="•"/>
              <a:defRPr/>
            </a:pPr>
            <a:r>
              <a:rPr lang="az-Latn-AZ" sz="2400">
                <a:latin typeface="Consolas" charset="0"/>
              </a:rPr>
              <a:t>Boşqabı sındırmaq</a:t>
            </a:r>
            <a:endParaRPr lang="ru-RU" sz="2400">
              <a:latin typeface="Consolas" charset="0"/>
            </a:endParaRPr>
          </a:p>
          <a:p>
            <a:pPr marL="361950" indent="-180975" eaLnBrk="1" hangingPunct="1">
              <a:buFont typeface="Arial" pitchFamily="34" charset="0"/>
              <a:buChar char="•"/>
              <a:defRPr/>
            </a:pPr>
            <a:r>
              <a:rPr lang="az-Latn-AZ" sz="2400">
                <a:latin typeface="Consolas" charset="0"/>
              </a:rPr>
              <a:t>Yolda 10 manat tapmaq</a:t>
            </a:r>
            <a:endParaRPr lang="ru-RU" sz="2400">
              <a:latin typeface="Consolas" charset="0"/>
            </a:endParaRPr>
          </a:p>
          <a:p>
            <a:pPr marL="361950" indent="-180975" eaLnBrk="1" hangingPunct="1">
              <a:buFont typeface="Arial" pitchFamily="34" charset="0"/>
              <a:buChar char="•"/>
              <a:defRPr/>
            </a:pPr>
            <a:r>
              <a:rPr lang="az-Latn-AZ" sz="2400">
                <a:latin typeface="Consolas" charset="0"/>
              </a:rPr>
              <a:t>Lotereya udmaq</a:t>
            </a:r>
            <a:endParaRPr lang="ru-RU" sz="2400">
              <a:latin typeface="Consolas" charset="0"/>
            </a:endParaRPr>
          </a:p>
        </p:txBody>
      </p:sp>
      <p:sp>
        <p:nvSpPr>
          <p:cNvPr id="5" name="Прямоугольник 6"/>
          <p:cNvSpPr>
            <a:spLocks noChangeArrowheads="1"/>
          </p:cNvSpPr>
          <p:nvPr/>
        </p:nvSpPr>
        <p:spPr bwMode="auto">
          <a:xfrm>
            <a:off x="5222875" y="773113"/>
            <a:ext cx="3682418" cy="1569660"/>
          </a:xfrm>
          <a:prstGeom prst="rect">
            <a:avLst/>
          </a:prstGeom>
          <a:noFill/>
          <a:ln w="9525">
            <a:noFill/>
            <a:miter lim="800000"/>
            <a:headEnd/>
            <a:tailEnd/>
          </a:ln>
        </p:spPr>
        <p:txBody>
          <a:bodyPr wrap="none">
            <a:spAutoFit/>
          </a:bodyPr>
          <a:lstStyle/>
          <a:p>
            <a:pPr eaLnBrk="1" hangingPunct="1">
              <a:defRPr/>
            </a:pPr>
            <a:r>
              <a:rPr lang="az-Latn-AZ" sz="2400" b="1">
                <a:solidFill>
                  <a:srgbClr val="333399"/>
                </a:solidFill>
                <a:latin typeface="Consolas" charset="0"/>
              </a:rPr>
              <a:t>Təsadüfi seçim</a:t>
            </a:r>
            <a:r>
              <a:rPr lang="ru-RU" sz="2400">
                <a:solidFill>
                  <a:srgbClr val="3333FF"/>
                </a:solidFill>
                <a:latin typeface="Consolas" charset="0"/>
              </a:rPr>
              <a:t>:</a:t>
            </a:r>
          </a:p>
          <a:p>
            <a:pPr marL="266700" indent="-180975" eaLnBrk="1" hangingPunct="1">
              <a:buFont typeface="Arial" pitchFamily="34" charset="0"/>
              <a:buChar char="•"/>
              <a:defRPr/>
            </a:pPr>
            <a:r>
              <a:rPr lang="az-Latn-AZ" sz="2400">
                <a:latin typeface="Consolas" charset="0"/>
              </a:rPr>
              <a:t>Yarışlarda püşkatma</a:t>
            </a:r>
            <a:endParaRPr lang="ru-RU" sz="2400">
              <a:latin typeface="Consolas" charset="0"/>
            </a:endParaRPr>
          </a:p>
          <a:p>
            <a:pPr marL="266700" indent="-180975" eaLnBrk="1" hangingPunct="1">
              <a:buFont typeface="Arial" pitchFamily="34" charset="0"/>
              <a:buChar char="•"/>
              <a:defRPr/>
            </a:pPr>
            <a:r>
              <a:rPr lang="az-Latn-AZ" sz="2400">
                <a:latin typeface="Consolas" charset="0"/>
              </a:rPr>
              <a:t>Lotereyada uduş </a:t>
            </a:r>
          </a:p>
          <a:p>
            <a:pPr marL="85725" eaLnBrk="1" hangingPunct="1">
              <a:defRPr/>
            </a:pPr>
            <a:r>
              <a:rPr lang="az-Latn-AZ" sz="2400">
                <a:latin typeface="Consolas" charset="0"/>
              </a:rPr>
              <a:t> nömrələri</a:t>
            </a:r>
            <a:endParaRPr lang="ru-RU" sz="2400">
              <a:latin typeface="Consolas"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937" y="3458369"/>
            <a:ext cx="217011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75" y="3521075"/>
            <a:ext cx="8953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3038" y="4614863"/>
            <a:ext cx="276542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pic>
      <p:sp>
        <p:nvSpPr>
          <p:cNvPr id="9" name="Прямоугольник 6"/>
          <p:cNvSpPr>
            <a:spLocks noChangeArrowheads="1"/>
          </p:cNvSpPr>
          <p:nvPr/>
        </p:nvSpPr>
        <p:spPr bwMode="auto">
          <a:xfrm>
            <a:off x="450850" y="2996407"/>
            <a:ext cx="6471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az-Latn-AZ" altLang="ru-RU" sz="2400" b="1">
                <a:solidFill>
                  <a:srgbClr val="333399"/>
                </a:solidFill>
                <a:latin typeface="Consolas" charset="0"/>
              </a:rPr>
              <a:t>Təsadüfi ədədləri necə yaratmaq olar</a:t>
            </a:r>
            <a:r>
              <a:rPr lang="ru-RU" altLang="ru-RU" sz="2400" b="1">
                <a:solidFill>
                  <a:srgbClr val="333399"/>
                </a:solidFill>
                <a:latin typeface="Consolas" charset="0"/>
              </a:rPr>
              <a:t>?</a:t>
            </a:r>
          </a:p>
        </p:txBody>
      </p:sp>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988" y="4649788"/>
            <a:ext cx="1927225"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pic>
      <p:pic>
        <p:nvPicPr>
          <p:cNvPr id="1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7063" y="4622800"/>
            <a:ext cx="182245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dissolve">
                                      <p:cBhvr>
                                        <p:cTn id="11" dur="500"/>
                                        <p:tgtEl>
                                          <p:spTgt spid="4">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dissolve">
                                      <p:cBhvr>
                                        <p:cTn id="15" dur="500"/>
                                        <p:tgtEl>
                                          <p:spTgt spid="4">
                                            <p:txEl>
                                              <p:pRg st="2" end="2"/>
                                            </p:txEl>
                                          </p:spTgt>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dissolve">
                                      <p:cBhvr>
                                        <p:cTn id="19" dur="500"/>
                                        <p:tgtEl>
                                          <p:spTgt spid="4">
                                            <p:txEl>
                                              <p:pRg st="3" end="3"/>
                                            </p:txEl>
                                          </p:spTgt>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dissolve">
                                      <p:cBhvr>
                                        <p:cTn id="23" dur="500"/>
                                        <p:tgtEl>
                                          <p:spTgt spid="4">
                                            <p:txEl>
                                              <p:pRg st="4" end="4"/>
                                            </p:txEl>
                                          </p:spTgt>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dissolve">
                                      <p:cBhvr>
                                        <p:cTn id="27" dur="500"/>
                                        <p:tgtEl>
                                          <p:spTgt spid="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dissolve">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dissolve">
                                      <p:cBhvr>
                                        <p:cTn id="37" dur="500"/>
                                        <p:tgtEl>
                                          <p:spTgt spid="5">
                                            <p:txEl>
                                              <p:pRg st="1" end="1"/>
                                            </p:txEl>
                                          </p:spTgt>
                                        </p:tgtEl>
                                      </p:cBhvr>
                                    </p:animEffect>
                                  </p:childTnLst>
                                </p:cTn>
                              </p:par>
                            </p:childTnLst>
                          </p:cTn>
                        </p:par>
                        <p:par>
                          <p:cTn id="38" fill="hold" nodeType="afterGroup">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Effect transition="in" filter="dissolve">
                                      <p:cBhvr>
                                        <p:cTn id="41" dur="500"/>
                                        <p:tgtEl>
                                          <p:spTgt spid="5">
                                            <p:txEl>
                                              <p:pRg st="2" end="2"/>
                                            </p:txEl>
                                          </p:spTgt>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animEffect transition="in" filter="dissolve">
                                      <p:cBhvr>
                                        <p:cTn id="45" dur="500"/>
                                        <p:tgtEl>
                                          <p:spTgt spid="5">
                                            <p:txEl>
                                              <p:pRg st="3" end="3"/>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dissolve">
                                      <p:cBhvr>
                                        <p:cTn id="50" dur="500"/>
                                        <p:tgtEl>
                                          <p:spTgt spid="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dissolve">
                                      <p:cBhvr>
                                        <p:cTn id="60" dur="500"/>
                                        <p:tgtEl>
                                          <p:spTgt spid="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dissolve">
                                      <p:cBhvr>
                                        <p:cTn id="65" dur="500"/>
                                        <p:tgtEl>
                                          <p:spTgt spid="10"/>
                                        </p:tgtEl>
                                      </p:cBhvr>
                                    </p:animEffect>
                                  </p:childTnLst>
                                </p:cTn>
                              </p:par>
                            </p:childTnLst>
                          </p:cTn>
                        </p:par>
                        <p:par>
                          <p:cTn id="66" fill="hold" nodeType="afterGroup">
                            <p:stCondLst>
                              <p:cond delay="500"/>
                            </p:stCondLst>
                            <p:childTnLst>
                              <p:par>
                                <p:cTn id="67" presetID="9" presetClass="entr" presetSubtype="0" fill="hold"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dissolve">
                                      <p:cBhvr>
                                        <p:cTn id="69" dur="500"/>
                                        <p:tgtEl>
                                          <p:spTgt spid="1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nodeType="click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dissolve">
                                      <p:cBhvr>
                                        <p:cTn id="7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Заголовок 1"/>
          <p:cNvSpPr>
            <a:spLocks noGrp="1"/>
          </p:cNvSpPr>
          <p:nvPr>
            <p:ph type="title"/>
          </p:nvPr>
        </p:nvSpPr>
        <p:spPr>
          <a:xfrm>
            <a:off x="311150" y="301625"/>
            <a:ext cx="8375650" cy="471488"/>
          </a:xfrm>
        </p:spPr>
        <p:txBody>
          <a:bodyPr/>
          <a:lstStyle/>
          <a:p>
            <a:r>
              <a:rPr lang="en-US" altLang="ru-RU" err="1"/>
              <a:t>Təsadüfi</a:t>
            </a:r>
            <a:r>
              <a:rPr lang="en-US" altLang="ru-RU"/>
              <a:t> </a:t>
            </a:r>
            <a:r>
              <a:rPr lang="en-US" altLang="ru-RU" err="1"/>
              <a:t>ədədlər</a:t>
            </a:r>
            <a:r>
              <a:rPr lang="en-US" altLang="ru-RU"/>
              <a:t> </a:t>
            </a:r>
            <a:r>
              <a:rPr lang="en-US" altLang="ru-RU" err="1"/>
              <a:t>generatoru</a:t>
            </a:r>
            <a:endParaRPr lang="ru-RU" altLang="ru-RU"/>
          </a:p>
        </p:txBody>
      </p:sp>
      <p:sp>
        <p:nvSpPr>
          <p:cNvPr id="4" name="Text Box 4"/>
          <p:cNvSpPr txBox="1">
            <a:spLocks noChangeArrowheads="1"/>
          </p:cNvSpPr>
          <p:nvPr/>
        </p:nvSpPr>
        <p:spPr bwMode="auto">
          <a:xfrm>
            <a:off x="0" y="3434053"/>
            <a:ext cx="84201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defTabSz="442913">
              <a:defRPr>
                <a:solidFill>
                  <a:schemeClr val="tx1"/>
                </a:solidFill>
                <a:latin typeface="Arial" charset="0"/>
              </a:defRPr>
            </a:lvl1pPr>
            <a:lvl2pPr marL="742950" indent="-285750" defTabSz="442913">
              <a:defRPr>
                <a:solidFill>
                  <a:schemeClr val="tx1"/>
                </a:solidFill>
                <a:latin typeface="Arial" charset="0"/>
              </a:defRPr>
            </a:lvl2pPr>
            <a:lvl3pPr marL="1143000" indent="-228600" defTabSz="442913">
              <a:defRPr>
                <a:solidFill>
                  <a:schemeClr val="tx1"/>
                </a:solidFill>
                <a:latin typeface="Arial" charset="0"/>
              </a:defRPr>
            </a:lvl3pPr>
            <a:lvl4pPr marL="1600200" indent="-228600" defTabSz="442913">
              <a:defRPr>
                <a:solidFill>
                  <a:schemeClr val="tx1"/>
                </a:solidFill>
                <a:latin typeface="Arial" charset="0"/>
              </a:defRPr>
            </a:lvl4pPr>
            <a:lvl5pPr marL="2057400" indent="-228600" defTabSz="442913">
              <a:defRPr>
                <a:solidFill>
                  <a:schemeClr val="tx1"/>
                </a:solidFill>
                <a:latin typeface="Arial" charset="0"/>
              </a:defRPr>
            </a:lvl5pPr>
            <a:lvl6pPr marL="2514600" indent="-228600" defTabSz="442913" eaLnBrk="0" fontAlgn="base" hangingPunct="0">
              <a:spcBef>
                <a:spcPct val="0"/>
              </a:spcBef>
              <a:spcAft>
                <a:spcPct val="0"/>
              </a:spcAft>
              <a:defRPr>
                <a:solidFill>
                  <a:schemeClr val="tx1"/>
                </a:solidFill>
                <a:latin typeface="Arial" charset="0"/>
              </a:defRPr>
            </a:lvl6pPr>
            <a:lvl7pPr marL="2971800" indent="-228600" defTabSz="442913" eaLnBrk="0" fontAlgn="base" hangingPunct="0">
              <a:spcBef>
                <a:spcPct val="0"/>
              </a:spcBef>
              <a:spcAft>
                <a:spcPct val="0"/>
              </a:spcAft>
              <a:defRPr>
                <a:solidFill>
                  <a:schemeClr val="tx1"/>
                </a:solidFill>
                <a:latin typeface="Arial" charset="0"/>
              </a:defRPr>
            </a:lvl7pPr>
            <a:lvl8pPr marL="3429000" indent="-228600" defTabSz="442913" eaLnBrk="0" fontAlgn="base" hangingPunct="0">
              <a:spcBef>
                <a:spcPct val="0"/>
              </a:spcBef>
              <a:spcAft>
                <a:spcPct val="0"/>
              </a:spcAft>
              <a:defRPr>
                <a:solidFill>
                  <a:schemeClr val="tx1"/>
                </a:solidFill>
                <a:latin typeface="Arial" charset="0"/>
              </a:defRPr>
            </a:lvl8pPr>
            <a:lvl9pPr marL="3886200" indent="-228600" defTabSz="442913"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ru-RU" sz="2600" b="1">
                <a:solidFill>
                  <a:srgbClr val="333399"/>
                </a:solidFill>
                <a:latin typeface="Consolas" charset="0"/>
              </a:rPr>
              <a:t>[0,1) </a:t>
            </a:r>
            <a:r>
              <a:rPr lang="en-US" altLang="ru-RU" sz="2600" b="1" err="1">
                <a:solidFill>
                  <a:srgbClr val="333399"/>
                </a:solidFill>
                <a:latin typeface="Consolas" charset="0"/>
              </a:rPr>
              <a:t>intervalında</a:t>
            </a:r>
            <a:r>
              <a:rPr lang="en-US" altLang="ru-RU" sz="2600" b="1">
                <a:solidFill>
                  <a:srgbClr val="333399"/>
                </a:solidFill>
                <a:latin typeface="Consolas" charset="0"/>
              </a:rPr>
              <a:t> generator</a:t>
            </a:r>
            <a:r>
              <a:rPr lang="ru-RU" altLang="ru-RU" sz="2600" b="1">
                <a:solidFill>
                  <a:srgbClr val="333399"/>
                </a:solidFill>
                <a:latin typeface="Consolas" charset="0"/>
              </a:rPr>
              <a:t>: </a:t>
            </a:r>
            <a:endParaRPr lang="en-US" altLang="ru-RU" sz="2600" b="1">
              <a:solidFill>
                <a:srgbClr val="333399"/>
              </a:solidFill>
              <a:latin typeface="Consolas" charset="0"/>
            </a:endParaRPr>
          </a:p>
        </p:txBody>
      </p:sp>
      <p:sp>
        <p:nvSpPr>
          <p:cNvPr id="5" name="Rectangle 5"/>
          <p:cNvSpPr>
            <a:spLocks noChangeArrowheads="1"/>
          </p:cNvSpPr>
          <p:nvPr/>
        </p:nvSpPr>
        <p:spPr bwMode="auto">
          <a:xfrm>
            <a:off x="133639" y="4068114"/>
            <a:ext cx="8519535" cy="833178"/>
          </a:xfrm>
          <a:prstGeom prst="rect">
            <a:avLst/>
          </a:prstGeom>
          <a:solidFill>
            <a:schemeClr val="accent5"/>
          </a:solidFill>
          <a:ln w="12700">
            <a:noFill/>
            <a:miter lim="800000"/>
            <a:headEnd/>
            <a:tailEnd type="none" w="lg" len="lg"/>
          </a:ln>
          <a:effectLst>
            <a:outerShdw dist="35921" dir="2700000" algn="ctr" rotWithShape="0">
              <a:schemeClr val="tx1"/>
            </a:outerShdw>
          </a:effectLst>
        </p:spPr>
        <p:txBody>
          <a:bodyPr wrap="square" lIns="90000" tIns="46800" rIns="90000" bIns="46800">
            <a:spAutoFit/>
          </a:bodyPr>
          <a:lstStyle/>
          <a:p>
            <a:pPr eaLnBrk="1" hangingPunct="1">
              <a:defRPr/>
            </a:pPr>
            <a:r>
              <a:rPr lang="pt-BR" sz="2400">
                <a:latin typeface="+mj-lt"/>
              </a:rPr>
              <a:t>X = </a:t>
            </a:r>
            <a:r>
              <a:rPr lang="pt-BR" sz="2400">
                <a:solidFill>
                  <a:srgbClr val="3333FF"/>
                </a:solidFill>
                <a:latin typeface="+mj-lt"/>
              </a:rPr>
              <a:t>r</a:t>
            </a:r>
            <a:r>
              <a:rPr lang="en-US" sz="2400">
                <a:solidFill>
                  <a:srgbClr val="3333FF"/>
                </a:solidFill>
                <a:latin typeface="+mj-lt"/>
              </a:rPr>
              <a:t>a</a:t>
            </a:r>
            <a:r>
              <a:rPr lang="pt-BR" sz="2400">
                <a:solidFill>
                  <a:srgbClr val="3333FF"/>
                </a:solidFill>
                <a:latin typeface="+mj-lt"/>
              </a:rPr>
              <a:t>ndom.r</a:t>
            </a:r>
            <a:r>
              <a:rPr lang="en-US" sz="2400">
                <a:solidFill>
                  <a:srgbClr val="3333FF"/>
                </a:solidFill>
                <a:latin typeface="+mj-lt"/>
              </a:rPr>
              <a:t>a</a:t>
            </a:r>
            <a:r>
              <a:rPr lang="pt-BR" sz="2400">
                <a:solidFill>
                  <a:srgbClr val="3333FF"/>
                </a:solidFill>
                <a:latin typeface="+mj-lt"/>
              </a:rPr>
              <a:t>ndom</a:t>
            </a:r>
            <a:r>
              <a:rPr lang="pt-BR" sz="2400">
                <a:latin typeface="+mj-lt"/>
              </a:rPr>
              <a:t>() </a:t>
            </a:r>
            <a:r>
              <a:rPr lang="ru-RU" sz="2400">
                <a:latin typeface="+mj-lt"/>
              </a:rPr>
              <a:t> </a:t>
            </a:r>
            <a:r>
              <a:rPr lang="en-US" sz="2400">
                <a:solidFill>
                  <a:srgbClr val="008000"/>
                </a:solidFill>
                <a:latin typeface="+mj-lt"/>
              </a:rPr>
              <a:t># </a:t>
            </a:r>
            <a:r>
              <a:rPr lang="az-Latn-AZ" sz="2400">
                <a:solidFill>
                  <a:srgbClr val="008000"/>
                </a:solidFill>
                <a:latin typeface="+mj-lt"/>
              </a:rPr>
              <a:t>psevdo-təsadüfi ədəd</a:t>
            </a:r>
            <a:endParaRPr lang="en-US" sz="2400">
              <a:solidFill>
                <a:srgbClr val="008000"/>
              </a:solidFill>
              <a:latin typeface="+mj-lt"/>
            </a:endParaRPr>
          </a:p>
          <a:p>
            <a:pPr eaLnBrk="1" hangingPunct="1">
              <a:defRPr/>
            </a:pPr>
            <a:r>
              <a:rPr lang="pt-BR" sz="2400">
                <a:latin typeface="+mj-lt"/>
              </a:rPr>
              <a:t>Y = </a:t>
            </a:r>
            <a:r>
              <a:rPr lang="pt-BR" sz="2400">
                <a:solidFill>
                  <a:srgbClr val="3333FF"/>
                </a:solidFill>
                <a:latin typeface="+mj-lt"/>
              </a:rPr>
              <a:t>r</a:t>
            </a:r>
            <a:r>
              <a:rPr lang="en-US" sz="2400">
                <a:solidFill>
                  <a:srgbClr val="3333FF"/>
                </a:solidFill>
                <a:latin typeface="+mj-lt"/>
              </a:rPr>
              <a:t>a</a:t>
            </a:r>
            <a:r>
              <a:rPr lang="pt-BR" sz="2400">
                <a:solidFill>
                  <a:srgbClr val="3333FF"/>
                </a:solidFill>
                <a:latin typeface="+mj-lt"/>
              </a:rPr>
              <a:t>ndom.r</a:t>
            </a:r>
            <a:r>
              <a:rPr lang="en-US" sz="2400">
                <a:solidFill>
                  <a:srgbClr val="3333FF"/>
                </a:solidFill>
                <a:latin typeface="+mj-lt"/>
              </a:rPr>
              <a:t>a</a:t>
            </a:r>
            <a:r>
              <a:rPr lang="pt-BR" sz="2400">
                <a:solidFill>
                  <a:srgbClr val="3333FF"/>
                </a:solidFill>
                <a:latin typeface="+mj-lt"/>
              </a:rPr>
              <a:t>ndom</a:t>
            </a:r>
            <a:r>
              <a:rPr lang="pt-BR" sz="2400">
                <a:latin typeface="+mj-lt"/>
              </a:rPr>
              <a:t>()  </a:t>
            </a:r>
            <a:r>
              <a:rPr lang="pt-BR" sz="2400">
                <a:solidFill>
                  <a:srgbClr val="008000"/>
                </a:solidFill>
                <a:latin typeface="+mj-lt"/>
              </a:rPr>
              <a:t># </a:t>
            </a:r>
            <a:r>
              <a:rPr lang="az-Latn-AZ" sz="2400">
                <a:solidFill>
                  <a:srgbClr val="008000"/>
                </a:solidFill>
                <a:latin typeface="+mj-lt"/>
              </a:rPr>
              <a:t>yeni təsadüfi ədəd</a:t>
            </a:r>
            <a:r>
              <a:rPr lang="ru-RU" sz="2400">
                <a:solidFill>
                  <a:srgbClr val="008000"/>
                </a:solidFill>
                <a:latin typeface="+mj-lt"/>
              </a:rPr>
              <a:t>!</a:t>
            </a:r>
            <a:endParaRPr lang="pt-BR" sz="2400">
              <a:solidFill>
                <a:srgbClr val="008000"/>
              </a:solidFill>
              <a:latin typeface="+mj-lt"/>
            </a:endParaRPr>
          </a:p>
        </p:txBody>
      </p:sp>
      <p:sp>
        <p:nvSpPr>
          <p:cNvPr id="6" name="AutoShape 17"/>
          <p:cNvSpPr>
            <a:spLocks noChangeArrowheads="1"/>
          </p:cNvSpPr>
          <p:nvPr/>
        </p:nvSpPr>
        <p:spPr bwMode="auto">
          <a:xfrm>
            <a:off x="3695700" y="952500"/>
            <a:ext cx="4427538" cy="528638"/>
          </a:xfrm>
          <a:prstGeom prst="wedgeRoundRectCallout">
            <a:avLst>
              <a:gd name="adj1" fmla="val -65764"/>
              <a:gd name="adj2" fmla="val -26694"/>
              <a:gd name="adj3" fmla="val 16667"/>
            </a:avLst>
          </a:prstGeom>
          <a:solidFill>
            <a:srgbClr val="E6E6FF"/>
          </a:solidFill>
          <a:ln w="12700">
            <a:noFill/>
            <a:miter lim="800000"/>
            <a:headEnd/>
            <a:tailEnd type="none" w="lg" len="lg"/>
          </a:ln>
          <a:effectLst>
            <a:outerShdw dist="35921" dir="2700000" algn="ctr" rotWithShape="0">
              <a:schemeClr val="tx1"/>
            </a:outerShdw>
          </a:effectLst>
        </p:spPr>
        <p:txBody>
          <a:bodyPr lIns="90000" tIns="46800" rIns="90000" bIns="46800" anchor="ctr"/>
          <a:lstStyle/>
          <a:p>
            <a:pPr algn="ctr" eaLnBrk="1" hangingPunct="1">
              <a:defRPr/>
            </a:pPr>
            <a:r>
              <a:rPr lang="az-Latn-AZ" sz="2400">
                <a:latin typeface="Consolas" charset="0"/>
              </a:rPr>
              <a:t>ing</a:t>
            </a:r>
            <a:r>
              <a:rPr lang="ru-RU" sz="2400">
                <a:latin typeface="Consolas" charset="0"/>
              </a:rPr>
              <a:t>. </a:t>
            </a:r>
            <a:r>
              <a:rPr lang="en-US" sz="2400" i="1">
                <a:latin typeface="Consolas" charset="0"/>
              </a:rPr>
              <a:t>random – </a:t>
            </a:r>
            <a:r>
              <a:rPr lang="en-US" sz="2400" i="1" err="1">
                <a:latin typeface="Consolas" charset="0"/>
              </a:rPr>
              <a:t>təsadüfi</a:t>
            </a:r>
            <a:endParaRPr lang="ru-RU" sz="2000">
              <a:latin typeface="Consolas" charset="0"/>
            </a:endParaRPr>
          </a:p>
        </p:txBody>
      </p:sp>
      <p:sp>
        <p:nvSpPr>
          <p:cNvPr id="7" name="Text Box 4"/>
          <p:cNvSpPr txBox="1">
            <a:spLocks noChangeArrowheads="1"/>
          </p:cNvSpPr>
          <p:nvPr/>
        </p:nvSpPr>
        <p:spPr bwMode="auto">
          <a:xfrm>
            <a:off x="0" y="1663987"/>
            <a:ext cx="84201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defTabSz="442913">
              <a:defRPr>
                <a:solidFill>
                  <a:schemeClr val="tx1"/>
                </a:solidFill>
                <a:latin typeface="Arial" charset="0"/>
              </a:defRPr>
            </a:lvl1pPr>
            <a:lvl2pPr marL="742950" indent="-285750" defTabSz="442913">
              <a:defRPr>
                <a:solidFill>
                  <a:schemeClr val="tx1"/>
                </a:solidFill>
                <a:latin typeface="Arial" charset="0"/>
              </a:defRPr>
            </a:lvl2pPr>
            <a:lvl3pPr marL="1143000" indent="-228600" defTabSz="442913">
              <a:defRPr>
                <a:solidFill>
                  <a:schemeClr val="tx1"/>
                </a:solidFill>
                <a:latin typeface="Arial" charset="0"/>
              </a:defRPr>
            </a:lvl3pPr>
            <a:lvl4pPr marL="1600200" indent="-228600" defTabSz="442913">
              <a:defRPr>
                <a:solidFill>
                  <a:schemeClr val="tx1"/>
                </a:solidFill>
                <a:latin typeface="Arial" charset="0"/>
              </a:defRPr>
            </a:lvl4pPr>
            <a:lvl5pPr marL="2057400" indent="-228600" defTabSz="442913">
              <a:defRPr>
                <a:solidFill>
                  <a:schemeClr val="tx1"/>
                </a:solidFill>
                <a:latin typeface="Arial" charset="0"/>
              </a:defRPr>
            </a:lvl5pPr>
            <a:lvl6pPr marL="2514600" indent="-228600" defTabSz="442913" eaLnBrk="0" fontAlgn="base" hangingPunct="0">
              <a:spcBef>
                <a:spcPct val="0"/>
              </a:spcBef>
              <a:spcAft>
                <a:spcPct val="0"/>
              </a:spcAft>
              <a:defRPr>
                <a:solidFill>
                  <a:schemeClr val="tx1"/>
                </a:solidFill>
                <a:latin typeface="Arial" charset="0"/>
              </a:defRPr>
            </a:lvl6pPr>
            <a:lvl7pPr marL="2971800" indent="-228600" defTabSz="442913" eaLnBrk="0" fontAlgn="base" hangingPunct="0">
              <a:spcBef>
                <a:spcPct val="0"/>
              </a:spcBef>
              <a:spcAft>
                <a:spcPct val="0"/>
              </a:spcAft>
              <a:defRPr>
                <a:solidFill>
                  <a:schemeClr val="tx1"/>
                </a:solidFill>
                <a:latin typeface="Arial" charset="0"/>
              </a:defRPr>
            </a:lvl7pPr>
            <a:lvl8pPr marL="3429000" indent="-228600" defTabSz="442913" eaLnBrk="0" fontAlgn="base" hangingPunct="0">
              <a:spcBef>
                <a:spcPct val="0"/>
              </a:spcBef>
              <a:spcAft>
                <a:spcPct val="0"/>
              </a:spcAft>
              <a:defRPr>
                <a:solidFill>
                  <a:schemeClr val="tx1"/>
                </a:solidFill>
                <a:latin typeface="Arial" charset="0"/>
              </a:defRPr>
            </a:lvl8pPr>
            <a:lvl9pPr marL="3886200" indent="-228600" defTabSz="442913"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ru-RU" sz="2600" b="1">
                <a:solidFill>
                  <a:srgbClr val="333399"/>
                </a:solidFill>
                <a:latin typeface="Consolas" charset="0"/>
              </a:rPr>
              <a:t>[</a:t>
            </a:r>
            <a:r>
              <a:rPr lang="en-US" altLang="ru-RU" sz="2600" b="1" err="1">
                <a:solidFill>
                  <a:srgbClr val="333399"/>
                </a:solidFill>
                <a:latin typeface="Consolas" charset="0"/>
              </a:rPr>
              <a:t>a,b</a:t>
            </a:r>
            <a:r>
              <a:rPr lang="en-US" altLang="ru-RU" sz="2600" b="1">
                <a:solidFill>
                  <a:srgbClr val="333399"/>
                </a:solidFill>
                <a:latin typeface="Consolas" charset="0"/>
              </a:rPr>
              <a:t>] </a:t>
            </a:r>
            <a:r>
              <a:rPr lang="en-US" altLang="ru-RU" sz="2600" b="1" err="1">
                <a:solidFill>
                  <a:srgbClr val="333399"/>
                </a:solidFill>
                <a:latin typeface="Consolas" charset="0"/>
              </a:rPr>
              <a:t>intervalında</a:t>
            </a:r>
            <a:r>
              <a:rPr lang="en-US" altLang="ru-RU" sz="2600" b="1">
                <a:solidFill>
                  <a:srgbClr val="333399"/>
                </a:solidFill>
                <a:latin typeface="Consolas" charset="0"/>
              </a:rPr>
              <a:t> tam </a:t>
            </a:r>
            <a:r>
              <a:rPr lang="en-US" altLang="ru-RU" sz="2600" b="1" err="1">
                <a:solidFill>
                  <a:srgbClr val="333399"/>
                </a:solidFill>
                <a:latin typeface="Consolas" charset="0"/>
              </a:rPr>
              <a:t>təsadüfi</a:t>
            </a:r>
            <a:r>
              <a:rPr lang="en-US" altLang="ru-RU" sz="2600" b="1">
                <a:solidFill>
                  <a:srgbClr val="333399"/>
                </a:solidFill>
                <a:latin typeface="Consolas" charset="0"/>
              </a:rPr>
              <a:t> </a:t>
            </a:r>
            <a:r>
              <a:rPr lang="en-US" altLang="ru-RU" sz="2600" b="1" err="1">
                <a:solidFill>
                  <a:srgbClr val="333399"/>
                </a:solidFill>
                <a:latin typeface="Consolas" charset="0"/>
              </a:rPr>
              <a:t>ədədlər</a:t>
            </a:r>
            <a:r>
              <a:rPr lang="ru-RU" altLang="ru-RU" sz="2600" b="1">
                <a:solidFill>
                  <a:srgbClr val="333399"/>
                </a:solidFill>
                <a:latin typeface="Consolas" charset="0"/>
              </a:rPr>
              <a:t>: </a:t>
            </a:r>
            <a:endParaRPr lang="en-US" altLang="ru-RU" sz="2600" b="1">
              <a:solidFill>
                <a:srgbClr val="333399"/>
              </a:solidFill>
              <a:latin typeface="Consolas" charset="0"/>
            </a:endParaRPr>
          </a:p>
        </p:txBody>
      </p:sp>
      <p:sp>
        <p:nvSpPr>
          <p:cNvPr id="8" name="Rectangle 5"/>
          <p:cNvSpPr>
            <a:spLocks noChangeArrowheads="1"/>
          </p:cNvSpPr>
          <p:nvPr/>
        </p:nvSpPr>
        <p:spPr bwMode="auto">
          <a:xfrm>
            <a:off x="133638" y="2322109"/>
            <a:ext cx="8519535" cy="936539"/>
          </a:xfrm>
          <a:prstGeom prst="rect">
            <a:avLst/>
          </a:prstGeom>
          <a:solidFill>
            <a:schemeClr val="accent5"/>
          </a:solidFill>
          <a:ln w="12700">
            <a:noFill/>
            <a:miter lim="800000"/>
            <a:headEnd/>
            <a:tailEnd type="none" w="lg" len="lg"/>
          </a:ln>
          <a:effectLst>
            <a:outerShdw dist="35921" dir="2700000" algn="ctr" rotWithShape="0">
              <a:schemeClr val="tx1"/>
            </a:outerShdw>
          </a:effectLst>
        </p:spPr>
        <p:txBody>
          <a:bodyPr wrap="square" lIns="90000" tIns="46800" rIns="90000" bIns="46800">
            <a:spAutoFit/>
          </a:bodyPr>
          <a:lstStyle/>
          <a:p>
            <a:pPr eaLnBrk="1" hangingPunct="1">
              <a:lnSpc>
                <a:spcPct val="114000"/>
              </a:lnSpc>
              <a:defRPr/>
            </a:pPr>
            <a:r>
              <a:rPr lang="en-US" sz="2400">
                <a:latin typeface="+mj-lt"/>
                <a:ea typeface="Times New Roman" pitchFamily="18" charset="0"/>
                <a:cs typeface="Courier New" pitchFamily="49" charset="0"/>
              </a:rPr>
              <a:t>X</a:t>
            </a:r>
            <a:r>
              <a:rPr lang="pt-BR" sz="2400">
                <a:latin typeface="+mj-lt"/>
                <a:ea typeface="Times New Roman" pitchFamily="18" charset="0"/>
                <a:cs typeface="Courier New" pitchFamily="49" charset="0"/>
              </a:rPr>
              <a:t> </a:t>
            </a:r>
            <a:r>
              <a:rPr lang="ru-RU" sz="2400">
                <a:latin typeface="+mj-lt"/>
                <a:ea typeface="Times New Roman" pitchFamily="18" charset="0"/>
                <a:cs typeface="Courier New" pitchFamily="49" charset="0"/>
              </a:rPr>
              <a:t>=</a:t>
            </a:r>
            <a:r>
              <a:rPr lang="pt-BR" sz="2400">
                <a:latin typeface="+mj-lt"/>
                <a:ea typeface="Times New Roman" pitchFamily="18" charset="0"/>
                <a:cs typeface="Courier New" pitchFamily="49" charset="0"/>
              </a:rPr>
              <a:t> </a:t>
            </a:r>
            <a:r>
              <a:rPr lang="pt-BR" sz="2400" err="1">
                <a:solidFill>
                  <a:srgbClr val="3333FF"/>
                </a:solidFill>
                <a:latin typeface="+mj-lt"/>
                <a:ea typeface="Times New Roman" pitchFamily="18" charset="0"/>
                <a:cs typeface="Courier New" pitchFamily="49" charset="0"/>
              </a:rPr>
              <a:t>r</a:t>
            </a:r>
            <a:r>
              <a:rPr lang="en-US" sz="2400">
                <a:solidFill>
                  <a:srgbClr val="3333FF"/>
                </a:solidFill>
                <a:latin typeface="+mj-lt"/>
                <a:ea typeface="Times New Roman" pitchFamily="18" charset="0"/>
                <a:cs typeface="Courier New" pitchFamily="49" charset="0"/>
              </a:rPr>
              <a:t>a</a:t>
            </a:r>
            <a:r>
              <a:rPr lang="pt-BR" sz="2400" err="1">
                <a:solidFill>
                  <a:srgbClr val="3333FF"/>
                </a:solidFill>
                <a:latin typeface="+mj-lt"/>
                <a:ea typeface="Times New Roman" pitchFamily="18" charset="0"/>
                <a:cs typeface="Courier New" pitchFamily="49" charset="0"/>
              </a:rPr>
              <a:t>ndom</a:t>
            </a:r>
            <a:r>
              <a:rPr lang="pt-BR" sz="2400">
                <a:solidFill>
                  <a:srgbClr val="3333FF"/>
                </a:solidFill>
                <a:latin typeface="+mj-lt"/>
                <a:ea typeface="Times New Roman" pitchFamily="18" charset="0"/>
                <a:cs typeface="Courier New" pitchFamily="49" charset="0"/>
              </a:rPr>
              <a:t>.</a:t>
            </a:r>
            <a:r>
              <a:rPr lang="en-US" sz="2400" err="1">
                <a:solidFill>
                  <a:srgbClr val="0000FF"/>
                </a:solidFill>
                <a:latin typeface="+mj-lt"/>
                <a:ea typeface="Times New Roman" pitchFamily="18" charset="0"/>
                <a:cs typeface="Courier New" pitchFamily="49" charset="0"/>
              </a:rPr>
              <a:t>randint</a:t>
            </a:r>
            <a:r>
              <a:rPr lang="en-US" sz="2400">
                <a:latin typeface="+mj-lt"/>
                <a:ea typeface="Times New Roman" pitchFamily="18" charset="0"/>
                <a:cs typeface="Courier New" pitchFamily="49" charset="0"/>
              </a:rPr>
              <a:t>(</a:t>
            </a:r>
            <a:r>
              <a:rPr lang="en-US" sz="2400">
                <a:solidFill>
                  <a:srgbClr val="00B0F0"/>
                </a:solidFill>
                <a:latin typeface="+mj-lt"/>
                <a:ea typeface="Times New Roman" pitchFamily="18" charset="0"/>
                <a:cs typeface="Courier New" pitchFamily="49" charset="0"/>
              </a:rPr>
              <a:t>1</a:t>
            </a:r>
            <a:r>
              <a:rPr lang="en-US" sz="2400">
                <a:latin typeface="+mj-lt"/>
                <a:ea typeface="Times New Roman" pitchFamily="18" charset="0"/>
                <a:cs typeface="Courier New" pitchFamily="49" charset="0"/>
              </a:rPr>
              <a:t>,</a:t>
            </a:r>
            <a:r>
              <a:rPr lang="en-US" sz="2400">
                <a:solidFill>
                  <a:srgbClr val="00B0F0"/>
                </a:solidFill>
                <a:latin typeface="+mj-lt"/>
                <a:ea typeface="Times New Roman" pitchFamily="18" charset="0"/>
                <a:cs typeface="Courier New" pitchFamily="49" charset="0"/>
              </a:rPr>
              <a:t>6</a:t>
            </a:r>
            <a:r>
              <a:rPr lang="ru-RU" sz="2400">
                <a:latin typeface="+mj-lt"/>
                <a:ea typeface="Times New Roman" pitchFamily="18" charset="0"/>
                <a:cs typeface="Courier New" pitchFamily="49" charset="0"/>
              </a:rPr>
              <a:t>)</a:t>
            </a:r>
            <a:r>
              <a:rPr lang="en-US" sz="2400">
                <a:latin typeface="+mj-lt"/>
                <a:ea typeface="Times New Roman" pitchFamily="18" charset="0"/>
                <a:cs typeface="Courier New" pitchFamily="49" charset="0"/>
              </a:rPr>
              <a:t> </a:t>
            </a:r>
            <a:r>
              <a:rPr lang="en-US" sz="2400">
                <a:solidFill>
                  <a:srgbClr val="008000"/>
                </a:solidFill>
                <a:latin typeface="+mj-lt"/>
                <a:ea typeface="Times New Roman" pitchFamily="18" charset="0"/>
                <a:cs typeface="Courier New" pitchFamily="49" charset="0"/>
              </a:rPr>
              <a:t># </a:t>
            </a:r>
            <a:r>
              <a:rPr lang="az-Latn-AZ" sz="2400">
                <a:solidFill>
                  <a:srgbClr val="008000"/>
                </a:solidFill>
                <a:latin typeface="+mj-lt"/>
                <a:ea typeface="Times New Roman" pitchFamily="18" charset="0"/>
                <a:cs typeface="Courier New" pitchFamily="49" charset="0"/>
              </a:rPr>
              <a:t>psevdo-təsadüfi ədəd</a:t>
            </a:r>
            <a:endParaRPr lang="ru-RU" sz="2400">
              <a:latin typeface="+mj-lt"/>
              <a:ea typeface="Times New Roman" pitchFamily="18" charset="0"/>
              <a:cs typeface="Courier New" pitchFamily="49" charset="0"/>
            </a:endParaRPr>
          </a:p>
          <a:p>
            <a:pPr eaLnBrk="1" hangingPunct="1">
              <a:lnSpc>
                <a:spcPct val="114000"/>
              </a:lnSpc>
              <a:defRPr/>
            </a:pPr>
            <a:r>
              <a:rPr lang="en-US" sz="2400">
                <a:latin typeface="+mj-lt"/>
                <a:ea typeface="Times New Roman" pitchFamily="18" charset="0"/>
                <a:cs typeface="Courier New" pitchFamily="49" charset="0"/>
              </a:rPr>
              <a:t>Y</a:t>
            </a:r>
            <a:r>
              <a:rPr lang="pt-BR" sz="2400">
                <a:latin typeface="+mj-lt"/>
                <a:ea typeface="Times New Roman" pitchFamily="18" charset="0"/>
                <a:cs typeface="Courier New" pitchFamily="49" charset="0"/>
              </a:rPr>
              <a:t> </a:t>
            </a:r>
            <a:r>
              <a:rPr lang="ru-RU" sz="2400">
                <a:latin typeface="+mj-lt"/>
                <a:ea typeface="Times New Roman" pitchFamily="18" charset="0"/>
                <a:cs typeface="Courier New" pitchFamily="49" charset="0"/>
              </a:rPr>
              <a:t>=</a:t>
            </a:r>
            <a:r>
              <a:rPr lang="pt-BR" sz="2400">
                <a:latin typeface="+mj-lt"/>
                <a:ea typeface="Times New Roman" pitchFamily="18" charset="0"/>
                <a:cs typeface="Courier New" pitchFamily="49" charset="0"/>
              </a:rPr>
              <a:t> </a:t>
            </a:r>
            <a:r>
              <a:rPr lang="pt-BR" sz="2400" err="1">
                <a:solidFill>
                  <a:srgbClr val="3333FF"/>
                </a:solidFill>
                <a:latin typeface="+mj-lt"/>
                <a:ea typeface="Times New Roman" pitchFamily="18" charset="0"/>
                <a:cs typeface="Courier New" pitchFamily="49" charset="0"/>
              </a:rPr>
              <a:t>r</a:t>
            </a:r>
            <a:r>
              <a:rPr lang="en-US" sz="2400">
                <a:solidFill>
                  <a:srgbClr val="3333FF"/>
                </a:solidFill>
                <a:latin typeface="+mj-lt"/>
                <a:ea typeface="Times New Roman" pitchFamily="18" charset="0"/>
                <a:cs typeface="Courier New" pitchFamily="49" charset="0"/>
              </a:rPr>
              <a:t>a</a:t>
            </a:r>
            <a:r>
              <a:rPr lang="pt-BR" sz="2400" err="1">
                <a:solidFill>
                  <a:srgbClr val="3333FF"/>
                </a:solidFill>
                <a:latin typeface="+mj-lt"/>
                <a:ea typeface="Times New Roman" pitchFamily="18" charset="0"/>
                <a:cs typeface="Courier New" pitchFamily="49" charset="0"/>
              </a:rPr>
              <a:t>ndom</a:t>
            </a:r>
            <a:r>
              <a:rPr lang="pt-BR" sz="2400">
                <a:solidFill>
                  <a:srgbClr val="3333FF"/>
                </a:solidFill>
                <a:latin typeface="+mj-lt"/>
                <a:ea typeface="Times New Roman" pitchFamily="18" charset="0"/>
                <a:cs typeface="Courier New" pitchFamily="49" charset="0"/>
              </a:rPr>
              <a:t>.</a:t>
            </a:r>
            <a:r>
              <a:rPr lang="en-US" sz="2400" err="1">
                <a:solidFill>
                  <a:srgbClr val="0000FF"/>
                </a:solidFill>
                <a:latin typeface="+mj-lt"/>
                <a:ea typeface="Times New Roman" pitchFamily="18" charset="0"/>
                <a:cs typeface="Courier New" pitchFamily="49" charset="0"/>
              </a:rPr>
              <a:t>randint</a:t>
            </a:r>
            <a:r>
              <a:rPr lang="en-US" sz="2400">
                <a:latin typeface="+mj-lt"/>
                <a:ea typeface="Times New Roman" pitchFamily="18" charset="0"/>
                <a:cs typeface="Courier New" pitchFamily="49" charset="0"/>
              </a:rPr>
              <a:t>(</a:t>
            </a:r>
            <a:r>
              <a:rPr lang="en-US" sz="2400">
                <a:solidFill>
                  <a:srgbClr val="00B0F0"/>
                </a:solidFill>
                <a:latin typeface="+mj-lt"/>
                <a:ea typeface="Times New Roman" pitchFamily="18" charset="0"/>
                <a:cs typeface="Courier New" pitchFamily="49" charset="0"/>
              </a:rPr>
              <a:t>1</a:t>
            </a:r>
            <a:r>
              <a:rPr lang="en-US" sz="2400">
                <a:latin typeface="+mj-lt"/>
                <a:ea typeface="Times New Roman" pitchFamily="18" charset="0"/>
                <a:cs typeface="Courier New" pitchFamily="49" charset="0"/>
              </a:rPr>
              <a:t>,</a:t>
            </a:r>
            <a:r>
              <a:rPr lang="en-US" sz="2400">
                <a:solidFill>
                  <a:srgbClr val="00B0F0"/>
                </a:solidFill>
                <a:latin typeface="+mj-lt"/>
                <a:ea typeface="Times New Roman" pitchFamily="18" charset="0"/>
                <a:cs typeface="Courier New" pitchFamily="49" charset="0"/>
              </a:rPr>
              <a:t>6</a:t>
            </a:r>
            <a:r>
              <a:rPr lang="ru-RU" sz="2400">
                <a:latin typeface="+mj-lt"/>
                <a:ea typeface="Times New Roman" pitchFamily="18" charset="0"/>
                <a:cs typeface="Courier New" pitchFamily="49" charset="0"/>
              </a:rPr>
              <a:t>)</a:t>
            </a:r>
            <a:r>
              <a:rPr lang="en-US" sz="2400">
                <a:latin typeface="+mj-lt"/>
                <a:ea typeface="Times New Roman" pitchFamily="18" charset="0"/>
                <a:cs typeface="Courier New" pitchFamily="49" charset="0"/>
              </a:rPr>
              <a:t> </a:t>
            </a:r>
            <a:r>
              <a:rPr lang="pt-BR" sz="2400">
                <a:solidFill>
                  <a:srgbClr val="008000"/>
                </a:solidFill>
                <a:latin typeface="+mj-lt"/>
                <a:ea typeface="Times New Roman" pitchFamily="18" charset="0"/>
                <a:cs typeface="Courier New" pitchFamily="49" charset="0"/>
              </a:rPr>
              <a:t># </a:t>
            </a:r>
            <a:r>
              <a:rPr lang="az-Latn-AZ" sz="2400">
                <a:solidFill>
                  <a:srgbClr val="008000"/>
                </a:solidFill>
                <a:latin typeface="+mj-lt"/>
                <a:ea typeface="Times New Roman" pitchFamily="18" charset="0"/>
                <a:cs typeface="Courier New" pitchFamily="49" charset="0"/>
              </a:rPr>
              <a:t>yeni təsadüfi ədəd</a:t>
            </a:r>
            <a:r>
              <a:rPr lang="ru-RU" sz="2400">
                <a:solidFill>
                  <a:srgbClr val="008000"/>
                </a:solidFill>
                <a:latin typeface="+mj-lt"/>
                <a:ea typeface="Times New Roman" pitchFamily="18" charset="0"/>
                <a:cs typeface="Courier New" pitchFamily="49" charset="0"/>
              </a:rPr>
              <a:t>! </a:t>
            </a:r>
            <a:endParaRPr lang="pt-BR" sz="2400">
              <a:latin typeface="+mj-lt"/>
              <a:ea typeface="Times New Roman" pitchFamily="18" charset="0"/>
              <a:cs typeface="Courier New" pitchFamily="49" charset="0"/>
            </a:endParaRPr>
          </a:p>
        </p:txBody>
      </p:sp>
      <p:sp>
        <p:nvSpPr>
          <p:cNvPr id="10" name="Прямоугольник 9"/>
          <p:cNvSpPr>
            <a:spLocks noChangeArrowheads="1"/>
          </p:cNvSpPr>
          <p:nvPr/>
        </p:nvSpPr>
        <p:spPr bwMode="auto">
          <a:xfrm>
            <a:off x="393700" y="895350"/>
            <a:ext cx="2393604" cy="461665"/>
          </a:xfrm>
          <a:prstGeom prst="rect">
            <a:avLst/>
          </a:prstGeom>
          <a:solidFill>
            <a:schemeClr val="accent5"/>
          </a:solidFill>
          <a:ln>
            <a:noFill/>
          </a:ln>
          <a:effectLst>
            <a:outerShdw blurRad="63500" dist="38100" dir="2700000" algn="tl" rotWithShape="0">
              <a:srgbClr val="000000">
                <a:alpha val="39999"/>
              </a:srgbClr>
            </a:outerShdw>
          </a:effec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solidFill>
                  <a:srgbClr val="3333FF"/>
                </a:solidFill>
                <a:latin typeface="+mj-lt"/>
                <a:ea typeface="Times New Roman" charset="0"/>
                <a:cs typeface="Courier New" charset="0"/>
              </a:rPr>
              <a:t>import </a:t>
            </a:r>
            <a:r>
              <a:rPr lang="en-US" altLang="en-US" sz="2400">
                <a:latin typeface="+mj-lt"/>
                <a:ea typeface="Times New Roman" charset="0"/>
                <a:cs typeface="Courier New" charset="0"/>
              </a:rPr>
              <a:t>random</a:t>
            </a:r>
            <a:endParaRPr lang="ru-RU" altLang="en-US" sz="2400">
              <a:latin typeface="+mj-lt"/>
              <a:ea typeface="Times New Roman" charset="0"/>
              <a:cs typeface="Courier New" charset="0"/>
            </a:endParaRPr>
          </a:p>
        </p:txBody>
      </p:sp>
      <p:sp>
        <p:nvSpPr>
          <p:cNvPr id="11" name="Text Box 4"/>
          <p:cNvSpPr txBox="1">
            <a:spLocks noChangeArrowheads="1"/>
          </p:cNvSpPr>
          <p:nvPr/>
        </p:nvSpPr>
        <p:spPr bwMode="auto">
          <a:xfrm>
            <a:off x="0" y="4981575"/>
            <a:ext cx="904701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4625" indent="-174625" defTabSz="442913">
              <a:defRPr>
                <a:solidFill>
                  <a:schemeClr val="tx1"/>
                </a:solidFill>
                <a:latin typeface="Arial" charset="0"/>
              </a:defRPr>
            </a:lvl1pPr>
            <a:lvl2pPr marL="742950" indent="-285750" defTabSz="442913">
              <a:defRPr>
                <a:solidFill>
                  <a:schemeClr val="tx1"/>
                </a:solidFill>
                <a:latin typeface="Arial" charset="0"/>
              </a:defRPr>
            </a:lvl2pPr>
            <a:lvl3pPr marL="1143000" indent="-228600" defTabSz="442913">
              <a:defRPr>
                <a:solidFill>
                  <a:schemeClr val="tx1"/>
                </a:solidFill>
                <a:latin typeface="Arial" charset="0"/>
              </a:defRPr>
            </a:lvl3pPr>
            <a:lvl4pPr marL="1600200" indent="-228600" defTabSz="442913">
              <a:defRPr>
                <a:solidFill>
                  <a:schemeClr val="tx1"/>
                </a:solidFill>
                <a:latin typeface="Arial" charset="0"/>
              </a:defRPr>
            </a:lvl4pPr>
            <a:lvl5pPr marL="2057400" indent="-228600" defTabSz="442913">
              <a:defRPr>
                <a:solidFill>
                  <a:schemeClr val="tx1"/>
                </a:solidFill>
                <a:latin typeface="Arial" charset="0"/>
              </a:defRPr>
            </a:lvl5pPr>
            <a:lvl6pPr marL="2514600" indent="-228600" defTabSz="442913" eaLnBrk="0" fontAlgn="base" hangingPunct="0">
              <a:spcBef>
                <a:spcPct val="0"/>
              </a:spcBef>
              <a:spcAft>
                <a:spcPct val="0"/>
              </a:spcAft>
              <a:defRPr>
                <a:solidFill>
                  <a:schemeClr val="tx1"/>
                </a:solidFill>
                <a:latin typeface="Arial" charset="0"/>
              </a:defRPr>
            </a:lvl6pPr>
            <a:lvl7pPr marL="2971800" indent="-228600" defTabSz="442913" eaLnBrk="0" fontAlgn="base" hangingPunct="0">
              <a:spcBef>
                <a:spcPct val="0"/>
              </a:spcBef>
              <a:spcAft>
                <a:spcPct val="0"/>
              </a:spcAft>
              <a:defRPr>
                <a:solidFill>
                  <a:schemeClr val="tx1"/>
                </a:solidFill>
                <a:latin typeface="Arial" charset="0"/>
              </a:defRPr>
            </a:lvl7pPr>
            <a:lvl8pPr marL="3429000" indent="-228600" defTabSz="442913" eaLnBrk="0" fontAlgn="base" hangingPunct="0">
              <a:spcBef>
                <a:spcPct val="0"/>
              </a:spcBef>
              <a:spcAft>
                <a:spcPct val="0"/>
              </a:spcAft>
              <a:defRPr>
                <a:solidFill>
                  <a:schemeClr val="tx1"/>
                </a:solidFill>
                <a:latin typeface="Arial" charset="0"/>
              </a:defRPr>
            </a:lvl8pPr>
            <a:lvl9pPr marL="3886200" indent="-228600" defTabSz="442913" eaLnBrk="0" fontAlgn="base" hangingPunct="0">
              <a:spcBef>
                <a:spcPct val="0"/>
              </a:spcBef>
              <a:spcAft>
                <a:spcPct val="0"/>
              </a:spcAft>
              <a:defRPr>
                <a:solidFill>
                  <a:schemeClr val="tx1"/>
                </a:solidFill>
                <a:latin typeface="Arial" charset="0"/>
              </a:defRPr>
            </a:lvl9pPr>
          </a:lstStyle>
          <a:p>
            <a:pPr>
              <a:spcBef>
                <a:spcPct val="50000"/>
              </a:spcBef>
            </a:pPr>
            <a:r>
              <a:rPr lang="en-US" altLang="en-US" sz="2600" b="1">
                <a:solidFill>
                  <a:srgbClr val="333399"/>
                </a:solidFill>
                <a:latin typeface="Consolas" charset="0"/>
              </a:rPr>
              <a:t>[a, b] </a:t>
            </a:r>
            <a:r>
              <a:rPr lang="en-US" altLang="en-US" sz="2600" b="1" err="1">
                <a:solidFill>
                  <a:srgbClr val="333399"/>
                </a:solidFill>
                <a:latin typeface="Consolas" charset="0"/>
              </a:rPr>
              <a:t>intervalında</a:t>
            </a:r>
            <a:r>
              <a:rPr lang="en-US" altLang="en-US" sz="2600" b="1">
                <a:solidFill>
                  <a:srgbClr val="333399"/>
                </a:solidFill>
                <a:latin typeface="Consolas" charset="0"/>
              </a:rPr>
              <a:t> generator (</a:t>
            </a:r>
            <a:r>
              <a:rPr lang="az-Latn-AZ" altLang="en-US" sz="2600" b="1">
                <a:solidFill>
                  <a:srgbClr val="333399"/>
                </a:solidFill>
                <a:latin typeface="Consolas" charset="0"/>
              </a:rPr>
              <a:t>həqiqi ədədlər</a:t>
            </a:r>
            <a:r>
              <a:rPr lang="en-US" altLang="en-US" sz="2600" b="1">
                <a:solidFill>
                  <a:srgbClr val="333399"/>
                </a:solidFill>
                <a:latin typeface="Consolas" charset="0"/>
              </a:rPr>
              <a:t>)</a:t>
            </a:r>
            <a:r>
              <a:rPr lang="ru-RU" altLang="en-US" sz="2600" b="1">
                <a:solidFill>
                  <a:srgbClr val="333399"/>
                </a:solidFill>
                <a:latin typeface="Consolas" charset="0"/>
              </a:rPr>
              <a:t>: </a:t>
            </a:r>
            <a:endParaRPr lang="en-US" altLang="en-US" sz="2600" b="1">
              <a:solidFill>
                <a:srgbClr val="333399"/>
              </a:solidFill>
              <a:latin typeface="Consolas" charset="0"/>
            </a:endParaRPr>
          </a:p>
        </p:txBody>
      </p:sp>
      <p:sp>
        <p:nvSpPr>
          <p:cNvPr id="12" name="Rectangle 5"/>
          <p:cNvSpPr>
            <a:spLocks noChangeArrowheads="1"/>
          </p:cNvSpPr>
          <p:nvPr/>
        </p:nvSpPr>
        <p:spPr bwMode="auto">
          <a:xfrm>
            <a:off x="133638" y="5479111"/>
            <a:ext cx="7316788" cy="831850"/>
          </a:xfrm>
          <a:prstGeom prst="rect">
            <a:avLst/>
          </a:prstGeom>
          <a:solidFill>
            <a:schemeClr val="accent5"/>
          </a:solidFill>
          <a:ln>
            <a:noFill/>
          </a:ln>
          <a:effectLst>
            <a:outerShdw blurRad="63500" dist="38100" dir="2700000" algn="tl" rotWithShape="0">
              <a:srgbClr val="000000">
                <a:alpha val="39999"/>
              </a:srgbClr>
            </a:outerShdw>
          </a:effectLst>
        </p:spPr>
        <p:txBody>
          <a:bodyPr wrap="square" lIns="90000" tIns="46800" rIns="90000" bIns="4680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pt-BR" altLang="en-US" sz="2400" err="1">
                <a:latin typeface="+mj-lt"/>
              </a:rPr>
              <a:t>X</a:t>
            </a:r>
            <a:r>
              <a:rPr lang="pt-BR" altLang="en-US" sz="2400">
                <a:latin typeface="+mj-lt"/>
              </a:rPr>
              <a:t> = </a:t>
            </a:r>
            <a:r>
              <a:rPr lang="pt-BR" altLang="en-US" sz="2400" err="1">
                <a:solidFill>
                  <a:srgbClr val="3333FF"/>
                </a:solidFill>
                <a:latin typeface="+mj-lt"/>
              </a:rPr>
              <a:t>r</a:t>
            </a:r>
            <a:r>
              <a:rPr lang="en-US" altLang="en-US" sz="2400">
                <a:solidFill>
                  <a:srgbClr val="3333FF"/>
                </a:solidFill>
                <a:latin typeface="+mj-lt"/>
              </a:rPr>
              <a:t>a</a:t>
            </a:r>
            <a:r>
              <a:rPr lang="pt-BR" altLang="en-US" sz="2400" err="1">
                <a:solidFill>
                  <a:srgbClr val="3333FF"/>
                </a:solidFill>
                <a:latin typeface="+mj-lt"/>
              </a:rPr>
              <a:t>ndom</a:t>
            </a:r>
            <a:r>
              <a:rPr lang="pt-BR" altLang="en-US" sz="2400">
                <a:solidFill>
                  <a:srgbClr val="3333FF"/>
                </a:solidFill>
                <a:latin typeface="+mj-lt"/>
              </a:rPr>
              <a:t>.</a:t>
            </a:r>
            <a:r>
              <a:rPr lang="en-US" altLang="en-US" sz="2400">
                <a:solidFill>
                  <a:srgbClr val="3333FF"/>
                </a:solidFill>
                <a:latin typeface="+mj-lt"/>
              </a:rPr>
              <a:t>uniform</a:t>
            </a:r>
            <a:r>
              <a:rPr lang="pt-BR" altLang="en-US" sz="2400">
                <a:latin typeface="+mj-lt"/>
              </a:rPr>
              <a:t>(</a:t>
            </a:r>
            <a:r>
              <a:rPr lang="pt-BR" altLang="en-US" sz="2400">
                <a:solidFill>
                  <a:srgbClr val="00B0F0"/>
                </a:solidFill>
                <a:latin typeface="+mj-lt"/>
              </a:rPr>
              <a:t>1.2</a:t>
            </a:r>
            <a:r>
              <a:rPr lang="en-US" altLang="en-US" sz="2400">
                <a:latin typeface="+mj-lt"/>
              </a:rPr>
              <a:t>,</a:t>
            </a:r>
            <a:r>
              <a:rPr lang="ru-RU" altLang="en-US" sz="2400">
                <a:latin typeface="+mj-lt"/>
              </a:rPr>
              <a:t> </a:t>
            </a:r>
            <a:r>
              <a:rPr lang="en-US" altLang="en-US" sz="2400">
                <a:solidFill>
                  <a:srgbClr val="00B0F0"/>
                </a:solidFill>
                <a:latin typeface="+mj-lt"/>
              </a:rPr>
              <a:t>3.5</a:t>
            </a:r>
            <a:r>
              <a:rPr lang="pt-BR" altLang="en-US" sz="2400">
                <a:latin typeface="+mj-lt"/>
              </a:rPr>
              <a:t>) </a:t>
            </a:r>
            <a:r>
              <a:rPr lang="ru-RU" altLang="en-US" sz="2400">
                <a:latin typeface="+mj-lt"/>
              </a:rPr>
              <a:t> </a:t>
            </a:r>
            <a:endParaRPr lang="en-US" altLang="en-US" sz="2400">
              <a:solidFill>
                <a:srgbClr val="008000"/>
              </a:solidFill>
              <a:latin typeface="+mj-lt"/>
            </a:endParaRPr>
          </a:p>
          <a:p>
            <a:r>
              <a:rPr lang="pt-BR" altLang="en-US" sz="2400" err="1">
                <a:latin typeface="+mj-lt"/>
              </a:rPr>
              <a:t>Y</a:t>
            </a:r>
            <a:r>
              <a:rPr lang="pt-BR" altLang="en-US" sz="2400">
                <a:latin typeface="+mj-lt"/>
              </a:rPr>
              <a:t> = </a:t>
            </a:r>
            <a:r>
              <a:rPr lang="pt-BR" altLang="en-US" sz="2400" err="1">
                <a:solidFill>
                  <a:srgbClr val="3333FF"/>
                </a:solidFill>
                <a:latin typeface="+mj-lt"/>
              </a:rPr>
              <a:t>r</a:t>
            </a:r>
            <a:r>
              <a:rPr lang="en-US" altLang="en-US" sz="2400">
                <a:solidFill>
                  <a:srgbClr val="3333FF"/>
                </a:solidFill>
                <a:latin typeface="+mj-lt"/>
              </a:rPr>
              <a:t>a</a:t>
            </a:r>
            <a:r>
              <a:rPr lang="pt-BR" altLang="en-US" sz="2400" err="1">
                <a:solidFill>
                  <a:srgbClr val="3333FF"/>
                </a:solidFill>
                <a:latin typeface="+mj-lt"/>
              </a:rPr>
              <a:t>ndom</a:t>
            </a:r>
            <a:r>
              <a:rPr lang="pt-BR" altLang="en-US" sz="2400">
                <a:solidFill>
                  <a:srgbClr val="3333FF"/>
                </a:solidFill>
                <a:latin typeface="+mj-lt"/>
              </a:rPr>
              <a:t>.</a:t>
            </a:r>
            <a:r>
              <a:rPr lang="en-US" altLang="en-US" sz="2400">
                <a:solidFill>
                  <a:srgbClr val="3333FF"/>
                </a:solidFill>
                <a:latin typeface="+mj-lt"/>
              </a:rPr>
              <a:t>uniform</a:t>
            </a:r>
            <a:r>
              <a:rPr lang="pt-BR" altLang="en-US" sz="2400">
                <a:latin typeface="+mj-lt"/>
              </a:rPr>
              <a:t>(</a:t>
            </a:r>
            <a:r>
              <a:rPr lang="pt-BR" altLang="en-US" sz="2400">
                <a:solidFill>
                  <a:srgbClr val="00B0F0"/>
                </a:solidFill>
                <a:latin typeface="+mj-lt"/>
              </a:rPr>
              <a:t>1.2</a:t>
            </a:r>
            <a:r>
              <a:rPr lang="en-US" altLang="en-US" sz="2400">
                <a:latin typeface="+mj-lt"/>
              </a:rPr>
              <a:t>,</a:t>
            </a:r>
            <a:r>
              <a:rPr lang="ru-RU" altLang="en-US" sz="2400">
                <a:latin typeface="+mj-lt"/>
              </a:rPr>
              <a:t> </a:t>
            </a:r>
            <a:r>
              <a:rPr lang="en-US" altLang="en-US" sz="2400">
                <a:solidFill>
                  <a:srgbClr val="00B0F0"/>
                </a:solidFill>
                <a:latin typeface="+mj-lt"/>
              </a:rPr>
              <a:t>3.5</a:t>
            </a:r>
            <a:r>
              <a:rPr lang="pt-BR" altLang="en-US" sz="2400">
                <a:latin typeface="+mj-lt"/>
              </a:rPr>
              <a:t>)</a:t>
            </a:r>
            <a:endParaRPr lang="pt-BR" altLang="en-US" sz="2400">
              <a:solidFill>
                <a:srgbClr val="008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dissolve">
                                      <p:cBhvr>
                                        <p:cTn id="16" dur="500"/>
                                        <p:tgtEl>
                                          <p:spTgt spid="7">
                                            <p:txEl>
                                              <p:pRg st="0" end="0"/>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bg/>
                                          </p:spTgt>
                                        </p:tgtEl>
                                        <p:attrNameLst>
                                          <p:attrName>style.visibility</p:attrName>
                                        </p:attrNameLst>
                                      </p:cBhvr>
                                      <p:to>
                                        <p:strVal val="visible"/>
                                      </p:to>
                                    </p:set>
                                    <p:animEffect transition="in" filter="dissolve">
                                      <p:cBhvr>
                                        <p:cTn id="19" dur="500"/>
                                        <p:tgtEl>
                                          <p:spTgt spid="8">
                                            <p:bg/>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dissolve">
                                      <p:cBhvr>
                                        <p:cTn id="22" dur="500"/>
                                        <p:tgtEl>
                                          <p:spTgt spid="8">
                                            <p:txEl>
                                              <p:pRg st="0" end="0"/>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dissolve">
                                      <p:cBhvr>
                                        <p:cTn id="25" dur="500"/>
                                        <p:tgtEl>
                                          <p:spTgt spid="8">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dissolve">
                                      <p:cBhvr>
                                        <p:cTn id="30" dur="500"/>
                                        <p:tgtEl>
                                          <p:spTgt spid="4">
                                            <p:txEl>
                                              <p:pRg st="0" end="0"/>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
                                            <p:bg/>
                                          </p:spTgt>
                                        </p:tgtEl>
                                        <p:attrNameLst>
                                          <p:attrName>style.visibility</p:attrName>
                                        </p:attrNameLst>
                                      </p:cBhvr>
                                      <p:to>
                                        <p:strVal val="visible"/>
                                      </p:to>
                                    </p:set>
                                    <p:animEffect transition="in" filter="dissolve">
                                      <p:cBhvr>
                                        <p:cTn id="33" dur="500"/>
                                        <p:tgtEl>
                                          <p:spTgt spid="5">
                                            <p:bg/>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dissolve">
                                      <p:cBhvr>
                                        <p:cTn id="36" dur="500"/>
                                        <p:tgtEl>
                                          <p:spTgt spid="5">
                                            <p:txEl>
                                              <p:pRg st="0" end="0"/>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dissolve">
                                      <p:cBhvr>
                                        <p:cTn id="39" dur="500"/>
                                        <p:tgtEl>
                                          <p:spTgt spid="5">
                                            <p:txEl>
                                              <p:pRg st="1" end="1"/>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1">
                                            <p:txEl>
                                              <p:pRg st="0" end="0"/>
                                            </p:txEl>
                                          </p:spTgt>
                                        </p:tgtEl>
                                        <p:attrNameLst>
                                          <p:attrName>style.visibility</p:attrName>
                                        </p:attrNameLst>
                                      </p:cBhvr>
                                      <p:to>
                                        <p:strVal val="visible"/>
                                      </p:to>
                                    </p:set>
                                    <p:animEffect transition="in" filter="dissolve">
                                      <p:cBhvr>
                                        <p:cTn id="44" dur="500"/>
                                        <p:tgtEl>
                                          <p:spTgt spid="11">
                                            <p:txEl>
                                              <p:pRg st="0" end="0"/>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2">
                                            <p:bg/>
                                          </p:spTgt>
                                        </p:tgtEl>
                                        <p:attrNameLst>
                                          <p:attrName>style.visibility</p:attrName>
                                        </p:attrNameLst>
                                      </p:cBhvr>
                                      <p:to>
                                        <p:strVal val="visible"/>
                                      </p:to>
                                    </p:set>
                                    <p:animEffect transition="in" filter="dissolve">
                                      <p:cBhvr>
                                        <p:cTn id="47" dur="500"/>
                                        <p:tgtEl>
                                          <p:spTgt spid="12">
                                            <p:bg/>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2">
                                            <p:txEl>
                                              <p:pRg st="0" end="0"/>
                                            </p:txEl>
                                          </p:spTgt>
                                        </p:tgtEl>
                                        <p:attrNameLst>
                                          <p:attrName>style.visibility</p:attrName>
                                        </p:attrNameLst>
                                      </p:cBhvr>
                                      <p:to>
                                        <p:strVal val="visible"/>
                                      </p:to>
                                    </p:set>
                                    <p:animEffect transition="in" filter="dissolve">
                                      <p:cBhvr>
                                        <p:cTn id="50" dur="500"/>
                                        <p:tgtEl>
                                          <p:spTgt spid="12">
                                            <p:txEl>
                                              <p:pRg st="0" end="0"/>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2">
                                            <p:txEl>
                                              <p:pRg st="1" end="1"/>
                                            </p:txEl>
                                          </p:spTgt>
                                        </p:tgtEl>
                                        <p:attrNameLst>
                                          <p:attrName>style.visibility</p:attrName>
                                        </p:attrNameLst>
                                      </p:cBhvr>
                                      <p:to>
                                        <p:strVal val="visible"/>
                                      </p:to>
                                    </p:set>
                                    <p:animEffect transition="in" filter="dissolve">
                                      <p:cBhvr>
                                        <p:cTn id="5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animBg="1"/>
      <p:bldP spid="6" grpId="0" animBg="1"/>
      <p:bldP spid="7" grpId="0" build="p"/>
      <p:bldP spid="8" grpId="0" build="p" animBg="1"/>
      <p:bldP spid="10" grpId="0" animBg="1"/>
      <p:bldP spid="11" grpId="0" build="p"/>
      <p:bldP spid="12"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Заголовок 1"/>
          <p:cNvSpPr>
            <a:spLocks noGrp="1"/>
          </p:cNvSpPr>
          <p:nvPr>
            <p:ph type="title"/>
          </p:nvPr>
        </p:nvSpPr>
        <p:spPr>
          <a:xfrm>
            <a:off x="311150" y="301625"/>
            <a:ext cx="8375650" cy="471488"/>
          </a:xfrm>
        </p:spPr>
        <p:txBody>
          <a:bodyPr/>
          <a:lstStyle/>
          <a:p>
            <a:r>
              <a:rPr lang="en-US" altLang="ru-RU" err="1"/>
              <a:t>Təsadüfi</a:t>
            </a:r>
            <a:r>
              <a:rPr lang="en-US" altLang="ru-RU"/>
              <a:t> </a:t>
            </a:r>
            <a:r>
              <a:rPr lang="en-US" altLang="ru-RU" err="1"/>
              <a:t>ədədlər</a:t>
            </a:r>
            <a:r>
              <a:rPr lang="en-US" altLang="ru-RU"/>
              <a:t> </a:t>
            </a:r>
            <a:r>
              <a:rPr lang="en-US" altLang="ru-RU" err="1"/>
              <a:t>generatoru</a:t>
            </a:r>
            <a:endParaRPr lang="ru-RU" altLang="ru-RU"/>
          </a:p>
        </p:txBody>
      </p:sp>
      <p:sp>
        <p:nvSpPr>
          <p:cNvPr id="4" name="Text Box 4"/>
          <p:cNvSpPr txBox="1">
            <a:spLocks noChangeArrowheads="1"/>
          </p:cNvSpPr>
          <p:nvPr/>
        </p:nvSpPr>
        <p:spPr bwMode="auto">
          <a:xfrm>
            <a:off x="188913" y="3053359"/>
            <a:ext cx="84201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defTabSz="442913">
              <a:defRPr>
                <a:solidFill>
                  <a:schemeClr val="tx1"/>
                </a:solidFill>
                <a:latin typeface="Arial" charset="0"/>
              </a:defRPr>
            </a:lvl1pPr>
            <a:lvl2pPr marL="742950" indent="-285750" defTabSz="442913">
              <a:defRPr>
                <a:solidFill>
                  <a:schemeClr val="tx1"/>
                </a:solidFill>
                <a:latin typeface="Arial" charset="0"/>
              </a:defRPr>
            </a:lvl2pPr>
            <a:lvl3pPr marL="1143000" indent="-228600" defTabSz="442913">
              <a:defRPr>
                <a:solidFill>
                  <a:schemeClr val="tx1"/>
                </a:solidFill>
                <a:latin typeface="Arial" charset="0"/>
              </a:defRPr>
            </a:lvl3pPr>
            <a:lvl4pPr marL="1600200" indent="-228600" defTabSz="442913">
              <a:defRPr>
                <a:solidFill>
                  <a:schemeClr val="tx1"/>
                </a:solidFill>
                <a:latin typeface="Arial" charset="0"/>
              </a:defRPr>
            </a:lvl4pPr>
            <a:lvl5pPr marL="2057400" indent="-228600" defTabSz="442913">
              <a:defRPr>
                <a:solidFill>
                  <a:schemeClr val="tx1"/>
                </a:solidFill>
                <a:latin typeface="Arial" charset="0"/>
              </a:defRPr>
            </a:lvl5pPr>
            <a:lvl6pPr marL="2514600" indent="-228600" defTabSz="442913" eaLnBrk="0" fontAlgn="base" hangingPunct="0">
              <a:spcBef>
                <a:spcPct val="0"/>
              </a:spcBef>
              <a:spcAft>
                <a:spcPct val="0"/>
              </a:spcAft>
              <a:defRPr>
                <a:solidFill>
                  <a:schemeClr val="tx1"/>
                </a:solidFill>
                <a:latin typeface="Arial" charset="0"/>
              </a:defRPr>
            </a:lvl6pPr>
            <a:lvl7pPr marL="2971800" indent="-228600" defTabSz="442913" eaLnBrk="0" fontAlgn="base" hangingPunct="0">
              <a:spcBef>
                <a:spcPct val="0"/>
              </a:spcBef>
              <a:spcAft>
                <a:spcPct val="0"/>
              </a:spcAft>
              <a:defRPr>
                <a:solidFill>
                  <a:schemeClr val="tx1"/>
                </a:solidFill>
                <a:latin typeface="Arial" charset="0"/>
              </a:defRPr>
            </a:lvl7pPr>
            <a:lvl8pPr marL="3429000" indent="-228600" defTabSz="442913" eaLnBrk="0" fontAlgn="base" hangingPunct="0">
              <a:spcBef>
                <a:spcPct val="0"/>
              </a:spcBef>
              <a:spcAft>
                <a:spcPct val="0"/>
              </a:spcAft>
              <a:defRPr>
                <a:solidFill>
                  <a:schemeClr val="tx1"/>
                </a:solidFill>
                <a:latin typeface="Arial" charset="0"/>
              </a:defRPr>
            </a:lvl8pPr>
            <a:lvl9pPr marL="3886200" indent="-228600" defTabSz="442913" eaLnBrk="0" fontAlgn="base" hangingPunct="0">
              <a:spcBef>
                <a:spcPct val="0"/>
              </a:spcBef>
              <a:spcAft>
                <a:spcPct val="0"/>
              </a:spcAft>
              <a:defRPr>
                <a:solidFill>
                  <a:schemeClr val="tx1"/>
                </a:solidFill>
                <a:latin typeface="Arial" charset="0"/>
              </a:defRPr>
            </a:lvl9pPr>
          </a:lstStyle>
          <a:p>
            <a:pPr marL="0" lvl="0" indent="0" defTabSz="914400" eaLnBrk="1" hangingPunct="1">
              <a:spcBef>
                <a:spcPct val="50000"/>
              </a:spcBef>
            </a:pPr>
            <a:r>
              <a:rPr lang="en-US" altLang="ru-RU" sz="2600" b="1">
                <a:solidFill>
                  <a:srgbClr val="333399"/>
                </a:solidFill>
                <a:latin typeface="Consolas" charset="0"/>
              </a:rPr>
              <a:t>[0,1) </a:t>
            </a:r>
            <a:r>
              <a:rPr lang="en-US" altLang="ru-RU" sz="2600" b="1" err="1">
                <a:solidFill>
                  <a:srgbClr val="333399"/>
                </a:solidFill>
                <a:latin typeface="Consolas" charset="0"/>
              </a:rPr>
              <a:t>intervalında</a:t>
            </a:r>
            <a:r>
              <a:rPr lang="en-US" altLang="ru-RU" sz="2600" b="1">
                <a:solidFill>
                  <a:srgbClr val="333399"/>
                </a:solidFill>
                <a:latin typeface="Consolas" charset="0"/>
              </a:rPr>
              <a:t> generator</a:t>
            </a:r>
            <a:r>
              <a:rPr lang="ru-RU" altLang="ru-RU" sz="2600" b="1">
                <a:solidFill>
                  <a:srgbClr val="333399"/>
                </a:solidFill>
                <a:latin typeface="Consolas" charset="0"/>
              </a:rPr>
              <a:t>: </a:t>
            </a:r>
            <a:endParaRPr lang="en-US" altLang="ru-RU" sz="2600" b="1">
              <a:solidFill>
                <a:srgbClr val="333399"/>
              </a:solidFill>
              <a:latin typeface="Consolas" charset="0"/>
            </a:endParaRPr>
          </a:p>
        </p:txBody>
      </p:sp>
      <p:sp>
        <p:nvSpPr>
          <p:cNvPr id="5" name="Rectangle 5"/>
          <p:cNvSpPr>
            <a:spLocks noChangeArrowheads="1"/>
          </p:cNvSpPr>
          <p:nvPr/>
        </p:nvSpPr>
        <p:spPr bwMode="auto">
          <a:xfrm>
            <a:off x="388937" y="3593706"/>
            <a:ext cx="7802563" cy="833438"/>
          </a:xfrm>
          <a:prstGeom prst="rect">
            <a:avLst/>
          </a:prstGeom>
          <a:solidFill>
            <a:schemeClr val="accent5"/>
          </a:solidFill>
          <a:ln w="12700">
            <a:noFill/>
            <a:miter lim="800000"/>
            <a:headEnd/>
            <a:tailEnd type="none" w="lg" len="lg"/>
          </a:ln>
          <a:effectLst>
            <a:outerShdw dist="35921" dir="2700000" algn="ctr" rotWithShape="0">
              <a:schemeClr val="tx1"/>
            </a:outerShdw>
          </a:effectLst>
        </p:spPr>
        <p:txBody>
          <a:bodyPr lIns="90000" tIns="46800" rIns="90000" bIns="46800">
            <a:spAutoFit/>
          </a:bodyPr>
          <a:lstStyle/>
          <a:p>
            <a:pPr lvl="0" eaLnBrk="1" hangingPunct="1">
              <a:defRPr/>
            </a:pPr>
            <a:r>
              <a:rPr lang="pt-BR" sz="2400">
                <a:latin typeface="+mj-lt"/>
              </a:rPr>
              <a:t>X = </a:t>
            </a:r>
            <a:r>
              <a:rPr lang="pt-BR" sz="2400">
                <a:solidFill>
                  <a:srgbClr val="3333FF"/>
                </a:solidFill>
                <a:latin typeface="+mj-lt"/>
              </a:rPr>
              <a:t>r</a:t>
            </a:r>
            <a:r>
              <a:rPr lang="en-US" sz="2400">
                <a:solidFill>
                  <a:srgbClr val="3333FF"/>
                </a:solidFill>
                <a:latin typeface="+mj-lt"/>
              </a:rPr>
              <a:t>a</a:t>
            </a:r>
            <a:r>
              <a:rPr lang="pt-BR" sz="2400">
                <a:solidFill>
                  <a:srgbClr val="3333FF"/>
                </a:solidFill>
                <a:latin typeface="+mj-lt"/>
              </a:rPr>
              <a:t>ndom</a:t>
            </a:r>
            <a:r>
              <a:rPr lang="pt-BR" sz="2400">
                <a:latin typeface="+mj-lt"/>
              </a:rPr>
              <a:t>()</a:t>
            </a:r>
            <a:r>
              <a:rPr lang="en-US" sz="2400">
                <a:latin typeface="+mj-lt"/>
              </a:rPr>
              <a:t>;</a:t>
            </a:r>
            <a:r>
              <a:rPr lang="ru-RU" sz="2400">
                <a:latin typeface="+mj-lt"/>
              </a:rPr>
              <a:t> </a:t>
            </a:r>
            <a:r>
              <a:rPr lang="en-US" sz="2400">
                <a:solidFill>
                  <a:srgbClr val="008000"/>
                </a:solidFill>
                <a:latin typeface="+mj-lt"/>
              </a:rPr>
              <a:t># </a:t>
            </a:r>
            <a:r>
              <a:rPr lang="az-Latn-AZ" sz="2400">
                <a:solidFill>
                  <a:srgbClr val="008000"/>
                </a:solidFill>
                <a:latin typeface="Consolas" panose="020B0609020204030204"/>
              </a:rPr>
              <a:t>psevdo-təsadüfi ədəd</a:t>
            </a:r>
            <a:endParaRPr lang="en-US" sz="2400">
              <a:solidFill>
                <a:srgbClr val="008000"/>
              </a:solidFill>
              <a:latin typeface="Consolas" panose="020B0609020204030204"/>
            </a:endParaRPr>
          </a:p>
          <a:p>
            <a:pPr eaLnBrk="1" hangingPunct="1">
              <a:defRPr/>
            </a:pPr>
            <a:r>
              <a:rPr lang="pt-BR" sz="2400">
                <a:latin typeface="+mj-lt"/>
              </a:rPr>
              <a:t>Y = </a:t>
            </a:r>
            <a:r>
              <a:rPr lang="pt-BR" sz="2400">
                <a:solidFill>
                  <a:srgbClr val="3333FF"/>
                </a:solidFill>
                <a:latin typeface="+mj-lt"/>
              </a:rPr>
              <a:t>r</a:t>
            </a:r>
            <a:r>
              <a:rPr lang="en-US" sz="2400">
                <a:solidFill>
                  <a:srgbClr val="3333FF"/>
                </a:solidFill>
                <a:latin typeface="+mj-lt"/>
              </a:rPr>
              <a:t>a</a:t>
            </a:r>
            <a:r>
              <a:rPr lang="pt-BR" sz="2400">
                <a:solidFill>
                  <a:srgbClr val="3333FF"/>
                </a:solidFill>
                <a:latin typeface="+mj-lt"/>
              </a:rPr>
              <a:t>ndom</a:t>
            </a:r>
            <a:r>
              <a:rPr lang="pt-BR" sz="2400">
                <a:latin typeface="+mj-lt"/>
              </a:rPr>
              <a:t>()  </a:t>
            </a:r>
            <a:r>
              <a:rPr lang="pt-BR" sz="2400">
                <a:solidFill>
                  <a:srgbClr val="008000"/>
                </a:solidFill>
                <a:latin typeface="+mj-lt"/>
              </a:rPr>
              <a:t># </a:t>
            </a:r>
            <a:r>
              <a:rPr lang="az-Latn-AZ" sz="2400">
                <a:solidFill>
                  <a:srgbClr val="008000"/>
                </a:solidFill>
                <a:latin typeface="Consolas" panose="020B0609020204030204"/>
              </a:rPr>
              <a:t>yeni təsadüfi ədəd</a:t>
            </a:r>
            <a:r>
              <a:rPr lang="ru-RU" sz="2400">
                <a:solidFill>
                  <a:srgbClr val="008000"/>
                </a:solidFill>
                <a:latin typeface="+mj-lt"/>
              </a:rPr>
              <a:t>!</a:t>
            </a:r>
            <a:endParaRPr lang="pt-BR" sz="2400">
              <a:solidFill>
                <a:srgbClr val="008000"/>
              </a:solidFill>
              <a:latin typeface="+mj-lt"/>
            </a:endParaRPr>
          </a:p>
        </p:txBody>
      </p:sp>
      <p:sp>
        <p:nvSpPr>
          <p:cNvPr id="7" name="Text Box 4"/>
          <p:cNvSpPr txBox="1">
            <a:spLocks noChangeArrowheads="1"/>
          </p:cNvSpPr>
          <p:nvPr/>
        </p:nvSpPr>
        <p:spPr bwMode="auto">
          <a:xfrm>
            <a:off x="114555" y="1528251"/>
            <a:ext cx="84201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defTabSz="442913">
              <a:defRPr>
                <a:solidFill>
                  <a:schemeClr val="tx1"/>
                </a:solidFill>
                <a:latin typeface="Arial" charset="0"/>
              </a:defRPr>
            </a:lvl1pPr>
            <a:lvl2pPr marL="742950" indent="-285750" defTabSz="442913">
              <a:defRPr>
                <a:solidFill>
                  <a:schemeClr val="tx1"/>
                </a:solidFill>
                <a:latin typeface="Arial" charset="0"/>
              </a:defRPr>
            </a:lvl2pPr>
            <a:lvl3pPr marL="1143000" indent="-228600" defTabSz="442913">
              <a:defRPr>
                <a:solidFill>
                  <a:schemeClr val="tx1"/>
                </a:solidFill>
                <a:latin typeface="Arial" charset="0"/>
              </a:defRPr>
            </a:lvl3pPr>
            <a:lvl4pPr marL="1600200" indent="-228600" defTabSz="442913">
              <a:defRPr>
                <a:solidFill>
                  <a:schemeClr val="tx1"/>
                </a:solidFill>
                <a:latin typeface="Arial" charset="0"/>
              </a:defRPr>
            </a:lvl4pPr>
            <a:lvl5pPr marL="2057400" indent="-228600" defTabSz="442913">
              <a:defRPr>
                <a:solidFill>
                  <a:schemeClr val="tx1"/>
                </a:solidFill>
                <a:latin typeface="Arial" charset="0"/>
              </a:defRPr>
            </a:lvl5pPr>
            <a:lvl6pPr marL="2514600" indent="-228600" defTabSz="442913" eaLnBrk="0" fontAlgn="base" hangingPunct="0">
              <a:spcBef>
                <a:spcPct val="0"/>
              </a:spcBef>
              <a:spcAft>
                <a:spcPct val="0"/>
              </a:spcAft>
              <a:defRPr>
                <a:solidFill>
                  <a:schemeClr val="tx1"/>
                </a:solidFill>
                <a:latin typeface="Arial" charset="0"/>
              </a:defRPr>
            </a:lvl6pPr>
            <a:lvl7pPr marL="2971800" indent="-228600" defTabSz="442913" eaLnBrk="0" fontAlgn="base" hangingPunct="0">
              <a:spcBef>
                <a:spcPct val="0"/>
              </a:spcBef>
              <a:spcAft>
                <a:spcPct val="0"/>
              </a:spcAft>
              <a:defRPr>
                <a:solidFill>
                  <a:schemeClr val="tx1"/>
                </a:solidFill>
                <a:latin typeface="Arial" charset="0"/>
              </a:defRPr>
            </a:lvl7pPr>
            <a:lvl8pPr marL="3429000" indent="-228600" defTabSz="442913" eaLnBrk="0" fontAlgn="base" hangingPunct="0">
              <a:spcBef>
                <a:spcPct val="0"/>
              </a:spcBef>
              <a:spcAft>
                <a:spcPct val="0"/>
              </a:spcAft>
              <a:defRPr>
                <a:solidFill>
                  <a:schemeClr val="tx1"/>
                </a:solidFill>
                <a:latin typeface="Arial" charset="0"/>
              </a:defRPr>
            </a:lvl8pPr>
            <a:lvl9pPr marL="3886200" indent="-228600" defTabSz="442913" eaLnBrk="0" fontAlgn="base" hangingPunct="0">
              <a:spcBef>
                <a:spcPct val="0"/>
              </a:spcBef>
              <a:spcAft>
                <a:spcPct val="0"/>
              </a:spcAft>
              <a:defRPr>
                <a:solidFill>
                  <a:schemeClr val="tx1"/>
                </a:solidFill>
                <a:latin typeface="Arial" charset="0"/>
              </a:defRPr>
            </a:lvl9pPr>
          </a:lstStyle>
          <a:p>
            <a:pPr marL="0" lvl="0" indent="0" defTabSz="914400" eaLnBrk="1" hangingPunct="1">
              <a:spcBef>
                <a:spcPct val="50000"/>
              </a:spcBef>
            </a:pPr>
            <a:r>
              <a:rPr lang="en-US" altLang="ru-RU" sz="2600" b="1">
                <a:solidFill>
                  <a:srgbClr val="333399"/>
                </a:solidFill>
                <a:latin typeface="Consolas" charset="0"/>
              </a:rPr>
              <a:t>[</a:t>
            </a:r>
            <a:r>
              <a:rPr lang="en-US" altLang="ru-RU" sz="2600" b="1" err="1">
                <a:solidFill>
                  <a:srgbClr val="333399"/>
                </a:solidFill>
                <a:latin typeface="Consolas" charset="0"/>
              </a:rPr>
              <a:t>a,b</a:t>
            </a:r>
            <a:r>
              <a:rPr lang="en-US" altLang="ru-RU" sz="2600" b="1">
                <a:solidFill>
                  <a:srgbClr val="333399"/>
                </a:solidFill>
                <a:latin typeface="Consolas" charset="0"/>
              </a:rPr>
              <a:t>] </a:t>
            </a:r>
            <a:r>
              <a:rPr lang="en-US" altLang="ru-RU" sz="2600" b="1" err="1">
                <a:solidFill>
                  <a:srgbClr val="333399"/>
                </a:solidFill>
                <a:latin typeface="Consolas" charset="0"/>
              </a:rPr>
              <a:t>intervalında</a:t>
            </a:r>
            <a:r>
              <a:rPr lang="en-US" altLang="ru-RU" sz="2600" b="1">
                <a:solidFill>
                  <a:srgbClr val="333399"/>
                </a:solidFill>
                <a:latin typeface="Consolas" charset="0"/>
              </a:rPr>
              <a:t> tam </a:t>
            </a:r>
            <a:r>
              <a:rPr lang="en-US" altLang="ru-RU" sz="2600" b="1" err="1">
                <a:solidFill>
                  <a:srgbClr val="333399"/>
                </a:solidFill>
                <a:latin typeface="Consolas" charset="0"/>
              </a:rPr>
              <a:t>təsadüfi</a:t>
            </a:r>
            <a:r>
              <a:rPr lang="en-US" altLang="ru-RU" sz="2600" b="1">
                <a:solidFill>
                  <a:srgbClr val="333399"/>
                </a:solidFill>
                <a:latin typeface="Consolas" charset="0"/>
              </a:rPr>
              <a:t> </a:t>
            </a:r>
            <a:r>
              <a:rPr lang="en-US" altLang="ru-RU" sz="2600" b="1" err="1">
                <a:solidFill>
                  <a:srgbClr val="333399"/>
                </a:solidFill>
                <a:latin typeface="Consolas" charset="0"/>
              </a:rPr>
              <a:t>ədədlər</a:t>
            </a:r>
            <a:r>
              <a:rPr lang="ru-RU" altLang="ru-RU" sz="2600" b="1">
                <a:solidFill>
                  <a:srgbClr val="333399"/>
                </a:solidFill>
                <a:latin typeface="Consolas" charset="0"/>
              </a:rPr>
              <a:t>: </a:t>
            </a:r>
            <a:endParaRPr lang="en-US" altLang="ru-RU" sz="2600" b="1">
              <a:solidFill>
                <a:srgbClr val="333399"/>
              </a:solidFill>
              <a:latin typeface="Consolas" charset="0"/>
            </a:endParaRPr>
          </a:p>
        </p:txBody>
      </p:sp>
      <p:sp>
        <p:nvSpPr>
          <p:cNvPr id="8" name="Rectangle 5"/>
          <p:cNvSpPr>
            <a:spLocks noChangeArrowheads="1"/>
          </p:cNvSpPr>
          <p:nvPr/>
        </p:nvSpPr>
        <p:spPr bwMode="auto">
          <a:xfrm>
            <a:off x="388935" y="2079917"/>
            <a:ext cx="7802563" cy="936539"/>
          </a:xfrm>
          <a:prstGeom prst="rect">
            <a:avLst/>
          </a:prstGeom>
          <a:solidFill>
            <a:schemeClr val="accent5"/>
          </a:solidFill>
          <a:ln w="12700">
            <a:noFill/>
            <a:miter lim="800000"/>
            <a:headEnd/>
            <a:tailEnd type="none" w="lg" len="lg"/>
          </a:ln>
          <a:effectLst>
            <a:outerShdw dist="35921" dir="2700000" algn="ctr" rotWithShape="0">
              <a:schemeClr val="tx1"/>
            </a:outerShdw>
          </a:effectLst>
        </p:spPr>
        <p:txBody>
          <a:bodyPr lIns="90000" tIns="46800" rIns="90000" bIns="46800">
            <a:spAutoFit/>
          </a:bodyPr>
          <a:lstStyle/>
          <a:p>
            <a:pPr lvl="0" eaLnBrk="1" hangingPunct="1">
              <a:lnSpc>
                <a:spcPct val="114000"/>
              </a:lnSpc>
              <a:defRPr/>
            </a:pPr>
            <a:r>
              <a:rPr lang="en-US" sz="2400">
                <a:latin typeface="+mj-lt"/>
                <a:ea typeface="Times New Roman" pitchFamily="18" charset="0"/>
                <a:cs typeface="Courier New" pitchFamily="49" charset="0"/>
              </a:rPr>
              <a:t>X</a:t>
            </a:r>
            <a:r>
              <a:rPr lang="pt-BR" sz="2400">
                <a:latin typeface="+mj-lt"/>
                <a:ea typeface="Times New Roman" pitchFamily="18" charset="0"/>
                <a:cs typeface="Courier New" pitchFamily="49" charset="0"/>
              </a:rPr>
              <a:t> </a:t>
            </a:r>
            <a:r>
              <a:rPr lang="ru-RU" sz="2400">
                <a:latin typeface="+mj-lt"/>
                <a:ea typeface="Times New Roman" pitchFamily="18" charset="0"/>
                <a:cs typeface="Courier New" pitchFamily="49" charset="0"/>
              </a:rPr>
              <a:t>=</a:t>
            </a:r>
            <a:r>
              <a:rPr lang="pt-BR" sz="2400">
                <a:latin typeface="+mj-lt"/>
                <a:ea typeface="Times New Roman" pitchFamily="18" charset="0"/>
                <a:cs typeface="Courier New" pitchFamily="49" charset="0"/>
              </a:rPr>
              <a:t> </a:t>
            </a:r>
            <a:r>
              <a:rPr lang="en-US" sz="2400" err="1">
                <a:solidFill>
                  <a:srgbClr val="0000FF"/>
                </a:solidFill>
                <a:latin typeface="+mj-lt"/>
                <a:ea typeface="Times New Roman" pitchFamily="18" charset="0"/>
                <a:cs typeface="Courier New" pitchFamily="49" charset="0"/>
              </a:rPr>
              <a:t>randint</a:t>
            </a:r>
            <a:r>
              <a:rPr lang="en-US" sz="2400">
                <a:latin typeface="+mj-lt"/>
                <a:ea typeface="Times New Roman" pitchFamily="18" charset="0"/>
                <a:cs typeface="Courier New" pitchFamily="49" charset="0"/>
              </a:rPr>
              <a:t>(</a:t>
            </a:r>
            <a:r>
              <a:rPr lang="en-US" sz="2400">
                <a:solidFill>
                  <a:srgbClr val="00B0F0"/>
                </a:solidFill>
                <a:latin typeface="+mj-lt"/>
                <a:ea typeface="Times New Roman" pitchFamily="18" charset="0"/>
                <a:cs typeface="Courier New" pitchFamily="49" charset="0"/>
              </a:rPr>
              <a:t>10</a:t>
            </a:r>
            <a:r>
              <a:rPr lang="en-US" sz="2400">
                <a:latin typeface="+mj-lt"/>
                <a:ea typeface="Times New Roman" pitchFamily="18" charset="0"/>
                <a:cs typeface="Courier New" pitchFamily="49" charset="0"/>
              </a:rPr>
              <a:t>,</a:t>
            </a:r>
            <a:r>
              <a:rPr lang="en-US" sz="2400">
                <a:solidFill>
                  <a:srgbClr val="00B0F0"/>
                </a:solidFill>
                <a:latin typeface="+mj-lt"/>
                <a:ea typeface="Times New Roman" pitchFamily="18" charset="0"/>
                <a:cs typeface="Courier New" pitchFamily="49" charset="0"/>
              </a:rPr>
              <a:t>60</a:t>
            </a:r>
            <a:r>
              <a:rPr lang="ru-RU" sz="2400">
                <a:latin typeface="+mj-lt"/>
                <a:ea typeface="Times New Roman" pitchFamily="18" charset="0"/>
                <a:cs typeface="Courier New" pitchFamily="49" charset="0"/>
              </a:rPr>
              <a:t>)</a:t>
            </a:r>
            <a:r>
              <a:rPr lang="en-US" sz="2400">
                <a:latin typeface="+mj-lt"/>
                <a:ea typeface="Times New Roman" pitchFamily="18" charset="0"/>
                <a:cs typeface="Courier New" pitchFamily="49" charset="0"/>
              </a:rPr>
              <a:t> </a:t>
            </a:r>
            <a:r>
              <a:rPr lang="en-US" sz="2400">
                <a:solidFill>
                  <a:srgbClr val="008000"/>
                </a:solidFill>
                <a:latin typeface="+mj-lt"/>
                <a:ea typeface="Times New Roman" pitchFamily="18" charset="0"/>
                <a:cs typeface="Courier New" pitchFamily="49" charset="0"/>
              </a:rPr>
              <a:t># </a:t>
            </a:r>
            <a:r>
              <a:rPr lang="az-Latn-AZ" sz="2400">
                <a:solidFill>
                  <a:srgbClr val="008000"/>
                </a:solidFill>
                <a:latin typeface="Consolas" panose="020B0609020204030204"/>
                <a:ea typeface="Times New Roman" pitchFamily="18" charset="0"/>
                <a:cs typeface="Courier New" pitchFamily="49" charset="0"/>
              </a:rPr>
              <a:t>psevdo-təsadüfi ədəd</a:t>
            </a:r>
            <a:endParaRPr lang="ru-RU" sz="2400">
              <a:solidFill>
                <a:srgbClr val="000000"/>
              </a:solidFill>
              <a:latin typeface="Consolas" panose="020B0609020204030204"/>
              <a:ea typeface="Times New Roman" pitchFamily="18" charset="0"/>
              <a:cs typeface="Courier New" pitchFamily="49" charset="0"/>
            </a:endParaRPr>
          </a:p>
          <a:p>
            <a:pPr eaLnBrk="1" hangingPunct="1">
              <a:lnSpc>
                <a:spcPct val="114000"/>
              </a:lnSpc>
              <a:defRPr/>
            </a:pPr>
            <a:r>
              <a:rPr lang="en-US" sz="2400">
                <a:latin typeface="+mj-lt"/>
                <a:ea typeface="Times New Roman" pitchFamily="18" charset="0"/>
                <a:cs typeface="Courier New" pitchFamily="49" charset="0"/>
              </a:rPr>
              <a:t>Y</a:t>
            </a:r>
            <a:r>
              <a:rPr lang="pt-BR" sz="2400">
                <a:latin typeface="+mj-lt"/>
                <a:ea typeface="Times New Roman" pitchFamily="18" charset="0"/>
                <a:cs typeface="Courier New" pitchFamily="49" charset="0"/>
              </a:rPr>
              <a:t> </a:t>
            </a:r>
            <a:r>
              <a:rPr lang="ru-RU" sz="2400">
                <a:latin typeface="+mj-lt"/>
                <a:ea typeface="Times New Roman" pitchFamily="18" charset="0"/>
                <a:cs typeface="Courier New" pitchFamily="49" charset="0"/>
              </a:rPr>
              <a:t>=</a:t>
            </a:r>
            <a:r>
              <a:rPr lang="pt-BR" sz="2400">
                <a:latin typeface="+mj-lt"/>
                <a:ea typeface="Times New Roman" pitchFamily="18" charset="0"/>
                <a:cs typeface="Courier New" pitchFamily="49" charset="0"/>
              </a:rPr>
              <a:t> </a:t>
            </a:r>
            <a:r>
              <a:rPr lang="en-US" sz="2400" err="1">
                <a:solidFill>
                  <a:srgbClr val="0000FF"/>
                </a:solidFill>
                <a:latin typeface="+mj-lt"/>
                <a:ea typeface="Times New Roman" pitchFamily="18" charset="0"/>
                <a:cs typeface="Courier New" pitchFamily="49" charset="0"/>
              </a:rPr>
              <a:t>randint</a:t>
            </a:r>
            <a:r>
              <a:rPr lang="en-US" sz="2400">
                <a:latin typeface="+mj-lt"/>
                <a:ea typeface="Times New Roman" pitchFamily="18" charset="0"/>
                <a:cs typeface="Courier New" pitchFamily="49" charset="0"/>
              </a:rPr>
              <a:t>(</a:t>
            </a:r>
            <a:r>
              <a:rPr lang="en-US" sz="2400">
                <a:solidFill>
                  <a:srgbClr val="00B0F0"/>
                </a:solidFill>
                <a:latin typeface="+mj-lt"/>
                <a:ea typeface="Times New Roman" pitchFamily="18" charset="0"/>
                <a:cs typeface="Courier New" pitchFamily="49" charset="0"/>
              </a:rPr>
              <a:t>10</a:t>
            </a:r>
            <a:r>
              <a:rPr lang="en-US" sz="2400">
                <a:latin typeface="+mj-lt"/>
                <a:ea typeface="Times New Roman" pitchFamily="18" charset="0"/>
                <a:cs typeface="Courier New" pitchFamily="49" charset="0"/>
              </a:rPr>
              <a:t>,</a:t>
            </a:r>
            <a:r>
              <a:rPr lang="en-US" sz="2400">
                <a:solidFill>
                  <a:srgbClr val="00B0F0"/>
                </a:solidFill>
                <a:latin typeface="+mj-lt"/>
                <a:ea typeface="Times New Roman" pitchFamily="18" charset="0"/>
                <a:cs typeface="Courier New" pitchFamily="49" charset="0"/>
              </a:rPr>
              <a:t>60</a:t>
            </a:r>
            <a:r>
              <a:rPr lang="ru-RU" sz="2400">
                <a:latin typeface="+mj-lt"/>
                <a:ea typeface="Times New Roman" pitchFamily="18" charset="0"/>
                <a:cs typeface="Courier New" pitchFamily="49" charset="0"/>
              </a:rPr>
              <a:t>)</a:t>
            </a:r>
            <a:r>
              <a:rPr lang="en-US" sz="2400">
                <a:latin typeface="+mj-lt"/>
                <a:ea typeface="Times New Roman" pitchFamily="18" charset="0"/>
                <a:cs typeface="Courier New" pitchFamily="49" charset="0"/>
              </a:rPr>
              <a:t> </a:t>
            </a:r>
            <a:r>
              <a:rPr lang="pt-BR" sz="2400">
                <a:solidFill>
                  <a:srgbClr val="008000"/>
                </a:solidFill>
                <a:latin typeface="+mj-lt"/>
                <a:ea typeface="Times New Roman" pitchFamily="18" charset="0"/>
                <a:cs typeface="Courier New" pitchFamily="49" charset="0"/>
              </a:rPr>
              <a:t># </a:t>
            </a:r>
            <a:r>
              <a:rPr lang="az-Latn-AZ" sz="2400">
                <a:solidFill>
                  <a:srgbClr val="008000"/>
                </a:solidFill>
                <a:latin typeface="Consolas" panose="020B0609020204030204"/>
                <a:ea typeface="Times New Roman" pitchFamily="18" charset="0"/>
                <a:cs typeface="Courier New" pitchFamily="49" charset="0"/>
              </a:rPr>
              <a:t>yeni təsadüfi ədəd</a:t>
            </a:r>
            <a:r>
              <a:rPr lang="ru-RU" sz="2400">
                <a:solidFill>
                  <a:srgbClr val="008000"/>
                </a:solidFill>
                <a:latin typeface="+mj-lt"/>
                <a:ea typeface="Times New Roman" pitchFamily="18" charset="0"/>
                <a:cs typeface="Courier New" pitchFamily="49" charset="0"/>
              </a:rPr>
              <a:t>!</a:t>
            </a:r>
            <a:endParaRPr lang="pt-BR" sz="2400">
              <a:latin typeface="+mj-lt"/>
              <a:ea typeface="Times New Roman" pitchFamily="18" charset="0"/>
              <a:cs typeface="Courier New" pitchFamily="49" charset="0"/>
            </a:endParaRPr>
          </a:p>
        </p:txBody>
      </p:sp>
      <p:sp>
        <p:nvSpPr>
          <p:cNvPr id="10" name="Прямоугольник 9"/>
          <p:cNvSpPr>
            <a:spLocks noChangeArrowheads="1"/>
          </p:cNvSpPr>
          <p:nvPr/>
        </p:nvSpPr>
        <p:spPr bwMode="auto">
          <a:xfrm>
            <a:off x="393700" y="895350"/>
            <a:ext cx="3583032" cy="461665"/>
          </a:xfrm>
          <a:prstGeom prst="rect">
            <a:avLst/>
          </a:prstGeom>
          <a:solidFill>
            <a:schemeClr val="accent5"/>
          </a:solidFill>
          <a:ln>
            <a:noFill/>
          </a:ln>
          <a:effectLst>
            <a:outerShdw blurRad="63500" dist="38100" dir="2700000" algn="tl" rotWithShape="0">
              <a:srgbClr val="000000">
                <a:alpha val="39999"/>
              </a:srgbClr>
            </a:outerShdw>
          </a:effec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solidFill>
                  <a:srgbClr val="0000FF"/>
                </a:solidFill>
                <a:latin typeface="+mj-lt"/>
                <a:ea typeface="Times New Roman" charset="0"/>
                <a:cs typeface="Courier New" charset="0"/>
              </a:rPr>
              <a:t>from</a:t>
            </a:r>
            <a:r>
              <a:rPr lang="en-US" altLang="en-US" sz="2400">
                <a:latin typeface="+mj-lt"/>
                <a:ea typeface="Times New Roman" charset="0"/>
                <a:cs typeface="Courier New" charset="0"/>
              </a:rPr>
              <a:t> random </a:t>
            </a:r>
            <a:r>
              <a:rPr lang="en-US" altLang="en-US" sz="2400">
                <a:solidFill>
                  <a:srgbClr val="3333FF"/>
                </a:solidFill>
                <a:latin typeface="+mj-lt"/>
                <a:ea typeface="Times New Roman" charset="0"/>
                <a:cs typeface="Courier New" charset="0"/>
              </a:rPr>
              <a:t>import </a:t>
            </a:r>
            <a:r>
              <a:rPr lang="en-US" altLang="en-US" sz="2400">
                <a:latin typeface="+mj-lt"/>
                <a:ea typeface="Times New Roman" charset="0"/>
                <a:cs typeface="Courier New" charset="0"/>
              </a:rPr>
              <a:t>*</a:t>
            </a:r>
            <a:endParaRPr lang="ru-RU" altLang="en-US" sz="2400">
              <a:latin typeface="+mj-lt"/>
              <a:ea typeface="Times New Roman" charset="0"/>
              <a:cs typeface="Courier New" charset="0"/>
            </a:endParaRPr>
          </a:p>
        </p:txBody>
      </p:sp>
      <p:sp>
        <p:nvSpPr>
          <p:cNvPr id="11" name="AutoShape 17"/>
          <p:cNvSpPr>
            <a:spLocks noChangeArrowheads="1"/>
          </p:cNvSpPr>
          <p:nvPr/>
        </p:nvSpPr>
        <p:spPr bwMode="auto">
          <a:xfrm>
            <a:off x="4598988" y="773113"/>
            <a:ext cx="4087812" cy="736088"/>
          </a:xfrm>
          <a:prstGeom prst="wedgeRoundRectCallout">
            <a:avLst>
              <a:gd name="adj1" fmla="val -66743"/>
              <a:gd name="adj2" fmla="val -5707"/>
              <a:gd name="adj3" fmla="val 16667"/>
            </a:avLst>
          </a:prstGeom>
          <a:solidFill>
            <a:srgbClr val="E6E6FF"/>
          </a:solidFill>
          <a:ln>
            <a:noFill/>
          </a:ln>
          <a:effectLst>
            <a:outerShdw blurRad="63500" dist="38100" dir="2700000" algn="tl"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type="none" w="lg" len="lg"/>
              </a14:hiddenLine>
            </a:ext>
          </a:extLst>
        </p:spPr>
        <p:txBody>
          <a:bodyPr lIns="90000" tIns="46800" rIns="90000" bIns="4680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az-Latn-AZ" altLang="en-US" sz="2400">
                <a:latin typeface="Consolas" charset="0"/>
              </a:rPr>
              <a:t>bütün funksiyaları qoşmaq</a:t>
            </a:r>
            <a:r>
              <a:rPr lang="ru-RU" altLang="en-US" sz="2400">
                <a:latin typeface="Consolas" charset="0"/>
              </a:rPr>
              <a:t>!</a:t>
            </a:r>
            <a:endParaRPr lang="ru-RU" altLang="en-US" sz="2000">
              <a:latin typeface="Consolas" charset="0"/>
            </a:endParaRPr>
          </a:p>
        </p:txBody>
      </p:sp>
      <p:sp>
        <p:nvSpPr>
          <p:cNvPr id="12" name="Text Box 4"/>
          <p:cNvSpPr txBox="1">
            <a:spLocks noChangeArrowheads="1"/>
          </p:cNvSpPr>
          <p:nvPr/>
        </p:nvSpPr>
        <p:spPr bwMode="auto">
          <a:xfrm>
            <a:off x="192340" y="4547263"/>
            <a:ext cx="882973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4625" indent="-174625" defTabSz="442913">
              <a:defRPr>
                <a:solidFill>
                  <a:schemeClr val="tx1"/>
                </a:solidFill>
                <a:latin typeface="Arial" charset="0"/>
              </a:defRPr>
            </a:lvl1pPr>
            <a:lvl2pPr marL="742950" indent="-285750" defTabSz="442913">
              <a:defRPr>
                <a:solidFill>
                  <a:schemeClr val="tx1"/>
                </a:solidFill>
                <a:latin typeface="Arial" charset="0"/>
              </a:defRPr>
            </a:lvl2pPr>
            <a:lvl3pPr marL="1143000" indent="-228600" defTabSz="442913">
              <a:defRPr>
                <a:solidFill>
                  <a:schemeClr val="tx1"/>
                </a:solidFill>
                <a:latin typeface="Arial" charset="0"/>
              </a:defRPr>
            </a:lvl3pPr>
            <a:lvl4pPr marL="1600200" indent="-228600" defTabSz="442913">
              <a:defRPr>
                <a:solidFill>
                  <a:schemeClr val="tx1"/>
                </a:solidFill>
                <a:latin typeface="Arial" charset="0"/>
              </a:defRPr>
            </a:lvl4pPr>
            <a:lvl5pPr marL="2057400" indent="-228600" defTabSz="442913">
              <a:defRPr>
                <a:solidFill>
                  <a:schemeClr val="tx1"/>
                </a:solidFill>
                <a:latin typeface="Arial" charset="0"/>
              </a:defRPr>
            </a:lvl5pPr>
            <a:lvl6pPr marL="2514600" indent="-228600" defTabSz="442913" eaLnBrk="0" fontAlgn="base" hangingPunct="0">
              <a:spcBef>
                <a:spcPct val="0"/>
              </a:spcBef>
              <a:spcAft>
                <a:spcPct val="0"/>
              </a:spcAft>
              <a:defRPr>
                <a:solidFill>
                  <a:schemeClr val="tx1"/>
                </a:solidFill>
                <a:latin typeface="Arial" charset="0"/>
              </a:defRPr>
            </a:lvl6pPr>
            <a:lvl7pPr marL="2971800" indent="-228600" defTabSz="442913" eaLnBrk="0" fontAlgn="base" hangingPunct="0">
              <a:spcBef>
                <a:spcPct val="0"/>
              </a:spcBef>
              <a:spcAft>
                <a:spcPct val="0"/>
              </a:spcAft>
              <a:defRPr>
                <a:solidFill>
                  <a:schemeClr val="tx1"/>
                </a:solidFill>
                <a:latin typeface="Arial" charset="0"/>
              </a:defRPr>
            </a:lvl7pPr>
            <a:lvl8pPr marL="3429000" indent="-228600" defTabSz="442913" eaLnBrk="0" fontAlgn="base" hangingPunct="0">
              <a:spcBef>
                <a:spcPct val="0"/>
              </a:spcBef>
              <a:spcAft>
                <a:spcPct val="0"/>
              </a:spcAft>
              <a:defRPr>
                <a:solidFill>
                  <a:schemeClr val="tx1"/>
                </a:solidFill>
                <a:latin typeface="Arial" charset="0"/>
              </a:defRPr>
            </a:lvl8pPr>
            <a:lvl9pPr marL="3886200" indent="-228600" defTabSz="442913" eaLnBrk="0" fontAlgn="base" hangingPunct="0">
              <a:spcBef>
                <a:spcPct val="0"/>
              </a:spcBef>
              <a:spcAft>
                <a:spcPct val="0"/>
              </a:spcAft>
              <a:defRPr>
                <a:solidFill>
                  <a:schemeClr val="tx1"/>
                </a:solidFill>
                <a:latin typeface="Arial" charset="0"/>
              </a:defRPr>
            </a:lvl9pPr>
          </a:lstStyle>
          <a:p>
            <a:pPr marL="0" lvl="0" indent="0" defTabSz="914400">
              <a:spcBef>
                <a:spcPct val="50000"/>
              </a:spcBef>
            </a:pPr>
            <a:r>
              <a:rPr lang="en-US" altLang="en-US" sz="2600" b="1">
                <a:solidFill>
                  <a:srgbClr val="333399"/>
                </a:solidFill>
                <a:latin typeface="Consolas" charset="0"/>
              </a:rPr>
              <a:t>[a, b] </a:t>
            </a:r>
            <a:r>
              <a:rPr lang="en-US" altLang="en-US" sz="2600" b="1" err="1">
                <a:solidFill>
                  <a:srgbClr val="333399"/>
                </a:solidFill>
                <a:latin typeface="Consolas" charset="0"/>
              </a:rPr>
              <a:t>intervalında</a:t>
            </a:r>
            <a:r>
              <a:rPr lang="en-US" altLang="en-US" sz="2600" b="1">
                <a:solidFill>
                  <a:srgbClr val="333399"/>
                </a:solidFill>
                <a:latin typeface="Consolas" charset="0"/>
              </a:rPr>
              <a:t> generator (</a:t>
            </a:r>
            <a:r>
              <a:rPr lang="az-Latn-AZ" altLang="en-US" sz="2600" b="1">
                <a:solidFill>
                  <a:srgbClr val="333399"/>
                </a:solidFill>
                <a:latin typeface="Consolas" charset="0"/>
              </a:rPr>
              <a:t>həqiqi ədədlər</a:t>
            </a:r>
            <a:r>
              <a:rPr lang="en-US" altLang="en-US" sz="2600" b="1">
                <a:solidFill>
                  <a:srgbClr val="333399"/>
                </a:solidFill>
                <a:latin typeface="Consolas" charset="0"/>
              </a:rPr>
              <a:t>)</a:t>
            </a:r>
            <a:r>
              <a:rPr lang="ru-RU" altLang="en-US" sz="2600" b="1">
                <a:solidFill>
                  <a:srgbClr val="333399"/>
                </a:solidFill>
                <a:latin typeface="Consolas" charset="0"/>
              </a:rPr>
              <a:t>: </a:t>
            </a:r>
            <a:endParaRPr lang="en-US" altLang="en-US" sz="2600" b="1">
              <a:solidFill>
                <a:srgbClr val="333399"/>
              </a:solidFill>
              <a:latin typeface="Consolas" charset="0"/>
            </a:endParaRPr>
          </a:p>
        </p:txBody>
      </p:sp>
      <p:sp>
        <p:nvSpPr>
          <p:cNvPr id="13" name="Rectangle 5"/>
          <p:cNvSpPr>
            <a:spLocks noChangeArrowheads="1"/>
          </p:cNvSpPr>
          <p:nvPr/>
        </p:nvSpPr>
        <p:spPr bwMode="auto">
          <a:xfrm>
            <a:off x="388934" y="5221340"/>
            <a:ext cx="7802563" cy="833178"/>
          </a:xfrm>
          <a:prstGeom prst="rect">
            <a:avLst/>
          </a:prstGeom>
          <a:solidFill>
            <a:schemeClr val="accent5"/>
          </a:solidFill>
          <a:ln>
            <a:noFill/>
          </a:ln>
          <a:effectLst>
            <a:outerShdw blurRad="63500" dist="38100" dir="2700000" algn="tl" rotWithShape="0">
              <a:srgbClr val="000000">
                <a:alpha val="39999"/>
              </a:srgbClr>
            </a:outerShdw>
          </a:effectLst>
        </p:spPr>
        <p:txBody>
          <a:bodyPr wrap="square" lIns="90000" tIns="46800" rIns="90000" bIns="4680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eaLnBrk="1" hangingPunct="1">
              <a:defRPr/>
            </a:pPr>
            <a:r>
              <a:rPr lang="pt-BR" altLang="en-US" sz="2400">
                <a:latin typeface="+mj-lt"/>
              </a:rPr>
              <a:t>X = </a:t>
            </a:r>
            <a:r>
              <a:rPr lang="en-US" altLang="en-US" sz="2400">
                <a:solidFill>
                  <a:srgbClr val="3333FF"/>
                </a:solidFill>
                <a:latin typeface="+mj-lt"/>
              </a:rPr>
              <a:t>uniform</a:t>
            </a:r>
            <a:r>
              <a:rPr lang="pt-BR" altLang="en-US" sz="2400">
                <a:latin typeface="+mj-lt"/>
              </a:rPr>
              <a:t>(</a:t>
            </a:r>
            <a:r>
              <a:rPr lang="pt-BR" altLang="en-US" sz="2400">
                <a:solidFill>
                  <a:srgbClr val="00B0F0"/>
                </a:solidFill>
                <a:latin typeface="+mj-lt"/>
              </a:rPr>
              <a:t>1.2</a:t>
            </a:r>
            <a:r>
              <a:rPr lang="en-US" altLang="en-US" sz="2400">
                <a:latin typeface="+mj-lt"/>
              </a:rPr>
              <a:t>,</a:t>
            </a:r>
            <a:r>
              <a:rPr lang="ru-RU" altLang="en-US" sz="2400">
                <a:latin typeface="+mj-lt"/>
              </a:rPr>
              <a:t> </a:t>
            </a:r>
            <a:r>
              <a:rPr lang="en-US" altLang="en-US" sz="2400">
                <a:solidFill>
                  <a:srgbClr val="00B0F0"/>
                </a:solidFill>
                <a:latin typeface="+mj-lt"/>
              </a:rPr>
              <a:t>3.5</a:t>
            </a:r>
            <a:r>
              <a:rPr lang="pt-BR" altLang="en-US" sz="2400">
                <a:latin typeface="+mj-lt"/>
              </a:rPr>
              <a:t>) </a:t>
            </a:r>
            <a:r>
              <a:rPr lang="en-US" altLang="en-US" sz="2400">
                <a:solidFill>
                  <a:srgbClr val="008000"/>
                </a:solidFill>
                <a:latin typeface="+mj-lt"/>
              </a:rPr>
              <a:t># </a:t>
            </a:r>
            <a:r>
              <a:rPr lang="az-Latn-AZ" sz="2400">
                <a:solidFill>
                  <a:srgbClr val="008000"/>
                </a:solidFill>
                <a:latin typeface="Consolas" panose="020B0609020204030204"/>
              </a:rPr>
              <a:t>psevdo-təsadüfi ədəd</a:t>
            </a:r>
            <a:endParaRPr lang="en-US" altLang="en-US" sz="2400">
              <a:solidFill>
                <a:srgbClr val="008000"/>
              </a:solidFill>
              <a:latin typeface="+mj-lt"/>
            </a:endParaRPr>
          </a:p>
          <a:p>
            <a:r>
              <a:rPr lang="pt-BR" altLang="en-US" sz="2400">
                <a:latin typeface="+mj-lt"/>
              </a:rPr>
              <a:t>Y = </a:t>
            </a:r>
            <a:r>
              <a:rPr lang="en-US" altLang="en-US" sz="2400">
                <a:solidFill>
                  <a:srgbClr val="3333FF"/>
                </a:solidFill>
                <a:latin typeface="+mj-lt"/>
              </a:rPr>
              <a:t>uniform</a:t>
            </a:r>
            <a:r>
              <a:rPr lang="pt-BR" altLang="en-US" sz="2400">
                <a:latin typeface="+mj-lt"/>
              </a:rPr>
              <a:t>(</a:t>
            </a:r>
            <a:r>
              <a:rPr lang="pt-BR" altLang="en-US" sz="2400">
                <a:solidFill>
                  <a:srgbClr val="00B0F0"/>
                </a:solidFill>
                <a:latin typeface="+mj-lt"/>
              </a:rPr>
              <a:t>1.2</a:t>
            </a:r>
            <a:r>
              <a:rPr lang="en-US" altLang="en-US" sz="2400">
                <a:latin typeface="+mj-lt"/>
              </a:rPr>
              <a:t>,</a:t>
            </a:r>
            <a:r>
              <a:rPr lang="ru-RU" altLang="en-US" sz="2400">
                <a:latin typeface="+mj-lt"/>
              </a:rPr>
              <a:t> </a:t>
            </a:r>
            <a:r>
              <a:rPr lang="en-US" altLang="en-US" sz="2400">
                <a:solidFill>
                  <a:srgbClr val="00B0F0"/>
                </a:solidFill>
                <a:latin typeface="+mj-lt"/>
              </a:rPr>
              <a:t>3.5</a:t>
            </a:r>
            <a:r>
              <a:rPr lang="pt-BR" altLang="en-US" sz="2400">
                <a:latin typeface="+mj-lt"/>
              </a:rPr>
              <a:t>) </a:t>
            </a:r>
            <a:r>
              <a:rPr lang="pt-BR" altLang="en-US" sz="2400">
                <a:solidFill>
                  <a:srgbClr val="008000"/>
                </a:solidFill>
                <a:latin typeface="+mj-lt"/>
              </a:rPr>
              <a:t>#</a:t>
            </a:r>
            <a:r>
              <a:rPr lang="az-Latn-AZ" altLang="en-US" sz="2400">
                <a:solidFill>
                  <a:srgbClr val="008000"/>
                </a:solidFill>
                <a:latin typeface="+mj-lt"/>
              </a:rPr>
              <a:t> </a:t>
            </a:r>
            <a:r>
              <a:rPr lang="az-Latn-AZ" sz="2400">
                <a:solidFill>
                  <a:srgbClr val="008000"/>
                </a:solidFill>
                <a:latin typeface="Consolas" panose="020B0609020204030204"/>
              </a:rPr>
              <a:t>yeni təsadüfi ədəd</a:t>
            </a:r>
            <a:r>
              <a:rPr lang="ru-RU" altLang="en-US" sz="2400">
                <a:solidFill>
                  <a:srgbClr val="008000"/>
                </a:solidFill>
                <a:latin typeface="+mj-lt"/>
              </a:rPr>
              <a:t>!</a:t>
            </a:r>
            <a:endParaRPr lang="pt-BR" altLang="en-US" sz="2400">
              <a:solidFill>
                <a:srgbClr val="008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dissolve">
                                      <p:cBhvr>
                                        <p:cTn id="16" dur="500"/>
                                        <p:tgtEl>
                                          <p:spTgt spid="7">
                                            <p:txEl>
                                              <p:pRg st="0" end="0"/>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bg/>
                                          </p:spTgt>
                                        </p:tgtEl>
                                        <p:attrNameLst>
                                          <p:attrName>style.visibility</p:attrName>
                                        </p:attrNameLst>
                                      </p:cBhvr>
                                      <p:to>
                                        <p:strVal val="visible"/>
                                      </p:to>
                                    </p:set>
                                    <p:animEffect transition="in" filter="dissolve">
                                      <p:cBhvr>
                                        <p:cTn id="19" dur="500"/>
                                        <p:tgtEl>
                                          <p:spTgt spid="8">
                                            <p:bg/>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dissolve">
                                      <p:cBhvr>
                                        <p:cTn id="22" dur="500"/>
                                        <p:tgtEl>
                                          <p:spTgt spid="8">
                                            <p:txEl>
                                              <p:pRg st="0" end="0"/>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dissolve">
                                      <p:cBhvr>
                                        <p:cTn id="25" dur="500"/>
                                        <p:tgtEl>
                                          <p:spTgt spid="8">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dissolve">
                                      <p:cBhvr>
                                        <p:cTn id="30" dur="500"/>
                                        <p:tgtEl>
                                          <p:spTgt spid="4">
                                            <p:txEl>
                                              <p:pRg st="0" end="0"/>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
                                            <p:bg/>
                                          </p:spTgt>
                                        </p:tgtEl>
                                        <p:attrNameLst>
                                          <p:attrName>style.visibility</p:attrName>
                                        </p:attrNameLst>
                                      </p:cBhvr>
                                      <p:to>
                                        <p:strVal val="visible"/>
                                      </p:to>
                                    </p:set>
                                    <p:animEffect transition="in" filter="dissolve">
                                      <p:cBhvr>
                                        <p:cTn id="33" dur="500"/>
                                        <p:tgtEl>
                                          <p:spTgt spid="5">
                                            <p:bg/>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dissolve">
                                      <p:cBhvr>
                                        <p:cTn id="36" dur="500"/>
                                        <p:tgtEl>
                                          <p:spTgt spid="5">
                                            <p:txEl>
                                              <p:pRg st="0" end="0"/>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dissolve">
                                      <p:cBhvr>
                                        <p:cTn id="39" dur="500"/>
                                        <p:tgtEl>
                                          <p:spTgt spid="5">
                                            <p:txEl>
                                              <p:pRg st="1" end="1"/>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dissolve">
                                      <p:cBhvr>
                                        <p:cTn id="44" dur="500"/>
                                        <p:tgtEl>
                                          <p:spTgt spid="12">
                                            <p:txEl>
                                              <p:pRg st="0" end="0"/>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3">
                                            <p:bg/>
                                          </p:spTgt>
                                        </p:tgtEl>
                                        <p:attrNameLst>
                                          <p:attrName>style.visibility</p:attrName>
                                        </p:attrNameLst>
                                      </p:cBhvr>
                                      <p:to>
                                        <p:strVal val="visible"/>
                                      </p:to>
                                    </p:set>
                                    <p:animEffect transition="in" filter="dissolve">
                                      <p:cBhvr>
                                        <p:cTn id="47" dur="500"/>
                                        <p:tgtEl>
                                          <p:spTgt spid="13">
                                            <p:bg/>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3">
                                            <p:txEl>
                                              <p:pRg st="0" end="0"/>
                                            </p:txEl>
                                          </p:spTgt>
                                        </p:tgtEl>
                                        <p:attrNameLst>
                                          <p:attrName>style.visibility</p:attrName>
                                        </p:attrNameLst>
                                      </p:cBhvr>
                                      <p:to>
                                        <p:strVal val="visible"/>
                                      </p:to>
                                    </p:set>
                                    <p:animEffect transition="in" filter="dissolve">
                                      <p:cBhvr>
                                        <p:cTn id="50" dur="500"/>
                                        <p:tgtEl>
                                          <p:spTgt spid="13">
                                            <p:txEl>
                                              <p:pRg st="0" end="0"/>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3">
                                            <p:txEl>
                                              <p:pRg st="1" end="1"/>
                                            </p:txEl>
                                          </p:spTgt>
                                        </p:tgtEl>
                                        <p:attrNameLst>
                                          <p:attrName>style.visibility</p:attrName>
                                        </p:attrNameLst>
                                      </p:cBhvr>
                                      <p:to>
                                        <p:strVal val="visible"/>
                                      </p:to>
                                    </p:set>
                                    <p:animEffect transition="in" filter="dissolve">
                                      <p:cBhvr>
                                        <p:cTn id="53"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animBg="1"/>
      <p:bldP spid="7" grpId="0" build="p"/>
      <p:bldP spid="8" grpId="0" build="p" animBg="1"/>
      <p:bldP spid="10" grpId="0" animBg="1"/>
      <p:bldP spid="11" grpId="0" animBg="1"/>
      <p:bldP spid="12" grpId="0" build="p"/>
      <p:bldP spid="13"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Заголовок 4"/>
          <p:cNvSpPr>
            <a:spLocks noGrp="1"/>
          </p:cNvSpPr>
          <p:nvPr>
            <p:ph type="title"/>
          </p:nvPr>
        </p:nvSpPr>
        <p:spPr>
          <a:xfrm>
            <a:off x="311150" y="301625"/>
            <a:ext cx="8375650" cy="471488"/>
          </a:xfrm>
        </p:spPr>
        <p:txBody>
          <a:bodyPr/>
          <a:lstStyle/>
          <a:p>
            <a:r>
              <a:rPr lang="en-US" altLang="ru-RU" err="1"/>
              <a:t>Tapşırıq</a:t>
            </a:r>
            <a:endParaRPr lang="ru-RU" altLang="ru-RU"/>
          </a:p>
        </p:txBody>
      </p:sp>
      <p:sp>
        <p:nvSpPr>
          <p:cNvPr id="6" name="Text Box 5"/>
          <p:cNvSpPr txBox="1">
            <a:spLocks noChangeArrowheads="1"/>
          </p:cNvSpPr>
          <p:nvPr/>
        </p:nvSpPr>
        <p:spPr bwMode="auto">
          <a:xfrm>
            <a:off x="369888" y="809625"/>
            <a:ext cx="8420100" cy="2800767"/>
          </a:xfrm>
          <a:prstGeom prst="rect">
            <a:avLst/>
          </a:prstGeom>
          <a:noFill/>
          <a:ln w="9525">
            <a:noFill/>
            <a:miter lim="800000"/>
            <a:headEnd/>
            <a:tailEnd/>
          </a:ln>
        </p:spPr>
        <p:txBody>
          <a:bodyPr>
            <a:spAutoFit/>
          </a:bodyPr>
          <a:lstStyle>
            <a:lvl1pPr marL="630238" indent="-63023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altLang="en-US" sz="2200" b="1">
                <a:solidFill>
                  <a:srgbClr val="3333FF"/>
                </a:solidFill>
                <a:latin typeface="+mj-lt"/>
              </a:rPr>
              <a:t>«</a:t>
            </a:r>
            <a:r>
              <a:rPr lang="en-US" altLang="en-US" sz="2200" b="1">
                <a:solidFill>
                  <a:srgbClr val="3333FF"/>
                </a:solidFill>
                <a:latin typeface="+mj-lt"/>
              </a:rPr>
              <a:t>A</a:t>
            </a:r>
            <a:r>
              <a:rPr lang="ru-RU" altLang="en-US" sz="2200" b="1">
                <a:solidFill>
                  <a:srgbClr val="3333FF"/>
                </a:solidFill>
                <a:latin typeface="+mj-lt"/>
              </a:rPr>
              <a:t>»: </a:t>
            </a:r>
            <a:r>
              <a:rPr lang="az-Latn-AZ" altLang="en-US" sz="2200">
                <a:latin typeface="+mj-lt"/>
              </a:rPr>
              <a:t>Klaviaturadan üç tam ədədi daxil edin, onların cəmini, hasilini və ədədi ortasını tapın.</a:t>
            </a:r>
            <a:endParaRPr lang="en-US" altLang="en-US" sz="2200">
              <a:latin typeface="+mj-lt"/>
            </a:endParaRPr>
          </a:p>
          <a:p>
            <a:pPr eaLnBrk="1" hangingPunct="1"/>
            <a:r>
              <a:rPr lang="az-Latn-AZ" altLang="en-US" sz="2200" b="1">
                <a:solidFill>
                  <a:srgbClr val="333399"/>
                </a:solidFill>
                <a:latin typeface="+mj-lt"/>
              </a:rPr>
              <a:t>Misal</a:t>
            </a:r>
            <a:r>
              <a:rPr lang="ru-RU" altLang="en-US" sz="2200" b="1">
                <a:latin typeface="+mj-lt"/>
              </a:rPr>
              <a:t>:</a:t>
            </a:r>
          </a:p>
          <a:p>
            <a:pPr eaLnBrk="1" hangingPunct="1"/>
            <a:r>
              <a:rPr lang="az-Latn-AZ" altLang="en-US" sz="2200" b="1">
                <a:latin typeface="+mj-lt"/>
                <a:ea typeface="Courier New" charset="0"/>
                <a:cs typeface="Courier New" charset="0"/>
              </a:rPr>
              <a:t>Üç tam ədədi daxil edin</a:t>
            </a:r>
            <a:r>
              <a:rPr lang="ru-RU" altLang="en-US" sz="2200" b="1">
                <a:latin typeface="+mj-lt"/>
                <a:ea typeface="Courier New" charset="0"/>
                <a:cs typeface="Courier New" charset="0"/>
              </a:rPr>
              <a:t>:</a:t>
            </a:r>
          </a:p>
          <a:p>
            <a:pPr eaLnBrk="1" hangingPunct="1"/>
            <a:r>
              <a:rPr lang="ru-RU" altLang="en-US" sz="2200" b="1">
                <a:solidFill>
                  <a:srgbClr val="FF0000"/>
                </a:solidFill>
                <a:latin typeface="+mj-lt"/>
                <a:ea typeface="Courier New" charset="0"/>
                <a:cs typeface="Courier New" charset="0"/>
              </a:rPr>
              <a:t>5 7 8</a:t>
            </a:r>
          </a:p>
          <a:p>
            <a:pPr eaLnBrk="1" hangingPunct="1"/>
            <a:r>
              <a:rPr lang="ru-RU" altLang="en-US" sz="2200" b="1">
                <a:latin typeface="+mj-lt"/>
                <a:ea typeface="Courier New" charset="0"/>
                <a:cs typeface="Courier New" charset="0"/>
              </a:rPr>
              <a:t>5+7+8=20</a:t>
            </a:r>
          </a:p>
          <a:p>
            <a:pPr eaLnBrk="1" hangingPunct="1"/>
            <a:r>
              <a:rPr lang="ru-RU" altLang="en-US" sz="2200" b="1">
                <a:latin typeface="+mj-lt"/>
                <a:ea typeface="Courier New" charset="0"/>
                <a:cs typeface="Courier New" charset="0"/>
              </a:rPr>
              <a:t>5*7*8=280</a:t>
            </a:r>
          </a:p>
          <a:p>
            <a:pPr eaLnBrk="1" hangingPunct="1"/>
            <a:r>
              <a:rPr lang="ru-RU" altLang="en-US" sz="2200" b="1">
                <a:latin typeface="+mj-lt"/>
                <a:ea typeface="Courier New" charset="0"/>
                <a:cs typeface="Courier New" charset="0"/>
              </a:rPr>
              <a:t>(5+7+8)/3=</a:t>
            </a:r>
            <a:r>
              <a:rPr lang="en-US" altLang="en-US" sz="2200" b="1">
                <a:latin typeface="+mj-lt"/>
                <a:ea typeface="Courier New" charset="0"/>
                <a:cs typeface="Courier New" charset="0"/>
              </a:rPr>
              <a:t>6.667</a:t>
            </a:r>
            <a:endParaRPr lang="ru-RU" altLang="en-US" sz="2200" b="1">
              <a:latin typeface="+mj-lt"/>
              <a:ea typeface="Courier New" charset="0"/>
              <a:cs typeface="Courier New" charset="0"/>
            </a:endParaRPr>
          </a:p>
        </p:txBody>
      </p:sp>
      <p:sp>
        <p:nvSpPr>
          <p:cNvPr id="7" name="Text Box 5"/>
          <p:cNvSpPr txBox="1">
            <a:spLocks noChangeArrowheads="1"/>
          </p:cNvSpPr>
          <p:nvPr/>
        </p:nvSpPr>
        <p:spPr bwMode="auto">
          <a:xfrm>
            <a:off x="369888" y="3489325"/>
            <a:ext cx="8420100" cy="3139321"/>
          </a:xfrm>
          <a:prstGeom prst="rect">
            <a:avLst/>
          </a:prstGeom>
          <a:noFill/>
          <a:ln w="9525">
            <a:noFill/>
            <a:miter lim="800000"/>
            <a:headEnd/>
            <a:tailEnd/>
          </a:ln>
        </p:spPr>
        <p:txBody>
          <a:bodyPr>
            <a:spAutoFit/>
          </a:bodyPr>
          <a:lstStyle>
            <a:lvl1pPr marL="630238" indent="-63023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altLang="en-US" sz="2200" b="1">
                <a:solidFill>
                  <a:srgbClr val="3333FF"/>
                </a:solidFill>
                <a:latin typeface="+mj-lt"/>
              </a:rPr>
              <a:t>«</a:t>
            </a:r>
            <a:r>
              <a:rPr lang="en-US" altLang="en-US" sz="2200" b="1">
                <a:solidFill>
                  <a:srgbClr val="3333FF"/>
                </a:solidFill>
                <a:latin typeface="+mj-lt"/>
              </a:rPr>
              <a:t>B</a:t>
            </a:r>
            <a:r>
              <a:rPr lang="ru-RU" altLang="en-US" sz="2200" b="1">
                <a:solidFill>
                  <a:srgbClr val="3333FF"/>
                </a:solidFill>
                <a:latin typeface="+mj-lt"/>
              </a:rPr>
              <a:t>»: </a:t>
            </a:r>
            <a:r>
              <a:rPr lang="az-Latn-AZ" altLang="en-US" sz="2200">
                <a:latin typeface="+mj-lt"/>
              </a:rPr>
              <a:t>Klaviaturadan müstəvidə olan A və B nöqtələrin koordinatlarını (həqiqi ədəd) daxil edin və AB parçasının uzunluğunu hesablayın.</a:t>
            </a:r>
            <a:endParaRPr lang="en-US" altLang="en-US" sz="2200">
              <a:latin typeface="+mj-lt"/>
            </a:endParaRPr>
          </a:p>
          <a:p>
            <a:pPr eaLnBrk="1" hangingPunct="1"/>
            <a:r>
              <a:rPr lang="az-Latn-AZ" altLang="en-US" sz="2200" b="1">
                <a:solidFill>
                  <a:srgbClr val="333399"/>
                </a:solidFill>
                <a:latin typeface="+mj-lt"/>
              </a:rPr>
              <a:t>Misal</a:t>
            </a:r>
            <a:r>
              <a:rPr lang="ru-RU" altLang="en-US" sz="2200" b="1">
                <a:latin typeface="+mj-lt"/>
              </a:rPr>
              <a:t>:</a:t>
            </a:r>
          </a:p>
          <a:p>
            <a:pPr eaLnBrk="1" hangingPunct="1"/>
            <a:r>
              <a:rPr lang="az-Latn-AZ" altLang="en-US" sz="2200" b="1">
                <a:latin typeface="+mj-lt"/>
                <a:ea typeface="Courier New" charset="0"/>
                <a:cs typeface="Courier New" charset="0"/>
              </a:rPr>
              <a:t>A nöqtəsinin koordinatlarını daxil edin</a:t>
            </a:r>
            <a:r>
              <a:rPr lang="ru-RU" altLang="en-US" sz="2200" b="1">
                <a:latin typeface="+mj-lt"/>
                <a:ea typeface="Courier New" charset="0"/>
                <a:cs typeface="Courier New" charset="0"/>
              </a:rPr>
              <a:t>:</a:t>
            </a:r>
          </a:p>
          <a:p>
            <a:pPr eaLnBrk="1" hangingPunct="1"/>
            <a:r>
              <a:rPr lang="ru-RU" altLang="en-US" sz="2200" b="1">
                <a:solidFill>
                  <a:srgbClr val="FF0000"/>
                </a:solidFill>
                <a:latin typeface="+mj-lt"/>
                <a:ea typeface="Courier New" charset="0"/>
                <a:cs typeface="Courier New" charset="0"/>
              </a:rPr>
              <a:t>5.5 3.5</a:t>
            </a:r>
          </a:p>
          <a:p>
            <a:pPr eaLnBrk="1" hangingPunct="1"/>
            <a:r>
              <a:rPr lang="az-Latn-AZ" altLang="en-US" sz="2200" b="1">
                <a:latin typeface="+mj-lt"/>
                <a:ea typeface="Courier New" charset="0"/>
                <a:cs typeface="Courier New" charset="0"/>
              </a:rPr>
              <a:t>B nöqtəsinin koordinatlarını daxil edin</a:t>
            </a:r>
            <a:r>
              <a:rPr lang="ru-RU" altLang="en-US" sz="2200" b="1">
                <a:latin typeface="+mj-lt"/>
                <a:ea typeface="Courier New" charset="0"/>
                <a:cs typeface="Courier New" charset="0"/>
              </a:rPr>
              <a:t>:</a:t>
            </a:r>
          </a:p>
          <a:p>
            <a:pPr eaLnBrk="1" hangingPunct="1"/>
            <a:r>
              <a:rPr lang="ru-RU" altLang="en-US" sz="2200" b="1">
                <a:solidFill>
                  <a:srgbClr val="FF0000"/>
                </a:solidFill>
                <a:latin typeface="+mj-lt"/>
                <a:ea typeface="Courier New" charset="0"/>
                <a:cs typeface="Courier New" charset="0"/>
              </a:rPr>
              <a:t>1.5 2</a:t>
            </a:r>
          </a:p>
          <a:p>
            <a:pPr eaLnBrk="1" hangingPunct="1"/>
            <a:r>
              <a:rPr lang="az-Latn-AZ" altLang="en-US" sz="2200" b="1">
                <a:latin typeface="+mj-lt"/>
                <a:ea typeface="Courier New" charset="0"/>
                <a:cs typeface="Courier New" charset="0"/>
              </a:rPr>
              <a:t>AB parçasının uzunluğu </a:t>
            </a:r>
            <a:r>
              <a:rPr lang="ru-RU" altLang="en-US" sz="2200" b="1">
                <a:latin typeface="+mj-lt"/>
                <a:ea typeface="Courier New" charset="0"/>
                <a:cs typeface="Courier New" charset="0"/>
              </a:rPr>
              <a:t>= 4.272</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Заголовок 4"/>
          <p:cNvSpPr>
            <a:spLocks noGrp="1"/>
          </p:cNvSpPr>
          <p:nvPr>
            <p:ph type="title"/>
          </p:nvPr>
        </p:nvSpPr>
        <p:spPr>
          <a:xfrm>
            <a:off x="311150" y="301625"/>
            <a:ext cx="8375650" cy="471488"/>
          </a:xfrm>
        </p:spPr>
        <p:txBody>
          <a:bodyPr/>
          <a:lstStyle/>
          <a:p>
            <a:r>
              <a:rPr lang="en-US" altLang="ru-RU" err="1"/>
              <a:t>Tapşırıq</a:t>
            </a:r>
            <a:endParaRPr lang="ru-RU" altLang="ru-RU"/>
          </a:p>
        </p:txBody>
      </p:sp>
      <p:sp>
        <p:nvSpPr>
          <p:cNvPr id="6" name="Text Box 5"/>
          <p:cNvSpPr txBox="1">
            <a:spLocks noChangeArrowheads="1"/>
          </p:cNvSpPr>
          <p:nvPr/>
        </p:nvSpPr>
        <p:spPr bwMode="auto">
          <a:xfrm>
            <a:off x="369888" y="809625"/>
            <a:ext cx="8420100" cy="1938992"/>
          </a:xfrm>
          <a:prstGeom prst="rect">
            <a:avLst/>
          </a:prstGeom>
          <a:noFill/>
          <a:ln w="9525">
            <a:noFill/>
            <a:miter lim="800000"/>
            <a:headEnd/>
            <a:tailEnd/>
          </a:ln>
        </p:spPr>
        <p:txBody>
          <a:bodyPr>
            <a:spAutoFit/>
          </a:bodyPr>
          <a:lstStyle>
            <a:lvl1pPr marL="630238" indent="-63023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altLang="en-US" sz="2400" b="1">
                <a:solidFill>
                  <a:srgbClr val="3333FF"/>
                </a:solidFill>
                <a:latin typeface="+mj-lt"/>
              </a:rPr>
              <a:t>«</a:t>
            </a:r>
            <a:r>
              <a:rPr lang="en-US" altLang="en-US" sz="2400" b="1">
                <a:solidFill>
                  <a:srgbClr val="3333FF"/>
                </a:solidFill>
                <a:latin typeface="+mj-lt"/>
              </a:rPr>
              <a:t>C</a:t>
            </a:r>
            <a:r>
              <a:rPr lang="ru-RU" altLang="en-US" sz="2400" b="1">
                <a:solidFill>
                  <a:srgbClr val="3333FF"/>
                </a:solidFill>
                <a:latin typeface="+mj-lt"/>
              </a:rPr>
              <a:t>»:</a:t>
            </a:r>
            <a:r>
              <a:rPr lang="az-Latn-AZ" altLang="en-US" sz="2400">
                <a:latin typeface="+mj-lt"/>
              </a:rPr>
              <a:t> Üçrəqəmli təsadüfi ədəd yaradın və vergüllə ayrılmış ədədin rəqəmlərini ekrana çıxardın.</a:t>
            </a:r>
            <a:r>
              <a:rPr lang="ru-RU" altLang="en-US" sz="2400">
                <a:latin typeface="+mj-lt"/>
              </a:rPr>
              <a:t> </a:t>
            </a:r>
            <a:endParaRPr lang="en-US" altLang="en-US" sz="2400">
              <a:latin typeface="+mj-lt"/>
            </a:endParaRPr>
          </a:p>
          <a:p>
            <a:pPr eaLnBrk="1" hangingPunct="1"/>
            <a:r>
              <a:rPr lang="az-Latn-AZ" altLang="en-US" sz="2400" b="1">
                <a:solidFill>
                  <a:srgbClr val="333399"/>
                </a:solidFill>
                <a:latin typeface="+mj-lt"/>
              </a:rPr>
              <a:t>Misa</a:t>
            </a:r>
            <a:r>
              <a:rPr lang="en-US" altLang="en-US" sz="2400" b="1">
                <a:solidFill>
                  <a:srgbClr val="333399"/>
                </a:solidFill>
                <a:latin typeface="+mj-lt"/>
              </a:rPr>
              <a:t>l:</a:t>
            </a:r>
            <a:endParaRPr lang="ru-RU" altLang="en-US" sz="2400" b="1">
              <a:latin typeface="+mj-lt"/>
            </a:endParaRPr>
          </a:p>
          <a:p>
            <a:pPr eaLnBrk="1" hangingPunct="1"/>
            <a:r>
              <a:rPr lang="az-Latn-AZ" altLang="en-US" sz="2400" b="1">
                <a:latin typeface="+mj-lt"/>
                <a:ea typeface="Courier New" charset="0"/>
                <a:cs typeface="Courier New" charset="0"/>
              </a:rPr>
              <a:t>Təsadüfi ədəd</a:t>
            </a:r>
            <a:r>
              <a:rPr lang="en-US" altLang="en-US" sz="2400" b="1">
                <a:latin typeface="+mj-lt"/>
                <a:ea typeface="Courier New" charset="0"/>
                <a:cs typeface="Courier New" charset="0"/>
              </a:rPr>
              <a:t>:</a:t>
            </a:r>
            <a:r>
              <a:rPr lang="az-Latn-AZ" altLang="en-US" sz="2400" b="1">
                <a:latin typeface="+mj-lt"/>
                <a:ea typeface="Courier New" charset="0"/>
                <a:cs typeface="Courier New" charset="0"/>
              </a:rPr>
              <a:t> </a:t>
            </a:r>
            <a:r>
              <a:rPr lang="ru-RU" altLang="en-US" sz="2400" b="1">
                <a:latin typeface="+mj-lt"/>
                <a:ea typeface="Courier New" charset="0"/>
                <a:cs typeface="Courier New" charset="0"/>
              </a:rPr>
              <a:t>123.</a:t>
            </a:r>
          </a:p>
          <a:p>
            <a:pPr eaLnBrk="1" hangingPunct="1"/>
            <a:r>
              <a:rPr lang="az-Latn-AZ" altLang="en-US" sz="2400" b="1">
                <a:latin typeface="+mj-lt"/>
                <a:ea typeface="Courier New" charset="0"/>
                <a:cs typeface="Courier New" charset="0"/>
              </a:rPr>
              <a:t>Ədədin rəqəmləri</a:t>
            </a:r>
            <a:r>
              <a:rPr lang="en-US" altLang="en-US" sz="2400" b="1">
                <a:latin typeface="+mj-lt"/>
                <a:ea typeface="Courier New" charset="0"/>
                <a:cs typeface="Courier New" charset="0"/>
              </a:rPr>
              <a:t>:</a:t>
            </a:r>
            <a:r>
              <a:rPr lang="az-Latn-AZ" altLang="en-US" sz="2400" b="1">
                <a:latin typeface="+mj-lt"/>
                <a:ea typeface="Courier New" charset="0"/>
                <a:cs typeface="Courier New" charset="0"/>
              </a:rPr>
              <a:t> </a:t>
            </a:r>
            <a:r>
              <a:rPr lang="ru-RU" altLang="en-US" sz="2400" b="1">
                <a:latin typeface="+mj-lt"/>
                <a:ea typeface="Courier New" charset="0"/>
                <a:cs typeface="Courier New" charset="0"/>
              </a:rPr>
              <a:t>1, 2, 3.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300038" y="1760538"/>
            <a:ext cx="8653462" cy="1487487"/>
          </a:xfrm>
        </p:spPr>
        <p:txBody>
          <a:bodyPr/>
          <a:lstStyle/>
          <a:p>
            <a:pPr eaLnBrk="1" hangingPunct="1">
              <a:defRPr/>
            </a:pPr>
            <a:r>
              <a:rPr lang="en-US"/>
              <a:t>Python </a:t>
            </a:r>
            <a:r>
              <a:rPr lang="en-US" err="1"/>
              <a:t>dilində</a:t>
            </a:r>
            <a:r>
              <a:rPr lang="en-US"/>
              <a:t> </a:t>
            </a:r>
            <a:r>
              <a:rPr lang="en-US" err="1"/>
              <a:t>proqramlaşdırma</a:t>
            </a:r>
            <a:endParaRPr lang="ru-RU">
              <a:solidFill>
                <a:schemeClr val="accent6">
                  <a:lumMod val="20000"/>
                  <a:lumOff val="80000"/>
                </a:schemeClr>
              </a:solidFill>
            </a:endParaRPr>
          </a:p>
        </p:txBody>
      </p:sp>
      <p:sp>
        <p:nvSpPr>
          <p:cNvPr id="53252" name="Rectangle 4"/>
          <p:cNvSpPr>
            <a:spLocks noGrp="1" noChangeArrowheads="1"/>
          </p:cNvSpPr>
          <p:nvPr>
            <p:ph type="subTitle" idx="1"/>
          </p:nvPr>
        </p:nvSpPr>
        <p:spPr>
          <a:xfrm>
            <a:off x="783431" y="3248026"/>
            <a:ext cx="7686675" cy="672810"/>
          </a:xfrm>
        </p:spPr>
        <p:txBody>
          <a:bodyPr/>
          <a:lstStyle/>
          <a:p>
            <a:pPr marL="1257300" indent="-1257300" eaLnBrk="1" hangingPunct="1">
              <a:lnSpc>
                <a:spcPct val="90000"/>
              </a:lnSpc>
              <a:defRPr/>
            </a:pPr>
            <a:r>
              <a:rPr lang="en-US" err="1">
                <a:solidFill>
                  <a:srgbClr val="000000"/>
                </a:solidFill>
              </a:rPr>
              <a:t>Mövzu</a:t>
            </a:r>
            <a:r>
              <a:rPr lang="en-US">
                <a:solidFill>
                  <a:srgbClr val="000000"/>
                </a:solidFill>
              </a:rPr>
              <a:t> 2. </a:t>
            </a:r>
            <a:r>
              <a:rPr lang="en-US" err="1">
                <a:solidFill>
                  <a:srgbClr val="000000"/>
                </a:solidFill>
              </a:rPr>
              <a:t>Sadə</a:t>
            </a:r>
            <a:r>
              <a:rPr lang="en-US">
                <a:solidFill>
                  <a:srgbClr val="000000"/>
                </a:solidFill>
              </a:rPr>
              <a:t> </a:t>
            </a:r>
            <a:r>
              <a:rPr lang="en-US" err="1">
                <a:solidFill>
                  <a:srgbClr val="000000"/>
                </a:solidFill>
              </a:rPr>
              <a:t>proqramlar</a:t>
            </a:r>
            <a:endParaRPr lang="ru-RU">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EB81B71-AF16-43D1-A63A-FB64E63FB387}"/>
              </a:ext>
            </a:extLst>
          </p:cNvPr>
          <p:cNvGrpSpPr/>
          <p:nvPr/>
        </p:nvGrpSpPr>
        <p:grpSpPr>
          <a:xfrm>
            <a:off x="1229626" y="1190404"/>
            <a:ext cx="5341295" cy="1595326"/>
            <a:chOff x="0" y="0"/>
            <a:chExt cx="6068060" cy="2095500"/>
          </a:xfrm>
        </p:grpSpPr>
        <p:pic>
          <p:nvPicPr>
            <p:cNvPr id="4" name="Picture 3">
              <a:extLst>
                <a:ext uri="{FF2B5EF4-FFF2-40B4-BE49-F238E27FC236}">
                  <a16:creationId xmlns:a16="http://schemas.microsoft.com/office/drawing/2014/main" id="{1CB4E076-18C0-4FB0-92F1-DAB26326656F}"/>
                </a:ext>
              </a:extLst>
            </p:cNvPr>
            <p:cNvPicPr>
              <a:picLocks noChangeAspect="1"/>
            </p:cNvPicPr>
            <p:nvPr/>
          </p:nvPicPr>
          <p:blipFill rotWithShape="1">
            <a:blip r:embed="rId2">
              <a:extLst>
                <a:ext uri="{28A0092B-C50C-407E-A947-70E740481C1C}">
                  <a14:useLocalDpi xmlns:a14="http://schemas.microsoft.com/office/drawing/2010/main" val="0"/>
                </a:ext>
              </a:extLst>
            </a:blip>
            <a:srcRect t="3809"/>
            <a:stretch/>
          </p:blipFill>
          <p:spPr bwMode="auto">
            <a:xfrm>
              <a:off x="120650" y="0"/>
              <a:ext cx="5947410" cy="2095500"/>
            </a:xfrm>
            <a:prstGeom prst="rect">
              <a:avLst/>
            </a:prstGeom>
            <a:noFill/>
            <a:ln>
              <a:noFill/>
            </a:ln>
            <a:extLst>
              <a:ext uri="{53640926-AAD7-44D8-BBD7-CCE9431645EC}">
                <a14:shadowObscured xmlns:a14="http://schemas.microsoft.com/office/drawing/2010/main"/>
              </a:ext>
            </a:extLst>
          </p:spPr>
        </p:pic>
        <p:sp>
          <p:nvSpPr>
            <p:cNvPr id="5" name="Text Box 2">
              <a:extLst>
                <a:ext uri="{FF2B5EF4-FFF2-40B4-BE49-F238E27FC236}">
                  <a16:creationId xmlns:a16="http://schemas.microsoft.com/office/drawing/2014/main" id="{BFEDDDFA-9076-4062-B76F-F7E032426D3A}"/>
                </a:ext>
              </a:extLst>
            </p:cNvPr>
            <p:cNvSpPr txBox="1">
              <a:spLocks noChangeArrowheads="1"/>
            </p:cNvSpPr>
            <p:nvPr/>
          </p:nvSpPr>
          <p:spPr bwMode="auto">
            <a:xfrm>
              <a:off x="120650" y="806450"/>
              <a:ext cx="3232150" cy="24130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2">
              <a:extLst>
                <a:ext uri="{FF2B5EF4-FFF2-40B4-BE49-F238E27FC236}">
                  <a16:creationId xmlns:a16="http://schemas.microsoft.com/office/drawing/2014/main" id="{660E094F-FF48-4D60-9289-620B7BC261EE}"/>
                </a:ext>
              </a:extLst>
            </p:cNvPr>
            <p:cNvSpPr txBox="1">
              <a:spLocks noChangeArrowheads="1"/>
            </p:cNvSpPr>
            <p:nvPr/>
          </p:nvSpPr>
          <p:spPr bwMode="auto">
            <a:xfrm>
              <a:off x="0" y="965200"/>
              <a:ext cx="419100" cy="3111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nSpc>
                  <a:spcPct val="107000"/>
                </a:lnSpc>
                <a:spcAft>
                  <a:spcPts val="800"/>
                </a:spcAft>
              </a:pPr>
              <a:r>
                <a:rPr lang="en-US" sz="1300" b="1">
                  <a:effectLst/>
                  <a:latin typeface="Calibri" panose="020F0502020204030204" pitchFamily="34" charset="0"/>
                  <a:ea typeface="Calibri" panose="020F0502020204030204" pitchFamily="34" charset="0"/>
                  <a:cs typeface="Times New Roman" panose="02020603050405020304" pitchFamily="18" charset="0"/>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8" name="TextBox 7">
            <a:extLst>
              <a:ext uri="{FF2B5EF4-FFF2-40B4-BE49-F238E27FC236}">
                <a16:creationId xmlns:a16="http://schemas.microsoft.com/office/drawing/2014/main" id="{8A23D9C1-E0F3-4BAE-83B0-75686CD74267}"/>
              </a:ext>
            </a:extLst>
          </p:cNvPr>
          <p:cNvSpPr txBox="1"/>
          <p:nvPr/>
        </p:nvSpPr>
        <p:spPr>
          <a:xfrm>
            <a:off x="-135566" y="509020"/>
            <a:ext cx="9194505" cy="375552"/>
          </a:xfrm>
          <a:prstGeom prst="rect">
            <a:avLst/>
          </a:prstGeom>
          <a:noFill/>
        </p:spPr>
        <p:txBody>
          <a:bodyPr wrap="square">
            <a:spAutoFit/>
          </a:bodyPr>
          <a:lstStyle/>
          <a:p>
            <a:pPr algn="ct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Python_1 LAB_1: M</a:t>
            </a:r>
            <a:r>
              <a:rPr lang="az-Latn-AZ" sz="1800" b="1" dirty="0">
                <a:effectLst/>
                <a:latin typeface="Calibri" panose="020F0502020204030204" pitchFamily="34" charset="0"/>
                <a:ea typeface="Calibri" panose="020F0502020204030204" pitchFamily="34" charset="0"/>
                <a:cs typeface="Times New Roman" panose="02020603050405020304" pitchFamily="18" charset="0"/>
              </a:rPr>
              <a:t>övzu_1 Alqoritmlər,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M</a:t>
            </a:r>
            <a:r>
              <a:rPr lang="az-Latn-AZ" sz="1800" b="1" dirty="0">
                <a:effectLst/>
                <a:latin typeface="Calibri" panose="020F0502020204030204" pitchFamily="34" charset="0"/>
                <a:ea typeface="Calibri" panose="020F0502020204030204" pitchFamily="34" charset="0"/>
                <a:cs typeface="Times New Roman" panose="02020603050405020304" pitchFamily="18" charset="0"/>
              </a:rPr>
              <a:t>övzu_2 Sadə proqramlar,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M</a:t>
            </a:r>
            <a:r>
              <a:rPr lang="az-Latn-AZ" sz="1800" b="1" dirty="0">
                <a:effectLst/>
                <a:latin typeface="Calibri" panose="020F0502020204030204" pitchFamily="34" charset="0"/>
                <a:ea typeface="Calibri" panose="020F0502020204030204" pitchFamily="34" charset="0"/>
                <a:cs typeface="Times New Roman" panose="02020603050405020304" pitchFamily="18" charset="0"/>
              </a:rPr>
              <a:t>övzu_3 Hesablamalar</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BF73CFAB-3510-4232-A09B-BDF8984F9DE7}"/>
              </a:ext>
            </a:extLst>
          </p:cNvPr>
          <p:cNvPicPr>
            <a:picLocks noChangeAspect="1"/>
          </p:cNvPicPr>
          <p:nvPr/>
        </p:nvPicPr>
        <p:blipFill>
          <a:blip r:embed="rId3"/>
          <a:stretch>
            <a:fillRect/>
          </a:stretch>
        </p:blipFill>
        <p:spPr>
          <a:xfrm>
            <a:off x="1349269" y="3057428"/>
            <a:ext cx="5208207" cy="3360664"/>
          </a:xfrm>
          <a:prstGeom prst="rect">
            <a:avLst/>
          </a:prstGeom>
        </p:spPr>
      </p:pic>
    </p:spTree>
    <p:extLst>
      <p:ext uri="{BB962C8B-B14F-4D97-AF65-F5344CB8AC3E}">
        <p14:creationId xmlns:p14="http://schemas.microsoft.com/office/powerpoint/2010/main" val="2226116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D0E6509-EA5B-41C8-84B2-8C5E7B447979}"/>
              </a:ext>
            </a:extLst>
          </p:cNvPr>
          <p:cNvPicPr>
            <a:picLocks noChangeAspect="1"/>
          </p:cNvPicPr>
          <p:nvPr/>
        </p:nvPicPr>
        <p:blipFill>
          <a:blip r:embed="rId2"/>
          <a:stretch>
            <a:fillRect/>
          </a:stretch>
        </p:blipFill>
        <p:spPr>
          <a:xfrm>
            <a:off x="1312312" y="696432"/>
            <a:ext cx="5873131" cy="5465135"/>
          </a:xfrm>
          <a:prstGeom prst="rect">
            <a:avLst/>
          </a:prstGeom>
        </p:spPr>
      </p:pic>
    </p:spTree>
    <p:extLst>
      <p:ext uri="{BB962C8B-B14F-4D97-AF65-F5344CB8AC3E}">
        <p14:creationId xmlns:p14="http://schemas.microsoft.com/office/powerpoint/2010/main" val="162180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7E47F5-FC47-461A-B912-22435A8B2F6C}"/>
              </a:ext>
            </a:extLst>
          </p:cNvPr>
          <p:cNvPicPr>
            <a:picLocks noChangeAspect="1"/>
          </p:cNvPicPr>
          <p:nvPr/>
        </p:nvPicPr>
        <p:blipFill>
          <a:blip r:embed="rId2"/>
          <a:stretch>
            <a:fillRect/>
          </a:stretch>
        </p:blipFill>
        <p:spPr>
          <a:xfrm>
            <a:off x="1010939" y="689125"/>
            <a:ext cx="6591340" cy="5479750"/>
          </a:xfrm>
          <a:prstGeom prst="rect">
            <a:avLst/>
          </a:prstGeom>
        </p:spPr>
      </p:pic>
    </p:spTree>
    <p:extLst>
      <p:ext uri="{BB962C8B-B14F-4D97-AF65-F5344CB8AC3E}">
        <p14:creationId xmlns:p14="http://schemas.microsoft.com/office/powerpoint/2010/main" val="39116659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EAC34F-640E-468D-B9E6-582CD474A267}"/>
              </a:ext>
            </a:extLst>
          </p:cNvPr>
          <p:cNvPicPr>
            <a:picLocks noChangeAspect="1"/>
          </p:cNvPicPr>
          <p:nvPr/>
        </p:nvPicPr>
        <p:blipFill>
          <a:blip r:embed="rId2"/>
          <a:stretch>
            <a:fillRect/>
          </a:stretch>
        </p:blipFill>
        <p:spPr>
          <a:xfrm>
            <a:off x="456769" y="669144"/>
            <a:ext cx="7842755" cy="5519711"/>
          </a:xfrm>
          <a:prstGeom prst="rect">
            <a:avLst/>
          </a:prstGeom>
        </p:spPr>
      </p:pic>
    </p:spTree>
    <p:extLst>
      <p:ext uri="{BB962C8B-B14F-4D97-AF65-F5344CB8AC3E}">
        <p14:creationId xmlns:p14="http://schemas.microsoft.com/office/powerpoint/2010/main" val="109370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2653-5A99-43C6-A41F-7176EF2EF9C9}"/>
              </a:ext>
            </a:extLst>
          </p:cNvPr>
          <p:cNvSpPr>
            <a:spLocks noGrp="1"/>
          </p:cNvSpPr>
          <p:nvPr>
            <p:ph type="title"/>
          </p:nvPr>
        </p:nvSpPr>
        <p:spPr/>
        <p:txBody>
          <a:bodyPr/>
          <a:lstStyle/>
          <a:p>
            <a:r>
              <a:rPr lang="en-GB" dirty="0"/>
              <a:t>What is Python?</a:t>
            </a:r>
          </a:p>
        </p:txBody>
      </p:sp>
      <p:sp>
        <p:nvSpPr>
          <p:cNvPr id="4" name="TextBox 3">
            <a:extLst>
              <a:ext uri="{FF2B5EF4-FFF2-40B4-BE49-F238E27FC236}">
                <a16:creationId xmlns:a16="http://schemas.microsoft.com/office/drawing/2014/main" id="{1B694E4F-80A1-478A-AEE2-3BDFFF44D99A}"/>
              </a:ext>
            </a:extLst>
          </p:cNvPr>
          <p:cNvSpPr txBox="1"/>
          <p:nvPr/>
        </p:nvSpPr>
        <p:spPr>
          <a:xfrm>
            <a:off x="167834" y="1662617"/>
            <a:ext cx="8592207" cy="3985706"/>
          </a:xfrm>
          <a:prstGeom prst="rect">
            <a:avLst/>
          </a:prstGeom>
          <a:noFill/>
        </p:spPr>
        <p:txBody>
          <a:bodyPr wrap="square">
            <a:spAutoFit/>
          </a:bodyPr>
          <a:lstStyle/>
          <a:p>
            <a:pPr algn="l"/>
            <a:r>
              <a:rPr lang="en-US" sz="1100" b="0" i="0" dirty="0">
                <a:solidFill>
                  <a:srgbClr val="000000"/>
                </a:solidFill>
                <a:effectLst/>
                <a:latin typeface="Verdana" panose="020B0604030504040204" pitchFamily="34" charset="0"/>
              </a:rPr>
              <a:t>Python is a popular programming language. It was created by Guido van Rossum, and released in 1991.</a:t>
            </a:r>
            <a:endParaRPr lang="az-Latn-AZ" sz="1100" b="0" i="0" dirty="0">
              <a:solidFill>
                <a:srgbClr val="000000"/>
              </a:solidFill>
              <a:effectLst/>
              <a:latin typeface="Verdana" panose="020B0604030504040204" pitchFamily="34" charset="0"/>
            </a:endParaRPr>
          </a:p>
          <a:p>
            <a:pPr algn="l"/>
            <a:endParaRPr lang="en-US" sz="1100" b="0" i="0" dirty="0">
              <a:solidFill>
                <a:srgbClr val="000000"/>
              </a:solidFill>
              <a:effectLst/>
              <a:latin typeface="Verdana" panose="020B0604030504040204" pitchFamily="34" charset="0"/>
            </a:endParaRPr>
          </a:p>
          <a:p>
            <a:pPr algn="l"/>
            <a:r>
              <a:rPr lang="en-US" sz="1100" b="0" i="0" dirty="0">
                <a:solidFill>
                  <a:srgbClr val="000000"/>
                </a:solidFill>
                <a:effectLst/>
                <a:latin typeface="Verdana" panose="020B0604030504040204" pitchFamily="34" charset="0"/>
              </a:rPr>
              <a:t>It is used for:</a:t>
            </a:r>
          </a:p>
          <a:p>
            <a:pPr lvl="1">
              <a:buFont typeface="Arial" panose="020B0604020202020204" pitchFamily="34" charset="0"/>
              <a:buChar char="•"/>
            </a:pPr>
            <a:r>
              <a:rPr lang="en-US" sz="1100" b="0" i="0" dirty="0">
                <a:solidFill>
                  <a:srgbClr val="000000"/>
                </a:solidFill>
                <a:effectLst/>
                <a:latin typeface="Verdana" panose="020B0604030504040204" pitchFamily="34" charset="0"/>
              </a:rPr>
              <a:t>web development (server-side),</a:t>
            </a:r>
          </a:p>
          <a:p>
            <a:pPr lvl="1">
              <a:buFont typeface="Arial" panose="020B0604020202020204" pitchFamily="34" charset="0"/>
              <a:buChar char="•"/>
            </a:pPr>
            <a:r>
              <a:rPr lang="en-US" sz="1100" b="0" i="0" dirty="0">
                <a:solidFill>
                  <a:srgbClr val="000000"/>
                </a:solidFill>
                <a:effectLst/>
                <a:latin typeface="Verdana" panose="020B0604030504040204" pitchFamily="34" charset="0"/>
              </a:rPr>
              <a:t>software development,</a:t>
            </a:r>
          </a:p>
          <a:p>
            <a:pPr lvl="1">
              <a:buFont typeface="Arial" panose="020B0604020202020204" pitchFamily="34" charset="0"/>
              <a:buChar char="•"/>
            </a:pPr>
            <a:r>
              <a:rPr lang="en-US" sz="1100" b="0" i="0" dirty="0">
                <a:solidFill>
                  <a:srgbClr val="000000"/>
                </a:solidFill>
                <a:effectLst/>
                <a:latin typeface="Verdana" panose="020B0604030504040204" pitchFamily="34" charset="0"/>
              </a:rPr>
              <a:t>mathematics,</a:t>
            </a:r>
          </a:p>
          <a:p>
            <a:pPr lvl="1">
              <a:buFont typeface="Arial" panose="020B0604020202020204" pitchFamily="34" charset="0"/>
              <a:buChar char="•"/>
            </a:pPr>
            <a:r>
              <a:rPr lang="en-US" sz="1100" b="0" i="0" dirty="0">
                <a:solidFill>
                  <a:srgbClr val="000000"/>
                </a:solidFill>
                <a:effectLst/>
                <a:latin typeface="Verdana" panose="020B0604030504040204" pitchFamily="34" charset="0"/>
              </a:rPr>
              <a:t>system scripting.</a:t>
            </a:r>
            <a:endParaRPr lang="az-Latn-AZ" sz="1100" b="0" i="0" dirty="0">
              <a:solidFill>
                <a:srgbClr val="000000"/>
              </a:solidFill>
              <a:effectLst/>
              <a:latin typeface="Verdana" panose="020B0604030504040204" pitchFamily="34" charset="0"/>
            </a:endParaRPr>
          </a:p>
          <a:p>
            <a:pPr lvl="1">
              <a:buFont typeface="Arial" panose="020B0604020202020204" pitchFamily="34" charset="0"/>
              <a:buChar char="•"/>
            </a:pPr>
            <a:endParaRPr lang="en-US" sz="1100" b="0" i="0" dirty="0">
              <a:solidFill>
                <a:srgbClr val="000000"/>
              </a:solidFill>
              <a:effectLst/>
              <a:latin typeface="Verdana" panose="020B0604030504040204" pitchFamily="34" charset="0"/>
            </a:endParaRPr>
          </a:p>
          <a:p>
            <a:pPr algn="l"/>
            <a:r>
              <a:rPr lang="en-US" sz="1100" b="0" i="0" dirty="0">
                <a:solidFill>
                  <a:srgbClr val="000000"/>
                </a:solidFill>
                <a:effectLst/>
                <a:latin typeface="Segoe UI" panose="020B0502040204020203" pitchFamily="34" charset="0"/>
              </a:rPr>
              <a:t>What can Python do?</a:t>
            </a:r>
          </a:p>
          <a:p>
            <a:pPr lvl="1">
              <a:buFont typeface="Arial" panose="020B0604020202020204" pitchFamily="34" charset="0"/>
              <a:buChar char="•"/>
            </a:pPr>
            <a:r>
              <a:rPr lang="en-US" sz="1100" b="0" i="0" dirty="0">
                <a:solidFill>
                  <a:srgbClr val="000000"/>
                </a:solidFill>
                <a:effectLst/>
                <a:latin typeface="Verdana" panose="020B0604030504040204" pitchFamily="34" charset="0"/>
              </a:rPr>
              <a:t>Python can be used on a server to create web applications.</a:t>
            </a:r>
          </a:p>
          <a:p>
            <a:pPr lvl="1">
              <a:buFont typeface="Arial" panose="020B0604020202020204" pitchFamily="34" charset="0"/>
              <a:buChar char="•"/>
            </a:pPr>
            <a:r>
              <a:rPr lang="en-US" sz="1100" b="0" i="0" dirty="0">
                <a:solidFill>
                  <a:srgbClr val="000000"/>
                </a:solidFill>
                <a:effectLst/>
                <a:latin typeface="Verdana" panose="020B0604030504040204" pitchFamily="34" charset="0"/>
              </a:rPr>
              <a:t>Python can be used alongside software to create workflows.</a:t>
            </a:r>
          </a:p>
          <a:p>
            <a:pPr lvl="1">
              <a:buFont typeface="Arial" panose="020B0604020202020204" pitchFamily="34" charset="0"/>
              <a:buChar char="•"/>
            </a:pPr>
            <a:r>
              <a:rPr lang="en-US" sz="1100" b="0" i="0" dirty="0">
                <a:solidFill>
                  <a:srgbClr val="000000"/>
                </a:solidFill>
                <a:effectLst/>
                <a:latin typeface="Verdana" panose="020B0604030504040204" pitchFamily="34" charset="0"/>
              </a:rPr>
              <a:t>Python can connect to database systems. It can also read and modify files.</a:t>
            </a:r>
          </a:p>
          <a:p>
            <a:pPr lvl="1">
              <a:buFont typeface="Arial" panose="020B0604020202020204" pitchFamily="34" charset="0"/>
              <a:buChar char="•"/>
            </a:pPr>
            <a:r>
              <a:rPr lang="en-US" sz="1100" b="0" i="0" dirty="0">
                <a:solidFill>
                  <a:srgbClr val="000000"/>
                </a:solidFill>
                <a:effectLst/>
                <a:latin typeface="Verdana" panose="020B0604030504040204" pitchFamily="34" charset="0"/>
              </a:rPr>
              <a:t>Python can be used to handle big data and perform complex mathematics.</a:t>
            </a:r>
          </a:p>
          <a:p>
            <a:pPr lvl="1">
              <a:buFont typeface="Arial" panose="020B0604020202020204" pitchFamily="34" charset="0"/>
              <a:buChar char="•"/>
            </a:pPr>
            <a:r>
              <a:rPr lang="en-US" sz="1100" b="0" i="0" dirty="0">
                <a:solidFill>
                  <a:srgbClr val="000000"/>
                </a:solidFill>
                <a:effectLst/>
                <a:latin typeface="Verdana" panose="020B0604030504040204" pitchFamily="34" charset="0"/>
              </a:rPr>
              <a:t>Python can be used for rapid prototyping, or for production-ready software development.</a:t>
            </a:r>
            <a:endParaRPr lang="az-Latn-AZ" sz="1100" b="0" i="0" dirty="0">
              <a:solidFill>
                <a:srgbClr val="000000"/>
              </a:solidFill>
              <a:effectLst/>
              <a:latin typeface="Verdana" panose="020B0604030504040204" pitchFamily="34" charset="0"/>
            </a:endParaRPr>
          </a:p>
          <a:p>
            <a:pPr lvl="1">
              <a:buFont typeface="Arial" panose="020B0604020202020204" pitchFamily="34" charset="0"/>
              <a:buChar char="•"/>
            </a:pPr>
            <a:endParaRPr lang="en-US" sz="1100" b="0" i="0" dirty="0">
              <a:solidFill>
                <a:srgbClr val="000000"/>
              </a:solidFill>
              <a:effectLst/>
              <a:latin typeface="Verdana" panose="020B0604030504040204" pitchFamily="34" charset="0"/>
            </a:endParaRPr>
          </a:p>
          <a:p>
            <a:pPr algn="l"/>
            <a:r>
              <a:rPr lang="en-US" sz="1100" b="0" i="0" dirty="0">
                <a:solidFill>
                  <a:srgbClr val="000000"/>
                </a:solidFill>
                <a:effectLst/>
                <a:latin typeface="Segoe UI" panose="020B0502040204020203" pitchFamily="34" charset="0"/>
              </a:rPr>
              <a:t>Why Python?</a:t>
            </a:r>
          </a:p>
          <a:p>
            <a:pPr lvl="1">
              <a:buFont typeface="Arial" panose="020B0604020202020204" pitchFamily="34" charset="0"/>
              <a:buChar char="•"/>
            </a:pPr>
            <a:r>
              <a:rPr lang="en-US" sz="1100" b="0" i="0" dirty="0">
                <a:solidFill>
                  <a:srgbClr val="000000"/>
                </a:solidFill>
                <a:effectLst/>
                <a:latin typeface="Verdana" panose="020B0604030504040204" pitchFamily="34" charset="0"/>
              </a:rPr>
              <a:t>Python works on different platforms (Windows, Mac, Linux, Raspberry Pi, </a:t>
            </a:r>
            <a:r>
              <a:rPr lang="en-US" sz="1100" b="0" i="0" dirty="0" err="1">
                <a:solidFill>
                  <a:srgbClr val="000000"/>
                </a:solidFill>
                <a:effectLst/>
                <a:latin typeface="Verdana" panose="020B0604030504040204" pitchFamily="34" charset="0"/>
              </a:rPr>
              <a:t>etc</a:t>
            </a:r>
            <a:r>
              <a:rPr lang="en-US" sz="1100" b="0" i="0" dirty="0">
                <a:solidFill>
                  <a:srgbClr val="000000"/>
                </a:solidFill>
                <a:effectLst/>
                <a:latin typeface="Verdana" panose="020B0604030504040204" pitchFamily="34" charset="0"/>
              </a:rPr>
              <a:t>).</a:t>
            </a:r>
          </a:p>
          <a:p>
            <a:pPr lvl="1">
              <a:buFont typeface="Arial" panose="020B0604020202020204" pitchFamily="34" charset="0"/>
              <a:buChar char="•"/>
            </a:pPr>
            <a:r>
              <a:rPr lang="en-US" sz="1100" b="0" i="0" dirty="0">
                <a:solidFill>
                  <a:srgbClr val="000000"/>
                </a:solidFill>
                <a:effectLst/>
                <a:latin typeface="Verdana" panose="020B0604030504040204" pitchFamily="34" charset="0"/>
              </a:rPr>
              <a:t>Python has a simple syntax similar to the English language.</a:t>
            </a:r>
          </a:p>
          <a:p>
            <a:pPr lvl="1">
              <a:buFont typeface="Arial" panose="020B0604020202020204" pitchFamily="34" charset="0"/>
              <a:buChar char="•"/>
            </a:pPr>
            <a:r>
              <a:rPr lang="en-US" sz="1100" b="0" i="0" dirty="0">
                <a:solidFill>
                  <a:srgbClr val="000000"/>
                </a:solidFill>
                <a:effectLst/>
                <a:latin typeface="Verdana" panose="020B0604030504040204" pitchFamily="34" charset="0"/>
              </a:rPr>
              <a:t>Python has syntax that allows developers to write programs with fewer lines than some other programming languages.</a:t>
            </a:r>
          </a:p>
          <a:p>
            <a:pPr lvl="1">
              <a:buFont typeface="Arial" panose="020B0604020202020204" pitchFamily="34" charset="0"/>
              <a:buChar char="•"/>
            </a:pPr>
            <a:r>
              <a:rPr lang="en-US" sz="1100" b="0" i="0" dirty="0">
                <a:solidFill>
                  <a:srgbClr val="000000"/>
                </a:solidFill>
                <a:effectLst/>
                <a:latin typeface="Verdana" panose="020B0604030504040204" pitchFamily="34" charset="0"/>
              </a:rPr>
              <a:t>Python runs on an interpreter system, meaning that code can be executed as soon as it is written. This means that prototyping can be very quick.</a:t>
            </a:r>
          </a:p>
          <a:p>
            <a:pPr lvl="1">
              <a:buFont typeface="Arial" panose="020B0604020202020204" pitchFamily="34" charset="0"/>
              <a:buChar char="•"/>
            </a:pPr>
            <a:r>
              <a:rPr lang="en-US" sz="1100" b="0" i="0" dirty="0">
                <a:solidFill>
                  <a:srgbClr val="000000"/>
                </a:solidFill>
                <a:effectLst/>
                <a:latin typeface="Verdana" panose="020B0604030504040204" pitchFamily="34" charset="0"/>
              </a:rPr>
              <a:t>Python can be treated in a procedural way, an object-oriented way or a functional way.</a:t>
            </a:r>
          </a:p>
        </p:txBody>
      </p:sp>
    </p:spTree>
    <p:extLst>
      <p:ext uri="{BB962C8B-B14F-4D97-AF65-F5344CB8AC3E}">
        <p14:creationId xmlns:p14="http://schemas.microsoft.com/office/powerpoint/2010/main" val="2703560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F3C4F-883A-4BFF-B9BF-9778855AA3A5}"/>
              </a:ext>
            </a:extLst>
          </p:cNvPr>
          <p:cNvSpPr>
            <a:spLocks noGrp="1"/>
          </p:cNvSpPr>
          <p:nvPr>
            <p:ph type="title"/>
          </p:nvPr>
        </p:nvSpPr>
        <p:spPr/>
        <p:txBody>
          <a:bodyPr/>
          <a:lstStyle/>
          <a:p>
            <a:r>
              <a:rPr lang="az-Latn-AZ" dirty="0"/>
              <a:t>Python yükləmə</a:t>
            </a:r>
            <a:endParaRPr lang="en-GB" dirty="0"/>
          </a:p>
        </p:txBody>
      </p:sp>
      <p:sp>
        <p:nvSpPr>
          <p:cNvPr id="4" name="TextBox 3">
            <a:extLst>
              <a:ext uri="{FF2B5EF4-FFF2-40B4-BE49-F238E27FC236}">
                <a16:creationId xmlns:a16="http://schemas.microsoft.com/office/drawing/2014/main" id="{493DB128-D672-48FA-A478-AD5623426BE9}"/>
              </a:ext>
            </a:extLst>
          </p:cNvPr>
          <p:cNvSpPr txBox="1"/>
          <p:nvPr/>
        </p:nvSpPr>
        <p:spPr>
          <a:xfrm>
            <a:off x="383959" y="1493821"/>
            <a:ext cx="5981178" cy="369332"/>
          </a:xfrm>
          <a:prstGeom prst="rect">
            <a:avLst/>
          </a:prstGeom>
          <a:noFill/>
        </p:spPr>
        <p:txBody>
          <a:bodyPr wrap="square">
            <a:spAutoFit/>
          </a:bodyPr>
          <a:lstStyle/>
          <a:p>
            <a:r>
              <a:rPr lang="en-GB" dirty="0"/>
              <a:t>https://www.python.org/downloads/windows/</a:t>
            </a:r>
          </a:p>
        </p:txBody>
      </p:sp>
      <p:pic>
        <p:nvPicPr>
          <p:cNvPr id="6" name="Picture 5" descr="Graphical user interface, text, application&#10;&#10;Description automatically generated">
            <a:extLst>
              <a:ext uri="{FF2B5EF4-FFF2-40B4-BE49-F238E27FC236}">
                <a16:creationId xmlns:a16="http://schemas.microsoft.com/office/drawing/2014/main" id="{CF1D842E-68DC-40CC-B355-BD8D20B36B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555" y="2322884"/>
            <a:ext cx="4026758" cy="2478316"/>
          </a:xfrm>
          <a:prstGeom prst="rect">
            <a:avLst/>
          </a:prstGeom>
        </p:spPr>
      </p:pic>
      <p:sp>
        <p:nvSpPr>
          <p:cNvPr id="7" name="TextBox 6">
            <a:extLst>
              <a:ext uri="{FF2B5EF4-FFF2-40B4-BE49-F238E27FC236}">
                <a16:creationId xmlns:a16="http://schemas.microsoft.com/office/drawing/2014/main" id="{AE53744C-A2D6-40E2-A572-1517A0A955A7}"/>
              </a:ext>
            </a:extLst>
          </p:cNvPr>
          <p:cNvSpPr txBox="1"/>
          <p:nvPr/>
        </p:nvSpPr>
        <p:spPr>
          <a:xfrm>
            <a:off x="951977" y="5260932"/>
            <a:ext cx="7954027" cy="1200329"/>
          </a:xfrm>
          <a:prstGeom prst="rect">
            <a:avLst/>
          </a:prstGeom>
          <a:noFill/>
        </p:spPr>
        <p:txBody>
          <a:bodyPr wrap="square" rtlCol="0">
            <a:spAutoFit/>
          </a:bodyPr>
          <a:lstStyle/>
          <a:p>
            <a:r>
              <a:rPr lang="en-US" b="1" dirty="0"/>
              <a:t>Open python shell </a:t>
            </a:r>
            <a:r>
              <a:rPr lang="en-US" dirty="0"/>
              <a:t>: Windows search -&gt; Idle</a:t>
            </a:r>
          </a:p>
          <a:p>
            <a:r>
              <a:rPr lang="en-US" b="1" dirty="0"/>
              <a:t>Create new File</a:t>
            </a:r>
            <a:r>
              <a:rPr lang="en-US" dirty="0"/>
              <a:t>:  Windows search -&gt; Idle -&gt; File -&gt; New File</a:t>
            </a:r>
          </a:p>
          <a:p>
            <a:r>
              <a:rPr lang="en-US" b="1" dirty="0"/>
              <a:t>Run your code</a:t>
            </a:r>
            <a:r>
              <a:rPr lang="en-US" dirty="0"/>
              <a:t>: in file Run-&gt; Python shell</a:t>
            </a:r>
          </a:p>
          <a:p>
            <a:endParaRPr lang="en-GB" dirty="0"/>
          </a:p>
        </p:txBody>
      </p:sp>
      <p:sp>
        <p:nvSpPr>
          <p:cNvPr id="3" name="Oval 2">
            <a:extLst>
              <a:ext uri="{FF2B5EF4-FFF2-40B4-BE49-F238E27FC236}">
                <a16:creationId xmlns:a16="http://schemas.microsoft.com/office/drawing/2014/main" id="{118CE902-1720-416D-B2D3-9A212593F93B}"/>
              </a:ext>
            </a:extLst>
          </p:cNvPr>
          <p:cNvSpPr/>
          <p:nvPr/>
        </p:nvSpPr>
        <p:spPr bwMode="auto">
          <a:xfrm>
            <a:off x="1451872" y="2931664"/>
            <a:ext cx="2659438" cy="802718"/>
          </a:xfrm>
          <a:prstGeom prst="ellipse">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8" name="Oval 7">
            <a:extLst>
              <a:ext uri="{FF2B5EF4-FFF2-40B4-BE49-F238E27FC236}">
                <a16:creationId xmlns:a16="http://schemas.microsoft.com/office/drawing/2014/main" id="{82E1C4E6-D549-432E-B65F-52E18186673C}"/>
              </a:ext>
            </a:extLst>
          </p:cNvPr>
          <p:cNvSpPr/>
          <p:nvPr/>
        </p:nvSpPr>
        <p:spPr bwMode="auto">
          <a:xfrm>
            <a:off x="1451872" y="4122979"/>
            <a:ext cx="2659438" cy="802718"/>
          </a:xfrm>
          <a:prstGeom prst="ellipse">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49154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2CBE2-54E4-493F-9D5D-84A83D398EF7}"/>
              </a:ext>
            </a:extLst>
          </p:cNvPr>
          <p:cNvSpPr>
            <a:spLocks noGrp="1"/>
          </p:cNvSpPr>
          <p:nvPr>
            <p:ph type="title"/>
          </p:nvPr>
        </p:nvSpPr>
        <p:spPr/>
        <p:txBody>
          <a:bodyPr/>
          <a:lstStyle/>
          <a:p>
            <a:r>
              <a:rPr lang="az-Latn-AZ" dirty="0"/>
              <a:t>Sintaksis</a:t>
            </a:r>
            <a:br>
              <a:rPr lang="az-Latn-AZ" dirty="0"/>
            </a:br>
            <a:endParaRPr lang="en-GB" dirty="0"/>
          </a:p>
        </p:txBody>
      </p:sp>
      <p:pic>
        <p:nvPicPr>
          <p:cNvPr id="4" name="Picture 3">
            <a:extLst>
              <a:ext uri="{FF2B5EF4-FFF2-40B4-BE49-F238E27FC236}">
                <a16:creationId xmlns:a16="http://schemas.microsoft.com/office/drawing/2014/main" id="{61931458-ACE2-4AC6-A4E0-AF91F07B36C8}"/>
              </a:ext>
            </a:extLst>
          </p:cNvPr>
          <p:cNvPicPr>
            <a:picLocks noChangeAspect="1"/>
          </p:cNvPicPr>
          <p:nvPr/>
        </p:nvPicPr>
        <p:blipFill>
          <a:blip r:embed="rId2"/>
          <a:stretch>
            <a:fillRect/>
          </a:stretch>
        </p:blipFill>
        <p:spPr>
          <a:xfrm>
            <a:off x="344855" y="1018188"/>
            <a:ext cx="4035341" cy="1662957"/>
          </a:xfrm>
          <a:prstGeom prst="rect">
            <a:avLst/>
          </a:prstGeom>
        </p:spPr>
      </p:pic>
      <p:pic>
        <p:nvPicPr>
          <p:cNvPr id="6" name="Picture 5">
            <a:extLst>
              <a:ext uri="{FF2B5EF4-FFF2-40B4-BE49-F238E27FC236}">
                <a16:creationId xmlns:a16="http://schemas.microsoft.com/office/drawing/2014/main" id="{36AD9295-4166-4DDB-B625-8659A27D34DE}"/>
              </a:ext>
            </a:extLst>
          </p:cNvPr>
          <p:cNvPicPr>
            <a:picLocks noChangeAspect="1"/>
          </p:cNvPicPr>
          <p:nvPr/>
        </p:nvPicPr>
        <p:blipFill>
          <a:blip r:embed="rId3"/>
          <a:stretch>
            <a:fillRect/>
          </a:stretch>
        </p:blipFill>
        <p:spPr>
          <a:xfrm>
            <a:off x="4380196" y="1010213"/>
            <a:ext cx="3942648" cy="1670932"/>
          </a:xfrm>
          <a:prstGeom prst="rect">
            <a:avLst/>
          </a:prstGeom>
        </p:spPr>
      </p:pic>
      <p:pic>
        <p:nvPicPr>
          <p:cNvPr id="8" name="Picture 7">
            <a:extLst>
              <a:ext uri="{FF2B5EF4-FFF2-40B4-BE49-F238E27FC236}">
                <a16:creationId xmlns:a16="http://schemas.microsoft.com/office/drawing/2014/main" id="{64DB30A4-0A5C-4A85-B436-481B3919677E}"/>
              </a:ext>
            </a:extLst>
          </p:cNvPr>
          <p:cNvPicPr>
            <a:picLocks noChangeAspect="1"/>
          </p:cNvPicPr>
          <p:nvPr/>
        </p:nvPicPr>
        <p:blipFill rotWithShape="1">
          <a:blip r:embed="rId4"/>
          <a:srcRect b="29015"/>
          <a:stretch/>
        </p:blipFill>
        <p:spPr>
          <a:xfrm>
            <a:off x="969796" y="2924663"/>
            <a:ext cx="3450293" cy="1541788"/>
          </a:xfrm>
          <a:prstGeom prst="rect">
            <a:avLst/>
          </a:prstGeom>
        </p:spPr>
      </p:pic>
      <p:pic>
        <p:nvPicPr>
          <p:cNvPr id="12" name="Picture 11">
            <a:extLst>
              <a:ext uri="{FF2B5EF4-FFF2-40B4-BE49-F238E27FC236}">
                <a16:creationId xmlns:a16="http://schemas.microsoft.com/office/drawing/2014/main" id="{A1482D42-8AF3-47C0-9E72-5905177C7A3F}"/>
              </a:ext>
            </a:extLst>
          </p:cNvPr>
          <p:cNvPicPr>
            <a:picLocks noChangeAspect="1"/>
          </p:cNvPicPr>
          <p:nvPr/>
        </p:nvPicPr>
        <p:blipFill>
          <a:blip r:embed="rId5"/>
          <a:stretch>
            <a:fillRect/>
          </a:stretch>
        </p:blipFill>
        <p:spPr>
          <a:xfrm>
            <a:off x="4420089" y="2864078"/>
            <a:ext cx="3298382" cy="1662957"/>
          </a:xfrm>
          <a:prstGeom prst="rect">
            <a:avLst/>
          </a:prstGeom>
        </p:spPr>
      </p:pic>
      <p:pic>
        <p:nvPicPr>
          <p:cNvPr id="14" name="Picture 13">
            <a:extLst>
              <a:ext uri="{FF2B5EF4-FFF2-40B4-BE49-F238E27FC236}">
                <a16:creationId xmlns:a16="http://schemas.microsoft.com/office/drawing/2014/main" id="{50CAA653-92C1-4362-A074-6C13C2058EBC}"/>
              </a:ext>
            </a:extLst>
          </p:cNvPr>
          <p:cNvPicPr>
            <a:picLocks noChangeAspect="1"/>
          </p:cNvPicPr>
          <p:nvPr/>
        </p:nvPicPr>
        <p:blipFill>
          <a:blip r:embed="rId6"/>
          <a:stretch>
            <a:fillRect/>
          </a:stretch>
        </p:blipFill>
        <p:spPr>
          <a:xfrm>
            <a:off x="2011567" y="4864473"/>
            <a:ext cx="2408522" cy="1423218"/>
          </a:xfrm>
          <a:prstGeom prst="rect">
            <a:avLst/>
          </a:prstGeom>
        </p:spPr>
      </p:pic>
      <p:pic>
        <p:nvPicPr>
          <p:cNvPr id="16" name="Picture 15">
            <a:extLst>
              <a:ext uri="{FF2B5EF4-FFF2-40B4-BE49-F238E27FC236}">
                <a16:creationId xmlns:a16="http://schemas.microsoft.com/office/drawing/2014/main" id="{3ED25968-E6AB-42B6-8552-10A24CD074BF}"/>
              </a:ext>
            </a:extLst>
          </p:cNvPr>
          <p:cNvPicPr>
            <a:picLocks noChangeAspect="1"/>
          </p:cNvPicPr>
          <p:nvPr/>
        </p:nvPicPr>
        <p:blipFill>
          <a:blip r:embed="rId7"/>
          <a:stretch>
            <a:fillRect/>
          </a:stretch>
        </p:blipFill>
        <p:spPr>
          <a:xfrm>
            <a:off x="4420089" y="4864474"/>
            <a:ext cx="2624035" cy="1423218"/>
          </a:xfrm>
          <a:prstGeom prst="rect">
            <a:avLst/>
          </a:prstGeom>
        </p:spPr>
      </p:pic>
    </p:spTree>
    <p:extLst>
      <p:ext uri="{BB962C8B-B14F-4D97-AF65-F5344CB8AC3E}">
        <p14:creationId xmlns:p14="http://schemas.microsoft.com/office/powerpoint/2010/main" val="308012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C3F4-0DEA-4575-BCA8-3E1EE5FB8127}"/>
              </a:ext>
            </a:extLst>
          </p:cNvPr>
          <p:cNvSpPr>
            <a:spLocks noGrp="1"/>
          </p:cNvSpPr>
          <p:nvPr>
            <p:ph type="title"/>
          </p:nvPr>
        </p:nvSpPr>
        <p:spPr>
          <a:xfrm>
            <a:off x="250521" y="322426"/>
            <a:ext cx="8376082" cy="471086"/>
          </a:xfrm>
        </p:spPr>
        <p:txBody>
          <a:bodyPr/>
          <a:lstStyle/>
          <a:p>
            <a:r>
              <a:rPr lang="en-US" dirty="0"/>
              <a:t>REPL (</a:t>
            </a:r>
            <a:r>
              <a:rPr lang="en-GB" b="0" i="0" dirty="0">
                <a:solidFill>
                  <a:srgbClr val="222222"/>
                </a:solidFill>
                <a:effectLst/>
                <a:latin typeface="-apple-system"/>
              </a:rPr>
              <a:t>Read-Evaluate-Print-Loop)</a:t>
            </a:r>
            <a:endParaRPr lang="en-GB" dirty="0"/>
          </a:p>
        </p:txBody>
      </p:sp>
      <p:sp>
        <p:nvSpPr>
          <p:cNvPr id="4" name="TextBox 3">
            <a:extLst>
              <a:ext uri="{FF2B5EF4-FFF2-40B4-BE49-F238E27FC236}">
                <a16:creationId xmlns:a16="http://schemas.microsoft.com/office/drawing/2014/main" id="{C4FD509D-574A-4E0B-96B8-5E30A03B7A4B}"/>
              </a:ext>
            </a:extLst>
          </p:cNvPr>
          <p:cNvSpPr txBox="1"/>
          <p:nvPr/>
        </p:nvSpPr>
        <p:spPr>
          <a:xfrm>
            <a:off x="250521" y="791713"/>
            <a:ext cx="7607646" cy="1200329"/>
          </a:xfrm>
          <a:prstGeom prst="rect">
            <a:avLst/>
          </a:prstGeom>
          <a:noFill/>
        </p:spPr>
        <p:txBody>
          <a:bodyPr wrap="square">
            <a:spAutoFit/>
          </a:bodyPr>
          <a:lstStyle/>
          <a:p>
            <a:pPr marL="285750" indent="-285750">
              <a:buFont typeface="Arial" panose="020B0604020202020204" pitchFamily="34" charset="0"/>
              <a:buChar char="•"/>
            </a:pPr>
            <a:r>
              <a:rPr lang="en-US" b="1" dirty="0"/>
              <a:t>Read</a:t>
            </a:r>
            <a:r>
              <a:rPr lang="en-US" dirty="0"/>
              <a:t>: Python reads 10</a:t>
            </a:r>
          </a:p>
          <a:p>
            <a:pPr marL="285750" indent="-285750">
              <a:buFont typeface="Arial" panose="020B0604020202020204" pitchFamily="34" charset="0"/>
              <a:buChar char="•"/>
            </a:pPr>
            <a:r>
              <a:rPr lang="en-US" b="1" dirty="0"/>
              <a:t>Evaluate</a:t>
            </a:r>
            <a:r>
              <a:rPr lang="en-US" dirty="0"/>
              <a:t>: Python evaluates this input and decides it is a number</a:t>
            </a:r>
          </a:p>
          <a:p>
            <a:pPr marL="285750" indent="-285750">
              <a:buFont typeface="Arial" panose="020B0604020202020204" pitchFamily="34" charset="0"/>
              <a:buChar char="•"/>
            </a:pPr>
            <a:r>
              <a:rPr lang="en-US" b="1" dirty="0"/>
              <a:t>Print</a:t>
            </a:r>
            <a:r>
              <a:rPr lang="en-US" dirty="0"/>
              <a:t>: it prints out what was evaluated</a:t>
            </a:r>
          </a:p>
          <a:p>
            <a:pPr marL="285750" indent="-285750">
              <a:buFont typeface="Arial" panose="020B0604020202020204" pitchFamily="34" charset="0"/>
              <a:buChar char="•"/>
            </a:pPr>
            <a:r>
              <a:rPr lang="en-US" b="1" dirty="0"/>
              <a:t>Loop</a:t>
            </a:r>
            <a:r>
              <a:rPr lang="en-US" dirty="0"/>
              <a:t>: and it’s ready for the next input</a:t>
            </a:r>
            <a:endParaRPr lang="en-GB" dirty="0"/>
          </a:p>
        </p:txBody>
      </p:sp>
      <p:pic>
        <p:nvPicPr>
          <p:cNvPr id="6" name="Picture 5">
            <a:extLst>
              <a:ext uri="{FF2B5EF4-FFF2-40B4-BE49-F238E27FC236}">
                <a16:creationId xmlns:a16="http://schemas.microsoft.com/office/drawing/2014/main" id="{F1749F6A-BB51-4FD6-8BCE-FF62C8CDE059}"/>
              </a:ext>
            </a:extLst>
          </p:cNvPr>
          <p:cNvPicPr>
            <a:picLocks noChangeAspect="1"/>
          </p:cNvPicPr>
          <p:nvPr/>
        </p:nvPicPr>
        <p:blipFill rotWithShape="1">
          <a:blip r:embed="rId2"/>
          <a:srcRect r="56335" b="-3846"/>
          <a:stretch/>
        </p:blipFill>
        <p:spPr>
          <a:xfrm>
            <a:off x="397048" y="2691469"/>
            <a:ext cx="2445816" cy="538860"/>
          </a:xfrm>
          <a:prstGeom prst="rect">
            <a:avLst/>
          </a:prstGeom>
        </p:spPr>
      </p:pic>
      <p:sp>
        <p:nvSpPr>
          <p:cNvPr id="7" name="TextBox 6">
            <a:extLst>
              <a:ext uri="{FF2B5EF4-FFF2-40B4-BE49-F238E27FC236}">
                <a16:creationId xmlns:a16="http://schemas.microsoft.com/office/drawing/2014/main" id="{D77E381F-1F65-4F9E-99B1-5917E063FCAD}"/>
              </a:ext>
            </a:extLst>
          </p:cNvPr>
          <p:cNvSpPr txBox="1"/>
          <p:nvPr/>
        </p:nvSpPr>
        <p:spPr>
          <a:xfrm>
            <a:off x="183802" y="2071305"/>
            <a:ext cx="8509520" cy="523220"/>
          </a:xfrm>
          <a:prstGeom prst="rect">
            <a:avLst/>
          </a:prstGeom>
          <a:noFill/>
        </p:spPr>
        <p:txBody>
          <a:bodyPr wrap="square" rtlCol="0">
            <a:spAutoFit/>
          </a:bodyPr>
          <a:lstStyle/>
          <a:p>
            <a:r>
              <a:rPr lang="en-US" sz="1400" dirty="0"/>
              <a:t>IDLE a</a:t>
            </a:r>
            <a:r>
              <a:rPr lang="az-Latn-AZ" sz="1400" dirty="0"/>
              <a:t>çılan zaman Python Shell ilə qarşılaşırıq. Yaratdığımız  proqramlar nəticəni burada göstərəcək. Biz Shell-də sadəcə nəticələr görmürük, burada da kodlar yaza bilərik:</a:t>
            </a:r>
            <a:endParaRPr lang="en-GB" sz="1400" dirty="0"/>
          </a:p>
        </p:txBody>
      </p:sp>
      <p:pic>
        <p:nvPicPr>
          <p:cNvPr id="10" name="Picture 9">
            <a:extLst>
              <a:ext uri="{FF2B5EF4-FFF2-40B4-BE49-F238E27FC236}">
                <a16:creationId xmlns:a16="http://schemas.microsoft.com/office/drawing/2014/main" id="{D2F4F354-7760-4C8A-9AB9-18034B1484E0}"/>
              </a:ext>
            </a:extLst>
          </p:cNvPr>
          <p:cNvPicPr>
            <a:picLocks noChangeAspect="1"/>
          </p:cNvPicPr>
          <p:nvPr/>
        </p:nvPicPr>
        <p:blipFill rotWithShape="1">
          <a:blip r:embed="rId3"/>
          <a:srcRect r="56335"/>
          <a:stretch/>
        </p:blipFill>
        <p:spPr>
          <a:xfrm>
            <a:off x="384521" y="3213449"/>
            <a:ext cx="2495922" cy="549900"/>
          </a:xfrm>
          <a:prstGeom prst="rect">
            <a:avLst/>
          </a:prstGeom>
        </p:spPr>
      </p:pic>
      <p:graphicFrame>
        <p:nvGraphicFramePr>
          <p:cNvPr id="11" name="Table 11">
            <a:extLst>
              <a:ext uri="{FF2B5EF4-FFF2-40B4-BE49-F238E27FC236}">
                <a16:creationId xmlns:a16="http://schemas.microsoft.com/office/drawing/2014/main" id="{6A86BEFB-2590-439A-A1A4-1550DD178A40}"/>
              </a:ext>
            </a:extLst>
          </p:cNvPr>
          <p:cNvGraphicFramePr>
            <a:graphicFrameLocks noGrp="1"/>
          </p:cNvGraphicFramePr>
          <p:nvPr>
            <p:extLst>
              <p:ext uri="{D42A27DB-BD31-4B8C-83A1-F6EECF244321}">
                <p14:modId xmlns:p14="http://schemas.microsoft.com/office/powerpoint/2010/main" val="2903704126"/>
              </p:ext>
            </p:extLst>
          </p:nvPr>
        </p:nvGraphicFramePr>
        <p:xfrm>
          <a:off x="3828375" y="3085578"/>
          <a:ext cx="4029792" cy="2438400"/>
        </p:xfrm>
        <a:graphic>
          <a:graphicData uri="http://schemas.openxmlformats.org/drawingml/2006/table">
            <a:tbl>
              <a:tblPr firstRow="1" bandRow="1">
                <a:tableStyleId>{5940675A-B579-460E-94D1-54222C63F5DA}</a:tableStyleId>
              </a:tblPr>
              <a:tblGrid>
                <a:gridCol w="1244252">
                  <a:extLst>
                    <a:ext uri="{9D8B030D-6E8A-4147-A177-3AD203B41FA5}">
                      <a16:colId xmlns:a16="http://schemas.microsoft.com/office/drawing/2014/main" val="1607319108"/>
                    </a:ext>
                  </a:extLst>
                </a:gridCol>
                <a:gridCol w="1646828">
                  <a:extLst>
                    <a:ext uri="{9D8B030D-6E8A-4147-A177-3AD203B41FA5}">
                      <a16:colId xmlns:a16="http://schemas.microsoft.com/office/drawing/2014/main" val="1606285685"/>
                    </a:ext>
                  </a:extLst>
                </a:gridCol>
                <a:gridCol w="1138712">
                  <a:extLst>
                    <a:ext uri="{9D8B030D-6E8A-4147-A177-3AD203B41FA5}">
                      <a16:colId xmlns:a16="http://schemas.microsoft.com/office/drawing/2014/main" val="1638646287"/>
                    </a:ext>
                  </a:extLst>
                </a:gridCol>
              </a:tblGrid>
              <a:tr h="0">
                <a:tc>
                  <a:txBody>
                    <a:bodyPr/>
                    <a:lstStyle/>
                    <a:p>
                      <a:r>
                        <a:rPr lang="az-Latn-AZ" sz="1400" b="1" dirty="0"/>
                        <a:t>Operator </a:t>
                      </a:r>
                      <a:endParaRPr lang="en-GB" sz="1400" b="1" dirty="0"/>
                    </a:p>
                  </a:txBody>
                  <a:tcPr/>
                </a:tc>
                <a:tc>
                  <a:txBody>
                    <a:bodyPr/>
                    <a:lstStyle/>
                    <a:p>
                      <a:r>
                        <a:rPr lang="az-Latn-AZ" sz="1400" b="1" dirty="0"/>
                        <a:t>Ad</a:t>
                      </a:r>
                      <a:endParaRPr lang="en-GB" sz="1400" b="1" dirty="0"/>
                    </a:p>
                  </a:txBody>
                  <a:tcPr/>
                </a:tc>
                <a:tc>
                  <a:txBody>
                    <a:bodyPr/>
                    <a:lstStyle/>
                    <a:p>
                      <a:r>
                        <a:rPr lang="az-Latn-AZ" sz="1400" b="1" dirty="0"/>
                        <a:t>Nümunə</a:t>
                      </a:r>
                      <a:endParaRPr lang="en-GB" sz="1400" b="1" dirty="0"/>
                    </a:p>
                  </a:txBody>
                  <a:tcPr/>
                </a:tc>
                <a:extLst>
                  <a:ext uri="{0D108BD9-81ED-4DB2-BD59-A6C34878D82A}">
                    <a16:rowId xmlns:a16="http://schemas.microsoft.com/office/drawing/2014/main" val="4151723171"/>
                  </a:ext>
                </a:extLst>
              </a:tr>
              <a:tr h="0">
                <a:tc>
                  <a:txBody>
                    <a:bodyPr/>
                    <a:lstStyle/>
                    <a:p>
                      <a:r>
                        <a:rPr lang="az-Latn-AZ" sz="1400" dirty="0"/>
                        <a:t>+</a:t>
                      </a:r>
                      <a:endParaRPr lang="en-GB" sz="1400" dirty="0"/>
                    </a:p>
                  </a:txBody>
                  <a:tcPr/>
                </a:tc>
                <a:tc>
                  <a:txBody>
                    <a:bodyPr/>
                    <a:lstStyle/>
                    <a:p>
                      <a:r>
                        <a:rPr lang="az-Latn-AZ" sz="1400" dirty="0"/>
                        <a:t>Cəm</a:t>
                      </a:r>
                      <a:endParaRPr lang="en-GB" sz="1400" dirty="0"/>
                    </a:p>
                  </a:txBody>
                  <a:tcPr/>
                </a:tc>
                <a:tc>
                  <a:txBody>
                    <a:bodyPr/>
                    <a:lstStyle/>
                    <a:p>
                      <a:r>
                        <a:rPr lang="az-Latn-AZ" sz="1400" dirty="0"/>
                        <a:t>2+2</a:t>
                      </a:r>
                      <a:endParaRPr lang="en-GB" sz="1400" dirty="0"/>
                    </a:p>
                  </a:txBody>
                  <a:tcPr/>
                </a:tc>
                <a:extLst>
                  <a:ext uri="{0D108BD9-81ED-4DB2-BD59-A6C34878D82A}">
                    <a16:rowId xmlns:a16="http://schemas.microsoft.com/office/drawing/2014/main" val="22871202"/>
                  </a:ext>
                </a:extLst>
              </a:tr>
              <a:tr h="0">
                <a:tc>
                  <a:txBody>
                    <a:bodyPr/>
                    <a:lstStyle/>
                    <a:p>
                      <a:r>
                        <a:rPr lang="az-Latn-AZ" sz="1400" dirty="0"/>
                        <a:t>-</a:t>
                      </a:r>
                      <a:endParaRPr lang="en-GB" sz="1400" dirty="0"/>
                    </a:p>
                  </a:txBody>
                  <a:tcPr/>
                </a:tc>
                <a:tc>
                  <a:txBody>
                    <a:bodyPr/>
                    <a:lstStyle/>
                    <a:p>
                      <a:r>
                        <a:rPr lang="az-Latn-AZ" sz="1400" dirty="0"/>
                        <a:t>Çıxma</a:t>
                      </a:r>
                      <a:endParaRPr lang="en-GB" sz="1400" dirty="0"/>
                    </a:p>
                  </a:txBody>
                  <a:tcPr/>
                </a:tc>
                <a:tc>
                  <a:txBody>
                    <a:bodyPr/>
                    <a:lstStyle/>
                    <a:p>
                      <a:r>
                        <a:rPr lang="az-Latn-AZ" sz="1400" dirty="0"/>
                        <a:t>3-1</a:t>
                      </a:r>
                      <a:endParaRPr lang="en-GB" sz="1400" dirty="0"/>
                    </a:p>
                  </a:txBody>
                  <a:tcPr/>
                </a:tc>
                <a:extLst>
                  <a:ext uri="{0D108BD9-81ED-4DB2-BD59-A6C34878D82A}">
                    <a16:rowId xmlns:a16="http://schemas.microsoft.com/office/drawing/2014/main" val="3674215884"/>
                  </a:ext>
                </a:extLst>
              </a:tr>
              <a:tr h="0">
                <a:tc>
                  <a:txBody>
                    <a:bodyPr/>
                    <a:lstStyle/>
                    <a:p>
                      <a:r>
                        <a:rPr lang="az-Latn-AZ" sz="1400" dirty="0"/>
                        <a:t>*</a:t>
                      </a:r>
                      <a:endParaRPr lang="en-GB" sz="1400" dirty="0"/>
                    </a:p>
                  </a:txBody>
                  <a:tcPr/>
                </a:tc>
                <a:tc>
                  <a:txBody>
                    <a:bodyPr/>
                    <a:lstStyle/>
                    <a:p>
                      <a:r>
                        <a:rPr lang="az-Latn-AZ" sz="1400" dirty="0"/>
                        <a:t>Vurma</a:t>
                      </a:r>
                      <a:endParaRPr lang="en-GB" sz="1400" dirty="0"/>
                    </a:p>
                  </a:txBody>
                  <a:tcPr/>
                </a:tc>
                <a:tc>
                  <a:txBody>
                    <a:bodyPr/>
                    <a:lstStyle/>
                    <a:p>
                      <a:r>
                        <a:rPr lang="az-Latn-AZ" sz="1400" dirty="0"/>
                        <a:t>5*3</a:t>
                      </a:r>
                      <a:endParaRPr lang="en-GB" sz="1400" dirty="0"/>
                    </a:p>
                  </a:txBody>
                  <a:tcPr/>
                </a:tc>
                <a:extLst>
                  <a:ext uri="{0D108BD9-81ED-4DB2-BD59-A6C34878D82A}">
                    <a16:rowId xmlns:a16="http://schemas.microsoft.com/office/drawing/2014/main" val="57211729"/>
                  </a:ext>
                </a:extLst>
              </a:tr>
              <a:tr h="0">
                <a:tc>
                  <a:txBody>
                    <a:bodyPr/>
                    <a:lstStyle/>
                    <a:p>
                      <a:r>
                        <a:rPr lang="az-Latn-AZ" sz="1400" dirty="0"/>
                        <a:t>.</a:t>
                      </a:r>
                      <a:endParaRPr lang="en-GB" sz="1400" dirty="0"/>
                    </a:p>
                  </a:txBody>
                  <a:tcPr/>
                </a:tc>
                <a:tc>
                  <a:txBody>
                    <a:bodyPr/>
                    <a:lstStyle/>
                    <a:p>
                      <a:r>
                        <a:rPr lang="az-Latn-AZ" sz="1400" dirty="0"/>
                        <a:t>Bölmə</a:t>
                      </a:r>
                      <a:endParaRPr lang="en-GB" sz="1400" dirty="0"/>
                    </a:p>
                  </a:txBody>
                  <a:tcPr/>
                </a:tc>
                <a:tc>
                  <a:txBody>
                    <a:bodyPr/>
                    <a:lstStyle/>
                    <a:p>
                      <a:r>
                        <a:rPr lang="az-Latn-AZ" sz="1400" dirty="0"/>
                        <a:t>5.2</a:t>
                      </a:r>
                      <a:endParaRPr lang="en-GB" sz="1400" dirty="0"/>
                    </a:p>
                  </a:txBody>
                  <a:tcPr/>
                </a:tc>
                <a:extLst>
                  <a:ext uri="{0D108BD9-81ED-4DB2-BD59-A6C34878D82A}">
                    <a16:rowId xmlns:a16="http://schemas.microsoft.com/office/drawing/2014/main" val="2252916683"/>
                  </a:ext>
                </a:extLst>
              </a:tr>
              <a:tr h="0">
                <a:tc>
                  <a:txBody>
                    <a:bodyPr/>
                    <a:lstStyle/>
                    <a:p>
                      <a:r>
                        <a:rPr lang="az-Latn-AZ" sz="1400" dirty="0"/>
                        <a:t>%</a:t>
                      </a:r>
                      <a:endParaRPr lang="en-GB" sz="1400" dirty="0"/>
                    </a:p>
                  </a:txBody>
                  <a:tcPr/>
                </a:tc>
                <a:tc>
                  <a:txBody>
                    <a:bodyPr/>
                    <a:lstStyle/>
                    <a:p>
                      <a:r>
                        <a:rPr lang="az-Latn-AZ" sz="1400" dirty="0"/>
                        <a:t>Qalıq</a:t>
                      </a:r>
                      <a:endParaRPr lang="en-GB" sz="1400" dirty="0"/>
                    </a:p>
                  </a:txBody>
                  <a:tcPr/>
                </a:tc>
                <a:tc>
                  <a:txBody>
                    <a:bodyPr/>
                    <a:lstStyle/>
                    <a:p>
                      <a:r>
                        <a:rPr lang="az-Latn-AZ" sz="1400" dirty="0"/>
                        <a:t>5%2</a:t>
                      </a:r>
                      <a:endParaRPr lang="en-GB" sz="1400" dirty="0"/>
                    </a:p>
                  </a:txBody>
                  <a:tcPr/>
                </a:tc>
                <a:extLst>
                  <a:ext uri="{0D108BD9-81ED-4DB2-BD59-A6C34878D82A}">
                    <a16:rowId xmlns:a16="http://schemas.microsoft.com/office/drawing/2014/main" val="829802976"/>
                  </a:ext>
                </a:extLst>
              </a:tr>
              <a:tr h="0">
                <a:tc>
                  <a:txBody>
                    <a:bodyPr/>
                    <a:lstStyle/>
                    <a:p>
                      <a:r>
                        <a:rPr lang="en-US" sz="1400" dirty="0"/>
                        <a:t>//</a:t>
                      </a:r>
                      <a:endParaRPr lang="en-GB" sz="1400" dirty="0"/>
                    </a:p>
                  </a:txBody>
                  <a:tcPr/>
                </a:tc>
                <a:tc>
                  <a:txBody>
                    <a:bodyPr/>
                    <a:lstStyle/>
                    <a:p>
                      <a:r>
                        <a:rPr lang="en-US" sz="1400" dirty="0"/>
                        <a:t>Integer</a:t>
                      </a:r>
                      <a:r>
                        <a:rPr lang="az-Latn-AZ" sz="1400" dirty="0"/>
                        <a:t> devision</a:t>
                      </a:r>
                      <a:endParaRPr lang="en-GB" sz="1400" dirty="0"/>
                    </a:p>
                  </a:txBody>
                  <a:tcPr/>
                </a:tc>
                <a:tc>
                  <a:txBody>
                    <a:bodyPr/>
                    <a:lstStyle/>
                    <a:p>
                      <a:r>
                        <a:rPr lang="az-Latn-AZ" sz="1400" dirty="0"/>
                        <a:t>9</a:t>
                      </a:r>
                      <a:r>
                        <a:rPr lang="en-US" sz="1400" dirty="0"/>
                        <a:t>//2</a:t>
                      </a:r>
                      <a:endParaRPr lang="en-GB" sz="1400" dirty="0"/>
                    </a:p>
                  </a:txBody>
                  <a:tcPr/>
                </a:tc>
                <a:extLst>
                  <a:ext uri="{0D108BD9-81ED-4DB2-BD59-A6C34878D82A}">
                    <a16:rowId xmlns:a16="http://schemas.microsoft.com/office/drawing/2014/main" val="3361901713"/>
                  </a:ext>
                </a:extLst>
              </a:tr>
              <a:tr h="0">
                <a:tc>
                  <a:txBody>
                    <a:bodyPr/>
                    <a:lstStyle/>
                    <a:p>
                      <a:r>
                        <a:rPr lang="az-Latn-AZ" sz="1400" dirty="0"/>
                        <a:t>**</a:t>
                      </a:r>
                      <a:endParaRPr lang="en-GB" sz="1400" dirty="0"/>
                    </a:p>
                  </a:txBody>
                  <a:tcPr/>
                </a:tc>
                <a:tc>
                  <a:txBody>
                    <a:bodyPr/>
                    <a:lstStyle/>
                    <a:p>
                      <a:r>
                        <a:rPr lang="az-Latn-AZ" sz="1400" dirty="0"/>
                        <a:t>Qüvvət</a:t>
                      </a:r>
                      <a:endParaRPr lang="en-GB" sz="1400" dirty="0"/>
                    </a:p>
                  </a:txBody>
                  <a:tcPr/>
                </a:tc>
                <a:tc>
                  <a:txBody>
                    <a:bodyPr/>
                    <a:lstStyle/>
                    <a:p>
                      <a:r>
                        <a:rPr lang="az-Latn-AZ" sz="1400" dirty="0"/>
                        <a:t>2**4</a:t>
                      </a:r>
                      <a:endParaRPr lang="en-GB" sz="1400" dirty="0"/>
                    </a:p>
                  </a:txBody>
                  <a:tcPr/>
                </a:tc>
                <a:extLst>
                  <a:ext uri="{0D108BD9-81ED-4DB2-BD59-A6C34878D82A}">
                    <a16:rowId xmlns:a16="http://schemas.microsoft.com/office/drawing/2014/main" val="2645544330"/>
                  </a:ext>
                </a:extLst>
              </a:tr>
            </a:tbl>
          </a:graphicData>
        </a:graphic>
      </p:graphicFrame>
      <p:pic>
        <p:nvPicPr>
          <p:cNvPr id="13" name="Picture 12">
            <a:extLst>
              <a:ext uri="{FF2B5EF4-FFF2-40B4-BE49-F238E27FC236}">
                <a16:creationId xmlns:a16="http://schemas.microsoft.com/office/drawing/2014/main" id="{1FDA35FD-5FC5-45FE-84CF-3FCEDE79F2EA}"/>
              </a:ext>
            </a:extLst>
          </p:cNvPr>
          <p:cNvPicPr>
            <a:picLocks noChangeAspect="1"/>
          </p:cNvPicPr>
          <p:nvPr/>
        </p:nvPicPr>
        <p:blipFill>
          <a:blip r:embed="rId4"/>
          <a:stretch>
            <a:fillRect/>
          </a:stretch>
        </p:blipFill>
        <p:spPr>
          <a:xfrm>
            <a:off x="346942" y="3715245"/>
            <a:ext cx="2495922" cy="1808733"/>
          </a:xfrm>
          <a:prstGeom prst="rect">
            <a:avLst/>
          </a:prstGeom>
        </p:spPr>
      </p:pic>
      <p:pic>
        <p:nvPicPr>
          <p:cNvPr id="17" name="Picture 16">
            <a:extLst>
              <a:ext uri="{FF2B5EF4-FFF2-40B4-BE49-F238E27FC236}">
                <a16:creationId xmlns:a16="http://schemas.microsoft.com/office/drawing/2014/main" id="{64F5ED36-AA6E-4FD2-9D4C-BA4CEBF1BD73}"/>
              </a:ext>
            </a:extLst>
          </p:cNvPr>
          <p:cNvPicPr>
            <a:picLocks noChangeAspect="1"/>
          </p:cNvPicPr>
          <p:nvPr/>
        </p:nvPicPr>
        <p:blipFill>
          <a:blip r:embed="rId5"/>
          <a:stretch>
            <a:fillRect/>
          </a:stretch>
        </p:blipFill>
        <p:spPr>
          <a:xfrm>
            <a:off x="405333" y="5482577"/>
            <a:ext cx="2554549" cy="988625"/>
          </a:xfrm>
          <a:prstGeom prst="rect">
            <a:avLst/>
          </a:prstGeom>
        </p:spPr>
      </p:pic>
    </p:spTree>
    <p:extLst>
      <p:ext uri="{BB962C8B-B14F-4D97-AF65-F5344CB8AC3E}">
        <p14:creationId xmlns:p14="http://schemas.microsoft.com/office/powerpoint/2010/main" val="7327506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3206ace942e2cae142f212d8ecae277f9ab5"/>
</p:tagLst>
</file>

<file path=ppt/theme/theme1.xml><?xml version="1.0" encoding="utf-8"?>
<a:theme xmlns:a="http://schemas.openxmlformats.org/drawingml/2006/main" name="Оформление по умолчанию">
  <a:themeElements>
    <a:clrScheme name="Другая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33FF"/>
      </a:hlink>
      <a:folHlink>
        <a:srgbClr val="CC0099"/>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Оформление по умолчанию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33FF"/>
        </a:hlink>
        <a:folHlink>
          <a:srgbClr val="CC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12531</TotalTime>
  <Words>3275</Words>
  <Application>Microsoft Office PowerPoint</Application>
  <PresentationFormat>On-screen Show (4:3)</PresentationFormat>
  <Paragraphs>677</Paragraphs>
  <Slides>53</Slides>
  <Notes>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Оформление по умолчанию</vt:lpstr>
      <vt:lpstr>Python dilində proqramlaşdırma</vt:lpstr>
      <vt:lpstr>Alqoritm və onun xassələri</vt:lpstr>
      <vt:lpstr>Alqoritmlərin yazılma üsulları</vt:lpstr>
      <vt:lpstr>Alqoritmlərin yazılma üsulları</vt:lpstr>
      <vt:lpstr>Python dilində proqramlaşdırma</vt:lpstr>
      <vt:lpstr>What is Python?</vt:lpstr>
      <vt:lpstr>Python yükləmə</vt:lpstr>
      <vt:lpstr>Sintaksis </vt:lpstr>
      <vt:lpstr>REPL (Read-Evaluate-Print-Loop)</vt:lpstr>
      <vt:lpstr>REPL (Read-Evaluate-Print-Loop)</vt:lpstr>
      <vt:lpstr>Dəyişənlər</vt:lpstr>
      <vt:lpstr>PowerPoint Presentation</vt:lpstr>
      <vt:lpstr>Dəyişənlər</vt:lpstr>
      <vt:lpstr>Dəyişənlərin adları</vt:lpstr>
      <vt:lpstr>Dəyişənlərin tipləri</vt:lpstr>
      <vt:lpstr>Verilənlərin tipləri</vt:lpstr>
      <vt:lpstr>Dəyişənin tipi niyə lazımdır?</vt:lpstr>
      <vt:lpstr>Dəyişənə qiyməti necə yazmaq olar?</vt:lpstr>
      <vt:lpstr>Sadə proqram (comment, şərh)</vt:lpstr>
      <vt:lpstr>Nəticənin ekrana çıxarılması print() funksiyası</vt:lpstr>
      <vt:lpstr>Print() funksiyası (nümunələr)</vt:lpstr>
      <vt:lpstr>Print() funksiyası (nümunələr)</vt:lpstr>
      <vt:lpstr>Ədədlərin toplanması</vt:lpstr>
      <vt:lpstr>Cəm: psevdokod</vt:lpstr>
      <vt:lpstr>Klaviaturadan ədədlərin daxil edilməsi</vt:lpstr>
      <vt:lpstr>Klaviaturadan qiyməylərin daxil edilməsi</vt:lpstr>
      <vt:lpstr>Çevrilmələr</vt:lpstr>
      <vt:lpstr>İki qiymətin bir sətirdə daxil edilməsi</vt:lpstr>
      <vt:lpstr>İki qiymətin bir sətirdə daxil edilməsi</vt:lpstr>
      <vt:lpstr>Göstərişlərlə müşahidə olunan daxiletmə</vt:lpstr>
      <vt:lpstr>Dəyişənin qiymətinin dəyişdirilməsi</vt:lpstr>
      <vt:lpstr>Verilənlərin xaric edilməsi</vt:lpstr>
      <vt:lpstr>Ədədlərin toplanması: sadə həll</vt:lpstr>
      <vt:lpstr>Ədədlərin toplanması: tam həll</vt:lpstr>
      <vt:lpstr>Formatlı xaricetmə</vt:lpstr>
      <vt:lpstr>Python dilində proqramlaşdırma</vt:lpstr>
      <vt:lpstr>Verilənlərin tipləri</vt:lpstr>
      <vt:lpstr>Cəbri ifadə</vt:lpstr>
      <vt:lpstr>Bölmə</vt:lpstr>
      <vt:lpstr>Bölmədən alınan qalıq</vt:lpstr>
      <vt:lpstr>Əməliyyatların qısa yazılışı</vt:lpstr>
      <vt:lpstr>Həqiqi ədədlər</vt:lpstr>
      <vt:lpstr>Həqiqi ədədlər</vt:lpstr>
      <vt:lpstr>Standart funksiyalar</vt:lpstr>
      <vt:lpstr>Təsadüfi ədədlər</vt:lpstr>
      <vt:lpstr>Təsadüfi ədədlər generatoru</vt:lpstr>
      <vt:lpstr>Təsadüfi ədədlər generatoru</vt:lpstr>
      <vt:lpstr>Tapşırıq</vt:lpstr>
      <vt:lpstr>Tapşırıq</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Программирование на языке Python</dc:title>
  <dc:creator>Microsoft Office User</dc:creator>
  <cp:lastModifiedBy>Aygul Musayeva</cp:lastModifiedBy>
  <cp:revision>486</cp:revision>
  <dcterms:created xsi:type="dcterms:W3CDTF">2018-06-12T05:59:57Z</dcterms:created>
  <dcterms:modified xsi:type="dcterms:W3CDTF">2024-02-16T07:26:31Z</dcterms:modified>
</cp:coreProperties>
</file>