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4"/>
  </p:sldMasterIdLst>
  <p:notesMasterIdLst>
    <p:notesMasterId r:id="rId13"/>
  </p:notesMasterIdLst>
  <p:handoutMasterIdLst>
    <p:handoutMasterId r:id="rId14"/>
  </p:handoutMasterIdLst>
  <p:sldIdLst>
    <p:sldId id="268" r:id="rId5"/>
    <p:sldId id="269" r:id="rId6"/>
    <p:sldId id="270" r:id="rId7"/>
    <p:sldId id="275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F8ECA3-E650-4629-B64E-78C10FB75B7D}" v="1458" dt="2021-12-30T03:33:53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/>
    <p:restoredTop sz="94635" autoAdjust="0"/>
  </p:normalViewPr>
  <p:slideViewPr>
    <p:cSldViewPr snapToGrid="0" snapToObjects="1">
      <p:cViewPr>
        <p:scale>
          <a:sx n="100" d="100"/>
          <a:sy n="100" d="100"/>
        </p:scale>
        <p:origin x="-106" y="-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0BB816-636F-4C40-9EC7-A3BA365B89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E0D02-F780-4697-9A30-3F10F4D67C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9885C-64C6-4202-8B65-38170DBD673D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C7536-00AB-4C14-90D3-7D88603F2A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BC111-E561-48D6-9DB3-85F8BE552B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AA4D1-BF1D-4260-B442-EBD7859EC5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46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49326-15A5-4041-B3F6-1CB1FE840753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39BA2-F127-4DB1-B8FD-D5A70CC3E0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0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4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3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07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07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24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35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78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8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81" y="2800541"/>
            <a:ext cx="8378092" cy="8364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Path Planning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3675" y="586379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Presentation 12/29/2021</a:t>
            </a:r>
            <a:endParaRPr lang="en-US" sz="36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932" y="-8552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996" y="2577934"/>
            <a:ext cx="8352406" cy="528249"/>
          </a:xfrm>
        </p:spPr>
        <p:txBody>
          <a:bodyPr>
            <a:normAutofit/>
          </a:bodyPr>
          <a:lstStyle/>
          <a:p>
            <a:r>
              <a:rPr lang="en-US" sz="2400" dirty="0"/>
              <a:t>Today we'll focus on the path planning part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3675" y="1023031"/>
            <a:ext cx="8915399" cy="1126283"/>
          </a:xfrm>
        </p:spPr>
        <p:txBody>
          <a:bodyPr>
            <a:normAutofit/>
          </a:bodyPr>
          <a:lstStyle/>
          <a:p>
            <a:r>
              <a:rPr lang="en-US" sz="2400" dirty="0"/>
              <a:t>Earlier we've seen how to create a Map and </a:t>
            </a:r>
            <a:r>
              <a:rPr lang="en-US" sz="2400" dirty="0" err="1"/>
              <a:t>Locoalization</a:t>
            </a:r>
            <a:r>
              <a:rPr lang="en-US" sz="2400" dirty="0"/>
              <a:t> for SLAM purposes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5747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2810" y="-8552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599" y="3913575"/>
            <a:ext cx="8301038" cy="1256002"/>
          </a:xfrm>
        </p:spPr>
        <p:txBody>
          <a:bodyPr>
            <a:normAutofit/>
          </a:bodyPr>
          <a:lstStyle/>
          <a:p>
            <a:r>
              <a:rPr lang="en-US" sz="2400" dirty="0"/>
              <a:t>When node receives goal pose, it links to components (global, planner, local planner, </a:t>
            </a:r>
            <a:r>
              <a:rPr lang="en-US" sz="2400" dirty="0" err="1"/>
              <a:t>costmaps</a:t>
            </a:r>
            <a:r>
              <a:rPr lang="en-US" sz="2400" dirty="0"/>
              <a:t> and recovery behaviors) and outputs a velocity command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3338" y="1716536"/>
            <a:ext cx="8915399" cy="1126283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move_base</a:t>
            </a:r>
            <a:r>
              <a:rPr lang="en-US" sz="2400" dirty="0"/>
              <a:t> node: moves robot from its current position to goal position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E2BD2-4C49-4228-91C1-50618FC5E634}"/>
              </a:ext>
            </a:extLst>
          </p:cNvPr>
          <p:cNvSpPr txBox="1"/>
          <p:nvPr/>
        </p:nvSpPr>
        <p:spPr>
          <a:xfrm>
            <a:off x="1821951" y="5640513"/>
            <a:ext cx="81200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It sends </a:t>
            </a:r>
            <a:r>
              <a:rPr lang="en-US" sz="2400" b="1" dirty="0" err="1"/>
              <a:t>geometry_msgs</a:t>
            </a:r>
            <a:r>
              <a:rPr lang="en-US" sz="2400" b="1" dirty="0"/>
              <a:t>/Twist</a:t>
            </a:r>
            <a:r>
              <a:rPr lang="en-US" sz="2400" dirty="0"/>
              <a:t> to </a:t>
            </a:r>
            <a:r>
              <a:rPr lang="en-US" sz="2400" b="1" dirty="0"/>
              <a:t>/</a:t>
            </a:r>
            <a:r>
              <a:rPr lang="en-US" sz="2400" b="1" dirty="0" err="1"/>
              <a:t>cmd_vel</a:t>
            </a:r>
            <a:r>
              <a:rPr lang="en-US" sz="2400" dirty="0"/>
              <a:t> Topic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A2CED-722F-4A9A-B1EA-08B777E6091E}"/>
              </a:ext>
            </a:extLst>
          </p:cNvPr>
          <p:cNvSpPr txBox="1"/>
          <p:nvPr/>
        </p:nvSpPr>
        <p:spPr>
          <a:xfrm>
            <a:off x="1428108" y="289389"/>
            <a:ext cx="90104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The </a:t>
            </a:r>
            <a:r>
              <a:rPr lang="en-US" sz="3600" dirty="0" err="1"/>
              <a:t>move_base</a:t>
            </a:r>
            <a:r>
              <a:rPr lang="en-US" sz="3600" dirty="0"/>
              <a:t> pkg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1228C-8107-4D37-9B50-805C4A37A212}"/>
              </a:ext>
            </a:extLst>
          </p:cNvPr>
          <p:cNvSpPr txBox="1"/>
          <p:nvPr/>
        </p:nvSpPr>
        <p:spPr>
          <a:xfrm>
            <a:off x="1856198" y="2875053"/>
            <a:ext cx="97895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It takes a goal pose w/ msg type: </a:t>
            </a:r>
            <a:r>
              <a:rPr lang="en-US" sz="2400" b="1" dirty="0" err="1"/>
              <a:t>geometry_msgs</a:t>
            </a:r>
            <a:r>
              <a:rPr lang="en-US" sz="2400" b="1" dirty="0"/>
              <a:t>/</a:t>
            </a:r>
            <a:r>
              <a:rPr lang="en-US" sz="2400" b="1" dirty="0" err="1"/>
              <a:t>PoseStamped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0676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2810" y="-8552"/>
            <a:ext cx="12192000" cy="68579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E2BD2-4C49-4228-91C1-50618FC5E634}"/>
              </a:ext>
            </a:extLst>
          </p:cNvPr>
          <p:cNvSpPr txBox="1"/>
          <p:nvPr/>
        </p:nvSpPr>
        <p:spPr>
          <a:xfrm>
            <a:off x="1821951" y="5640513"/>
            <a:ext cx="81200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A2CED-722F-4A9A-B1EA-08B777E6091E}"/>
              </a:ext>
            </a:extLst>
          </p:cNvPr>
          <p:cNvSpPr txBox="1"/>
          <p:nvPr/>
        </p:nvSpPr>
        <p:spPr>
          <a:xfrm>
            <a:off x="1428108" y="289389"/>
            <a:ext cx="90104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Navigation Stack Setup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1228C-8107-4D37-9B50-805C4A37A212}"/>
              </a:ext>
            </a:extLst>
          </p:cNvPr>
          <p:cNvSpPr txBox="1"/>
          <p:nvPr/>
        </p:nvSpPr>
        <p:spPr>
          <a:xfrm>
            <a:off x="700355" y="3114783"/>
            <a:ext cx="97895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 dirty="0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E707D074-F44C-4CE3-8A86-DE7F95B27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32" y="1185941"/>
            <a:ext cx="10890737" cy="561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4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08" y="42819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636" y="1533395"/>
            <a:ext cx="10064765" cy="408385"/>
          </a:xfrm>
        </p:spPr>
        <p:txBody>
          <a:bodyPr>
            <a:noAutofit/>
          </a:bodyPr>
          <a:lstStyle/>
          <a:p>
            <a:r>
              <a:rPr lang="en-US" sz="2400" dirty="0"/>
              <a:t>DEF: Map representing cost of traversing different areas 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652" y="243907"/>
            <a:ext cx="8915399" cy="64682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Costmaps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D23B8-C7D9-4FEA-896E-D5C61AAEB19A}"/>
              </a:ext>
            </a:extLst>
          </p:cNvPr>
          <p:cNvSpPr txBox="1"/>
          <p:nvPr/>
        </p:nvSpPr>
        <p:spPr>
          <a:xfrm>
            <a:off x="1385299" y="2592512"/>
            <a:ext cx="96953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Represents either a free space or places where robot would be in collision {0,255}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A3D36-F04E-42D0-AFAE-081D3CC55F07}"/>
              </a:ext>
            </a:extLst>
          </p:cNvPr>
          <p:cNvSpPr txBox="1"/>
          <p:nvPr/>
        </p:nvSpPr>
        <p:spPr>
          <a:xfrm>
            <a:off x="1385299" y="3654176"/>
            <a:ext cx="1075703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2 types: </a:t>
            </a:r>
            <a:r>
              <a:rPr lang="en-US" sz="2400" b="1" dirty="0"/>
              <a:t>global </a:t>
            </a:r>
            <a:r>
              <a:rPr lang="en-US" sz="2400" b="1" dirty="0" err="1"/>
              <a:t>costmap</a:t>
            </a:r>
            <a:r>
              <a:rPr lang="en-US" sz="2400" b="1" dirty="0"/>
              <a:t> </a:t>
            </a:r>
            <a:r>
              <a:rPr lang="en-US" sz="2400" dirty="0"/>
              <a:t>(static map) &amp; </a:t>
            </a:r>
            <a:r>
              <a:rPr lang="en-US" sz="2400" b="1" dirty="0"/>
              <a:t>local </a:t>
            </a:r>
            <a:r>
              <a:rPr lang="en-US" sz="2400" b="1" dirty="0" err="1"/>
              <a:t>costmap</a:t>
            </a:r>
            <a:r>
              <a:rPr lang="en-US" sz="2400" b="1" dirty="0"/>
              <a:t> </a:t>
            </a:r>
            <a:r>
              <a:rPr lang="en-US" sz="2400" dirty="0"/>
              <a:t>(sensor's readings)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EA1FF-4F96-42A5-BBD3-220E4A096259}"/>
              </a:ext>
            </a:extLst>
          </p:cNvPr>
          <p:cNvSpPr txBox="1"/>
          <p:nvPr/>
        </p:nvSpPr>
        <p:spPr>
          <a:xfrm>
            <a:off x="1273997" y="4587412"/>
            <a:ext cx="9644007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Costmap</a:t>
            </a:r>
            <a:r>
              <a:rPr lang="en-US" sz="2400" dirty="0"/>
              <a:t> params defined in 3 files: </a:t>
            </a:r>
          </a:p>
          <a:p>
            <a:endParaRPr lang="en-US" sz="2400" dirty="0"/>
          </a:p>
          <a:p>
            <a:r>
              <a:rPr lang="en-US" sz="2400" dirty="0"/>
              <a:t>     1) </a:t>
            </a:r>
            <a:r>
              <a:rPr lang="en-US" sz="2400" dirty="0" err="1"/>
              <a:t>global_costmap_params.yaml</a:t>
            </a:r>
            <a:endParaRPr lang="en-US" sz="2400" dirty="0"/>
          </a:p>
          <a:p>
            <a:r>
              <a:rPr lang="en-US" sz="2400" dirty="0"/>
              <a:t>     2)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local_costmap_params.yaml</a:t>
            </a:r>
            <a:endParaRPr lang="en-US" sz="2400" dirty="0"/>
          </a:p>
          <a:p>
            <a:r>
              <a:rPr lang="en-US" sz="2400" dirty="0"/>
              <a:t>     3)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common_costmap_params.yaml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0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276" y="1071058"/>
            <a:ext cx="8378092" cy="836474"/>
          </a:xfrm>
        </p:spPr>
        <p:txBody>
          <a:bodyPr>
            <a:normAutofit/>
          </a:bodyPr>
          <a:lstStyle/>
          <a:p>
            <a:r>
              <a:rPr lang="en-US" sz="2400" dirty="0"/>
              <a:t>2 types: </a:t>
            </a:r>
            <a:r>
              <a:rPr lang="en-US" sz="2400" b="1" dirty="0"/>
              <a:t>global planner </a:t>
            </a:r>
            <a:r>
              <a:rPr lang="en-US" sz="2400" dirty="0"/>
              <a:t>&amp; </a:t>
            </a:r>
            <a:r>
              <a:rPr lang="en-US" sz="2400" b="1" dirty="0"/>
              <a:t>local planner</a:t>
            </a:r>
            <a:endParaRPr lang="en-US" b="1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945" y="192536"/>
            <a:ext cx="8915399" cy="62969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600" dirty="0"/>
              <a:t>Planners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5B05B-8D45-4318-8D0E-933F82923647}"/>
              </a:ext>
            </a:extLst>
          </p:cNvPr>
          <p:cNvSpPr txBox="1"/>
          <p:nvPr/>
        </p:nvSpPr>
        <p:spPr>
          <a:xfrm>
            <a:off x="426379" y="3354513"/>
            <a:ext cx="109025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/>
              <a:t>gp</a:t>
            </a:r>
            <a:r>
              <a:rPr lang="en-US" sz="2400" dirty="0"/>
              <a:t> in charge of calculating safe path to arrive at goal pose (static map)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86CD6-0CD3-4363-8E71-37C980D1C028}"/>
              </a:ext>
            </a:extLst>
          </p:cNvPr>
          <p:cNvSpPr txBox="1"/>
          <p:nvPr/>
        </p:nvSpPr>
        <p:spPr>
          <a:xfrm>
            <a:off x="460624" y="5957301"/>
            <a:ext cx="106114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Note: </a:t>
            </a:r>
            <a:r>
              <a:rPr lang="en-US" sz="2400" b="1" dirty="0" err="1"/>
              <a:t>gp</a:t>
            </a:r>
            <a:r>
              <a:rPr lang="en-US" sz="2400" dirty="0"/>
              <a:t> won't calculate dynamic obstacles (</a:t>
            </a:r>
            <a:r>
              <a:rPr lang="en-US" sz="2400" dirty="0" err="1"/>
              <a:t>bc</a:t>
            </a:r>
            <a:r>
              <a:rPr lang="en-US" sz="2400" dirty="0"/>
              <a:t> not in static map)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A7590-8C55-467D-8E98-BF2C64E16E5C}"/>
              </a:ext>
            </a:extLst>
          </p:cNvPr>
          <p:cNvSpPr txBox="1"/>
          <p:nvPr/>
        </p:nvSpPr>
        <p:spPr>
          <a:xfrm>
            <a:off x="392131" y="2275727"/>
            <a:ext cx="981524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Gp</a:t>
            </a:r>
            <a:r>
              <a:rPr lang="en-US" sz="2400" dirty="0"/>
              <a:t>: </a:t>
            </a:r>
            <a:r>
              <a:rPr lang="en-US" sz="2400" dirty="0" err="1"/>
              <a:t>NavfnROS</a:t>
            </a:r>
            <a:r>
              <a:rPr lang="en-US" sz="2400" dirty="0"/>
              <a:t>, Carrot Planner, </a:t>
            </a:r>
            <a:r>
              <a:rPr lang="en-US" sz="2400" dirty="0" err="1"/>
              <a:t>GlobalPlanner</a:t>
            </a:r>
            <a:endParaRPr lang="en-US" sz="2400" dirty="0"/>
          </a:p>
          <a:p>
            <a:r>
              <a:rPr lang="en-US" sz="2400" dirty="0" err="1"/>
              <a:t>Lp</a:t>
            </a:r>
            <a:r>
              <a:rPr lang="en-US" sz="2400" dirty="0"/>
              <a:t>: DWA (Dynamic Window Approach)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88AFF4-C18F-4AEF-97DC-115B532EC5DF}"/>
              </a:ext>
            </a:extLst>
          </p:cNvPr>
          <p:cNvSpPr txBox="1"/>
          <p:nvPr/>
        </p:nvSpPr>
        <p:spPr>
          <a:xfrm>
            <a:off x="426379" y="5186736"/>
            <a:ext cx="115618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Each planner has its own params, which modify the way planner behaves</a:t>
            </a:r>
          </a:p>
        </p:txBody>
      </p:sp>
    </p:spTree>
    <p:extLst>
      <p:ext uri="{BB962C8B-B14F-4D97-AF65-F5344CB8AC3E}">
        <p14:creationId xmlns:p14="http://schemas.microsoft.com/office/powerpoint/2010/main" val="152206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695" y="968319"/>
            <a:ext cx="11323347" cy="485195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1) </a:t>
            </a:r>
            <a:r>
              <a:rPr lang="en-US" sz="2400" dirty="0" err="1"/>
              <a:t>RViz</a:t>
            </a:r>
            <a:r>
              <a:rPr lang="en-US" sz="2400" dirty="0"/>
              <a:t>: 2D Nav Goal Tool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2) </a:t>
            </a:r>
            <a:r>
              <a:rPr lang="en-US" sz="2400" dirty="0" err="1"/>
              <a:t>rostopic</a:t>
            </a:r>
            <a:r>
              <a:rPr lang="en-US" sz="2400" dirty="0"/>
              <a:t> pub /</a:t>
            </a:r>
            <a:r>
              <a:rPr lang="en-US" sz="2400" dirty="0" err="1"/>
              <a:t>move_base</a:t>
            </a:r>
            <a:r>
              <a:rPr lang="en-US" sz="2400" dirty="0"/>
              <a:t>/goal </a:t>
            </a:r>
            <a:r>
              <a:rPr lang="en-US" sz="2400" dirty="0" err="1"/>
              <a:t>move_base_msgs</a:t>
            </a:r>
            <a:r>
              <a:rPr lang="en-US" sz="2400" dirty="0"/>
              <a:t>/</a:t>
            </a:r>
            <a:r>
              <a:rPr lang="en-US" sz="2400" dirty="0" err="1"/>
              <a:t>MoveBaseActionGoal</a:t>
            </a:r>
            <a:r>
              <a:rPr lang="en-US" sz="2400" dirty="0"/>
              <a:t> {}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3) Create Action Server :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    Use </a:t>
            </a:r>
            <a:r>
              <a:rPr lang="en-US" sz="2400" b="1" dirty="0" err="1"/>
              <a:t>actionlib</a:t>
            </a:r>
            <a:r>
              <a:rPr lang="en-US" sz="2400" b="1" dirty="0"/>
              <a:t> </a:t>
            </a:r>
            <a:r>
              <a:rPr lang="en-US" sz="2400" dirty="0"/>
              <a:t>pkg to create servers executing long-running goals</a:t>
            </a:r>
            <a:br>
              <a:rPr lang="en-US" sz="2400" dirty="0"/>
            </a:br>
            <a:r>
              <a:rPr lang="en-US" sz="2400" dirty="0"/>
              <a:t>    </a:t>
            </a:r>
            <a:r>
              <a:rPr lang="en-US" sz="2400" dirty="0">
                <a:ea typeface="+mj-lt"/>
                <a:cs typeface="+mj-lt"/>
              </a:rPr>
              <a:t>Need to define goal, result, feedback </a:t>
            </a:r>
            <a:r>
              <a:rPr lang="en-US" sz="2400" dirty="0" err="1">
                <a:ea typeface="+mj-lt"/>
                <a:cs typeface="+mj-lt"/>
              </a:rPr>
              <a:t>msgs</a:t>
            </a:r>
            <a:r>
              <a:rPr lang="en-US" sz="2400" dirty="0">
                <a:ea typeface="+mj-lt"/>
                <a:cs typeface="+mj-lt"/>
              </a:rPr>
              <a:t> (in </a:t>
            </a:r>
            <a:r>
              <a:rPr lang="en-US" sz="2400" b="1" dirty="0">
                <a:ea typeface="+mj-lt"/>
                <a:cs typeface="+mj-lt"/>
              </a:rPr>
              <a:t>action </a:t>
            </a:r>
            <a:r>
              <a:rPr lang="en-US" sz="2400" dirty="0" err="1">
                <a:ea typeface="+mj-lt"/>
                <a:cs typeface="+mj-lt"/>
              </a:rPr>
              <a:t>dir</a:t>
            </a:r>
            <a:r>
              <a:rPr lang="en-US" sz="2400" dirty="0">
                <a:ea typeface="+mj-lt"/>
                <a:cs typeface="+mj-lt"/>
              </a:rPr>
              <a:t> --&gt; </a:t>
            </a:r>
            <a:r>
              <a:rPr lang="en-US" sz="2400" b="1" dirty="0">
                <a:ea typeface="+mj-lt"/>
                <a:cs typeface="+mj-lt"/>
              </a:rPr>
              <a:t>.action</a:t>
            </a:r>
            <a:r>
              <a:rPr lang="en-US" sz="2400" dirty="0">
                <a:ea typeface="+mj-lt"/>
                <a:cs typeface="+mj-lt"/>
              </a:rPr>
              <a:t> file)</a:t>
            </a:r>
            <a:br>
              <a:rPr lang="en-US" sz="2400" dirty="0">
                <a:ea typeface="+mj-lt"/>
                <a:cs typeface="+mj-lt"/>
              </a:rPr>
            </a:br>
            <a:r>
              <a:rPr lang="en-US" sz="2400" dirty="0">
                <a:ea typeface="+mj-lt"/>
                <a:cs typeface="+mj-lt"/>
              </a:rPr>
              <a:t>    See </a:t>
            </a:r>
            <a:r>
              <a:rPr lang="en-US" sz="2400" b="1" dirty="0">
                <a:ea typeface="+mj-lt"/>
                <a:cs typeface="+mj-lt"/>
              </a:rPr>
              <a:t>send_goal_client.py</a:t>
            </a:r>
            <a:r>
              <a:rPr lang="en-US" sz="2400" dirty="0">
                <a:ea typeface="+mj-lt"/>
                <a:cs typeface="+mj-lt"/>
              </a:rPr>
              <a:t> file</a:t>
            </a:r>
            <a:br>
              <a:rPr lang="en-US" sz="2400" dirty="0"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r>
              <a:rPr lang="en-US" sz="2400" dirty="0"/>
              <a:t>    Here, action server: </a:t>
            </a:r>
            <a:r>
              <a:rPr lang="en-US" sz="2400" dirty="0" err="1"/>
              <a:t>move_base</a:t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300" dirty="0"/>
              <a:t> </a:t>
            </a:r>
            <a:br>
              <a:rPr lang="en-US" dirty="0"/>
            </a:br>
            <a:endParaRPr lang="en-US" sz="2300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372" y="209659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Send a goal pose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6850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3" name="Subtitle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15" y="954536"/>
            <a:ext cx="11287016" cy="1297518"/>
          </a:xfrm>
        </p:spPr>
        <p:txBody>
          <a:bodyPr>
            <a:normAutofit/>
          </a:bodyPr>
          <a:lstStyle/>
          <a:p>
            <a:r>
              <a:rPr lang="en-US" sz="3600" dirty="0"/>
              <a:t>Next: Path Planning part 2: </a:t>
            </a:r>
            <a:r>
              <a:rPr lang="en-US" sz="3600" b="1" dirty="0"/>
              <a:t>Obstacle Avoidance</a:t>
            </a:r>
            <a:endParaRPr lang="en-US" b="1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687493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2431B6-C1D5-4398-BE4E-36F2E44F8E9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CB3524F-087C-4838-9553-7CBB129B4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C53FD1-3DBA-4C27-90DF-64ABCD60CC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</Words>
  <Application>Microsoft Office PowerPoint</Application>
  <PresentationFormat>Widescreen</PresentationFormat>
  <Paragraphs>15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Path Planning</vt:lpstr>
      <vt:lpstr>Today we'll focus on the path planning part</vt:lpstr>
      <vt:lpstr>When node receives goal pose, it links to components (global, planner, local planner, costmaps and recovery behaviors) and outputs a velocity command</vt:lpstr>
      <vt:lpstr>PowerPoint Presentation</vt:lpstr>
      <vt:lpstr>DEF: Map representing cost of traversing different areas </vt:lpstr>
      <vt:lpstr>2 types: global planner &amp; local planner</vt:lpstr>
      <vt:lpstr>1) RViz: 2D Nav Goal Tool  2) rostopic pub /move_base/goal move_base_msgs/MoveBaseActionGoal {}  3) Create Action Server :       Use actionlib pkg to create servers executing long-running goals     Need to define goal, result, feedback msgs (in action dir --&gt; .action file)     See send_goal_client.py file      Here, action server: move_base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Design</dc:title>
  <dc:creator/>
  <cp:lastModifiedBy/>
  <cp:revision>304</cp:revision>
  <dcterms:created xsi:type="dcterms:W3CDTF">2021-12-30T01:43:37Z</dcterms:created>
  <dcterms:modified xsi:type="dcterms:W3CDTF">2021-12-30T03:34:21Z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