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67" r:id="rId5"/>
    <p:sldId id="272" r:id="rId6"/>
    <p:sldId id="274" r:id="rId7"/>
    <p:sldId id="277" r:id="rId8"/>
    <p:sldId id="269" r:id="rId9"/>
    <p:sldId id="270" r:id="rId10"/>
    <p:sldId id="259" r:id="rId11"/>
    <p:sldId id="276" r:id="rId12"/>
    <p:sldId id="281" r:id="rId13"/>
    <p:sldId id="278" r:id="rId14"/>
    <p:sldId id="271" r:id="rId15"/>
    <p:sldId id="280" r:id="rId16"/>
    <p:sldId id="273"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B45"/>
    <a:srgbClr val="03A24B"/>
    <a:srgbClr val="6273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85" autoAdjust="0"/>
    <p:restoredTop sz="94660"/>
  </p:normalViewPr>
  <p:slideViewPr>
    <p:cSldViewPr snapToGrid="0">
      <p:cViewPr varScale="1">
        <p:scale>
          <a:sx n="82" d="100"/>
          <a:sy n="82" d="100"/>
        </p:scale>
        <p:origin x="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684617-07BE-E44C-991F-C9D078341517}"/>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59444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683D-DDEF-4CE9-AD3B-A0BBEE112009}"/>
              </a:ext>
            </a:extLst>
          </p:cNvPr>
          <p:cNvSpPr>
            <a:spLocks noGrp="1"/>
          </p:cNvSpPr>
          <p:nvPr>
            <p:ph type="title"/>
          </p:nvPr>
        </p:nvSpPr>
        <p:spPr>
          <a:xfrm>
            <a:off x="454163" y="1709739"/>
            <a:ext cx="10515600" cy="96388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870CC-571E-4572-9B86-9740146BC7E7}"/>
              </a:ext>
            </a:extLst>
          </p:cNvPr>
          <p:cNvSpPr>
            <a:spLocks noGrp="1"/>
          </p:cNvSpPr>
          <p:nvPr>
            <p:ph type="body" idx="1"/>
          </p:nvPr>
        </p:nvSpPr>
        <p:spPr>
          <a:xfrm>
            <a:off x="454163" y="2760663"/>
            <a:ext cx="10515600" cy="1500187"/>
          </a:xfrm>
        </p:spPr>
        <p:txBody>
          <a:bodyPr/>
          <a:lstStyle>
            <a:lvl1pPr marL="0" indent="0">
              <a:buNone/>
              <a:defRPr sz="2400" baseline="0">
                <a:solidFill>
                  <a:srgbClr val="62733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Slide Number Placeholder 5">
            <a:extLst>
              <a:ext uri="{FF2B5EF4-FFF2-40B4-BE49-F238E27FC236}">
                <a16:creationId xmlns:a16="http://schemas.microsoft.com/office/drawing/2014/main" id="{F104CBBD-85F8-564D-A456-35BF8AC8FD17}"/>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80597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E117-AEFA-4C25-B338-D7FE4AF4AAA9}"/>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F18927D5-4147-494B-8930-AC987C5E48F0}"/>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271612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D0E9-291D-4A99-A8EF-619F9CD3172E}"/>
              </a:ext>
            </a:extLst>
          </p:cNvPr>
          <p:cNvSpPr>
            <a:spLocks noGrp="1"/>
          </p:cNvSpPr>
          <p:nvPr>
            <p:ph type="ctrTitle"/>
          </p:nvPr>
        </p:nvSpPr>
        <p:spPr>
          <a:xfrm>
            <a:off x="1297858" y="1309688"/>
            <a:ext cx="9370142" cy="2387600"/>
          </a:xfrm>
        </p:spPr>
        <p:txBody>
          <a:bodyPr anchor="b">
            <a:normAutofit/>
          </a:bodyPr>
          <a:lstStyle>
            <a:lvl1pPr algn="ctr">
              <a:defRPr sz="5400" baseline="0">
                <a:solidFill>
                  <a:srgbClr val="245B45"/>
                </a:solidFill>
              </a:defRPr>
            </a:lvl1pPr>
          </a:lstStyle>
          <a:p>
            <a:r>
              <a:rPr lang="en-US" dirty="0"/>
              <a:t>Click to edit Master title style</a:t>
            </a:r>
          </a:p>
        </p:txBody>
      </p:sp>
      <p:sp>
        <p:nvSpPr>
          <p:cNvPr id="3" name="Subtitle 2">
            <a:extLst>
              <a:ext uri="{FF2B5EF4-FFF2-40B4-BE49-F238E27FC236}">
                <a16:creationId xmlns:a16="http://schemas.microsoft.com/office/drawing/2014/main" id="{9EB12084-0687-465B-9CBF-C51D45528C10}"/>
              </a:ext>
            </a:extLst>
          </p:cNvPr>
          <p:cNvSpPr>
            <a:spLocks noGrp="1"/>
          </p:cNvSpPr>
          <p:nvPr>
            <p:ph type="subTitle" idx="1"/>
          </p:nvPr>
        </p:nvSpPr>
        <p:spPr>
          <a:xfrm>
            <a:off x="1297858" y="3889017"/>
            <a:ext cx="9370142" cy="88946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Slide Number Placeholder 5">
            <a:extLst>
              <a:ext uri="{FF2B5EF4-FFF2-40B4-BE49-F238E27FC236}">
                <a16:creationId xmlns:a16="http://schemas.microsoft.com/office/drawing/2014/main" id="{17BF0620-70C6-3D41-BDEC-4DF14F3319B0}"/>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98895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B9B9-9BB1-4DF7-9736-893261F9E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FF006-2C46-481F-A703-78759454D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0FE71246-ED54-3E49-806B-1A12361E8FE2}"/>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46660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B7C0-E190-4A24-9107-CD9F12616FE1}"/>
              </a:ext>
            </a:extLst>
          </p:cNvPr>
          <p:cNvSpPr>
            <a:spLocks noGrp="1"/>
          </p:cNvSpPr>
          <p:nvPr>
            <p:ph type="title"/>
          </p:nvPr>
        </p:nvSpPr>
        <p:spPr>
          <a:xfrm>
            <a:off x="440634" y="1420777"/>
            <a:ext cx="10515600" cy="8421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671B68-50F6-443D-BEBD-BAE226A4C460}"/>
              </a:ext>
            </a:extLst>
          </p:cNvPr>
          <p:cNvSpPr>
            <a:spLocks noGrp="1"/>
          </p:cNvSpPr>
          <p:nvPr>
            <p:ph sz="half" idx="1"/>
          </p:nvPr>
        </p:nvSpPr>
        <p:spPr>
          <a:xfrm>
            <a:off x="440634" y="2262946"/>
            <a:ext cx="5181600" cy="387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BF201-9652-40F1-86B0-60DC5745F8FA}"/>
              </a:ext>
            </a:extLst>
          </p:cNvPr>
          <p:cNvSpPr>
            <a:spLocks noGrp="1"/>
          </p:cNvSpPr>
          <p:nvPr>
            <p:ph sz="half" idx="2"/>
          </p:nvPr>
        </p:nvSpPr>
        <p:spPr>
          <a:xfrm>
            <a:off x="5774634" y="2262946"/>
            <a:ext cx="5181600" cy="387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1601A294-86AE-C748-8FCD-629417BE0F34}"/>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264704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8193-15A4-4F56-98A2-6A8984CF22E8}"/>
              </a:ext>
            </a:extLst>
          </p:cNvPr>
          <p:cNvSpPr>
            <a:spLocks noGrp="1"/>
          </p:cNvSpPr>
          <p:nvPr>
            <p:ph type="title"/>
          </p:nvPr>
        </p:nvSpPr>
        <p:spPr>
          <a:xfrm>
            <a:off x="839788" y="1179512"/>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8CF4F-6D38-4108-BEED-17A0B7155CA7}"/>
              </a:ext>
            </a:extLst>
          </p:cNvPr>
          <p:cNvSpPr>
            <a:spLocks noGrp="1"/>
          </p:cNvSpPr>
          <p:nvPr>
            <p:ph type="body" idx="1"/>
          </p:nvPr>
        </p:nvSpPr>
        <p:spPr>
          <a:xfrm>
            <a:off x="839788" y="249555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DD26E-FDE8-473A-AD3F-EE8FF86A3CF3}"/>
              </a:ext>
            </a:extLst>
          </p:cNvPr>
          <p:cNvSpPr>
            <a:spLocks noGrp="1"/>
          </p:cNvSpPr>
          <p:nvPr>
            <p:ph sz="half" idx="2"/>
          </p:nvPr>
        </p:nvSpPr>
        <p:spPr>
          <a:xfrm>
            <a:off x="839788" y="3319462"/>
            <a:ext cx="5157787" cy="281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9952E7-2B16-4AA4-83A9-B2438E435687}"/>
              </a:ext>
            </a:extLst>
          </p:cNvPr>
          <p:cNvSpPr>
            <a:spLocks noGrp="1"/>
          </p:cNvSpPr>
          <p:nvPr>
            <p:ph type="body" sz="quarter" idx="3"/>
          </p:nvPr>
        </p:nvSpPr>
        <p:spPr>
          <a:xfrm>
            <a:off x="6172200" y="249555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EB4CC-714A-45F6-859A-4A8FEAAB5B29}"/>
              </a:ext>
            </a:extLst>
          </p:cNvPr>
          <p:cNvSpPr>
            <a:spLocks noGrp="1"/>
          </p:cNvSpPr>
          <p:nvPr>
            <p:ph sz="quarter" idx="4"/>
          </p:nvPr>
        </p:nvSpPr>
        <p:spPr>
          <a:xfrm>
            <a:off x="6172200" y="3319462"/>
            <a:ext cx="5183188" cy="281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F5CD114-9063-C040-9310-B06C0179C8CC}"/>
              </a:ext>
            </a:extLst>
          </p:cNvPr>
          <p:cNvSpPr>
            <a:spLocks noGrp="1"/>
          </p:cNvSpPr>
          <p:nvPr>
            <p:ph type="sldNum" sz="quarter" idx="10"/>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315612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5172-3A85-4C0D-BB4C-F2931729589D}"/>
              </a:ext>
            </a:extLst>
          </p:cNvPr>
          <p:cNvSpPr>
            <a:spLocks noGrp="1"/>
          </p:cNvSpPr>
          <p:nvPr>
            <p:ph type="title"/>
          </p:nvPr>
        </p:nvSpPr>
        <p:spPr>
          <a:xfrm>
            <a:off x="839788" y="1460091"/>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7E5511-D1F4-4E9E-B529-1D3EC35DF74D}"/>
              </a:ext>
            </a:extLst>
          </p:cNvPr>
          <p:cNvSpPr>
            <a:spLocks noGrp="1"/>
          </p:cNvSpPr>
          <p:nvPr>
            <p:ph idx="1"/>
          </p:nvPr>
        </p:nvSpPr>
        <p:spPr>
          <a:xfrm>
            <a:off x="5183188" y="1990317"/>
            <a:ext cx="6172200" cy="3923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FA65F5-4482-4E73-A251-6276492F27E2}"/>
              </a:ext>
            </a:extLst>
          </p:cNvPr>
          <p:cNvSpPr>
            <a:spLocks noGrp="1"/>
          </p:cNvSpPr>
          <p:nvPr>
            <p:ph type="body" sz="half" idx="2"/>
          </p:nvPr>
        </p:nvSpPr>
        <p:spPr>
          <a:xfrm>
            <a:off x="839788" y="3060291"/>
            <a:ext cx="3932237" cy="28538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583DA5F5-C5FD-0F44-BD64-5B3F9B73CCDA}"/>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419804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3046-D069-48EE-8F7A-53B7097DC13D}"/>
              </a:ext>
            </a:extLst>
          </p:cNvPr>
          <p:cNvSpPr>
            <a:spLocks noGrp="1"/>
          </p:cNvSpPr>
          <p:nvPr>
            <p:ph type="title"/>
          </p:nvPr>
        </p:nvSpPr>
        <p:spPr>
          <a:xfrm>
            <a:off x="839788" y="1622323"/>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E79933-0A14-42A4-81A7-0F35CCDD8C08}"/>
              </a:ext>
            </a:extLst>
          </p:cNvPr>
          <p:cNvSpPr>
            <a:spLocks noGrp="1"/>
          </p:cNvSpPr>
          <p:nvPr>
            <p:ph type="pic" idx="1"/>
          </p:nvPr>
        </p:nvSpPr>
        <p:spPr>
          <a:xfrm>
            <a:off x="5183188" y="2152549"/>
            <a:ext cx="6172200" cy="38131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54AA8-491D-4E15-B4FC-5F6CD0197E16}"/>
              </a:ext>
            </a:extLst>
          </p:cNvPr>
          <p:cNvSpPr>
            <a:spLocks noGrp="1"/>
          </p:cNvSpPr>
          <p:nvPr>
            <p:ph type="body" sz="half" idx="2"/>
          </p:nvPr>
        </p:nvSpPr>
        <p:spPr>
          <a:xfrm>
            <a:off x="839788" y="3222523"/>
            <a:ext cx="3932237" cy="27432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A7854713-5E6A-864E-9C3A-AD9F3F24D1C2}"/>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64578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8FC21-697B-4415-815C-37D25ACEA38E}"/>
              </a:ext>
            </a:extLst>
          </p:cNvPr>
          <p:cNvSpPr>
            <a:spLocks noGrp="1"/>
          </p:cNvSpPr>
          <p:nvPr>
            <p:ph type="title"/>
          </p:nvPr>
        </p:nvSpPr>
        <p:spPr>
          <a:xfrm>
            <a:off x="440634" y="1309343"/>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3263F32-70D4-4305-B0DE-E5D6E516B259}"/>
              </a:ext>
            </a:extLst>
          </p:cNvPr>
          <p:cNvSpPr>
            <a:spLocks noGrp="1"/>
          </p:cNvSpPr>
          <p:nvPr>
            <p:ph type="body" idx="1"/>
          </p:nvPr>
        </p:nvSpPr>
        <p:spPr>
          <a:xfrm>
            <a:off x="440634" y="2769843"/>
            <a:ext cx="10515600" cy="1861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FA3530A-3B67-4B2D-AA91-3CD01D38660A}"/>
              </a:ext>
            </a:extLst>
          </p:cNvPr>
          <p:cNvSpPr>
            <a:spLocks noGrp="1"/>
          </p:cNvSpPr>
          <p:nvPr>
            <p:ph type="sldNum" sz="quarter" idx="4"/>
          </p:nvPr>
        </p:nvSpPr>
        <p:spPr>
          <a:xfrm>
            <a:off x="9301942" y="6407692"/>
            <a:ext cx="1540626"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pic>
        <p:nvPicPr>
          <p:cNvPr id="5" name="Picture 4" descr="A sign in the dark&#10;&#10;Description automatically generated">
            <a:extLst>
              <a:ext uri="{FF2B5EF4-FFF2-40B4-BE49-F238E27FC236}">
                <a16:creationId xmlns:a16="http://schemas.microsoft.com/office/drawing/2014/main" id="{7D024407-927C-9940-8986-994258F5FEFC}"/>
              </a:ext>
            </a:extLst>
          </p:cNvPr>
          <p:cNvPicPr>
            <a:picLocks noChangeAspect="1"/>
          </p:cNvPicPr>
          <p:nvPr userDrawn="1"/>
        </p:nvPicPr>
        <p:blipFill>
          <a:blip r:embed="rId12"/>
          <a:stretch>
            <a:fillRect/>
          </a:stretch>
        </p:blipFill>
        <p:spPr>
          <a:xfrm>
            <a:off x="4454059" y="6322510"/>
            <a:ext cx="2488750" cy="535490"/>
          </a:xfrm>
          <a:prstGeom prst="rect">
            <a:avLst/>
          </a:prstGeom>
        </p:spPr>
      </p:pic>
    </p:spTree>
    <p:extLst>
      <p:ext uri="{BB962C8B-B14F-4D97-AF65-F5344CB8AC3E}">
        <p14:creationId xmlns:p14="http://schemas.microsoft.com/office/powerpoint/2010/main" val="1945984175"/>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4" r:id="rId3"/>
    <p:sldLayoutId id="2147483649" r:id="rId4"/>
    <p:sldLayoutId id="2147483650" r:id="rId5"/>
    <p:sldLayoutId id="2147483652" r:id="rId6"/>
    <p:sldLayoutId id="2147483653" r:id="rId7"/>
    <p:sldLayoutId id="2147483656" r:id="rId8"/>
    <p:sldLayoutId id="2147483657" r:id="rId9"/>
  </p:sldLayoutIdLst>
  <p:txStyles>
    <p:titleStyle>
      <a:lvl1pPr algn="l" defTabSz="914400" rtl="0" eaLnBrk="1" latinLnBrk="0" hangingPunct="1">
        <a:lnSpc>
          <a:spcPct val="90000"/>
        </a:lnSpc>
        <a:spcBef>
          <a:spcPct val="0"/>
        </a:spcBef>
        <a:buNone/>
        <a:defRPr sz="4400" b="1" i="0" kern="1200" baseline="0">
          <a:solidFill>
            <a:srgbClr val="245B45"/>
          </a:solidFill>
          <a:latin typeface="Proxima Nova"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5E6-E20C-2644-BDC7-0DDF532FBB92}"/>
              </a:ext>
            </a:extLst>
          </p:cNvPr>
          <p:cNvSpPr>
            <a:spLocks noGrp="1"/>
          </p:cNvSpPr>
          <p:nvPr>
            <p:ph type="ctrTitle"/>
          </p:nvPr>
        </p:nvSpPr>
        <p:spPr>
          <a:xfrm>
            <a:off x="111967" y="1309688"/>
            <a:ext cx="12080033" cy="2387600"/>
          </a:xfrm>
        </p:spPr>
        <p:txBody>
          <a:bodyPr>
            <a:normAutofit/>
          </a:bodyPr>
          <a:lstStyle/>
          <a:p>
            <a:r>
              <a:rPr lang="en-US" sz="3200" dirty="0"/>
              <a:t>Artificial Neural Network Surrogate Modeling for</a:t>
            </a:r>
            <a:br>
              <a:rPr lang="en-US" sz="3200" dirty="0"/>
            </a:br>
            <a:r>
              <a:rPr lang="en-US" sz="3200" dirty="0"/>
              <a:t> Machine Damage Accumulation </a:t>
            </a:r>
          </a:p>
        </p:txBody>
      </p:sp>
      <p:sp>
        <p:nvSpPr>
          <p:cNvPr id="3" name="Subtitle 2">
            <a:extLst>
              <a:ext uri="{FF2B5EF4-FFF2-40B4-BE49-F238E27FC236}">
                <a16:creationId xmlns:a16="http://schemas.microsoft.com/office/drawing/2014/main" id="{CE66CADD-2850-CB40-84C2-92FF5618A378}"/>
              </a:ext>
            </a:extLst>
          </p:cNvPr>
          <p:cNvSpPr>
            <a:spLocks noGrp="1"/>
          </p:cNvSpPr>
          <p:nvPr>
            <p:ph type="subTitle" idx="1"/>
          </p:nvPr>
        </p:nvSpPr>
        <p:spPr>
          <a:xfrm>
            <a:off x="1297858" y="3889016"/>
            <a:ext cx="9370142" cy="1659295"/>
          </a:xfrm>
        </p:spPr>
        <p:txBody>
          <a:bodyPr/>
          <a:lstStyle/>
          <a:p>
            <a:r>
              <a:rPr lang="en-US" dirty="0"/>
              <a:t>Problem 1</a:t>
            </a:r>
          </a:p>
          <a:p>
            <a:r>
              <a:rPr lang="en-US" dirty="0"/>
              <a:t>AAU</a:t>
            </a:r>
          </a:p>
          <a:p>
            <a:r>
              <a:rPr lang="en-US" b="1" dirty="0"/>
              <a:t>Amineh Zadbood </a:t>
            </a:r>
            <a:r>
              <a:rPr lang="en-US" dirty="0"/>
              <a:t>&amp; Teammates</a:t>
            </a:r>
            <a:endParaRPr lang="en-US" b="1" dirty="0"/>
          </a:p>
        </p:txBody>
      </p:sp>
    </p:spTree>
    <p:extLst>
      <p:ext uri="{BB962C8B-B14F-4D97-AF65-F5344CB8AC3E}">
        <p14:creationId xmlns:p14="http://schemas.microsoft.com/office/powerpoint/2010/main" val="314378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Challenge: Which approach to take?</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21772" y="5692437"/>
            <a:ext cx="12213772" cy="1682078"/>
          </a:xfrm>
        </p:spPr>
        <p:txBody>
          <a:bodyPr/>
          <a:lstStyle/>
          <a:p>
            <a:r>
              <a:rPr lang="en-US" sz="1200" dirty="0"/>
              <a:t>Image credit: https://www.google.com/url?sa=i&amp;url=https%3A%2F%2Fwww.analyticsvidhya.com%2Fblog%2F2016%2F08%2Fevolution-core-concepts-deep-learning-neural-networks%2F&amp;psig=AOvVaw1Pzrv_262s6YO1ktfvLlhQ&amp;ust=1597697095403000&amp;source=images&amp;cd=vfe&amp;ved=0CA0QjhxqFwoTCPixx9PLoOsCFQAAAAAdAAAAABADto fit the best model</a:t>
            </a:r>
          </a:p>
          <a:p>
            <a:pPr marL="457200" lvl="1" indent="0">
              <a:buNone/>
            </a:pPr>
            <a:endParaRPr lang="en-US" dirty="0"/>
          </a:p>
        </p:txBody>
      </p:sp>
      <p:pic>
        <p:nvPicPr>
          <p:cNvPr id="3" name="Picture 2">
            <a:extLst>
              <a:ext uri="{FF2B5EF4-FFF2-40B4-BE49-F238E27FC236}">
                <a16:creationId xmlns:a16="http://schemas.microsoft.com/office/drawing/2014/main" id="{A557B064-A0D5-49A5-8043-F03A598A4C2F}"/>
              </a:ext>
            </a:extLst>
          </p:cNvPr>
          <p:cNvPicPr>
            <a:picLocks noChangeAspect="1"/>
          </p:cNvPicPr>
          <p:nvPr/>
        </p:nvPicPr>
        <p:blipFill>
          <a:blip r:embed="rId2"/>
          <a:stretch>
            <a:fillRect/>
          </a:stretch>
        </p:blipFill>
        <p:spPr>
          <a:xfrm>
            <a:off x="6375043" y="3063648"/>
            <a:ext cx="5114925" cy="1514475"/>
          </a:xfrm>
          <a:prstGeom prst="rect">
            <a:avLst/>
          </a:prstGeom>
        </p:spPr>
      </p:pic>
      <p:pic>
        <p:nvPicPr>
          <p:cNvPr id="8" name="Picture 7">
            <a:extLst>
              <a:ext uri="{FF2B5EF4-FFF2-40B4-BE49-F238E27FC236}">
                <a16:creationId xmlns:a16="http://schemas.microsoft.com/office/drawing/2014/main" id="{5BF59E08-0BAD-44A7-87BC-036A200AEF65}"/>
              </a:ext>
            </a:extLst>
          </p:cNvPr>
          <p:cNvPicPr>
            <a:picLocks noChangeAspect="1"/>
          </p:cNvPicPr>
          <p:nvPr/>
        </p:nvPicPr>
        <p:blipFill>
          <a:blip r:embed="rId3"/>
          <a:stretch>
            <a:fillRect/>
          </a:stretch>
        </p:blipFill>
        <p:spPr>
          <a:xfrm>
            <a:off x="702032" y="3074082"/>
            <a:ext cx="4505325" cy="1562100"/>
          </a:xfrm>
          <a:prstGeom prst="rect">
            <a:avLst/>
          </a:prstGeom>
        </p:spPr>
      </p:pic>
      <p:sp>
        <p:nvSpPr>
          <p:cNvPr id="11" name="TextBox 10">
            <a:extLst>
              <a:ext uri="{FF2B5EF4-FFF2-40B4-BE49-F238E27FC236}">
                <a16:creationId xmlns:a16="http://schemas.microsoft.com/office/drawing/2014/main" id="{5CD96858-7028-4F0E-B97C-151B917AF904}"/>
              </a:ext>
            </a:extLst>
          </p:cNvPr>
          <p:cNvSpPr txBox="1"/>
          <p:nvPr/>
        </p:nvSpPr>
        <p:spPr>
          <a:xfrm>
            <a:off x="5324361" y="3566796"/>
            <a:ext cx="745575" cy="369332"/>
          </a:xfrm>
          <a:prstGeom prst="rect">
            <a:avLst/>
          </a:prstGeom>
          <a:noFill/>
        </p:spPr>
        <p:txBody>
          <a:bodyPr wrap="square">
            <a:spAutoFit/>
          </a:bodyPr>
          <a:lstStyle/>
          <a:p>
            <a:r>
              <a:rPr lang="en-US" dirty="0"/>
              <a:t>Or</a:t>
            </a:r>
          </a:p>
        </p:txBody>
      </p:sp>
    </p:spTree>
    <p:extLst>
      <p:ext uri="{BB962C8B-B14F-4D97-AF65-F5344CB8AC3E}">
        <p14:creationId xmlns:p14="http://schemas.microsoft.com/office/powerpoint/2010/main" val="158052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34EF-4816-40D6-A94D-65D03FA43458}"/>
              </a:ext>
            </a:extLst>
          </p:cNvPr>
          <p:cNvSpPr>
            <a:spLocks noGrp="1"/>
          </p:cNvSpPr>
          <p:nvPr>
            <p:ph type="title"/>
          </p:nvPr>
        </p:nvSpPr>
        <p:spPr/>
        <p:txBody>
          <a:bodyPr>
            <a:normAutofit/>
          </a:bodyPr>
          <a:lstStyle/>
          <a:p>
            <a:r>
              <a:rPr lang="en-US" dirty="0"/>
              <a:t>Approach</a:t>
            </a:r>
            <a:endParaRPr lang="en-CA" dirty="0"/>
          </a:p>
        </p:txBody>
      </p:sp>
      <p:sp>
        <p:nvSpPr>
          <p:cNvPr id="3" name="Content Placeholder 2">
            <a:extLst>
              <a:ext uri="{FF2B5EF4-FFF2-40B4-BE49-F238E27FC236}">
                <a16:creationId xmlns:a16="http://schemas.microsoft.com/office/drawing/2014/main" id="{96F8F8F2-5E09-40B1-8C1F-A21C67E3146C}"/>
              </a:ext>
            </a:extLst>
          </p:cNvPr>
          <p:cNvSpPr>
            <a:spLocks noGrp="1"/>
          </p:cNvSpPr>
          <p:nvPr>
            <p:ph sz="half" idx="1"/>
          </p:nvPr>
        </p:nvSpPr>
        <p:spPr>
          <a:xfrm>
            <a:off x="440634" y="2262946"/>
            <a:ext cx="11310732" cy="3879437"/>
          </a:xfrm>
        </p:spPr>
        <p:txBody>
          <a:bodyPr/>
          <a:lstStyle/>
          <a:p>
            <a:pPr algn="just"/>
            <a:r>
              <a:rPr lang="en-US" dirty="0"/>
              <a:t>Both models were developed by the team with half of the effort going to developing appropriate regression models and the other half of the effort went to setting up and training a neural network.</a:t>
            </a:r>
          </a:p>
          <a:p>
            <a:pPr algn="just"/>
            <a:r>
              <a:rPr lang="en-US" dirty="0"/>
              <a:t>At the end the trained multilayered perceptron(MLP) approach was found to be superior with R</a:t>
            </a:r>
            <a:r>
              <a:rPr lang="en-US" baseline="30000" dirty="0"/>
              <a:t>2</a:t>
            </a:r>
            <a:r>
              <a:rPr lang="en-US" dirty="0"/>
              <a:t> values above 0.95. As  a result the team moved forward with the MLP approach.</a:t>
            </a:r>
            <a:endParaRPr lang="en-CA" dirty="0"/>
          </a:p>
        </p:txBody>
      </p:sp>
    </p:spTree>
    <p:extLst>
      <p:ext uri="{BB962C8B-B14F-4D97-AF65-F5344CB8AC3E}">
        <p14:creationId xmlns:p14="http://schemas.microsoft.com/office/powerpoint/2010/main" val="157850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Regression</a:t>
            </a:r>
          </a:p>
        </p:txBody>
      </p:sp>
      <p:sp>
        <p:nvSpPr>
          <p:cNvPr id="2" name="TextBox 1">
            <a:extLst>
              <a:ext uri="{FF2B5EF4-FFF2-40B4-BE49-F238E27FC236}">
                <a16:creationId xmlns:a16="http://schemas.microsoft.com/office/drawing/2014/main" id="{4101235A-327B-4AA8-8D8D-E033AD99A3FC}"/>
              </a:ext>
            </a:extLst>
          </p:cNvPr>
          <p:cNvSpPr txBox="1"/>
          <p:nvPr/>
        </p:nvSpPr>
        <p:spPr>
          <a:xfrm>
            <a:off x="180975" y="2179819"/>
            <a:ext cx="6582956" cy="1754326"/>
          </a:xfrm>
          <a:prstGeom prst="rect">
            <a:avLst/>
          </a:prstGeom>
          <a:noFill/>
        </p:spPr>
        <p:txBody>
          <a:bodyPr wrap="none" rtlCol="0">
            <a:spAutoFit/>
          </a:bodyPr>
          <a:lstStyle/>
          <a:p>
            <a:r>
              <a:rPr lang="en-US" b="1" dirty="0"/>
              <a:t>Multiple Techniques include:</a:t>
            </a:r>
          </a:p>
          <a:p>
            <a:pPr marL="285750" indent="-285750">
              <a:buFont typeface="Arial" panose="020B0604020202020204" pitchFamily="34" charset="0"/>
              <a:buChar char="•"/>
            </a:pPr>
            <a:r>
              <a:rPr lang="en-US" dirty="0"/>
              <a:t>Linear (Simple, </a:t>
            </a:r>
            <a:r>
              <a:rPr lang="en-US" b="0" i="0" dirty="0">
                <a:solidFill>
                  <a:srgbClr val="1D1C1D"/>
                </a:solidFill>
                <a:effectLst/>
                <a:latin typeface="Slack-Lato"/>
              </a:rPr>
              <a:t>interaction linear, robust linear) </a:t>
            </a:r>
          </a:p>
          <a:p>
            <a:pPr marL="285750" indent="-285750">
              <a:buFont typeface="Arial" panose="020B0604020202020204" pitchFamily="34" charset="0"/>
              <a:buChar char="•"/>
            </a:pPr>
            <a:r>
              <a:rPr lang="en-US" b="0" i="0" dirty="0">
                <a:solidFill>
                  <a:srgbClr val="1D1C1D"/>
                </a:solidFill>
                <a:effectLst/>
                <a:latin typeface="Slack-Lato"/>
              </a:rPr>
              <a:t>Trees (Fine tree, coarse tree, medium tree)</a:t>
            </a:r>
          </a:p>
          <a:p>
            <a:pPr marL="285750" indent="-285750">
              <a:buFont typeface="Arial" panose="020B0604020202020204" pitchFamily="34" charset="0"/>
              <a:buChar char="•"/>
            </a:pPr>
            <a:r>
              <a:rPr lang="en-US" b="0" i="0" dirty="0">
                <a:solidFill>
                  <a:srgbClr val="1D1C1D"/>
                </a:solidFill>
                <a:effectLst/>
                <a:latin typeface="Slack-Lato"/>
              </a:rPr>
              <a:t>Gaussian Process Regression (squared exponential, exponential) </a:t>
            </a:r>
          </a:p>
          <a:p>
            <a:pPr marL="285750" indent="-285750">
              <a:buFont typeface="Arial" panose="020B0604020202020204" pitchFamily="34" charset="0"/>
              <a:buChar char="•"/>
            </a:pPr>
            <a:r>
              <a:rPr lang="en-US" b="0" i="0" dirty="0">
                <a:solidFill>
                  <a:srgbClr val="1D1C1D"/>
                </a:solidFill>
                <a:effectLst/>
                <a:latin typeface="Slack-Lato"/>
              </a:rPr>
              <a:t>Support Vector machine</a:t>
            </a: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18B7B24-7F1B-4D99-AFAC-17BDB28452B6}"/>
              </a:ext>
            </a:extLst>
          </p:cNvPr>
          <p:cNvPicPr>
            <a:picLocks noChangeAspect="1"/>
          </p:cNvPicPr>
          <p:nvPr/>
        </p:nvPicPr>
        <p:blipFill>
          <a:blip r:embed="rId2"/>
          <a:stretch>
            <a:fillRect/>
          </a:stretch>
        </p:blipFill>
        <p:spPr>
          <a:xfrm>
            <a:off x="7075923" y="1337650"/>
            <a:ext cx="5563751" cy="4172813"/>
          </a:xfrm>
          <a:prstGeom prst="rect">
            <a:avLst/>
          </a:prstGeom>
        </p:spPr>
      </p:pic>
      <p:sp>
        <p:nvSpPr>
          <p:cNvPr id="12" name="TextBox 11">
            <a:extLst>
              <a:ext uri="{FF2B5EF4-FFF2-40B4-BE49-F238E27FC236}">
                <a16:creationId xmlns:a16="http://schemas.microsoft.com/office/drawing/2014/main" id="{4C975C1B-934E-4DCE-9E3C-F7D6326D443F}"/>
              </a:ext>
            </a:extLst>
          </p:cNvPr>
          <p:cNvSpPr txBox="1"/>
          <p:nvPr/>
        </p:nvSpPr>
        <p:spPr>
          <a:xfrm>
            <a:off x="180975" y="3742630"/>
            <a:ext cx="7093128" cy="1477328"/>
          </a:xfrm>
          <a:prstGeom prst="rect">
            <a:avLst/>
          </a:prstGeom>
          <a:noFill/>
        </p:spPr>
        <p:txBody>
          <a:bodyPr wrap="square">
            <a:spAutoFit/>
          </a:bodyPr>
          <a:lstStyle/>
          <a:p>
            <a:r>
              <a:rPr lang="en-US" b="1" dirty="0"/>
              <a:t>Also tried different permutations of models:</a:t>
            </a:r>
          </a:p>
          <a:p>
            <a:pPr marL="285750" indent="-285750">
              <a:buFont typeface="Arial" panose="020B0604020202020204" pitchFamily="34" charset="0"/>
              <a:buChar char="•"/>
            </a:pPr>
            <a:r>
              <a:rPr lang="en-US" dirty="0"/>
              <a:t>Only RMS velocity and Peak acceleration with Damage</a:t>
            </a:r>
          </a:p>
          <a:p>
            <a:pPr marL="285750" indent="-285750">
              <a:buFont typeface="Arial" panose="020B0604020202020204" pitchFamily="34" charset="0"/>
              <a:buChar char="•"/>
            </a:pPr>
            <a:r>
              <a:rPr lang="en-US" dirty="0"/>
              <a:t>Only RMS velocity, Peak velocity and Peak acceleration with Damage</a:t>
            </a:r>
          </a:p>
          <a:p>
            <a:pPr marL="285750" indent="-285750">
              <a:buFont typeface="Arial" panose="020B0604020202020204" pitchFamily="34" charset="0"/>
              <a:buChar char="•"/>
            </a:pPr>
            <a:r>
              <a:rPr lang="en-US" dirty="0"/>
              <a:t>…and so on</a:t>
            </a:r>
          </a:p>
          <a:p>
            <a:pPr marL="285750" indent="-285750">
              <a:buFont typeface="Arial" panose="020B0604020202020204" pitchFamily="34" charset="0"/>
              <a:buChar char="•"/>
            </a:pPr>
            <a:r>
              <a:rPr lang="en-US" dirty="0"/>
              <a:t>Best one included all but battery.</a:t>
            </a:r>
          </a:p>
        </p:txBody>
      </p:sp>
      <p:sp>
        <p:nvSpPr>
          <p:cNvPr id="13" name="TextBox 12">
            <a:extLst>
              <a:ext uri="{FF2B5EF4-FFF2-40B4-BE49-F238E27FC236}">
                <a16:creationId xmlns:a16="http://schemas.microsoft.com/office/drawing/2014/main" id="{5209B0A3-7D0B-4404-8497-0B6F61241587}"/>
              </a:ext>
            </a:extLst>
          </p:cNvPr>
          <p:cNvSpPr txBox="1"/>
          <p:nvPr/>
        </p:nvSpPr>
        <p:spPr>
          <a:xfrm>
            <a:off x="180974" y="5276320"/>
            <a:ext cx="11737047" cy="369332"/>
          </a:xfrm>
          <a:prstGeom prst="rect">
            <a:avLst/>
          </a:prstGeom>
          <a:noFill/>
        </p:spPr>
        <p:txBody>
          <a:bodyPr wrap="square">
            <a:spAutoFit/>
          </a:bodyPr>
          <a:lstStyle/>
          <a:p>
            <a:r>
              <a:rPr lang="en-US" b="1" dirty="0"/>
              <a:t>We were able to get R-</a:t>
            </a:r>
            <a:r>
              <a:rPr lang="en-US" b="1" dirty="0" err="1"/>
              <a:t>sqaured</a:t>
            </a:r>
            <a:r>
              <a:rPr lang="en-US" b="1" dirty="0"/>
              <a:t> values of 0.78 and above. Mostly because of the 0 baseline values.</a:t>
            </a:r>
            <a:endParaRPr lang="en-US" dirty="0"/>
          </a:p>
        </p:txBody>
      </p:sp>
    </p:spTree>
    <p:extLst>
      <p:ext uri="{BB962C8B-B14F-4D97-AF65-F5344CB8AC3E}">
        <p14:creationId xmlns:p14="http://schemas.microsoft.com/office/powerpoint/2010/main" val="180940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34EF-4816-40D6-A94D-65D03FA43458}"/>
              </a:ext>
            </a:extLst>
          </p:cNvPr>
          <p:cNvSpPr>
            <a:spLocks noGrp="1"/>
          </p:cNvSpPr>
          <p:nvPr>
            <p:ph type="title"/>
          </p:nvPr>
        </p:nvSpPr>
        <p:spPr/>
        <p:txBody>
          <a:bodyPr>
            <a:normAutofit/>
          </a:bodyPr>
          <a:lstStyle/>
          <a:p>
            <a:r>
              <a:rPr lang="en-US" dirty="0"/>
              <a:t>Approach</a:t>
            </a:r>
            <a:endParaRPr lang="en-CA" dirty="0"/>
          </a:p>
        </p:txBody>
      </p:sp>
      <p:sp>
        <p:nvSpPr>
          <p:cNvPr id="3" name="Content Placeholder 2">
            <a:extLst>
              <a:ext uri="{FF2B5EF4-FFF2-40B4-BE49-F238E27FC236}">
                <a16:creationId xmlns:a16="http://schemas.microsoft.com/office/drawing/2014/main" id="{96F8F8F2-5E09-40B1-8C1F-A21C67E3146C}"/>
              </a:ext>
            </a:extLst>
          </p:cNvPr>
          <p:cNvSpPr>
            <a:spLocks noGrp="1"/>
          </p:cNvSpPr>
          <p:nvPr>
            <p:ph sz="half" idx="1"/>
          </p:nvPr>
        </p:nvSpPr>
        <p:spPr>
          <a:xfrm>
            <a:off x="440634" y="2262946"/>
            <a:ext cx="11310732" cy="3879437"/>
          </a:xfrm>
        </p:spPr>
        <p:txBody>
          <a:bodyPr/>
          <a:lstStyle/>
          <a:p>
            <a:pPr algn="just"/>
            <a:r>
              <a:rPr lang="en-US" dirty="0"/>
              <a:t>Furthermore there are many examples for predictive models in more recent literature published in both mechanical engineering fields and computer science which have demonstrated the superiority of the MLP approach to traditional approaches.</a:t>
            </a:r>
            <a:endParaRPr lang="en-CA" dirty="0"/>
          </a:p>
        </p:txBody>
      </p:sp>
    </p:spTree>
    <p:extLst>
      <p:ext uri="{BB962C8B-B14F-4D97-AF65-F5344CB8AC3E}">
        <p14:creationId xmlns:p14="http://schemas.microsoft.com/office/powerpoint/2010/main" val="1967730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Approach</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21772" y="5692437"/>
            <a:ext cx="12213772" cy="1682078"/>
          </a:xfrm>
        </p:spPr>
        <p:txBody>
          <a:bodyPr/>
          <a:lstStyle/>
          <a:p>
            <a:r>
              <a:rPr lang="en-US" sz="1200" dirty="0"/>
              <a:t>Image credit: https://www.google.com/url?sa=i&amp;url=https%3A%2F%2Fwww.analyticsvidhya.com%2Fblog%2F2016%2F08%2Fevolution-core-concepts-deep-learning-neural-networks%2F&amp;psig=AOvVaw1Pzrv_262s6YO1ktfvLlhQ&amp;ust=1597697095403000&amp;source=images&amp;cd=vfe&amp;ved=0CA0QjhxqFwoTCPixx9PLoOsCFQAAAAAdAAAAABADto fit the best model</a:t>
            </a:r>
          </a:p>
          <a:p>
            <a:pPr marL="457200" lvl="1" indent="0">
              <a:buNone/>
            </a:pPr>
            <a:endParaRPr lang="en-US" dirty="0"/>
          </a:p>
        </p:txBody>
      </p:sp>
      <p:pic>
        <p:nvPicPr>
          <p:cNvPr id="1026" name="Picture 2" descr="Evolution and Concepts Of Neural Networks | Deep Learning">
            <a:extLst>
              <a:ext uri="{FF2B5EF4-FFF2-40B4-BE49-F238E27FC236}">
                <a16:creationId xmlns:a16="http://schemas.microsoft.com/office/drawing/2014/main" id="{E54F97BA-69FF-41C0-8917-9F0FD2C2C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611" y="1937478"/>
            <a:ext cx="5569954" cy="364689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6DADC640-5AB3-4835-A836-AAF44C07FEBF}"/>
              </a:ext>
            </a:extLst>
          </p:cNvPr>
          <p:cNvSpPr txBox="1">
            <a:spLocks/>
          </p:cNvSpPr>
          <p:nvPr/>
        </p:nvSpPr>
        <p:spPr>
          <a:xfrm>
            <a:off x="66559" y="2287885"/>
            <a:ext cx="5653105" cy="18362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latin typeface="Proxima Nova" panose="02000506030000020004"/>
              </a:rPr>
              <a:t>We use an artificial neural network </a:t>
            </a:r>
            <a:r>
              <a:rPr lang="en-US" i="0" dirty="0">
                <a:solidFill>
                  <a:srgbClr val="1D1C1D"/>
                </a:solidFill>
                <a:effectLst/>
                <a:latin typeface="Proxima Nova" panose="02000506030000020004"/>
              </a:rPr>
              <a:t>with an input layer size of 11(all features) and output size of (2) damage variables with  6 hidden layers</a:t>
            </a:r>
            <a:endParaRPr lang="en-US" dirty="0">
              <a:latin typeface="Proxima Nova" panose="02000506030000020004"/>
            </a:endParaRPr>
          </a:p>
          <a:p>
            <a:endParaRPr lang="en-US" dirty="0"/>
          </a:p>
        </p:txBody>
      </p:sp>
    </p:spTree>
    <p:extLst>
      <p:ext uri="{BB962C8B-B14F-4D97-AF65-F5344CB8AC3E}">
        <p14:creationId xmlns:p14="http://schemas.microsoft.com/office/powerpoint/2010/main" val="142154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34EF-4816-40D6-A94D-65D03FA43458}"/>
              </a:ext>
            </a:extLst>
          </p:cNvPr>
          <p:cNvSpPr>
            <a:spLocks noGrp="1"/>
          </p:cNvSpPr>
          <p:nvPr>
            <p:ph type="title"/>
          </p:nvPr>
        </p:nvSpPr>
        <p:spPr/>
        <p:txBody>
          <a:bodyPr>
            <a:normAutofit/>
          </a:bodyPr>
          <a:lstStyle/>
          <a:p>
            <a:r>
              <a:rPr lang="en-US" dirty="0"/>
              <a:t>Model Architecture</a:t>
            </a:r>
            <a:endParaRPr lang="en-CA" dirty="0"/>
          </a:p>
        </p:txBody>
      </p:sp>
      <p:sp>
        <p:nvSpPr>
          <p:cNvPr id="3" name="Content Placeholder 2">
            <a:extLst>
              <a:ext uri="{FF2B5EF4-FFF2-40B4-BE49-F238E27FC236}">
                <a16:creationId xmlns:a16="http://schemas.microsoft.com/office/drawing/2014/main" id="{96F8F8F2-5E09-40B1-8C1F-A21C67E3146C}"/>
              </a:ext>
            </a:extLst>
          </p:cNvPr>
          <p:cNvSpPr>
            <a:spLocks noGrp="1"/>
          </p:cNvSpPr>
          <p:nvPr>
            <p:ph sz="half" idx="1"/>
          </p:nvPr>
        </p:nvSpPr>
        <p:spPr>
          <a:xfrm>
            <a:off x="440634" y="2262946"/>
            <a:ext cx="11310732" cy="1220233"/>
          </a:xfrm>
        </p:spPr>
        <p:txBody>
          <a:bodyPr>
            <a:normAutofit fontScale="92500" lnSpcReduction="20000"/>
          </a:bodyPr>
          <a:lstStyle/>
          <a:p>
            <a:pPr algn="just"/>
            <a:r>
              <a:rPr lang="en-US" dirty="0"/>
              <a:t>To prevent overfitting in the model two dropout layers where added after each of the 64 neuron hidden layers. The size of these layers and the general architecture of this model was inspired by the extremely successful VGG-19 model’s flat layers.</a:t>
            </a:r>
            <a:endParaRPr lang="en-CA" dirty="0"/>
          </a:p>
        </p:txBody>
      </p:sp>
      <p:sp>
        <p:nvSpPr>
          <p:cNvPr id="4" name="Rectangle 3">
            <a:extLst>
              <a:ext uri="{FF2B5EF4-FFF2-40B4-BE49-F238E27FC236}">
                <a16:creationId xmlns:a16="http://schemas.microsoft.com/office/drawing/2014/main" id="{066EB196-4842-42EE-8791-291FE18CB873}"/>
              </a:ext>
            </a:extLst>
          </p:cNvPr>
          <p:cNvSpPr/>
          <p:nvPr/>
        </p:nvSpPr>
        <p:spPr>
          <a:xfrm>
            <a:off x="1031844" y="3742678"/>
            <a:ext cx="1795246" cy="686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Layer(11)</a:t>
            </a:r>
            <a:endParaRPr lang="en-CA" dirty="0"/>
          </a:p>
        </p:txBody>
      </p:sp>
      <p:sp>
        <p:nvSpPr>
          <p:cNvPr id="5" name="Rectangle 4">
            <a:extLst>
              <a:ext uri="{FF2B5EF4-FFF2-40B4-BE49-F238E27FC236}">
                <a16:creationId xmlns:a16="http://schemas.microsoft.com/office/drawing/2014/main" id="{A7CAF8E1-D8C5-48C0-B99E-075053B09998}"/>
              </a:ext>
            </a:extLst>
          </p:cNvPr>
          <p:cNvSpPr/>
          <p:nvPr/>
        </p:nvSpPr>
        <p:spPr>
          <a:xfrm>
            <a:off x="3180823" y="3742677"/>
            <a:ext cx="1944849" cy="686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Layer(256)</a:t>
            </a:r>
            <a:endParaRPr lang="en-CA" dirty="0"/>
          </a:p>
        </p:txBody>
      </p:sp>
      <p:sp>
        <p:nvSpPr>
          <p:cNvPr id="6" name="Rectangle 5">
            <a:extLst>
              <a:ext uri="{FF2B5EF4-FFF2-40B4-BE49-F238E27FC236}">
                <a16:creationId xmlns:a16="http://schemas.microsoft.com/office/drawing/2014/main" id="{22E21F70-0B05-49AD-977C-5CD201BC207D}"/>
              </a:ext>
            </a:extLst>
          </p:cNvPr>
          <p:cNvSpPr/>
          <p:nvPr/>
        </p:nvSpPr>
        <p:spPr>
          <a:xfrm>
            <a:off x="5476609" y="3742675"/>
            <a:ext cx="1944849" cy="686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Layer(256)</a:t>
            </a:r>
            <a:endParaRPr lang="en-CA" dirty="0"/>
          </a:p>
        </p:txBody>
      </p:sp>
      <p:sp>
        <p:nvSpPr>
          <p:cNvPr id="7" name="Rectangle 6">
            <a:extLst>
              <a:ext uri="{FF2B5EF4-FFF2-40B4-BE49-F238E27FC236}">
                <a16:creationId xmlns:a16="http://schemas.microsoft.com/office/drawing/2014/main" id="{E282DB5F-F758-47F8-9B4B-04FBA3083075}"/>
              </a:ext>
            </a:extLst>
          </p:cNvPr>
          <p:cNvSpPr/>
          <p:nvPr/>
        </p:nvSpPr>
        <p:spPr>
          <a:xfrm>
            <a:off x="7663880" y="3742676"/>
            <a:ext cx="1944849" cy="686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Layer(128)</a:t>
            </a:r>
            <a:endParaRPr lang="en-CA" dirty="0"/>
          </a:p>
        </p:txBody>
      </p:sp>
      <p:sp>
        <p:nvSpPr>
          <p:cNvPr id="8" name="Rectangle 7">
            <a:extLst>
              <a:ext uri="{FF2B5EF4-FFF2-40B4-BE49-F238E27FC236}">
                <a16:creationId xmlns:a16="http://schemas.microsoft.com/office/drawing/2014/main" id="{3AEC5772-D307-4F49-80E9-242251594A22}"/>
              </a:ext>
            </a:extLst>
          </p:cNvPr>
          <p:cNvSpPr/>
          <p:nvPr/>
        </p:nvSpPr>
        <p:spPr>
          <a:xfrm>
            <a:off x="9806517" y="3742676"/>
            <a:ext cx="1944849" cy="686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Layer(128)</a:t>
            </a:r>
            <a:endParaRPr lang="en-CA" dirty="0"/>
          </a:p>
        </p:txBody>
      </p:sp>
      <p:sp>
        <p:nvSpPr>
          <p:cNvPr id="9" name="Rectangle 8">
            <a:extLst>
              <a:ext uri="{FF2B5EF4-FFF2-40B4-BE49-F238E27FC236}">
                <a16:creationId xmlns:a16="http://schemas.microsoft.com/office/drawing/2014/main" id="{9B4A96EC-309E-41C9-8B02-1C231797AB7E}"/>
              </a:ext>
            </a:extLst>
          </p:cNvPr>
          <p:cNvSpPr/>
          <p:nvPr/>
        </p:nvSpPr>
        <p:spPr>
          <a:xfrm>
            <a:off x="2437333" y="4962912"/>
            <a:ext cx="1944849" cy="686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Layer(64)</a:t>
            </a:r>
            <a:endParaRPr lang="en-CA" dirty="0"/>
          </a:p>
        </p:txBody>
      </p:sp>
      <p:sp>
        <p:nvSpPr>
          <p:cNvPr id="10" name="Rectangle 9">
            <a:extLst>
              <a:ext uri="{FF2B5EF4-FFF2-40B4-BE49-F238E27FC236}">
                <a16:creationId xmlns:a16="http://schemas.microsoft.com/office/drawing/2014/main" id="{DF4AAC24-2856-4232-8906-272A6A33E800}"/>
              </a:ext>
            </a:extLst>
          </p:cNvPr>
          <p:cNvSpPr/>
          <p:nvPr/>
        </p:nvSpPr>
        <p:spPr>
          <a:xfrm>
            <a:off x="4815246" y="4971300"/>
            <a:ext cx="1944849" cy="686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Layer(64)</a:t>
            </a:r>
            <a:endParaRPr lang="en-CA" dirty="0"/>
          </a:p>
        </p:txBody>
      </p:sp>
      <p:cxnSp>
        <p:nvCxnSpPr>
          <p:cNvPr id="12" name="Straight Arrow Connector 11">
            <a:extLst>
              <a:ext uri="{FF2B5EF4-FFF2-40B4-BE49-F238E27FC236}">
                <a16:creationId xmlns:a16="http://schemas.microsoft.com/office/drawing/2014/main" id="{1A7C03CF-1E41-453C-A4B8-0854C1536AF9}"/>
              </a:ext>
            </a:extLst>
          </p:cNvPr>
          <p:cNvCxnSpPr>
            <a:stCxn id="4" idx="3"/>
            <a:endCxn id="5" idx="1"/>
          </p:cNvCxnSpPr>
          <p:nvPr/>
        </p:nvCxnSpPr>
        <p:spPr>
          <a:xfrm flipV="1">
            <a:off x="2827090" y="4086032"/>
            <a:ext cx="3537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DF728B-31D3-4599-86E0-F8CCEE810005}"/>
              </a:ext>
            </a:extLst>
          </p:cNvPr>
          <p:cNvCxnSpPr>
            <a:stCxn id="5" idx="3"/>
            <a:endCxn id="6" idx="1"/>
          </p:cNvCxnSpPr>
          <p:nvPr/>
        </p:nvCxnSpPr>
        <p:spPr>
          <a:xfrm flipV="1">
            <a:off x="5125672" y="4086030"/>
            <a:ext cx="35093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79D4F8-6502-40DA-A96E-3153CBDD4F4A}"/>
              </a:ext>
            </a:extLst>
          </p:cNvPr>
          <p:cNvCxnSpPr>
            <a:stCxn id="6" idx="3"/>
            <a:endCxn id="7" idx="1"/>
          </p:cNvCxnSpPr>
          <p:nvPr/>
        </p:nvCxnSpPr>
        <p:spPr>
          <a:xfrm>
            <a:off x="7421458" y="4086030"/>
            <a:ext cx="2424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9B3AC9-B075-40A6-8E5C-3F51A192BC18}"/>
              </a:ext>
            </a:extLst>
          </p:cNvPr>
          <p:cNvCxnSpPr>
            <a:stCxn id="7" idx="3"/>
            <a:endCxn id="8" idx="1"/>
          </p:cNvCxnSpPr>
          <p:nvPr/>
        </p:nvCxnSpPr>
        <p:spPr>
          <a:xfrm>
            <a:off x="9608729" y="4086031"/>
            <a:ext cx="19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5696215-EC84-4D2A-AF87-BA059799636F}"/>
              </a:ext>
            </a:extLst>
          </p:cNvPr>
          <p:cNvCxnSpPr>
            <a:stCxn id="8" idx="3"/>
            <a:endCxn id="9" idx="1"/>
          </p:cNvCxnSpPr>
          <p:nvPr/>
        </p:nvCxnSpPr>
        <p:spPr>
          <a:xfrm flipH="1">
            <a:off x="2437333" y="4086031"/>
            <a:ext cx="9314033" cy="1220236"/>
          </a:xfrm>
          <a:prstGeom prst="bentConnector5">
            <a:avLst>
              <a:gd name="adj1" fmla="val -2454"/>
              <a:gd name="adj2" fmla="val 50000"/>
              <a:gd name="adj3" fmla="val 1024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0062282-6DC1-4B78-83DA-E8419EECAF44}"/>
              </a:ext>
            </a:extLst>
          </p:cNvPr>
          <p:cNvCxnSpPr>
            <a:stCxn id="9" idx="3"/>
            <a:endCxn id="10" idx="1"/>
          </p:cNvCxnSpPr>
          <p:nvPr/>
        </p:nvCxnSpPr>
        <p:spPr>
          <a:xfrm>
            <a:off x="4382182" y="5306267"/>
            <a:ext cx="433064" cy="8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6F0C456-D078-4C43-9418-3DACB9FAD5CC}"/>
              </a:ext>
            </a:extLst>
          </p:cNvPr>
          <p:cNvSpPr/>
          <p:nvPr/>
        </p:nvSpPr>
        <p:spPr>
          <a:xfrm>
            <a:off x="7310881" y="4971300"/>
            <a:ext cx="1944849" cy="686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 Layer(2)</a:t>
            </a:r>
            <a:endParaRPr lang="en-CA" dirty="0"/>
          </a:p>
        </p:txBody>
      </p:sp>
      <p:cxnSp>
        <p:nvCxnSpPr>
          <p:cNvPr id="33" name="Straight Arrow Connector 32">
            <a:extLst>
              <a:ext uri="{FF2B5EF4-FFF2-40B4-BE49-F238E27FC236}">
                <a16:creationId xmlns:a16="http://schemas.microsoft.com/office/drawing/2014/main" id="{FCFB9D2D-8766-442E-8BD4-338889DAA639}"/>
              </a:ext>
            </a:extLst>
          </p:cNvPr>
          <p:cNvCxnSpPr>
            <a:cxnSpLocks/>
            <a:stCxn id="10" idx="3"/>
            <a:endCxn id="31" idx="1"/>
          </p:cNvCxnSpPr>
          <p:nvPr/>
        </p:nvCxnSpPr>
        <p:spPr>
          <a:xfrm>
            <a:off x="6760095" y="5314655"/>
            <a:ext cx="550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03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A54A-E572-464C-899C-3EC6AAE0FC58}"/>
              </a:ext>
            </a:extLst>
          </p:cNvPr>
          <p:cNvSpPr>
            <a:spLocks noGrp="1"/>
          </p:cNvSpPr>
          <p:nvPr>
            <p:ph type="title"/>
          </p:nvPr>
        </p:nvSpPr>
        <p:spPr/>
        <p:txBody>
          <a:bodyPr/>
          <a:lstStyle/>
          <a:p>
            <a:r>
              <a:rPr lang="en-US" dirty="0"/>
              <a:t>Comparison</a:t>
            </a:r>
          </a:p>
        </p:txBody>
      </p:sp>
      <p:pic>
        <p:nvPicPr>
          <p:cNvPr id="5" name="Picture 4">
            <a:extLst>
              <a:ext uri="{FF2B5EF4-FFF2-40B4-BE49-F238E27FC236}">
                <a16:creationId xmlns:a16="http://schemas.microsoft.com/office/drawing/2014/main" id="{28D1F1AE-DF5D-4870-95AB-92DC4F23FF2B}"/>
              </a:ext>
            </a:extLst>
          </p:cNvPr>
          <p:cNvPicPr>
            <a:picLocks noChangeAspect="1"/>
          </p:cNvPicPr>
          <p:nvPr/>
        </p:nvPicPr>
        <p:blipFill>
          <a:blip r:embed="rId2"/>
          <a:stretch>
            <a:fillRect/>
          </a:stretch>
        </p:blipFill>
        <p:spPr>
          <a:xfrm>
            <a:off x="543521" y="2396510"/>
            <a:ext cx="5334000" cy="4000500"/>
          </a:xfrm>
          <a:prstGeom prst="rect">
            <a:avLst/>
          </a:prstGeom>
        </p:spPr>
      </p:pic>
      <p:sp>
        <p:nvSpPr>
          <p:cNvPr id="6" name="TextBox 5">
            <a:extLst>
              <a:ext uri="{FF2B5EF4-FFF2-40B4-BE49-F238E27FC236}">
                <a16:creationId xmlns:a16="http://schemas.microsoft.com/office/drawing/2014/main" id="{58359AA7-EFF7-4D76-804D-F434201AB212}"/>
              </a:ext>
            </a:extLst>
          </p:cNvPr>
          <p:cNvSpPr txBox="1"/>
          <p:nvPr/>
        </p:nvSpPr>
        <p:spPr>
          <a:xfrm>
            <a:off x="2374234" y="2306674"/>
            <a:ext cx="2522807" cy="369332"/>
          </a:xfrm>
          <a:prstGeom prst="rect">
            <a:avLst/>
          </a:prstGeom>
          <a:noFill/>
        </p:spPr>
        <p:txBody>
          <a:bodyPr wrap="none" rtlCol="0">
            <a:spAutoFit/>
          </a:bodyPr>
          <a:lstStyle/>
          <a:p>
            <a:r>
              <a:rPr lang="en-US" dirty="0"/>
              <a:t>Bridgeport 2 – X Damage</a:t>
            </a:r>
          </a:p>
        </p:txBody>
      </p:sp>
      <p:sp>
        <p:nvSpPr>
          <p:cNvPr id="8" name="TextBox 7">
            <a:extLst>
              <a:ext uri="{FF2B5EF4-FFF2-40B4-BE49-F238E27FC236}">
                <a16:creationId xmlns:a16="http://schemas.microsoft.com/office/drawing/2014/main" id="{95AC3A5C-FF62-4F03-B7E2-20753F2C8F2E}"/>
              </a:ext>
            </a:extLst>
          </p:cNvPr>
          <p:cNvSpPr txBox="1"/>
          <p:nvPr/>
        </p:nvSpPr>
        <p:spPr>
          <a:xfrm>
            <a:off x="8259614" y="2311399"/>
            <a:ext cx="2522807" cy="369332"/>
          </a:xfrm>
          <a:prstGeom prst="rect">
            <a:avLst/>
          </a:prstGeom>
          <a:noFill/>
        </p:spPr>
        <p:txBody>
          <a:bodyPr wrap="none" rtlCol="0">
            <a:spAutoFit/>
          </a:bodyPr>
          <a:lstStyle/>
          <a:p>
            <a:r>
              <a:rPr lang="en-US" dirty="0"/>
              <a:t>Bridgeport 1 – Y Damage</a:t>
            </a:r>
          </a:p>
        </p:txBody>
      </p:sp>
      <p:pic>
        <p:nvPicPr>
          <p:cNvPr id="9" name="Picture 8">
            <a:extLst>
              <a:ext uri="{FF2B5EF4-FFF2-40B4-BE49-F238E27FC236}">
                <a16:creationId xmlns:a16="http://schemas.microsoft.com/office/drawing/2014/main" id="{D6DF303E-EF13-4D48-A990-9AF7E0CC2299}"/>
              </a:ext>
            </a:extLst>
          </p:cNvPr>
          <p:cNvPicPr>
            <a:picLocks noChangeAspect="1"/>
          </p:cNvPicPr>
          <p:nvPr/>
        </p:nvPicPr>
        <p:blipFill>
          <a:blip r:embed="rId3"/>
          <a:stretch>
            <a:fillRect/>
          </a:stretch>
        </p:blipFill>
        <p:spPr>
          <a:xfrm>
            <a:off x="6727754" y="2396510"/>
            <a:ext cx="5334000" cy="4000500"/>
          </a:xfrm>
          <a:prstGeom prst="rect">
            <a:avLst/>
          </a:prstGeom>
        </p:spPr>
      </p:pic>
    </p:spTree>
    <p:extLst>
      <p:ext uri="{BB962C8B-B14F-4D97-AF65-F5344CB8AC3E}">
        <p14:creationId xmlns:p14="http://schemas.microsoft.com/office/powerpoint/2010/main" val="362995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Findings and Discussion</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6561" y="2287885"/>
            <a:ext cx="10515600" cy="3879437"/>
          </a:xfrm>
        </p:spPr>
        <p:txBody>
          <a:bodyPr/>
          <a:lstStyle/>
          <a:p>
            <a:r>
              <a:rPr lang="en-US" dirty="0"/>
              <a:t>The high R squared values implies that learning factory can use these predictions to calculate damage accumulations and assess future scenarios.</a:t>
            </a:r>
          </a:p>
          <a:p>
            <a:pPr marL="457200" lvl="1" indent="0">
              <a:buNone/>
            </a:pPr>
            <a:endParaRPr lang="en-US" dirty="0"/>
          </a:p>
          <a:p>
            <a:pPr lvl="1"/>
            <a:endParaRPr lang="en-US" dirty="0"/>
          </a:p>
        </p:txBody>
      </p:sp>
    </p:spTree>
    <p:extLst>
      <p:ext uri="{BB962C8B-B14F-4D97-AF65-F5344CB8AC3E}">
        <p14:creationId xmlns:p14="http://schemas.microsoft.com/office/powerpoint/2010/main" val="362061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PROBLEM DESCRIPTION</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6561" y="2179819"/>
            <a:ext cx="11871440" cy="3879437"/>
          </a:xfrm>
        </p:spPr>
        <p:txBody>
          <a:bodyPr>
            <a:normAutofit/>
          </a:bodyPr>
          <a:lstStyle/>
          <a:p>
            <a:pPr algn="just"/>
            <a:r>
              <a:rPr lang="en-US" dirty="0"/>
              <a:t>Learning factory provides students with facilities for design, prototyping, and manufacturing. Several machines are equipped with sensors for predictive maintenance. They compute damage accumulation, which is influenced by measured values such as temperature, velocity, and acceleration. The objective is to create </a:t>
            </a:r>
            <a:r>
              <a:rPr lang="en-US" b="1" dirty="0"/>
              <a:t>a data-driven surrogate model </a:t>
            </a:r>
            <a:r>
              <a:rPr lang="en-US" dirty="0"/>
              <a:t>that enables a rapid computation of damage accumulation values based on the other measurements. This will facilitate more efficient and optimized maintenance and planning.</a:t>
            </a:r>
          </a:p>
          <a:p>
            <a:endParaRPr lang="en-US" dirty="0"/>
          </a:p>
        </p:txBody>
      </p:sp>
      <p:pic>
        <p:nvPicPr>
          <p:cNvPr id="7" name="Picture 6">
            <a:extLst>
              <a:ext uri="{FF2B5EF4-FFF2-40B4-BE49-F238E27FC236}">
                <a16:creationId xmlns:a16="http://schemas.microsoft.com/office/drawing/2014/main" id="{56492B29-8803-4622-86BC-8690384D1922}"/>
              </a:ext>
            </a:extLst>
          </p:cNvPr>
          <p:cNvPicPr>
            <a:picLocks noChangeAspect="1"/>
          </p:cNvPicPr>
          <p:nvPr/>
        </p:nvPicPr>
        <p:blipFill>
          <a:blip r:embed="rId2"/>
          <a:stretch>
            <a:fillRect/>
          </a:stretch>
        </p:blipFill>
        <p:spPr>
          <a:xfrm>
            <a:off x="10455829" y="4957205"/>
            <a:ext cx="1330703" cy="1314481"/>
          </a:xfrm>
          <a:prstGeom prst="rect">
            <a:avLst/>
          </a:prstGeom>
        </p:spPr>
      </p:pic>
    </p:spTree>
    <p:extLst>
      <p:ext uri="{BB962C8B-B14F-4D97-AF65-F5344CB8AC3E}">
        <p14:creationId xmlns:p14="http://schemas.microsoft.com/office/powerpoint/2010/main" val="192034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Data </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6560" y="2287885"/>
            <a:ext cx="4848340" cy="1242715"/>
          </a:xfrm>
        </p:spPr>
        <p:txBody>
          <a:bodyPr>
            <a:normAutofit/>
          </a:bodyPr>
          <a:lstStyle/>
          <a:p>
            <a:pPr marL="0" indent="0">
              <a:buNone/>
            </a:pPr>
            <a:r>
              <a:rPr lang="en-US" b="1" dirty="0"/>
              <a:t>Independent variables</a:t>
            </a:r>
            <a:r>
              <a:rPr lang="en-US" dirty="0"/>
              <a:t>: </a:t>
            </a:r>
          </a:p>
          <a:p>
            <a:endParaRPr lang="en-US" dirty="0"/>
          </a:p>
        </p:txBody>
      </p:sp>
      <p:sp>
        <p:nvSpPr>
          <p:cNvPr id="7" name="TextBox 6">
            <a:extLst>
              <a:ext uri="{FF2B5EF4-FFF2-40B4-BE49-F238E27FC236}">
                <a16:creationId xmlns:a16="http://schemas.microsoft.com/office/drawing/2014/main" id="{EE135A30-9166-4295-B0B1-6012CCB05A0B}"/>
              </a:ext>
            </a:extLst>
          </p:cNvPr>
          <p:cNvSpPr txBox="1"/>
          <p:nvPr/>
        </p:nvSpPr>
        <p:spPr>
          <a:xfrm>
            <a:off x="400050" y="2909242"/>
            <a:ext cx="6877050" cy="2677656"/>
          </a:xfrm>
          <a:prstGeom prst="rect">
            <a:avLst/>
          </a:prstGeom>
          <a:noFill/>
        </p:spPr>
        <p:txBody>
          <a:bodyPr wrap="square">
            <a:spAutoFit/>
          </a:bodyPr>
          <a:lstStyle/>
          <a:p>
            <a:pPr marL="0" indent="0">
              <a:buNone/>
            </a:pPr>
            <a:r>
              <a:rPr lang="en-US" sz="2800" dirty="0">
                <a:latin typeface="Proxima Nova" panose="02000506030000020004"/>
              </a:rPr>
              <a:t>IX = X Axial (5 variables)</a:t>
            </a:r>
          </a:p>
          <a:p>
            <a:pPr marL="0" indent="0">
              <a:buNone/>
            </a:pPr>
            <a:r>
              <a:rPr lang="en-US" sz="2800" dirty="0">
                <a:latin typeface="Proxima Nova" panose="02000506030000020004"/>
              </a:rPr>
              <a:t>IY= Y Vertical (5 variables)</a:t>
            </a:r>
          </a:p>
          <a:p>
            <a:pPr marL="0" indent="0">
              <a:buNone/>
            </a:pPr>
            <a:r>
              <a:rPr lang="en-US" sz="2800" dirty="0">
                <a:latin typeface="Proxima Nova" panose="02000506030000020004"/>
              </a:rPr>
              <a:t>V = Voltage (1 variable)</a:t>
            </a:r>
          </a:p>
          <a:p>
            <a:pPr marL="0" indent="0">
              <a:buNone/>
            </a:pPr>
            <a:r>
              <a:rPr lang="en-US" sz="2800" dirty="0">
                <a:latin typeface="Proxima Nova" panose="02000506030000020004"/>
              </a:rPr>
              <a:t>T1 = Day and Time* (2 variables)</a:t>
            </a:r>
          </a:p>
          <a:p>
            <a:pPr marL="0" indent="0">
              <a:buNone/>
            </a:pPr>
            <a:r>
              <a:rPr lang="en-US" sz="2800" dirty="0">
                <a:latin typeface="Proxima Nova" panose="02000506030000020004"/>
              </a:rPr>
              <a:t>T2 = Only one-time index (1 variable)</a:t>
            </a:r>
          </a:p>
          <a:p>
            <a:pPr marL="0" indent="0">
              <a:buNone/>
            </a:pPr>
            <a:endParaRPr lang="en-US" sz="2800" dirty="0">
              <a:latin typeface="Proxima Nova" panose="02000506030000020004"/>
            </a:endParaRPr>
          </a:p>
        </p:txBody>
      </p:sp>
      <p:sp>
        <p:nvSpPr>
          <p:cNvPr id="8" name="Content Placeholder 4">
            <a:extLst>
              <a:ext uri="{FF2B5EF4-FFF2-40B4-BE49-F238E27FC236}">
                <a16:creationId xmlns:a16="http://schemas.microsoft.com/office/drawing/2014/main" id="{EF5E5FDA-884D-451D-B464-BBC5372DA5C0}"/>
              </a:ext>
            </a:extLst>
          </p:cNvPr>
          <p:cNvSpPr txBox="1">
            <a:spLocks/>
          </p:cNvSpPr>
          <p:nvPr/>
        </p:nvSpPr>
        <p:spPr>
          <a:xfrm>
            <a:off x="7277100" y="2186285"/>
            <a:ext cx="4514850" cy="124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Dependent variable: </a:t>
            </a:r>
          </a:p>
          <a:p>
            <a:endParaRPr lang="en-US" dirty="0"/>
          </a:p>
        </p:txBody>
      </p:sp>
      <p:sp>
        <p:nvSpPr>
          <p:cNvPr id="10" name="TextBox 9">
            <a:extLst>
              <a:ext uri="{FF2B5EF4-FFF2-40B4-BE49-F238E27FC236}">
                <a16:creationId xmlns:a16="http://schemas.microsoft.com/office/drawing/2014/main" id="{9361A154-7B4A-4765-874C-B268A5DDD379}"/>
              </a:ext>
            </a:extLst>
          </p:cNvPr>
          <p:cNvSpPr txBox="1"/>
          <p:nvPr/>
        </p:nvSpPr>
        <p:spPr>
          <a:xfrm>
            <a:off x="7277100" y="2807642"/>
            <a:ext cx="4711700" cy="1384995"/>
          </a:xfrm>
          <a:prstGeom prst="rect">
            <a:avLst/>
          </a:prstGeom>
          <a:noFill/>
        </p:spPr>
        <p:txBody>
          <a:bodyPr wrap="square">
            <a:spAutoFit/>
          </a:bodyPr>
          <a:lstStyle/>
          <a:p>
            <a:pPr marL="0" indent="0">
              <a:buNone/>
            </a:pPr>
            <a:r>
              <a:rPr lang="en-US" sz="2800" dirty="0">
                <a:latin typeface="Proxima Nova" panose="02000506030000020004"/>
              </a:rPr>
              <a:t>DX = Damage X (1 variable)</a:t>
            </a:r>
          </a:p>
          <a:p>
            <a:pPr marL="0" indent="0">
              <a:buNone/>
            </a:pPr>
            <a:r>
              <a:rPr lang="en-US" sz="2800" dirty="0">
                <a:latin typeface="Proxima Nova" panose="02000506030000020004"/>
              </a:rPr>
              <a:t>DY = Damage Y (1 variable)</a:t>
            </a:r>
          </a:p>
          <a:p>
            <a:pPr marL="0" indent="0">
              <a:buNone/>
            </a:pPr>
            <a:endParaRPr lang="en-US" sz="2800" dirty="0">
              <a:latin typeface="Proxima Nova" panose="02000506030000020004"/>
            </a:endParaRPr>
          </a:p>
        </p:txBody>
      </p:sp>
      <p:sp>
        <p:nvSpPr>
          <p:cNvPr id="16" name="Content Placeholder 4">
            <a:extLst>
              <a:ext uri="{FF2B5EF4-FFF2-40B4-BE49-F238E27FC236}">
                <a16:creationId xmlns:a16="http://schemas.microsoft.com/office/drawing/2014/main" id="{743688C0-F25A-453F-BAEE-114CACBE4AD5}"/>
              </a:ext>
            </a:extLst>
          </p:cNvPr>
          <p:cNvSpPr txBox="1">
            <a:spLocks/>
          </p:cNvSpPr>
          <p:nvPr/>
        </p:nvSpPr>
        <p:spPr>
          <a:xfrm>
            <a:off x="400050" y="5786590"/>
            <a:ext cx="11512779" cy="1242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Divided day and time into two separate features indexed accordingly</a:t>
            </a:r>
          </a:p>
        </p:txBody>
      </p:sp>
    </p:spTree>
    <p:extLst>
      <p:ext uri="{BB962C8B-B14F-4D97-AF65-F5344CB8AC3E}">
        <p14:creationId xmlns:p14="http://schemas.microsoft.com/office/powerpoint/2010/main" val="75205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12AD-6C01-4D66-ACED-28BA618F57D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4A00701-F22E-474E-A26B-CAE8F72140F5}"/>
              </a:ext>
            </a:extLst>
          </p:cNvPr>
          <p:cNvSpPr>
            <a:spLocks noGrp="1"/>
          </p:cNvSpPr>
          <p:nvPr>
            <p:ph sz="half" idx="1"/>
          </p:nvPr>
        </p:nvSpPr>
        <p:spPr>
          <a:xfrm>
            <a:off x="440633" y="2262946"/>
            <a:ext cx="11602683" cy="3879437"/>
          </a:xfrm>
        </p:spPr>
        <p:txBody>
          <a:bodyPr>
            <a:normAutofit/>
          </a:bodyPr>
          <a:lstStyle/>
          <a:p>
            <a:r>
              <a:rPr lang="en-US" dirty="0"/>
              <a:t>Mapping time into day and time index</a:t>
            </a:r>
          </a:p>
          <a:p>
            <a:r>
              <a:rPr lang="en-US" dirty="0"/>
              <a:t>Detecting missing time stamps and variable values</a:t>
            </a:r>
          </a:p>
          <a:p>
            <a:r>
              <a:rPr lang="en-US" dirty="0"/>
              <a:t>Employing interpolation to fill in the gaps</a:t>
            </a:r>
          </a:p>
          <a:p>
            <a:pPr marL="0" indent="0">
              <a:buNone/>
            </a:pPr>
            <a:endParaRPr lang="en-US" dirty="0"/>
          </a:p>
          <a:p>
            <a:endParaRPr lang="en-US" dirty="0"/>
          </a:p>
        </p:txBody>
      </p:sp>
      <p:sp>
        <p:nvSpPr>
          <p:cNvPr id="7" name="Rectangle 6">
            <a:extLst>
              <a:ext uri="{FF2B5EF4-FFF2-40B4-BE49-F238E27FC236}">
                <a16:creationId xmlns:a16="http://schemas.microsoft.com/office/drawing/2014/main" id="{1E762343-E50E-4537-8C4C-3E819E6B25CC}"/>
              </a:ext>
            </a:extLst>
          </p:cNvPr>
          <p:cNvSpPr/>
          <p:nvPr/>
        </p:nvSpPr>
        <p:spPr>
          <a:xfrm>
            <a:off x="6845300" y="5219700"/>
            <a:ext cx="1981200" cy="4445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960CA0DD-49EE-4EB3-9B12-6BEE9A12FFEE}"/>
              </a:ext>
            </a:extLst>
          </p:cNvPr>
          <p:cNvPicPr>
            <a:picLocks noChangeAspect="1"/>
          </p:cNvPicPr>
          <p:nvPr/>
        </p:nvPicPr>
        <p:blipFill rotWithShape="1">
          <a:blip r:embed="rId2"/>
          <a:srcRect b="23956"/>
          <a:stretch/>
        </p:blipFill>
        <p:spPr>
          <a:xfrm>
            <a:off x="590550" y="3908461"/>
            <a:ext cx="11010900" cy="2325072"/>
          </a:xfrm>
          <a:prstGeom prst="rect">
            <a:avLst/>
          </a:prstGeom>
        </p:spPr>
      </p:pic>
    </p:spTree>
    <p:extLst>
      <p:ext uri="{BB962C8B-B14F-4D97-AF65-F5344CB8AC3E}">
        <p14:creationId xmlns:p14="http://schemas.microsoft.com/office/powerpoint/2010/main" val="198806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34EF-4816-40D6-A94D-65D03FA43458}"/>
              </a:ext>
            </a:extLst>
          </p:cNvPr>
          <p:cNvSpPr>
            <a:spLocks noGrp="1"/>
          </p:cNvSpPr>
          <p:nvPr>
            <p:ph type="title"/>
          </p:nvPr>
        </p:nvSpPr>
        <p:spPr/>
        <p:txBody>
          <a:bodyPr>
            <a:normAutofit fontScale="90000"/>
          </a:bodyPr>
          <a:lstStyle/>
          <a:p>
            <a:r>
              <a:rPr lang="en-US" dirty="0"/>
              <a:t>Data Preprocessing: Correlation Matrix</a:t>
            </a:r>
            <a:endParaRPr lang="en-CA" dirty="0"/>
          </a:p>
        </p:txBody>
      </p:sp>
      <p:sp>
        <p:nvSpPr>
          <p:cNvPr id="3" name="Content Placeholder 2">
            <a:extLst>
              <a:ext uri="{FF2B5EF4-FFF2-40B4-BE49-F238E27FC236}">
                <a16:creationId xmlns:a16="http://schemas.microsoft.com/office/drawing/2014/main" id="{96F8F8F2-5E09-40B1-8C1F-A21C67E3146C}"/>
              </a:ext>
            </a:extLst>
          </p:cNvPr>
          <p:cNvSpPr>
            <a:spLocks noGrp="1"/>
          </p:cNvSpPr>
          <p:nvPr>
            <p:ph sz="half" idx="1"/>
          </p:nvPr>
        </p:nvSpPr>
        <p:spPr>
          <a:xfrm>
            <a:off x="440634" y="2262946"/>
            <a:ext cx="11310732" cy="3879437"/>
          </a:xfrm>
        </p:spPr>
        <p:txBody>
          <a:bodyPr/>
          <a:lstStyle/>
          <a:p>
            <a:r>
              <a:rPr lang="en-US" dirty="0"/>
              <a:t>The Data was then further analyzed for every machine by looking at the correlation matrix(Pearson correlation) for all variables.</a:t>
            </a:r>
          </a:p>
          <a:p>
            <a:r>
              <a:rPr lang="en-US" dirty="0"/>
              <a:t>Example of this for lathe week 1 is demonstrated in the next slide.</a:t>
            </a:r>
            <a:endParaRPr lang="en-CA" dirty="0"/>
          </a:p>
        </p:txBody>
      </p:sp>
    </p:spTree>
    <p:extLst>
      <p:ext uri="{BB962C8B-B14F-4D97-AF65-F5344CB8AC3E}">
        <p14:creationId xmlns:p14="http://schemas.microsoft.com/office/powerpoint/2010/main" val="408160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126163-4F7E-4398-AB49-4A59BAA74393}"/>
              </a:ext>
            </a:extLst>
          </p:cNvPr>
          <p:cNvPicPr>
            <a:picLocks noChangeAspect="1"/>
          </p:cNvPicPr>
          <p:nvPr/>
        </p:nvPicPr>
        <p:blipFill rotWithShape="1">
          <a:blip r:embed="rId2"/>
          <a:srcRect l="17426" t="19085" r="12574" b="12549"/>
          <a:stretch/>
        </p:blipFill>
        <p:spPr>
          <a:xfrm>
            <a:off x="1870504" y="1297111"/>
            <a:ext cx="9039542" cy="4966051"/>
          </a:xfrm>
          <a:prstGeom prst="rect">
            <a:avLst/>
          </a:prstGeom>
        </p:spPr>
      </p:pic>
    </p:spTree>
    <p:extLst>
      <p:ext uri="{BB962C8B-B14F-4D97-AF65-F5344CB8AC3E}">
        <p14:creationId xmlns:p14="http://schemas.microsoft.com/office/powerpoint/2010/main" val="162751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334EF-4816-40D6-A94D-65D03FA43458}"/>
              </a:ext>
            </a:extLst>
          </p:cNvPr>
          <p:cNvSpPr>
            <a:spLocks noGrp="1"/>
          </p:cNvSpPr>
          <p:nvPr>
            <p:ph type="title"/>
          </p:nvPr>
        </p:nvSpPr>
        <p:spPr/>
        <p:txBody>
          <a:bodyPr>
            <a:normAutofit fontScale="90000"/>
          </a:bodyPr>
          <a:lstStyle/>
          <a:p>
            <a:r>
              <a:rPr lang="en-US" dirty="0"/>
              <a:t>Data Preprocessing: Correlation Matrix</a:t>
            </a:r>
            <a:endParaRPr lang="en-CA" dirty="0"/>
          </a:p>
        </p:txBody>
      </p:sp>
      <p:sp>
        <p:nvSpPr>
          <p:cNvPr id="3" name="Content Placeholder 2">
            <a:extLst>
              <a:ext uri="{FF2B5EF4-FFF2-40B4-BE49-F238E27FC236}">
                <a16:creationId xmlns:a16="http://schemas.microsoft.com/office/drawing/2014/main" id="{96F8F8F2-5E09-40B1-8C1F-A21C67E3146C}"/>
              </a:ext>
            </a:extLst>
          </p:cNvPr>
          <p:cNvSpPr>
            <a:spLocks noGrp="1"/>
          </p:cNvSpPr>
          <p:nvPr>
            <p:ph sz="half" idx="1"/>
          </p:nvPr>
        </p:nvSpPr>
        <p:spPr>
          <a:xfrm>
            <a:off x="440634" y="2262946"/>
            <a:ext cx="11310732" cy="3879437"/>
          </a:xfrm>
        </p:spPr>
        <p:txBody>
          <a:bodyPr/>
          <a:lstStyle/>
          <a:p>
            <a:pPr algn="just"/>
            <a:r>
              <a:rPr lang="en-US" dirty="0"/>
              <a:t>From all correlation matrices there was a clear and relevant correlation between all variables(all correlation coefficients above 0.05 or below -0.05). Therefore for the model it would be permissible to use all variables for predictions so long as the implementation is practical. For a neural network this would not be a huge hurdle, but if a conventional regression model is to be used then for practicality it is best to limit the analysis to variables that are more correlative to prevent dealing with very complex regression models.</a:t>
            </a:r>
            <a:endParaRPr lang="en-CA" dirty="0"/>
          </a:p>
        </p:txBody>
      </p:sp>
    </p:spTree>
    <p:extLst>
      <p:ext uri="{BB962C8B-B14F-4D97-AF65-F5344CB8AC3E}">
        <p14:creationId xmlns:p14="http://schemas.microsoft.com/office/powerpoint/2010/main" val="195425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9BE0-DEB2-4D9E-B858-231818DCC422}"/>
              </a:ext>
            </a:extLst>
          </p:cNvPr>
          <p:cNvSpPr>
            <a:spLocks noGrp="1"/>
          </p:cNvSpPr>
          <p:nvPr>
            <p:ph type="title"/>
          </p:nvPr>
        </p:nvSpPr>
        <p:spPr>
          <a:xfrm>
            <a:off x="440634" y="1309343"/>
            <a:ext cx="12399066" cy="1325563"/>
          </a:xfrm>
        </p:spPr>
        <p:txBody>
          <a:bodyPr>
            <a:normAutofit/>
          </a:bodyPr>
          <a:lstStyle/>
          <a:p>
            <a:r>
              <a:rPr lang="en-US" dirty="0"/>
              <a:t>Data Preprocessing - variable selection</a:t>
            </a:r>
            <a:br>
              <a:rPr lang="en-US" dirty="0"/>
            </a:br>
            <a:r>
              <a:rPr lang="en-US" sz="3600" b="0" dirty="0">
                <a:solidFill>
                  <a:schemeClr val="tx1"/>
                </a:solidFill>
              </a:rPr>
              <a:t>Covariance matrix of IX </a:t>
            </a:r>
          </a:p>
        </p:txBody>
      </p:sp>
      <p:graphicFrame>
        <p:nvGraphicFramePr>
          <p:cNvPr id="7" name="Table 6">
            <a:extLst>
              <a:ext uri="{FF2B5EF4-FFF2-40B4-BE49-F238E27FC236}">
                <a16:creationId xmlns:a16="http://schemas.microsoft.com/office/drawing/2014/main" id="{778F00D6-19CB-4755-A78A-5AFF5694531A}"/>
              </a:ext>
            </a:extLst>
          </p:cNvPr>
          <p:cNvGraphicFramePr>
            <a:graphicFrameLocks noGrp="1"/>
          </p:cNvGraphicFramePr>
          <p:nvPr>
            <p:extLst>
              <p:ext uri="{D42A27DB-BD31-4B8C-83A1-F6EECF244321}">
                <p14:modId xmlns:p14="http://schemas.microsoft.com/office/powerpoint/2010/main" val="279817570"/>
              </p:ext>
            </p:extLst>
          </p:nvPr>
        </p:nvGraphicFramePr>
        <p:xfrm>
          <a:off x="1893930" y="3120556"/>
          <a:ext cx="8051802" cy="2205077"/>
        </p:xfrm>
        <a:graphic>
          <a:graphicData uri="http://schemas.openxmlformats.org/drawingml/2006/table">
            <a:tbl>
              <a:tblPr>
                <a:tableStyleId>{2D5ABB26-0587-4C30-8999-92F81FD0307C}</a:tableStyleId>
              </a:tblPr>
              <a:tblGrid>
                <a:gridCol w="1858107">
                  <a:extLst>
                    <a:ext uri="{9D8B030D-6E8A-4147-A177-3AD203B41FA5}">
                      <a16:colId xmlns:a16="http://schemas.microsoft.com/office/drawing/2014/main" val="1664944176"/>
                    </a:ext>
                  </a:extLst>
                </a:gridCol>
                <a:gridCol w="1238739">
                  <a:extLst>
                    <a:ext uri="{9D8B030D-6E8A-4147-A177-3AD203B41FA5}">
                      <a16:colId xmlns:a16="http://schemas.microsoft.com/office/drawing/2014/main" val="3796030331"/>
                    </a:ext>
                  </a:extLst>
                </a:gridCol>
                <a:gridCol w="1238739">
                  <a:extLst>
                    <a:ext uri="{9D8B030D-6E8A-4147-A177-3AD203B41FA5}">
                      <a16:colId xmlns:a16="http://schemas.microsoft.com/office/drawing/2014/main" val="2216644352"/>
                    </a:ext>
                  </a:extLst>
                </a:gridCol>
                <a:gridCol w="1238739">
                  <a:extLst>
                    <a:ext uri="{9D8B030D-6E8A-4147-A177-3AD203B41FA5}">
                      <a16:colId xmlns:a16="http://schemas.microsoft.com/office/drawing/2014/main" val="4071644165"/>
                    </a:ext>
                  </a:extLst>
                </a:gridCol>
                <a:gridCol w="1238739">
                  <a:extLst>
                    <a:ext uri="{9D8B030D-6E8A-4147-A177-3AD203B41FA5}">
                      <a16:colId xmlns:a16="http://schemas.microsoft.com/office/drawing/2014/main" val="3270150522"/>
                    </a:ext>
                  </a:extLst>
                </a:gridCol>
                <a:gridCol w="1238739">
                  <a:extLst>
                    <a:ext uri="{9D8B030D-6E8A-4147-A177-3AD203B41FA5}">
                      <a16:colId xmlns:a16="http://schemas.microsoft.com/office/drawing/2014/main" val="2937166317"/>
                    </a:ext>
                  </a:extLst>
                </a:gridCol>
              </a:tblGrid>
              <a:tr h="315011">
                <a:tc>
                  <a:txBody>
                    <a:bodyPr/>
                    <a:lstStyle/>
                    <a:p>
                      <a:pPr algn="ctr" fontAlgn="b"/>
                      <a:endParaRPr lang="en-US" sz="1800" b="0" i="0" u="none" strike="noStrike" dirty="0">
                        <a:solidFill>
                          <a:srgbClr val="000000"/>
                        </a:solidFill>
                        <a:effectLst/>
                        <a:latin typeface="Proxima Nova" panose="02000506030000020004"/>
                      </a:endParaRPr>
                    </a:p>
                  </a:txBody>
                  <a:tcPr marL="6350" marR="6350" marT="6350" marB="0" anchor="b"/>
                </a:tc>
                <a:tc gridSpan="5">
                  <a:txBody>
                    <a:bodyPr/>
                    <a:lstStyle/>
                    <a:p>
                      <a:pPr algn="ctr" fontAlgn="b"/>
                      <a:r>
                        <a:rPr lang="en-US" sz="1800" b="0" u="none" strike="noStrike" dirty="0">
                          <a:solidFill>
                            <a:srgbClr val="000000"/>
                          </a:solidFill>
                          <a:effectLst/>
                        </a:rPr>
                        <a:t>IX</a:t>
                      </a:r>
                      <a:endParaRPr lang="en-US" sz="1800" b="0" i="0" u="none" strike="noStrike" dirty="0">
                        <a:solidFill>
                          <a:srgbClr val="000000"/>
                        </a:solidFill>
                        <a:effectLst/>
                        <a:latin typeface="Proxima Nova" panose="02000506030000020004"/>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7193296"/>
                  </a:ext>
                </a:extLst>
              </a:tr>
              <a:tr h="315011">
                <a:tc>
                  <a:txBody>
                    <a:bodyPr/>
                    <a:lstStyle/>
                    <a:p>
                      <a:pPr algn="ctr" fontAlgn="b"/>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RMS Vel</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     Temp</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Peak Acc</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     Peak Vel</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       Band</a:t>
                      </a:r>
                      <a:endParaRPr lang="en-US" sz="1800" b="1" i="0" u="none" strike="noStrike" dirty="0">
                        <a:solidFill>
                          <a:srgbClr val="000000"/>
                        </a:solidFill>
                        <a:effectLst/>
                        <a:latin typeface="Proxima Nova" panose="02000506030000020004"/>
                      </a:endParaRPr>
                    </a:p>
                  </a:txBody>
                  <a:tcPr marL="6350" marR="6350" marT="6350" marB="0" anchor="b"/>
                </a:tc>
                <a:extLst>
                  <a:ext uri="{0D108BD9-81ED-4DB2-BD59-A6C34878D82A}">
                    <a16:rowId xmlns:a16="http://schemas.microsoft.com/office/drawing/2014/main" val="871245615"/>
                  </a:ext>
                </a:extLst>
              </a:tr>
              <a:tr h="315011">
                <a:tc>
                  <a:txBody>
                    <a:bodyPr/>
                    <a:lstStyle/>
                    <a:p>
                      <a:pPr algn="ctr" fontAlgn="b"/>
                      <a:r>
                        <a:rPr lang="en-US" sz="1800" b="1" u="none" strike="noStrike" dirty="0">
                          <a:solidFill>
                            <a:srgbClr val="000000"/>
                          </a:solidFill>
                          <a:effectLst/>
                        </a:rPr>
                        <a:t>RMS Vel</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0.129779</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0.72237</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-0.05171</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0.870838</a:t>
                      </a:r>
                      <a:endParaRPr lang="en-US" sz="1800" b="0" i="0" u="none" strike="noStrike" dirty="0">
                        <a:solidFill>
                          <a:srgbClr val="000000"/>
                        </a:solidFill>
                        <a:effectLst/>
                        <a:latin typeface="Proxima Nova" panose="02000506030000020004"/>
                      </a:endParaRPr>
                    </a:p>
                  </a:txBody>
                  <a:tcPr marL="6350" marR="6350" marT="6350" marB="0" anchor="b">
                    <a:solidFill>
                      <a:srgbClr val="FFC000"/>
                    </a:solidFill>
                  </a:tcPr>
                </a:tc>
                <a:extLst>
                  <a:ext uri="{0D108BD9-81ED-4DB2-BD59-A6C34878D82A}">
                    <a16:rowId xmlns:a16="http://schemas.microsoft.com/office/drawing/2014/main" val="3437784247"/>
                  </a:ext>
                </a:extLst>
              </a:tr>
              <a:tr h="315011">
                <a:tc>
                  <a:txBody>
                    <a:bodyPr/>
                    <a:lstStyle/>
                    <a:p>
                      <a:pPr algn="ctr" fontAlgn="b"/>
                      <a:r>
                        <a:rPr lang="en-US" sz="1800" b="1" u="none" strike="noStrike">
                          <a:solidFill>
                            <a:srgbClr val="000000"/>
                          </a:solidFill>
                          <a:effectLst/>
                        </a:rPr>
                        <a:t>Temp</a:t>
                      </a:r>
                      <a:endParaRPr lang="en-US" sz="1800" b="1"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0.129779</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a:solidFill>
                            <a:srgbClr val="000000"/>
                          </a:solidFill>
                          <a:effectLst/>
                        </a:rPr>
                        <a:t>0.077133</a:t>
                      </a:r>
                      <a:endParaRPr lang="en-US" sz="1800" b="0"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0.107778</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a:solidFill>
                            <a:srgbClr val="000000"/>
                          </a:solidFill>
                          <a:effectLst/>
                        </a:rPr>
                        <a:t>0.103911</a:t>
                      </a:r>
                      <a:endParaRPr lang="en-US" sz="1800" b="0" i="0" u="none" strike="noStrike">
                        <a:solidFill>
                          <a:srgbClr val="000000"/>
                        </a:solidFill>
                        <a:effectLst/>
                        <a:latin typeface="Proxima Nova" panose="02000506030000020004"/>
                      </a:endParaRPr>
                    </a:p>
                  </a:txBody>
                  <a:tcPr marL="6350" marR="6350" marT="6350" marB="0" anchor="b"/>
                </a:tc>
                <a:extLst>
                  <a:ext uri="{0D108BD9-81ED-4DB2-BD59-A6C34878D82A}">
                    <a16:rowId xmlns:a16="http://schemas.microsoft.com/office/drawing/2014/main" val="2761574320"/>
                  </a:ext>
                </a:extLst>
              </a:tr>
              <a:tr h="315011">
                <a:tc>
                  <a:txBody>
                    <a:bodyPr/>
                    <a:lstStyle/>
                    <a:p>
                      <a:pPr algn="ctr" fontAlgn="b"/>
                      <a:r>
                        <a:rPr lang="en-US" sz="1800" b="1" u="none" strike="noStrike">
                          <a:solidFill>
                            <a:srgbClr val="000000"/>
                          </a:solidFill>
                          <a:effectLst/>
                        </a:rPr>
                        <a:t>Peak Acc</a:t>
                      </a:r>
                      <a:endParaRPr lang="en-US" sz="1800" b="1"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a:solidFill>
                            <a:srgbClr val="000000"/>
                          </a:solidFill>
                          <a:effectLst/>
                        </a:rPr>
                        <a:t>0.72237</a:t>
                      </a:r>
                      <a:endParaRPr lang="en-US" sz="1800" b="0"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0.077133</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-0.17253</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0.539101</a:t>
                      </a:r>
                      <a:endParaRPr lang="en-US" sz="1800" b="0" i="0" u="none" strike="noStrike" dirty="0">
                        <a:solidFill>
                          <a:srgbClr val="000000"/>
                        </a:solidFill>
                        <a:effectLst/>
                        <a:latin typeface="Proxima Nova" panose="02000506030000020004"/>
                      </a:endParaRPr>
                    </a:p>
                  </a:txBody>
                  <a:tcPr marL="6350" marR="6350" marT="6350" marB="0" anchor="b"/>
                </a:tc>
                <a:extLst>
                  <a:ext uri="{0D108BD9-81ED-4DB2-BD59-A6C34878D82A}">
                    <a16:rowId xmlns:a16="http://schemas.microsoft.com/office/drawing/2014/main" val="1214685733"/>
                  </a:ext>
                </a:extLst>
              </a:tr>
              <a:tr h="315011">
                <a:tc>
                  <a:txBody>
                    <a:bodyPr/>
                    <a:lstStyle/>
                    <a:p>
                      <a:pPr algn="ctr" fontAlgn="b"/>
                      <a:r>
                        <a:rPr lang="en-US" sz="1800" b="1" u="none" strike="noStrike">
                          <a:solidFill>
                            <a:srgbClr val="000000"/>
                          </a:solidFill>
                          <a:effectLst/>
                        </a:rPr>
                        <a:t>Peak Vel</a:t>
                      </a:r>
                      <a:endParaRPr lang="en-US" sz="1800" b="1"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a:solidFill>
                            <a:srgbClr val="000000"/>
                          </a:solidFill>
                          <a:effectLst/>
                        </a:rPr>
                        <a:t>-0.05171</a:t>
                      </a:r>
                      <a:endParaRPr lang="en-US" sz="1800" b="0"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a:solidFill>
                            <a:srgbClr val="000000"/>
                          </a:solidFill>
                          <a:effectLst/>
                        </a:rPr>
                        <a:t>0.107778</a:t>
                      </a:r>
                      <a:endParaRPr lang="en-US" sz="1800" b="0"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-0.17253</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-0.0319</a:t>
                      </a:r>
                      <a:endParaRPr lang="en-US" sz="1800" b="0" i="0" u="none" strike="noStrike" dirty="0">
                        <a:solidFill>
                          <a:srgbClr val="000000"/>
                        </a:solidFill>
                        <a:effectLst/>
                        <a:latin typeface="Proxima Nova" panose="02000506030000020004"/>
                      </a:endParaRPr>
                    </a:p>
                  </a:txBody>
                  <a:tcPr marL="6350" marR="6350" marT="6350" marB="0" anchor="b"/>
                </a:tc>
                <a:extLst>
                  <a:ext uri="{0D108BD9-81ED-4DB2-BD59-A6C34878D82A}">
                    <a16:rowId xmlns:a16="http://schemas.microsoft.com/office/drawing/2014/main" val="3216441764"/>
                  </a:ext>
                </a:extLst>
              </a:tr>
              <a:tr h="315011">
                <a:tc>
                  <a:txBody>
                    <a:bodyPr/>
                    <a:lstStyle/>
                    <a:p>
                      <a:pPr algn="ctr" fontAlgn="b"/>
                      <a:r>
                        <a:rPr lang="en-US" sz="1800" b="1" u="none" strike="noStrike" dirty="0">
                          <a:solidFill>
                            <a:srgbClr val="000000"/>
                          </a:solidFill>
                          <a:effectLst/>
                        </a:rPr>
                        <a:t>Band</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0.870838</a:t>
                      </a:r>
                      <a:endParaRPr lang="en-US" sz="1800" b="0" i="0" u="none" strike="noStrike" dirty="0">
                        <a:solidFill>
                          <a:srgbClr val="000000"/>
                        </a:solidFill>
                        <a:effectLst/>
                        <a:latin typeface="Proxima Nova" panose="02000506030000020004"/>
                      </a:endParaRPr>
                    </a:p>
                  </a:txBody>
                  <a:tcPr marL="6350" marR="6350" marT="6350" marB="0" anchor="b">
                    <a:solidFill>
                      <a:srgbClr val="FFC000"/>
                    </a:solidFill>
                  </a:tcPr>
                </a:tc>
                <a:tc>
                  <a:txBody>
                    <a:bodyPr/>
                    <a:lstStyle/>
                    <a:p>
                      <a:pPr algn="ctr" fontAlgn="b"/>
                      <a:r>
                        <a:rPr lang="en-US" sz="1800" b="0" u="none" strike="noStrike">
                          <a:solidFill>
                            <a:srgbClr val="000000"/>
                          </a:solidFill>
                          <a:effectLst/>
                        </a:rPr>
                        <a:t>0.103911</a:t>
                      </a:r>
                      <a:endParaRPr lang="en-US" sz="1800" b="0"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a:solidFill>
                            <a:srgbClr val="000000"/>
                          </a:solidFill>
                          <a:effectLst/>
                        </a:rPr>
                        <a:t>0.539101</a:t>
                      </a:r>
                      <a:endParaRPr lang="en-US" sz="1800" b="0" i="0" u="none" strike="noStrike">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-0.0319</a:t>
                      </a:r>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Proxima Nova" panose="02000506030000020004"/>
                      </a:endParaRPr>
                    </a:p>
                  </a:txBody>
                  <a:tcPr marL="6350" marR="6350" marT="6350" marB="0" anchor="b"/>
                </a:tc>
                <a:extLst>
                  <a:ext uri="{0D108BD9-81ED-4DB2-BD59-A6C34878D82A}">
                    <a16:rowId xmlns:a16="http://schemas.microsoft.com/office/drawing/2014/main" val="3277128285"/>
                  </a:ext>
                </a:extLst>
              </a:tr>
            </a:tbl>
          </a:graphicData>
        </a:graphic>
      </p:graphicFrame>
    </p:spTree>
    <p:extLst>
      <p:ext uri="{BB962C8B-B14F-4D97-AF65-F5344CB8AC3E}">
        <p14:creationId xmlns:p14="http://schemas.microsoft.com/office/powerpoint/2010/main" val="65584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9BE0-DEB2-4D9E-B858-231818DCC422}"/>
              </a:ext>
            </a:extLst>
          </p:cNvPr>
          <p:cNvSpPr>
            <a:spLocks noGrp="1"/>
          </p:cNvSpPr>
          <p:nvPr>
            <p:ph type="title"/>
          </p:nvPr>
        </p:nvSpPr>
        <p:spPr>
          <a:xfrm>
            <a:off x="440634" y="1309343"/>
            <a:ext cx="12399066" cy="1325563"/>
          </a:xfrm>
        </p:spPr>
        <p:txBody>
          <a:bodyPr>
            <a:normAutofit/>
          </a:bodyPr>
          <a:lstStyle/>
          <a:p>
            <a:r>
              <a:rPr lang="en-US" dirty="0"/>
              <a:t>Data Preprocessing - variable selection</a:t>
            </a:r>
            <a:br>
              <a:rPr lang="en-US" dirty="0"/>
            </a:br>
            <a:r>
              <a:rPr lang="en-US" sz="3600" b="0" dirty="0">
                <a:solidFill>
                  <a:schemeClr val="tx1"/>
                </a:solidFill>
              </a:rPr>
              <a:t>Covariance matrix of IY </a:t>
            </a:r>
          </a:p>
        </p:txBody>
      </p:sp>
      <p:graphicFrame>
        <p:nvGraphicFramePr>
          <p:cNvPr id="7" name="Table 6">
            <a:extLst>
              <a:ext uri="{FF2B5EF4-FFF2-40B4-BE49-F238E27FC236}">
                <a16:creationId xmlns:a16="http://schemas.microsoft.com/office/drawing/2014/main" id="{778F00D6-19CB-4755-A78A-5AFF5694531A}"/>
              </a:ext>
            </a:extLst>
          </p:cNvPr>
          <p:cNvGraphicFramePr>
            <a:graphicFrameLocks noGrp="1"/>
          </p:cNvGraphicFramePr>
          <p:nvPr>
            <p:extLst>
              <p:ext uri="{D42A27DB-BD31-4B8C-83A1-F6EECF244321}">
                <p14:modId xmlns:p14="http://schemas.microsoft.com/office/powerpoint/2010/main" val="3172541222"/>
              </p:ext>
            </p:extLst>
          </p:nvPr>
        </p:nvGraphicFramePr>
        <p:xfrm>
          <a:off x="1877152" y="3120556"/>
          <a:ext cx="8051802" cy="2205077"/>
        </p:xfrm>
        <a:graphic>
          <a:graphicData uri="http://schemas.openxmlformats.org/drawingml/2006/table">
            <a:tbl>
              <a:tblPr>
                <a:tableStyleId>{2D5ABB26-0587-4C30-8999-92F81FD0307C}</a:tableStyleId>
              </a:tblPr>
              <a:tblGrid>
                <a:gridCol w="1858107">
                  <a:extLst>
                    <a:ext uri="{9D8B030D-6E8A-4147-A177-3AD203B41FA5}">
                      <a16:colId xmlns:a16="http://schemas.microsoft.com/office/drawing/2014/main" val="1664944176"/>
                    </a:ext>
                  </a:extLst>
                </a:gridCol>
                <a:gridCol w="1238739">
                  <a:extLst>
                    <a:ext uri="{9D8B030D-6E8A-4147-A177-3AD203B41FA5}">
                      <a16:colId xmlns:a16="http://schemas.microsoft.com/office/drawing/2014/main" val="3796030331"/>
                    </a:ext>
                  </a:extLst>
                </a:gridCol>
                <a:gridCol w="1238739">
                  <a:extLst>
                    <a:ext uri="{9D8B030D-6E8A-4147-A177-3AD203B41FA5}">
                      <a16:colId xmlns:a16="http://schemas.microsoft.com/office/drawing/2014/main" val="2216644352"/>
                    </a:ext>
                  </a:extLst>
                </a:gridCol>
                <a:gridCol w="1238739">
                  <a:extLst>
                    <a:ext uri="{9D8B030D-6E8A-4147-A177-3AD203B41FA5}">
                      <a16:colId xmlns:a16="http://schemas.microsoft.com/office/drawing/2014/main" val="4071644165"/>
                    </a:ext>
                  </a:extLst>
                </a:gridCol>
                <a:gridCol w="1238739">
                  <a:extLst>
                    <a:ext uri="{9D8B030D-6E8A-4147-A177-3AD203B41FA5}">
                      <a16:colId xmlns:a16="http://schemas.microsoft.com/office/drawing/2014/main" val="3270150522"/>
                    </a:ext>
                  </a:extLst>
                </a:gridCol>
                <a:gridCol w="1238739">
                  <a:extLst>
                    <a:ext uri="{9D8B030D-6E8A-4147-A177-3AD203B41FA5}">
                      <a16:colId xmlns:a16="http://schemas.microsoft.com/office/drawing/2014/main" val="2937166317"/>
                    </a:ext>
                  </a:extLst>
                </a:gridCol>
              </a:tblGrid>
              <a:tr h="315011">
                <a:tc>
                  <a:txBody>
                    <a:bodyPr/>
                    <a:lstStyle/>
                    <a:p>
                      <a:pPr algn="ctr" fontAlgn="b"/>
                      <a:endParaRPr lang="en-US" sz="1800" b="0" i="0" u="none" strike="noStrike" dirty="0">
                        <a:solidFill>
                          <a:srgbClr val="000000"/>
                        </a:solidFill>
                        <a:effectLst/>
                        <a:latin typeface="Proxima Nova" panose="02000506030000020004"/>
                      </a:endParaRPr>
                    </a:p>
                  </a:txBody>
                  <a:tcPr marL="6350" marR="6350" marT="6350" marB="0" anchor="b"/>
                </a:tc>
                <a:tc gridSpan="5">
                  <a:txBody>
                    <a:bodyPr/>
                    <a:lstStyle/>
                    <a:p>
                      <a:pPr algn="ctr" fontAlgn="b"/>
                      <a:r>
                        <a:rPr lang="en-US" sz="1800" b="0" u="none" strike="noStrike" dirty="0">
                          <a:solidFill>
                            <a:srgbClr val="000000"/>
                          </a:solidFill>
                          <a:effectLst/>
                        </a:rPr>
                        <a:t>IX</a:t>
                      </a:r>
                      <a:endParaRPr lang="en-US" sz="1800" b="0" i="0" u="none" strike="noStrike" dirty="0">
                        <a:solidFill>
                          <a:srgbClr val="000000"/>
                        </a:solidFill>
                        <a:effectLst/>
                        <a:latin typeface="Proxima Nova" panose="02000506030000020004"/>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7193296"/>
                  </a:ext>
                </a:extLst>
              </a:tr>
              <a:tr h="315011">
                <a:tc>
                  <a:txBody>
                    <a:bodyPr/>
                    <a:lstStyle/>
                    <a:p>
                      <a:pPr algn="ctr" fontAlgn="b"/>
                      <a:endParaRPr lang="en-US" sz="1800" b="0"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RMS Vel</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     Temp</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Peak Acc</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     Peak Vel</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ctr" fontAlgn="b"/>
                      <a:r>
                        <a:rPr lang="en-US" sz="1800" b="1" u="none" strike="noStrike" dirty="0">
                          <a:solidFill>
                            <a:srgbClr val="000000"/>
                          </a:solidFill>
                          <a:effectLst/>
                        </a:rPr>
                        <a:t>       Band</a:t>
                      </a:r>
                      <a:endParaRPr lang="en-US" sz="1800" b="1" i="0" u="none" strike="noStrike" dirty="0">
                        <a:solidFill>
                          <a:srgbClr val="000000"/>
                        </a:solidFill>
                        <a:effectLst/>
                        <a:latin typeface="Proxima Nova" panose="02000506030000020004"/>
                      </a:endParaRPr>
                    </a:p>
                  </a:txBody>
                  <a:tcPr marL="6350" marR="6350" marT="6350" marB="0" anchor="b"/>
                </a:tc>
                <a:extLst>
                  <a:ext uri="{0D108BD9-81ED-4DB2-BD59-A6C34878D82A}">
                    <a16:rowId xmlns:a16="http://schemas.microsoft.com/office/drawing/2014/main" val="871245615"/>
                  </a:ext>
                </a:extLst>
              </a:tr>
              <a:tr h="315011">
                <a:tc>
                  <a:txBody>
                    <a:bodyPr/>
                    <a:lstStyle/>
                    <a:p>
                      <a:pPr algn="ctr" fontAlgn="b"/>
                      <a:r>
                        <a:rPr lang="en-US" sz="1800" b="1" u="none" strike="noStrike" dirty="0">
                          <a:solidFill>
                            <a:srgbClr val="000000"/>
                          </a:solidFill>
                          <a:effectLst/>
                        </a:rPr>
                        <a:t>RMS Vel</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-0.37306</a:t>
                      </a:r>
                    </a:p>
                  </a:txBody>
                  <a:tcPr marL="6350" marR="6350" marT="6350" marB="0" anchor="b"/>
                </a:tc>
                <a:tc>
                  <a:txBody>
                    <a:bodyPr/>
                    <a:lstStyle/>
                    <a:p>
                      <a:pPr algn="r" fontAlgn="b"/>
                      <a:r>
                        <a:rPr lang="en-US" sz="1600" b="0" i="0" u="none" strike="noStrike">
                          <a:solidFill>
                            <a:srgbClr val="000000"/>
                          </a:solidFill>
                          <a:effectLst/>
                          <a:latin typeface="Calibri" panose="020F0502020204030204" pitchFamily="34" charset="0"/>
                        </a:rPr>
                        <a:t>-0.05336</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0.843135</a:t>
                      </a:r>
                    </a:p>
                  </a:txBody>
                  <a:tcPr marL="6350" marR="6350" marT="6350" marB="0" anchor="b">
                    <a:solidFill>
                      <a:srgbClr val="FFFF00"/>
                    </a:solidFill>
                  </a:tcPr>
                </a:tc>
                <a:tc>
                  <a:txBody>
                    <a:bodyPr/>
                    <a:lstStyle/>
                    <a:p>
                      <a:pPr algn="r" fontAlgn="b"/>
                      <a:r>
                        <a:rPr lang="en-US" sz="1600" b="0" i="0" u="none" strike="noStrike" dirty="0">
                          <a:solidFill>
                            <a:srgbClr val="000000"/>
                          </a:solidFill>
                          <a:effectLst/>
                          <a:latin typeface="Calibri" panose="020F0502020204030204" pitchFamily="34" charset="0"/>
                        </a:rPr>
                        <a:t>0.793819</a:t>
                      </a:r>
                    </a:p>
                  </a:txBody>
                  <a:tcPr marL="6350" marR="6350" marT="6350" marB="0" anchor="b">
                    <a:solidFill>
                      <a:srgbClr val="FFC000"/>
                    </a:solidFill>
                  </a:tcPr>
                </a:tc>
                <a:extLst>
                  <a:ext uri="{0D108BD9-81ED-4DB2-BD59-A6C34878D82A}">
                    <a16:rowId xmlns:a16="http://schemas.microsoft.com/office/drawing/2014/main" val="3437784247"/>
                  </a:ext>
                </a:extLst>
              </a:tr>
              <a:tr h="315011">
                <a:tc>
                  <a:txBody>
                    <a:bodyPr/>
                    <a:lstStyle/>
                    <a:p>
                      <a:pPr algn="ctr" fontAlgn="b"/>
                      <a:r>
                        <a:rPr lang="en-US" sz="1800" b="1" u="none" strike="noStrike">
                          <a:solidFill>
                            <a:srgbClr val="000000"/>
                          </a:solidFill>
                          <a:effectLst/>
                        </a:rPr>
                        <a:t>Temp</a:t>
                      </a:r>
                      <a:endParaRPr lang="en-US" sz="1800" b="1" i="0" u="none" strike="noStrike">
                        <a:solidFill>
                          <a:srgbClr val="000000"/>
                        </a:solidFill>
                        <a:effectLst/>
                        <a:latin typeface="Proxima Nova" panose="02000506030000020004"/>
                      </a:endParaRPr>
                    </a:p>
                  </a:txBody>
                  <a:tcPr marL="6350" marR="6350" marT="6350" marB="0" anchor="b"/>
                </a:tc>
                <a:tc>
                  <a:txBody>
                    <a:bodyPr/>
                    <a:lstStyle/>
                    <a:p>
                      <a:pPr algn="r" fontAlgn="b"/>
                      <a:r>
                        <a:rPr lang="en-US" sz="1600" b="0" i="0" u="none" strike="noStrike">
                          <a:solidFill>
                            <a:srgbClr val="000000"/>
                          </a:solidFill>
                          <a:effectLst/>
                          <a:latin typeface="Calibri" panose="020F0502020204030204" pitchFamily="34" charset="0"/>
                        </a:rPr>
                        <a:t>-0.37306</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0.229845</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-0.34259</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-0.32301</a:t>
                      </a:r>
                    </a:p>
                  </a:txBody>
                  <a:tcPr marL="6350" marR="6350" marT="6350" marB="0" anchor="b"/>
                </a:tc>
                <a:extLst>
                  <a:ext uri="{0D108BD9-81ED-4DB2-BD59-A6C34878D82A}">
                    <a16:rowId xmlns:a16="http://schemas.microsoft.com/office/drawing/2014/main" val="2761574320"/>
                  </a:ext>
                </a:extLst>
              </a:tr>
              <a:tr h="315011">
                <a:tc>
                  <a:txBody>
                    <a:bodyPr/>
                    <a:lstStyle/>
                    <a:p>
                      <a:pPr algn="ctr" fontAlgn="b"/>
                      <a:r>
                        <a:rPr lang="en-US" sz="1800" b="1" u="none" strike="noStrike">
                          <a:solidFill>
                            <a:srgbClr val="000000"/>
                          </a:solidFill>
                          <a:effectLst/>
                        </a:rPr>
                        <a:t>Peak Acc</a:t>
                      </a:r>
                      <a:endParaRPr lang="en-US" sz="1800" b="1" i="0" u="none" strike="noStrike">
                        <a:solidFill>
                          <a:srgbClr val="000000"/>
                        </a:solidFill>
                        <a:effectLst/>
                        <a:latin typeface="Proxima Nova" panose="02000506030000020004"/>
                      </a:endParaRPr>
                    </a:p>
                  </a:txBody>
                  <a:tcPr marL="6350" marR="6350" marT="6350" marB="0" anchor="b"/>
                </a:tc>
                <a:tc>
                  <a:txBody>
                    <a:bodyPr/>
                    <a:lstStyle/>
                    <a:p>
                      <a:pPr algn="r" fontAlgn="b"/>
                      <a:r>
                        <a:rPr lang="en-US" sz="1600" b="0" i="0" u="none" strike="noStrike">
                          <a:solidFill>
                            <a:srgbClr val="000000"/>
                          </a:solidFill>
                          <a:effectLst/>
                          <a:latin typeface="Calibri" panose="020F0502020204030204" pitchFamily="34" charset="0"/>
                        </a:rPr>
                        <a:t>-0.05336</a:t>
                      </a:r>
                    </a:p>
                  </a:txBody>
                  <a:tcPr marL="6350" marR="6350" marT="6350" marB="0" anchor="b"/>
                </a:tc>
                <a:tc>
                  <a:txBody>
                    <a:bodyPr/>
                    <a:lstStyle/>
                    <a:p>
                      <a:pPr algn="r" fontAlgn="b"/>
                      <a:r>
                        <a:rPr lang="en-US" sz="1600" b="0" i="0" u="none" strike="noStrike">
                          <a:solidFill>
                            <a:srgbClr val="000000"/>
                          </a:solidFill>
                          <a:effectLst/>
                          <a:latin typeface="Calibri" panose="020F0502020204030204" pitchFamily="34" charset="0"/>
                        </a:rPr>
                        <a:t>0.229845</a:t>
                      </a:r>
                    </a:p>
                  </a:txBody>
                  <a:tcPr marL="6350" marR="6350" marT="6350" marB="0" anchor="b"/>
                </a:tc>
                <a:tc>
                  <a:txBody>
                    <a:bodyPr/>
                    <a:lstStyle/>
                    <a:p>
                      <a:pPr algn="r" fontAlgn="b"/>
                      <a:r>
                        <a:rPr lang="en-US" sz="1600" b="0" i="0" u="none" strike="noStrike">
                          <a:solidFill>
                            <a:srgbClr val="000000"/>
                          </a:solidFill>
                          <a:effectLst/>
                          <a:latin typeface="Calibri" panose="020F0502020204030204" pitchFamily="34" charset="0"/>
                        </a:rPr>
                        <a:t>1</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-0.06939</a:t>
                      </a:r>
                    </a:p>
                  </a:txBody>
                  <a:tcPr marL="6350" marR="6350" marT="6350" marB="0" anchor="b"/>
                </a:tc>
                <a:tc>
                  <a:txBody>
                    <a:bodyPr/>
                    <a:lstStyle/>
                    <a:p>
                      <a:pPr algn="r" fontAlgn="b"/>
                      <a:r>
                        <a:rPr lang="en-US" sz="1600" b="0" i="0" u="none" strike="noStrike">
                          <a:solidFill>
                            <a:srgbClr val="000000"/>
                          </a:solidFill>
                          <a:effectLst/>
                          <a:latin typeface="Calibri" panose="020F0502020204030204" pitchFamily="34" charset="0"/>
                        </a:rPr>
                        <a:t>-0.05191</a:t>
                      </a:r>
                    </a:p>
                  </a:txBody>
                  <a:tcPr marL="6350" marR="6350" marT="6350" marB="0" anchor="b"/>
                </a:tc>
                <a:extLst>
                  <a:ext uri="{0D108BD9-81ED-4DB2-BD59-A6C34878D82A}">
                    <a16:rowId xmlns:a16="http://schemas.microsoft.com/office/drawing/2014/main" val="1214685733"/>
                  </a:ext>
                </a:extLst>
              </a:tr>
              <a:tr h="315011">
                <a:tc>
                  <a:txBody>
                    <a:bodyPr/>
                    <a:lstStyle/>
                    <a:p>
                      <a:pPr algn="ctr" fontAlgn="b"/>
                      <a:r>
                        <a:rPr lang="en-US" sz="1800" b="1" u="none" strike="noStrike">
                          <a:solidFill>
                            <a:srgbClr val="000000"/>
                          </a:solidFill>
                          <a:effectLst/>
                        </a:rPr>
                        <a:t>Peak Vel</a:t>
                      </a:r>
                      <a:endParaRPr lang="en-US" sz="1800" b="1" i="0" u="none" strike="noStrike">
                        <a:solidFill>
                          <a:srgbClr val="000000"/>
                        </a:solidFill>
                        <a:effectLst/>
                        <a:latin typeface="Proxima Nova" panose="02000506030000020004"/>
                      </a:endParaRP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0.843135</a:t>
                      </a:r>
                    </a:p>
                  </a:txBody>
                  <a:tcPr marL="6350" marR="6350" marT="6350" marB="0" anchor="b">
                    <a:solidFill>
                      <a:srgbClr val="FFFF00"/>
                    </a:solidFill>
                  </a:tcPr>
                </a:tc>
                <a:tc>
                  <a:txBody>
                    <a:bodyPr/>
                    <a:lstStyle/>
                    <a:p>
                      <a:pPr algn="r" fontAlgn="b"/>
                      <a:r>
                        <a:rPr lang="en-US" sz="1600" b="0" i="0" u="none" strike="noStrike">
                          <a:solidFill>
                            <a:srgbClr val="000000"/>
                          </a:solidFill>
                          <a:effectLst/>
                          <a:latin typeface="Calibri" panose="020F0502020204030204" pitchFamily="34" charset="0"/>
                        </a:rPr>
                        <a:t>-0.34259</a:t>
                      </a:r>
                    </a:p>
                  </a:txBody>
                  <a:tcPr marL="6350" marR="6350" marT="6350" marB="0" anchor="b"/>
                </a:tc>
                <a:tc>
                  <a:txBody>
                    <a:bodyPr/>
                    <a:lstStyle/>
                    <a:p>
                      <a:pPr algn="r" fontAlgn="b"/>
                      <a:r>
                        <a:rPr lang="en-US" sz="1600" b="0" i="0" u="none" strike="noStrike">
                          <a:solidFill>
                            <a:srgbClr val="000000"/>
                          </a:solidFill>
                          <a:effectLst/>
                          <a:latin typeface="Calibri" panose="020F0502020204030204" pitchFamily="34" charset="0"/>
                        </a:rPr>
                        <a:t>-0.06939</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0.98282</a:t>
                      </a:r>
                    </a:p>
                  </a:txBody>
                  <a:tcPr marL="6350" marR="6350" marT="6350" marB="0" anchor="b">
                    <a:solidFill>
                      <a:srgbClr val="FF0000"/>
                    </a:solidFill>
                  </a:tcPr>
                </a:tc>
                <a:extLst>
                  <a:ext uri="{0D108BD9-81ED-4DB2-BD59-A6C34878D82A}">
                    <a16:rowId xmlns:a16="http://schemas.microsoft.com/office/drawing/2014/main" val="3216441764"/>
                  </a:ext>
                </a:extLst>
              </a:tr>
              <a:tr h="315011">
                <a:tc>
                  <a:txBody>
                    <a:bodyPr/>
                    <a:lstStyle/>
                    <a:p>
                      <a:pPr algn="ctr" fontAlgn="b"/>
                      <a:r>
                        <a:rPr lang="en-US" sz="1800" b="1" u="none" strike="noStrike" dirty="0">
                          <a:solidFill>
                            <a:srgbClr val="000000"/>
                          </a:solidFill>
                          <a:effectLst/>
                        </a:rPr>
                        <a:t>Band</a:t>
                      </a:r>
                      <a:endParaRPr lang="en-US" sz="1800" b="1" i="0" u="none" strike="noStrike" dirty="0">
                        <a:solidFill>
                          <a:srgbClr val="000000"/>
                        </a:solidFill>
                        <a:effectLst/>
                        <a:latin typeface="Proxima Nova" panose="02000506030000020004"/>
                      </a:endParaRP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0.793819</a:t>
                      </a:r>
                    </a:p>
                  </a:txBody>
                  <a:tcPr marL="6350" marR="6350" marT="6350" marB="0" anchor="b">
                    <a:solidFill>
                      <a:srgbClr val="FFC000"/>
                    </a:solidFill>
                  </a:tcPr>
                </a:tc>
                <a:tc>
                  <a:txBody>
                    <a:bodyPr/>
                    <a:lstStyle/>
                    <a:p>
                      <a:pPr algn="r" fontAlgn="b"/>
                      <a:r>
                        <a:rPr lang="en-US" sz="1600" b="0" i="0" u="none" strike="noStrike">
                          <a:solidFill>
                            <a:srgbClr val="000000"/>
                          </a:solidFill>
                          <a:effectLst/>
                          <a:latin typeface="Calibri" panose="020F0502020204030204" pitchFamily="34" charset="0"/>
                        </a:rPr>
                        <a:t>-0.32301</a:t>
                      </a:r>
                    </a:p>
                  </a:txBody>
                  <a:tcPr marL="6350" marR="6350" marT="6350" marB="0" anchor="b"/>
                </a:tc>
                <a:tc>
                  <a:txBody>
                    <a:bodyPr/>
                    <a:lstStyle/>
                    <a:p>
                      <a:pPr algn="r" fontAlgn="b"/>
                      <a:r>
                        <a:rPr lang="en-US" sz="1600" b="0" i="0" u="none" strike="noStrike">
                          <a:solidFill>
                            <a:srgbClr val="000000"/>
                          </a:solidFill>
                          <a:effectLst/>
                          <a:latin typeface="Calibri" panose="020F0502020204030204" pitchFamily="34" charset="0"/>
                        </a:rPr>
                        <a:t>-0.05191</a:t>
                      </a:r>
                    </a:p>
                  </a:txBody>
                  <a:tcPr marL="6350" marR="6350" marT="6350" marB="0" anchor="b"/>
                </a:tc>
                <a:tc>
                  <a:txBody>
                    <a:bodyPr/>
                    <a:lstStyle/>
                    <a:p>
                      <a:pPr algn="r" fontAlgn="b"/>
                      <a:r>
                        <a:rPr lang="en-US" sz="1600" b="0" i="0" u="none" strike="noStrike" dirty="0">
                          <a:solidFill>
                            <a:srgbClr val="000000"/>
                          </a:solidFill>
                          <a:effectLst/>
                          <a:latin typeface="Calibri" panose="020F0502020204030204" pitchFamily="34" charset="0"/>
                        </a:rPr>
                        <a:t>0.98282</a:t>
                      </a:r>
                    </a:p>
                  </a:txBody>
                  <a:tcPr marL="6350" marR="6350" marT="6350" marB="0" anchor="b">
                    <a:solidFill>
                      <a:srgbClr val="FF0000"/>
                    </a:solidFill>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6350" marR="6350" marT="6350" marB="0" anchor="b"/>
                </a:tc>
                <a:extLst>
                  <a:ext uri="{0D108BD9-81ED-4DB2-BD59-A6C34878D82A}">
                    <a16:rowId xmlns:a16="http://schemas.microsoft.com/office/drawing/2014/main" val="3277128285"/>
                  </a:ext>
                </a:extLst>
              </a:tr>
            </a:tbl>
          </a:graphicData>
        </a:graphic>
      </p:graphicFrame>
    </p:spTree>
    <p:extLst>
      <p:ext uri="{BB962C8B-B14F-4D97-AF65-F5344CB8AC3E}">
        <p14:creationId xmlns:p14="http://schemas.microsoft.com/office/powerpoint/2010/main" val="45594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951</Words>
  <Application>Microsoft Office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Proxima Nova</vt:lpstr>
      <vt:lpstr>Slack-Lato</vt:lpstr>
      <vt:lpstr>Office Theme</vt:lpstr>
      <vt:lpstr>Artificial Neural Network Surrogate Modeling for  Machine Damage Accumulation </vt:lpstr>
      <vt:lpstr>PROBLEM DESCRIPTION</vt:lpstr>
      <vt:lpstr>Data </vt:lpstr>
      <vt:lpstr>Data Preprocessing</vt:lpstr>
      <vt:lpstr>Data Preprocessing: Correlation Matrix</vt:lpstr>
      <vt:lpstr>PowerPoint Presentation</vt:lpstr>
      <vt:lpstr>Data Preprocessing: Correlation Matrix</vt:lpstr>
      <vt:lpstr>Data Preprocessing - variable selection Covariance matrix of IX </vt:lpstr>
      <vt:lpstr>Data Preprocessing - variable selection Covariance matrix of IY </vt:lpstr>
      <vt:lpstr>Challenge: Which approach to take?</vt:lpstr>
      <vt:lpstr>Approach</vt:lpstr>
      <vt:lpstr>Regression</vt:lpstr>
      <vt:lpstr>Approach</vt:lpstr>
      <vt:lpstr>Approach</vt:lpstr>
      <vt:lpstr>Model Architecture</vt:lpstr>
      <vt:lpstr>Comparison</vt:lpstr>
      <vt:lpstr>Findings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Meehan</dc:creator>
  <cp:lastModifiedBy>Amineh Zadbood</cp:lastModifiedBy>
  <cp:revision>62</cp:revision>
  <dcterms:created xsi:type="dcterms:W3CDTF">2020-05-05T18:14:27Z</dcterms:created>
  <dcterms:modified xsi:type="dcterms:W3CDTF">2020-08-16T21:29:20Z</dcterms:modified>
</cp:coreProperties>
</file>