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8" r:id="rId4"/>
    <p:sldId id="273" r:id="rId5"/>
    <p:sldId id="267" r:id="rId6"/>
    <p:sldId id="275" r:id="rId7"/>
    <p:sldId id="277" r:id="rId8"/>
    <p:sldId id="280" r:id="rId9"/>
    <p:sldId id="278" r:id="rId10"/>
    <p:sldId id="276" r:id="rId11"/>
    <p:sldId id="274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dt.net/article/ndtnet/2010/bergmann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ciencedirect.com/science/article/pii/S0957417411012450?via%3Dihu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b="0" dirty="0"/>
              <a:t>Data-Driven Modeling for Machine Damage Accumulation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 1</a:t>
            </a:r>
          </a:p>
          <a:p>
            <a:r>
              <a:rPr lang="en-US" dirty="0"/>
              <a:t>Team </a:t>
            </a:r>
            <a:r>
              <a:rPr lang="en" altLang="zh-CN" dirty="0" err="1"/>
              <a:t>CodeJackets</a:t>
            </a:r>
            <a:endParaRPr lang="en-US" dirty="0"/>
          </a:p>
          <a:p>
            <a:r>
              <a:rPr lang="en" altLang="zh-CN" dirty="0" err="1"/>
              <a:t>Muyang</a:t>
            </a:r>
            <a:r>
              <a:rPr lang="en" altLang="zh-CN" dirty="0"/>
              <a:t> Guo; </a:t>
            </a:r>
            <a:r>
              <a:rPr lang="en" altLang="zh-CN" dirty="0" err="1"/>
              <a:t>Su</a:t>
            </a:r>
            <a:r>
              <a:rPr lang="en" altLang="zh-CN" dirty="0"/>
              <a:t> Yu; </a:t>
            </a:r>
          </a:p>
          <a:p>
            <a:r>
              <a:rPr lang="en" altLang="zh-CN" dirty="0" err="1"/>
              <a:t>Changxuan</a:t>
            </a:r>
            <a:r>
              <a:rPr lang="en" altLang="zh-CN" dirty="0"/>
              <a:t> Zhao</a:t>
            </a:r>
            <a:endParaRPr lang="en-US" dirty="0"/>
          </a:p>
          <a:p>
            <a:r>
              <a:rPr lang="en-US" dirty="0"/>
              <a:t>Georgia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5DA25-E486-F942-901D-66BED257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Stacking</a:t>
            </a:r>
            <a:endParaRPr kumimoji="1" lang="zh-CN" altLang="en-US" dirty="0"/>
          </a:p>
        </p:txBody>
      </p:sp>
      <p:pic>
        <p:nvPicPr>
          <p:cNvPr id="5" name="内容占位符 13" descr="手机屏幕截图&#10;&#10;描述已自动生成">
            <a:extLst>
              <a:ext uri="{FF2B5EF4-FFF2-40B4-BE49-F238E27FC236}">
                <a16:creationId xmlns:a16="http://schemas.microsoft.com/office/drawing/2014/main" id="{FB2F0EC5-20A6-EB4C-AE55-CAF6D7A8FE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4" y="2262946"/>
            <a:ext cx="5181600" cy="194443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4794DEB-AB43-5047-AC57-6EB74E84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682" y="4506685"/>
            <a:ext cx="5590289" cy="16901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Weight: 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X Damage: KNN = -0.01, LSTM = 0.07, </a:t>
            </a:r>
            <a:r>
              <a:rPr lang="en-US" altLang="zh-CN" sz="1400" dirty="0" err="1"/>
              <a:t>XGBoost</a:t>
            </a:r>
            <a:r>
              <a:rPr lang="en-US" altLang="zh-CN" sz="1400" dirty="0"/>
              <a:t> = 0.94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Y Damage: KNN = 0.08, LSTM = -0.01, </a:t>
            </a:r>
            <a:r>
              <a:rPr lang="en-US" altLang="zh-CN" sz="1400" dirty="0" err="1"/>
              <a:t>XGBoost</a:t>
            </a:r>
            <a:r>
              <a:rPr lang="en-US" altLang="zh-CN" sz="1400" dirty="0"/>
              <a:t> = 0.93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A57BBE-5946-354B-B645-F80CB6E6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71" y="104369"/>
            <a:ext cx="4569332" cy="30462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C56D80-724F-1B4E-9D96-419A6F37B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772" y="3150590"/>
            <a:ext cx="4569331" cy="30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E51C-FAE3-1F4F-B13B-69C7FFB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B7C25-47BF-564E-BC1C-E4EC136C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348" y="2262946"/>
            <a:ext cx="5181600" cy="3879437"/>
          </a:xfrm>
        </p:spPr>
        <p:txBody>
          <a:bodyPr/>
          <a:lstStyle/>
          <a:p>
            <a:r>
              <a:rPr kumimoji="1" lang="en-US" altLang="zh-CN" dirty="0"/>
              <a:t>Computational Time: </a:t>
            </a:r>
          </a:p>
          <a:p>
            <a:pPr lvl="1"/>
            <a:r>
              <a:rPr kumimoji="1" lang="en-US" altLang="zh-CN" dirty="0"/>
              <a:t>~0.48 sec per test dataset</a:t>
            </a:r>
          </a:p>
          <a:p>
            <a:pPr lvl="1"/>
            <a:r>
              <a:rPr kumimoji="1" lang="en-US" altLang="zh-CN" dirty="0"/>
              <a:t>~4.9 sec for all test dataset</a:t>
            </a:r>
          </a:p>
          <a:p>
            <a:r>
              <a:rPr kumimoji="1" lang="en-US" altLang="zh-CN" dirty="0"/>
              <a:t>The R</a:t>
            </a:r>
            <a:r>
              <a:rPr kumimoji="1" lang="en-US" altLang="zh-CN" baseline="30000" dirty="0"/>
              <a:t>2 </a:t>
            </a:r>
            <a:r>
              <a:rPr kumimoji="1" lang="en-US" altLang="zh-CN" dirty="0"/>
              <a:t>of predicted damages using stacked algorithm is </a:t>
            </a:r>
            <a:r>
              <a:rPr kumimoji="1" lang="en-US" altLang="zh-CN" b="1" dirty="0"/>
              <a:t>higher</a:t>
            </a:r>
            <a:r>
              <a:rPr kumimoji="1" lang="en-US" altLang="zh-CN" dirty="0"/>
              <a:t> than those using single algorithms</a:t>
            </a:r>
            <a:endParaRPr kumimoji="1"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EBFD099-3B6F-0E4F-9B5F-C2207DF220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934695"/>
              </p:ext>
            </p:extLst>
          </p:nvPr>
        </p:nvGraphicFramePr>
        <p:xfrm>
          <a:off x="284081" y="2427514"/>
          <a:ext cx="5478527" cy="3576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9000">
                  <a:extLst>
                    <a:ext uri="{9D8B030D-6E8A-4147-A177-3AD203B41FA5}">
                      <a16:colId xmlns:a16="http://schemas.microsoft.com/office/drawing/2014/main" val="2773602690"/>
                    </a:ext>
                  </a:extLst>
                </a:gridCol>
                <a:gridCol w="668218">
                  <a:extLst>
                    <a:ext uri="{9D8B030D-6E8A-4147-A177-3AD203B41FA5}">
                      <a16:colId xmlns:a16="http://schemas.microsoft.com/office/drawing/2014/main" val="3622159822"/>
                    </a:ext>
                  </a:extLst>
                </a:gridCol>
                <a:gridCol w="685351">
                  <a:extLst>
                    <a:ext uri="{9D8B030D-6E8A-4147-A177-3AD203B41FA5}">
                      <a16:colId xmlns:a16="http://schemas.microsoft.com/office/drawing/2014/main" val="2878470654"/>
                    </a:ext>
                  </a:extLst>
                </a:gridCol>
                <a:gridCol w="1117979">
                  <a:extLst>
                    <a:ext uri="{9D8B030D-6E8A-4147-A177-3AD203B41FA5}">
                      <a16:colId xmlns:a16="http://schemas.microsoft.com/office/drawing/2014/main" val="1335203830"/>
                    </a:ext>
                  </a:extLst>
                </a:gridCol>
                <a:gridCol w="1117979">
                  <a:extLst>
                    <a:ext uri="{9D8B030D-6E8A-4147-A177-3AD203B41FA5}">
                      <a16:colId xmlns:a16="http://schemas.microsoft.com/office/drawing/2014/main" val="1968850773"/>
                    </a:ext>
                  </a:extLst>
                </a:gridCol>
              </a:tblGrid>
              <a:tr h="583918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>
                          <a:effectLst/>
                        </a:rPr>
                        <a:t>Method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KNN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LSTM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XGBoost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Stacked Result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149143019"/>
                  </a:ext>
                </a:extLst>
              </a:tr>
              <a:tr h="1476969"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u="none" strike="noStrike" dirty="0">
                          <a:effectLst/>
                        </a:rPr>
                        <a:t>Average R2 of damage accumulation in </a:t>
                      </a:r>
                      <a:r>
                        <a:rPr lang="en" sz="1600" b="1" u="none" strike="noStrike" dirty="0">
                          <a:effectLst/>
                        </a:rPr>
                        <a:t>X</a:t>
                      </a:r>
                      <a:r>
                        <a:rPr lang="en" sz="1600" u="none" strike="noStrike" dirty="0">
                          <a:effectLst/>
                        </a:rPr>
                        <a:t> direction of all training datasets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0.772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0.993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en-US" altLang="zh-CN" sz="20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579375359"/>
                  </a:ext>
                </a:extLst>
              </a:tr>
              <a:tr h="1476969">
                <a:tc>
                  <a:txBody>
                    <a:bodyPr/>
                    <a:lstStyle/>
                    <a:p>
                      <a:pPr algn="l" fontAlgn="ctr"/>
                      <a:r>
                        <a:rPr lang="en" sz="1600" u="none" strike="noStrike" dirty="0">
                          <a:effectLst/>
                        </a:rPr>
                        <a:t>Average R2 of damage accumulation in </a:t>
                      </a:r>
                      <a:r>
                        <a:rPr lang="en" sz="1600" b="1" u="none" strike="noStrike" dirty="0">
                          <a:effectLst/>
                        </a:rPr>
                        <a:t>Y</a:t>
                      </a:r>
                      <a:r>
                        <a:rPr lang="en" sz="1600" u="none" strike="noStrike" dirty="0">
                          <a:effectLst/>
                        </a:rPr>
                        <a:t> direction of all training datasets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0.785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0.897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0.989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en-US" altLang="zh-CN" sz="20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72401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16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1036868" cy="3879437"/>
          </a:xfrm>
        </p:spPr>
        <p:txBody>
          <a:bodyPr>
            <a:normAutofit/>
          </a:bodyPr>
          <a:lstStyle/>
          <a:p>
            <a:r>
              <a:rPr lang="en-US" altLang="zh-CN" dirty="0"/>
              <a:t>LSTM as a r</a:t>
            </a:r>
            <a:r>
              <a:rPr lang="en-US" dirty="0"/>
              <a:t>ecurrent neural network address the time-series data</a:t>
            </a:r>
          </a:p>
          <a:p>
            <a:r>
              <a:rPr lang="en-US" dirty="0"/>
              <a:t>KNN and </a:t>
            </a:r>
            <a:r>
              <a:rPr lang="en-US" dirty="0" err="1"/>
              <a:t>XGBoost</a:t>
            </a:r>
            <a:r>
              <a:rPr lang="en-US" dirty="0"/>
              <a:t> address the dense and clustered characteristics of data</a:t>
            </a:r>
          </a:p>
          <a:p>
            <a:r>
              <a:rPr lang="en-US" dirty="0"/>
              <a:t>Feature engineering can be used to address the sequential effects for non-sequential algorithms</a:t>
            </a:r>
          </a:p>
          <a:p>
            <a:r>
              <a:rPr lang="en-US" dirty="0" err="1"/>
              <a:t>XGBoost</a:t>
            </a:r>
            <a:r>
              <a:rPr lang="en-US" dirty="0"/>
              <a:t> performs the best among all 3 algorithms when using alone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Closure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altLang="zh-CN" dirty="0"/>
              <a:t>Accumulated machine damages are predicted with high accuracy</a:t>
            </a:r>
          </a:p>
          <a:p>
            <a:r>
              <a:rPr lang="en-US" altLang="zh-CN" dirty="0"/>
              <a:t>Sensor battery voltage dropped after data analytics</a:t>
            </a:r>
          </a:p>
          <a:p>
            <a:r>
              <a:rPr lang="en-US" altLang="zh-CN" dirty="0"/>
              <a:t>Timestamp is not important, but time sequence is</a:t>
            </a:r>
          </a:p>
          <a:p>
            <a:r>
              <a:rPr lang="en-US" altLang="zh-CN" dirty="0"/>
              <a:t>Stacking combines the advantage of all algorithms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>
            <a:normAutofit/>
          </a:bodyPr>
          <a:lstStyle/>
          <a:p>
            <a:r>
              <a:rPr lang="en-US" dirty="0"/>
              <a:t>Traditional inspections require extensive human resources</a:t>
            </a:r>
          </a:p>
          <a:p>
            <a:r>
              <a:rPr lang="en-US" dirty="0"/>
              <a:t>Empirical life-cycle models cannot accommodate abrupt machine usages</a:t>
            </a:r>
          </a:p>
          <a:p>
            <a:r>
              <a:rPr lang="en-US" dirty="0"/>
              <a:t>Sensors are available for in-process machine monitoring</a:t>
            </a:r>
          </a:p>
          <a:p>
            <a:r>
              <a:rPr lang="en-US" dirty="0"/>
              <a:t>Machine-specific models can improve</a:t>
            </a:r>
          </a:p>
          <a:p>
            <a:pPr lvl="1"/>
            <a:r>
              <a:rPr lang="en-US" dirty="0"/>
              <a:t>Machine condition monitoring</a:t>
            </a:r>
          </a:p>
          <a:p>
            <a:pPr lvl="1"/>
            <a:r>
              <a:rPr lang="en-US" altLang="zh-CN" dirty="0"/>
              <a:t>Maintenance scheduling</a:t>
            </a:r>
          </a:p>
          <a:p>
            <a:pPr lvl="1"/>
            <a:r>
              <a:rPr lang="en-US" dirty="0"/>
              <a:t>Machine lifespan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35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Formulation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>
            <a:normAutofit/>
          </a:bodyPr>
          <a:lstStyle/>
          <a:p>
            <a:r>
              <a:rPr lang="en" altLang="zh-CN" dirty="0"/>
              <a:t>Objective: </a:t>
            </a:r>
            <a:r>
              <a:rPr lang="en" altLang="zh-CN" b="1" dirty="0"/>
              <a:t>Predict</a:t>
            </a:r>
            <a:r>
              <a:rPr lang="en" altLang="zh-CN" dirty="0"/>
              <a:t> the accumulated machine </a:t>
            </a:r>
            <a:r>
              <a:rPr lang="en" altLang="zh-CN" b="1" dirty="0"/>
              <a:t>damage</a:t>
            </a:r>
            <a:r>
              <a:rPr lang="en" altLang="zh-CN" dirty="0"/>
              <a:t> </a:t>
            </a:r>
            <a:r>
              <a:rPr lang="en" altLang="zh-CN" b="1" dirty="0"/>
              <a:t>from</a:t>
            </a:r>
            <a:r>
              <a:rPr lang="en" altLang="zh-CN" dirty="0"/>
              <a:t> monitored in-process machine </a:t>
            </a:r>
            <a:r>
              <a:rPr lang="en" altLang="zh-CN" b="1" dirty="0"/>
              <a:t>parameters</a:t>
            </a:r>
            <a:r>
              <a:rPr lang="en" altLang="zh-CN" dirty="0"/>
              <a:t>.</a:t>
            </a:r>
            <a:endParaRPr lang="en" altLang="zh-CN" sz="2400" dirty="0"/>
          </a:p>
          <a:p>
            <a:r>
              <a:rPr lang="en" altLang="zh-CN" dirty="0"/>
              <a:t>Hypothesis: </a:t>
            </a:r>
            <a:r>
              <a:rPr lang="en" altLang="zh-CN" b="1" dirty="0"/>
              <a:t>Data-driven models </a:t>
            </a:r>
            <a:r>
              <a:rPr lang="en" altLang="zh-CN" dirty="0"/>
              <a:t>can </a:t>
            </a:r>
            <a:r>
              <a:rPr lang="en" altLang="zh-CN" b="1" dirty="0"/>
              <a:t>learn relationships </a:t>
            </a:r>
            <a:r>
              <a:rPr lang="en" altLang="zh-CN" dirty="0"/>
              <a:t>between machine damage and process parameters </a:t>
            </a:r>
            <a:r>
              <a:rPr lang="en" altLang="zh-CN" b="1" dirty="0"/>
              <a:t>from historical data</a:t>
            </a:r>
            <a:r>
              <a:rPr lang="en" altLang="zh-CN" dirty="0"/>
              <a:t>, and such relationships can </a:t>
            </a:r>
            <a:r>
              <a:rPr lang="en" altLang="zh-CN" b="1" dirty="0"/>
              <a:t>predict future damage</a:t>
            </a:r>
            <a:endParaRPr lang="en" altLang="zh-CN" sz="2400" b="1" dirty="0"/>
          </a:p>
          <a:p>
            <a:r>
              <a:rPr lang="en" sz="2400" dirty="0"/>
              <a:t>Challenge: </a:t>
            </a:r>
            <a:r>
              <a:rPr lang="en" sz="2400" b="1" dirty="0"/>
              <a:t>Non-linear</a:t>
            </a:r>
            <a:r>
              <a:rPr lang="en" sz="2400" dirty="0"/>
              <a:t> and </a:t>
            </a:r>
            <a:r>
              <a:rPr lang="en" sz="2400" b="1" dirty="0"/>
              <a:t>discontinuous</a:t>
            </a:r>
            <a:r>
              <a:rPr lang="en" sz="2400" dirty="0"/>
              <a:t> relationship</a:t>
            </a:r>
          </a:p>
          <a:p>
            <a:r>
              <a:rPr lang="en" sz="2400" dirty="0"/>
              <a:t>Data: 2 dependent variables, 11 independent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20359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Approach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6561" y="2179819"/>
                <a:ext cx="11016306" cy="36947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Past approach:</a:t>
                </a:r>
              </a:p>
              <a:p>
                <a:pPr lvl="1"/>
                <a:r>
                  <a:rPr lang="en" altLang="zh-CN" sz="2000" dirty="0"/>
                  <a:t>Bergmann et al. 2010 [1]: framework for learning machine maintenance using regression</a:t>
                </a:r>
                <a:endParaRPr lang="en-US" sz="2000" dirty="0"/>
              </a:p>
              <a:p>
                <a:pPr lvl="1"/>
                <a:r>
                  <a:rPr lang="en-US" sz="2000" dirty="0"/>
                  <a:t>Kwak et al. 2012 [2]: data mining for fitting missing data using missing values-Patient Rule Induction algorithm</a:t>
                </a:r>
              </a:p>
              <a:p>
                <a:r>
                  <a:rPr lang="en-US" dirty="0"/>
                  <a:t>Our approach:</a:t>
                </a:r>
              </a:p>
              <a:p>
                <a:pPr lvl="1"/>
                <a:r>
                  <a:rPr lang="en-US" b="1" dirty="0"/>
                  <a:t>Feature Engineering </a:t>
                </a:r>
              </a:p>
              <a:p>
                <a:pPr lvl="1"/>
                <a:r>
                  <a:rPr lang="en-US" b="1" dirty="0"/>
                  <a:t>Stacking</a:t>
                </a:r>
              </a:p>
              <a:p>
                <a:pPr lvl="1"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" altLang="zh-CN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𝑳𝑺𝑻𝑴</m:t>
                        </m:r>
                      </m:sub>
                    </m:sSub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𝑳𝑺𝑻𝑴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𝑲𝑵𝑵</m:t>
                        </m:r>
                      </m:sub>
                    </m:sSub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𝑲𝑵𝑵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𝑿𝑮𝑩𝒐𝒐𝒔𝒕</m:t>
                        </m:r>
                      </m:sub>
                    </m:sSub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𝑿𝑮𝑩𝒐𝒐𝒔𝒕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561" y="2179819"/>
                <a:ext cx="11016306" cy="3694771"/>
              </a:xfrm>
              <a:blipFill>
                <a:blip r:embed="rId2"/>
                <a:stretch>
                  <a:fillRect l="-996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3F27C20-8991-6247-BC33-708C5A463FC9}"/>
              </a:ext>
            </a:extLst>
          </p:cNvPr>
          <p:cNvSpPr txBox="1"/>
          <p:nvPr/>
        </p:nvSpPr>
        <p:spPr>
          <a:xfrm>
            <a:off x="269148" y="5874590"/>
            <a:ext cx="576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[1] </a:t>
            </a:r>
            <a:r>
              <a:rPr lang="en" altLang="zh-C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https://www.ndt.net/article/ndtnet/2010/bergmann.pdf</a:t>
            </a:r>
            <a:endParaRPr lang="en" altLang="zh-CN" sz="1200" dirty="0"/>
          </a:p>
          <a:p>
            <a:r>
              <a:rPr kumimoji="1" lang="en" altLang="zh-CN" sz="1200" dirty="0"/>
              <a:t>[2] </a:t>
            </a:r>
            <a:r>
              <a:rPr lang="en" altLang="zh-CN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https://www.sciencedirect.com/science/article/pii/S0957417411012450?via%3Dihub</a:t>
            </a:r>
            <a:r>
              <a:rPr kumimoji="1" lang="en" altLang="zh-CN" sz="1200" dirty="0"/>
              <a:t>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68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D04C-2B8E-DA41-98CD-3B1E775E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75207"/>
            <a:ext cx="6129134" cy="84216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Data Cleaning and Analytics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CB6DC-B41D-F34F-BAD8-298A0565D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590800"/>
            <a:ext cx="5181600" cy="3551583"/>
          </a:xfrm>
        </p:spPr>
        <p:txBody>
          <a:bodyPr/>
          <a:lstStyle/>
          <a:p>
            <a:r>
              <a:rPr kumimoji="1" lang="en-US" altLang="zh-CN" dirty="0"/>
              <a:t>All data mapped within a universal time scale </a:t>
            </a:r>
          </a:p>
          <a:p>
            <a:r>
              <a:rPr kumimoji="1" lang="en-US" altLang="zh-CN" dirty="0"/>
              <a:t>Missing data is linearly interpolated using the 2 closest data point</a:t>
            </a:r>
          </a:p>
          <a:p>
            <a:r>
              <a:rPr kumimoji="1" lang="en-US" altLang="zh-CN" dirty="0"/>
              <a:t>Correlation Matrix applied</a:t>
            </a:r>
          </a:p>
          <a:p>
            <a:r>
              <a:rPr kumimoji="1" lang="en-US" altLang="zh-CN" dirty="0"/>
              <a:t>Battery Voltage is irrelevant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E4A7DB-BE7D-E845-B3E3-35243241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03" y="1420777"/>
            <a:ext cx="4954263" cy="4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8F3B-5D90-914E-9FE2-F2B31098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6B64D-EFCA-114D-B37F-67378F566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6156110" cy="3879437"/>
          </a:xfrm>
        </p:spPr>
        <p:txBody>
          <a:bodyPr/>
          <a:lstStyle/>
          <a:p>
            <a:pPr fontAlgn="base"/>
            <a:r>
              <a:rPr lang="en" altLang="zh-CN" dirty="0"/>
              <a:t>Binary Classification on Machine Usage</a:t>
            </a:r>
          </a:p>
          <a:p>
            <a:pPr lvl="1" fontAlgn="base"/>
            <a:r>
              <a:rPr lang="en" altLang="zh-CN" dirty="0"/>
              <a:t>Adding time-related attribute to </a:t>
            </a:r>
            <a:r>
              <a:rPr lang="en" altLang="zh-CN" dirty="0" err="1"/>
              <a:t>XGBoost</a:t>
            </a:r>
            <a:r>
              <a:rPr lang="en" altLang="zh-CN" dirty="0"/>
              <a:t> and KNN</a:t>
            </a:r>
          </a:p>
          <a:p>
            <a:pPr fontAlgn="base"/>
            <a:r>
              <a:rPr lang="en" altLang="zh-CN" dirty="0"/>
              <a:t>Achieved using Random Forest</a:t>
            </a:r>
          </a:p>
          <a:p>
            <a:pPr lvl="1" fontAlgn="base"/>
            <a:r>
              <a:rPr lang="en" altLang="zh-CN" dirty="0"/>
              <a:t>Random Forest outperforms Logistics Regression with RMS=0.16%</a:t>
            </a:r>
          </a:p>
          <a:p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752F86-B8E4-CF44-9BA3-E3DB931A2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70" y="2262946"/>
            <a:ext cx="4969167" cy="312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2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24BF-1F7C-814C-94F5-024956F5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 Regression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11F5B-8DF2-9446-8539-94EC6B0D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10515600" cy="3879437"/>
          </a:xfrm>
        </p:spPr>
        <p:txBody>
          <a:bodyPr/>
          <a:lstStyle/>
          <a:p>
            <a:pPr fontAlgn="base"/>
            <a:r>
              <a:rPr lang="en" altLang="zh-CN" dirty="0"/>
              <a:t>KNN Regression</a:t>
            </a:r>
          </a:p>
          <a:p>
            <a:pPr lvl="1" fontAlgn="base"/>
            <a:r>
              <a:rPr lang="en" altLang="zh-CN" dirty="0"/>
              <a:t>Model accuracy increases with increasing data size</a:t>
            </a:r>
          </a:p>
          <a:p>
            <a:pPr lvl="2" fontAlgn="base"/>
            <a:r>
              <a:rPr lang="en" altLang="zh-CN" dirty="0"/>
              <a:t>Accuracy will increase with continuous recording of historical data</a:t>
            </a:r>
          </a:p>
          <a:p>
            <a:pPr lvl="1" fontAlgn="base"/>
            <a:r>
              <a:rPr lang="en" altLang="zh-CN" dirty="0"/>
              <a:t>Not good with drilling process </a:t>
            </a:r>
          </a:p>
          <a:p>
            <a:pPr fontAlgn="base"/>
            <a:endParaRPr lang="e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E5188D-7AB9-0743-B5B0-6CA05B59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" y="3943314"/>
            <a:ext cx="4874450" cy="1651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5A2D10-CEEF-934C-8425-F0F4EF95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3" y="3943314"/>
            <a:ext cx="4867186" cy="16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24BF-1F7C-814C-94F5-024956F5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XGBoost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11F5B-8DF2-9446-8539-94EC6B0D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10515600" cy="3879437"/>
          </a:xfrm>
        </p:spPr>
        <p:txBody>
          <a:bodyPr/>
          <a:lstStyle/>
          <a:p>
            <a:pPr fontAlgn="base"/>
            <a:r>
              <a:rPr lang="en" altLang="zh-CN" dirty="0" err="1"/>
              <a:t>XGBoost</a:t>
            </a:r>
            <a:endParaRPr lang="en" altLang="zh-CN" dirty="0"/>
          </a:p>
          <a:p>
            <a:pPr lvl="1" fontAlgn="base"/>
            <a:r>
              <a:rPr lang="en" altLang="zh-CN" dirty="0"/>
              <a:t>Efficient</a:t>
            </a:r>
          </a:p>
          <a:p>
            <a:pPr lvl="1" fontAlgn="base"/>
            <a:r>
              <a:rPr lang="en" altLang="zh-CN" dirty="0"/>
              <a:t>Adaptable to different data distributions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466253-4015-C047-BFBB-58C25690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9" y="3629294"/>
            <a:ext cx="3821792" cy="2513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ED208E-3794-9A4F-9E00-D3063186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64" y="3629294"/>
            <a:ext cx="3821792" cy="25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3FFC-DEAC-8944-A86B-4BF26D3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D538F-E572-E148-948F-3F216AE0B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10515600" cy="3879437"/>
          </a:xfrm>
        </p:spPr>
        <p:txBody>
          <a:bodyPr/>
          <a:lstStyle/>
          <a:p>
            <a:r>
              <a:rPr kumimoji="1" lang="en-US" altLang="zh-CN" dirty="0"/>
              <a:t>Recurrent neural network: learn order dependence among data in a sequential feed</a:t>
            </a:r>
          </a:p>
          <a:p>
            <a:r>
              <a:rPr kumimoji="1" lang="en-US" altLang="zh-CN" dirty="0"/>
              <a:t>Capable for making prediction for a relatively long period</a:t>
            </a:r>
            <a:endParaRPr kumimoji="1" lang="zh-CN" altLang="en-US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6A4A85-F5AF-304C-A49A-0B626A26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45" y="3816312"/>
            <a:ext cx="4652143" cy="2326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075FE-26B8-7E40-88C0-004540ED3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8" y="3816312"/>
            <a:ext cx="4652142" cy="23260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BEF4E1-5007-EC45-8FB9-0AAEA7B68F28}"/>
              </a:ext>
            </a:extLst>
          </p:cNvPr>
          <p:cNvSpPr txBox="1"/>
          <p:nvPr/>
        </p:nvSpPr>
        <p:spPr>
          <a:xfrm>
            <a:off x="7728858" y="4017998"/>
            <a:ext cx="20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_week prediction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85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514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Proxima Nova</vt:lpstr>
      <vt:lpstr>Arial</vt:lpstr>
      <vt:lpstr>Calibri</vt:lpstr>
      <vt:lpstr>Cambria Math</vt:lpstr>
      <vt:lpstr>Office Theme</vt:lpstr>
      <vt:lpstr>Data-Driven Modeling for Machine Damage Accumulation Prediction</vt:lpstr>
      <vt:lpstr>Introduction</vt:lpstr>
      <vt:lpstr>Problem Formulation</vt:lpstr>
      <vt:lpstr>Approach</vt:lpstr>
      <vt:lpstr>Data Cleaning and Analytics</vt:lpstr>
      <vt:lpstr>Feature Engineering</vt:lpstr>
      <vt:lpstr>KNN Regression</vt:lpstr>
      <vt:lpstr>XGBoost</vt:lpstr>
      <vt:lpstr>LSTM</vt:lpstr>
      <vt:lpstr>Stacking</vt:lpstr>
      <vt:lpstr>Results</vt:lpstr>
      <vt:lpstr>Findings and Discussion</vt:lpstr>
      <vt:lpstr>Closure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Yu, Su</cp:lastModifiedBy>
  <cp:revision>123</cp:revision>
  <dcterms:created xsi:type="dcterms:W3CDTF">2020-05-05T18:14:27Z</dcterms:created>
  <dcterms:modified xsi:type="dcterms:W3CDTF">2020-08-16T21:26:37Z</dcterms:modified>
</cp:coreProperties>
</file>