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6858000" cx="12192000"/>
  <p:notesSz cx="6858000" cy="9144000"/>
  <p:embeddedFontLst>
    <p:embeddedFont>
      <p:font typeface="Proxima Nova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2" roundtripDataSignature="AMtx7miUUkADQGpA6DgS8/SKeIvyeZQ3z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italic.fntdata"/><Relationship Id="rId11" Type="http://schemas.openxmlformats.org/officeDocument/2006/relationships/slide" Target="slides/slide7.xml"/><Relationship Id="rId22" Type="http://customschemas.google.com/relationships/presentationmetadata" Target="metadata"/><Relationship Id="rId10" Type="http://schemas.openxmlformats.org/officeDocument/2006/relationships/slide" Target="slides/slide6.xml"/><Relationship Id="rId21" Type="http://schemas.openxmlformats.org/officeDocument/2006/relationships/font" Target="fonts/ProximaNova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ProximaNova-bold.fntdata"/><Relationship Id="rId6" Type="http://schemas.openxmlformats.org/officeDocument/2006/relationships/slide" Target="slides/slide2.xml"/><Relationship Id="rId18" Type="http://schemas.openxmlformats.org/officeDocument/2006/relationships/font" Target="fonts/ProximaNova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903fa8b73c_5_2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903fa8b73c_5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903fa8b73c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g903fa8b73c_6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90e56affc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g90e56affca_0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903fa8b73c_3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g903fa8b73c_3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903fa8b73c_3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g903fa8b73c_3_1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903fa8b73c_5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903fa8b73c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903fa8b73c_5_3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903fa8b73c_5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903fa8b73c_5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903fa8b73c_5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903fa8b73c_5_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903fa8b73c_5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8"/>
          <p:cNvSpPr txBox="1"/>
          <p:nvPr>
            <p:ph type="ctrTitle"/>
          </p:nvPr>
        </p:nvSpPr>
        <p:spPr>
          <a:xfrm>
            <a:off x="1297858" y="1309688"/>
            <a:ext cx="9370142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45B45"/>
              </a:buClr>
              <a:buSzPts val="5400"/>
              <a:buFont typeface="Proxima Nova"/>
              <a:buNone/>
              <a:defRPr sz="5400">
                <a:solidFill>
                  <a:srgbClr val="245B4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" name="Google Shape;12;p8"/>
          <p:cNvSpPr txBox="1"/>
          <p:nvPr>
            <p:ph idx="1" type="subTitle"/>
          </p:nvPr>
        </p:nvSpPr>
        <p:spPr>
          <a:xfrm>
            <a:off x="1297858" y="3889017"/>
            <a:ext cx="9370142" cy="8894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3" name="Google Shape;13;p8"/>
          <p:cNvSpPr txBox="1"/>
          <p:nvPr>
            <p:ph idx="12" type="sldNum"/>
          </p:nvPr>
        </p:nvSpPr>
        <p:spPr>
          <a:xfrm>
            <a:off x="4724400" y="648171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algn="ct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algn="ct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algn="ct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algn="ct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algn="ct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algn="ct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algn="ct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algn="ct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9"/>
          <p:cNvSpPr txBox="1"/>
          <p:nvPr>
            <p:ph type="title"/>
          </p:nvPr>
        </p:nvSpPr>
        <p:spPr>
          <a:xfrm>
            <a:off x="440634" y="1420777"/>
            <a:ext cx="10515600" cy="8421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45B45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9"/>
          <p:cNvSpPr txBox="1"/>
          <p:nvPr>
            <p:ph idx="1" type="body"/>
          </p:nvPr>
        </p:nvSpPr>
        <p:spPr>
          <a:xfrm>
            <a:off x="440634" y="2262946"/>
            <a:ext cx="5181600" cy="387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" name="Google Shape;17;p9"/>
          <p:cNvSpPr txBox="1"/>
          <p:nvPr>
            <p:ph idx="2" type="body"/>
          </p:nvPr>
        </p:nvSpPr>
        <p:spPr>
          <a:xfrm>
            <a:off x="5774634" y="2262946"/>
            <a:ext cx="5181600" cy="387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9"/>
          <p:cNvSpPr txBox="1"/>
          <p:nvPr>
            <p:ph idx="12" type="sldNum"/>
          </p:nvPr>
        </p:nvSpPr>
        <p:spPr>
          <a:xfrm>
            <a:off x="4724400" y="648171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algn="ct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algn="ct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algn="ct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algn="ct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algn="ct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algn="ct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algn="ct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algn="ct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0"/>
          <p:cNvSpPr txBox="1"/>
          <p:nvPr>
            <p:ph idx="12" type="sldNum"/>
          </p:nvPr>
        </p:nvSpPr>
        <p:spPr>
          <a:xfrm>
            <a:off x="4724400" y="648171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algn="ct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algn="ct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algn="ct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algn="ct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algn="ct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algn="ct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algn="ct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algn="ct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1"/>
          <p:cNvSpPr txBox="1"/>
          <p:nvPr>
            <p:ph type="title"/>
          </p:nvPr>
        </p:nvSpPr>
        <p:spPr>
          <a:xfrm>
            <a:off x="454163" y="1709739"/>
            <a:ext cx="10515600" cy="9638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45B45"/>
              </a:buClr>
              <a:buSzPts val="6000"/>
              <a:buFont typeface="Proxima Nova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1"/>
          <p:cNvSpPr txBox="1"/>
          <p:nvPr>
            <p:ph idx="1" type="body"/>
          </p:nvPr>
        </p:nvSpPr>
        <p:spPr>
          <a:xfrm>
            <a:off x="454163" y="27606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27332"/>
              </a:buClr>
              <a:buSzPts val="2400"/>
              <a:buNone/>
              <a:defRPr sz="2400">
                <a:solidFill>
                  <a:srgbClr val="62733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4" name="Google Shape;24;p11"/>
          <p:cNvSpPr txBox="1"/>
          <p:nvPr>
            <p:ph idx="12" type="sldNum"/>
          </p:nvPr>
        </p:nvSpPr>
        <p:spPr>
          <a:xfrm>
            <a:off x="4724400" y="648171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algn="ct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algn="ct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algn="ct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algn="ct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algn="ct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algn="ct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algn="ct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algn="ct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2"/>
          <p:cNvSpPr txBox="1"/>
          <p:nvPr>
            <p:ph type="title"/>
          </p:nvPr>
        </p:nvSpPr>
        <p:spPr>
          <a:xfrm>
            <a:off x="440634" y="1309343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45B45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2"/>
          <p:cNvSpPr txBox="1"/>
          <p:nvPr>
            <p:ph idx="12" type="sldNum"/>
          </p:nvPr>
        </p:nvSpPr>
        <p:spPr>
          <a:xfrm>
            <a:off x="4724400" y="648171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algn="ct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algn="ct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algn="ct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algn="ct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algn="ct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algn="ct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algn="ct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algn="ct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3"/>
          <p:cNvSpPr txBox="1"/>
          <p:nvPr>
            <p:ph type="title"/>
          </p:nvPr>
        </p:nvSpPr>
        <p:spPr>
          <a:xfrm>
            <a:off x="440634" y="1309343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45B45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3"/>
          <p:cNvSpPr txBox="1"/>
          <p:nvPr>
            <p:ph idx="1" type="body"/>
          </p:nvPr>
        </p:nvSpPr>
        <p:spPr>
          <a:xfrm>
            <a:off x="440634" y="2769843"/>
            <a:ext cx="10515600" cy="18617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13"/>
          <p:cNvSpPr txBox="1"/>
          <p:nvPr>
            <p:ph idx="12" type="sldNum"/>
          </p:nvPr>
        </p:nvSpPr>
        <p:spPr>
          <a:xfrm>
            <a:off x="4724400" y="648171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algn="ct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algn="ct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algn="ct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algn="ct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algn="ct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algn="ct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algn="ct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algn="ct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4"/>
          <p:cNvSpPr txBox="1"/>
          <p:nvPr>
            <p:ph type="title"/>
          </p:nvPr>
        </p:nvSpPr>
        <p:spPr>
          <a:xfrm>
            <a:off x="839788" y="117951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45B45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4"/>
          <p:cNvSpPr txBox="1"/>
          <p:nvPr>
            <p:ph idx="1" type="body"/>
          </p:nvPr>
        </p:nvSpPr>
        <p:spPr>
          <a:xfrm>
            <a:off x="839788" y="2495550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5" name="Google Shape;35;p14"/>
          <p:cNvSpPr txBox="1"/>
          <p:nvPr>
            <p:ph idx="2" type="body"/>
          </p:nvPr>
        </p:nvSpPr>
        <p:spPr>
          <a:xfrm>
            <a:off x="839788" y="3319462"/>
            <a:ext cx="5157787" cy="28158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14"/>
          <p:cNvSpPr txBox="1"/>
          <p:nvPr>
            <p:ph idx="3" type="body"/>
          </p:nvPr>
        </p:nvSpPr>
        <p:spPr>
          <a:xfrm>
            <a:off x="6172200" y="2495550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7" name="Google Shape;37;p14"/>
          <p:cNvSpPr txBox="1"/>
          <p:nvPr>
            <p:ph idx="4" type="body"/>
          </p:nvPr>
        </p:nvSpPr>
        <p:spPr>
          <a:xfrm>
            <a:off x="6172200" y="3319462"/>
            <a:ext cx="5183188" cy="28158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14"/>
          <p:cNvSpPr txBox="1"/>
          <p:nvPr>
            <p:ph idx="12" type="sldNum"/>
          </p:nvPr>
        </p:nvSpPr>
        <p:spPr>
          <a:xfrm>
            <a:off x="4724400" y="648171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algn="ct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algn="ct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algn="ct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algn="ct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algn="ct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algn="ct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algn="ct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algn="ct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5"/>
          <p:cNvSpPr txBox="1"/>
          <p:nvPr>
            <p:ph type="title"/>
          </p:nvPr>
        </p:nvSpPr>
        <p:spPr>
          <a:xfrm>
            <a:off x="839788" y="1460091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45B45"/>
              </a:buClr>
              <a:buSzPts val="3200"/>
              <a:buFont typeface="Proxima Nova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5"/>
          <p:cNvSpPr txBox="1"/>
          <p:nvPr>
            <p:ph idx="1" type="body"/>
          </p:nvPr>
        </p:nvSpPr>
        <p:spPr>
          <a:xfrm>
            <a:off x="5183188" y="1990317"/>
            <a:ext cx="6172200" cy="3923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42" name="Google Shape;42;p15"/>
          <p:cNvSpPr txBox="1"/>
          <p:nvPr>
            <p:ph idx="2" type="body"/>
          </p:nvPr>
        </p:nvSpPr>
        <p:spPr>
          <a:xfrm>
            <a:off x="839788" y="3060291"/>
            <a:ext cx="3932237" cy="28538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43" name="Google Shape;43;p15"/>
          <p:cNvSpPr txBox="1"/>
          <p:nvPr>
            <p:ph idx="12" type="sldNum"/>
          </p:nvPr>
        </p:nvSpPr>
        <p:spPr>
          <a:xfrm>
            <a:off x="4724400" y="648171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algn="ct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algn="ct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algn="ct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algn="ct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algn="ct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algn="ct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algn="ct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algn="ct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6"/>
          <p:cNvSpPr txBox="1"/>
          <p:nvPr>
            <p:ph type="title"/>
          </p:nvPr>
        </p:nvSpPr>
        <p:spPr>
          <a:xfrm>
            <a:off x="839788" y="1622323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45B45"/>
              </a:buClr>
              <a:buSzPts val="3200"/>
              <a:buFont typeface="Proxima Nova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6"/>
          <p:cNvSpPr/>
          <p:nvPr>
            <p:ph idx="2" type="pic"/>
          </p:nvPr>
        </p:nvSpPr>
        <p:spPr>
          <a:xfrm>
            <a:off x="5183188" y="2152549"/>
            <a:ext cx="6172200" cy="3813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Google Shape;47;p16"/>
          <p:cNvSpPr txBox="1"/>
          <p:nvPr>
            <p:ph idx="1" type="body"/>
          </p:nvPr>
        </p:nvSpPr>
        <p:spPr>
          <a:xfrm>
            <a:off x="839788" y="3222523"/>
            <a:ext cx="3932237" cy="27432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48" name="Google Shape;48;p16"/>
          <p:cNvSpPr txBox="1"/>
          <p:nvPr>
            <p:ph idx="12" type="sldNum"/>
          </p:nvPr>
        </p:nvSpPr>
        <p:spPr>
          <a:xfrm>
            <a:off x="4724400" y="648171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algn="ct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algn="ct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algn="ct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algn="ct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algn="ct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algn="ct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algn="ct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algn="ct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7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/>
          <p:nvPr>
            <p:ph type="title"/>
          </p:nvPr>
        </p:nvSpPr>
        <p:spPr>
          <a:xfrm>
            <a:off x="440634" y="1309343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45B45"/>
              </a:buClr>
              <a:buSzPts val="4400"/>
              <a:buFont typeface="Proxima Nova"/>
              <a:buNone/>
              <a:defRPr b="1" i="0" sz="4400" u="none" cap="none" strike="noStrike">
                <a:solidFill>
                  <a:srgbClr val="245B45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7"/>
          <p:cNvSpPr txBox="1"/>
          <p:nvPr>
            <p:ph idx="1" type="body"/>
          </p:nvPr>
        </p:nvSpPr>
        <p:spPr>
          <a:xfrm>
            <a:off x="440634" y="2769843"/>
            <a:ext cx="10515600" cy="18617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7"/>
          <p:cNvSpPr txBox="1"/>
          <p:nvPr>
            <p:ph idx="12" type="sldNum"/>
          </p:nvPr>
        </p:nvSpPr>
        <p:spPr>
          <a:xfrm>
            <a:off x="9301942" y="6407692"/>
            <a:ext cx="154062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A sign in the dark&#10;&#10;Description automatically generated" id="9" name="Google Shape;9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454059" y="6322510"/>
            <a:ext cx="2488750" cy="53549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6.png"/><Relationship Id="rId5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Relationship Id="rId4" Type="http://schemas.openxmlformats.org/officeDocument/2006/relationships/image" Target="../media/image3.png"/><Relationship Id="rId5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"/>
          <p:cNvSpPr txBox="1"/>
          <p:nvPr>
            <p:ph type="ctrTitle"/>
          </p:nvPr>
        </p:nvSpPr>
        <p:spPr>
          <a:xfrm>
            <a:off x="454650" y="1378775"/>
            <a:ext cx="112827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45B45"/>
              </a:buClr>
              <a:buSzPts val="5400"/>
              <a:buFont typeface="Proxima Nova"/>
              <a:buNone/>
            </a:pPr>
            <a:r>
              <a:rPr lang="en-US" sz="5200"/>
              <a:t>Additive Manufacturing Product Single Layer Shape Accuracy Analysis by Using Multi-type Dataset</a:t>
            </a:r>
            <a:endParaRPr sz="5200"/>
          </a:p>
        </p:txBody>
      </p:sp>
      <p:sp>
        <p:nvSpPr>
          <p:cNvPr id="54" name="Google Shape;54;p1"/>
          <p:cNvSpPr txBox="1"/>
          <p:nvPr>
            <p:ph idx="1" type="subTitle"/>
          </p:nvPr>
        </p:nvSpPr>
        <p:spPr>
          <a:xfrm>
            <a:off x="1297858" y="3889016"/>
            <a:ext cx="9370142" cy="16592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Problem 2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HACKATHON_DDX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Yinshuang Xiao, Anlan Dong, Kaiyue Deng</a:t>
            </a:r>
            <a:endParaRPr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g903fa8b73c_5_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71850" y="1366825"/>
            <a:ext cx="5448300" cy="412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5"/>
          <p:cNvSpPr txBox="1"/>
          <p:nvPr>
            <p:ph type="title"/>
          </p:nvPr>
        </p:nvSpPr>
        <p:spPr>
          <a:xfrm>
            <a:off x="66561" y="1337650"/>
            <a:ext cx="10515600" cy="8421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45B45"/>
              </a:buClr>
              <a:buSzPts val="3600"/>
              <a:buFont typeface="Proxima Nova"/>
              <a:buNone/>
            </a:pPr>
            <a:r>
              <a:rPr lang="en-US" sz="3600"/>
              <a:t>Findings and Discussion</a:t>
            </a:r>
            <a:endParaRPr sz="3600"/>
          </a:p>
        </p:txBody>
      </p:sp>
      <p:sp>
        <p:nvSpPr>
          <p:cNvPr id="156" name="Google Shape;156;p5"/>
          <p:cNvSpPr txBox="1"/>
          <p:nvPr>
            <p:ph idx="1" type="body"/>
          </p:nvPr>
        </p:nvSpPr>
        <p:spPr>
          <a:xfrm>
            <a:off x="66561" y="2287885"/>
            <a:ext cx="10515600" cy="387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How your approach/model/simulation helps address the challenges and solve the problem?</a:t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It helps visualize the comparisons between the supposed layers and the actual layers. And proposes a protocol for directing recoater blade to a more proper position.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903fa8b73c_6_0"/>
          <p:cNvSpPr txBox="1"/>
          <p:nvPr>
            <p:ph type="title"/>
          </p:nvPr>
        </p:nvSpPr>
        <p:spPr>
          <a:xfrm>
            <a:off x="66561" y="1337650"/>
            <a:ext cx="10515600" cy="84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45B45"/>
              </a:buClr>
              <a:buSzPts val="3600"/>
              <a:buFont typeface="Proxima Nova"/>
              <a:buNone/>
            </a:pPr>
            <a:r>
              <a:rPr lang="en-US" sz="3600"/>
              <a:t>Fu</a:t>
            </a:r>
            <a:r>
              <a:rPr lang="en-US" sz="3600"/>
              <a:t>ture Work</a:t>
            </a:r>
            <a:endParaRPr sz="3600"/>
          </a:p>
        </p:txBody>
      </p:sp>
      <p:sp>
        <p:nvSpPr>
          <p:cNvPr id="162" name="Google Shape;162;g903fa8b73c_6_0"/>
          <p:cNvSpPr txBox="1"/>
          <p:nvPr>
            <p:ph idx="1" type="body"/>
          </p:nvPr>
        </p:nvSpPr>
        <p:spPr>
          <a:xfrm>
            <a:off x="66561" y="2287885"/>
            <a:ext cx="10515600" cy="38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163" name="Google Shape;163;g903fa8b73c_6_0"/>
          <p:cNvSpPr txBox="1"/>
          <p:nvPr>
            <p:ph idx="1" type="body"/>
          </p:nvPr>
        </p:nvSpPr>
        <p:spPr>
          <a:xfrm>
            <a:off x="236825" y="2436150"/>
            <a:ext cx="10515600" cy="13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Continue FFT signal processing of melt pool images, and analyze how the variations in laser power affect the fidelity of dimensions. [3]</a:t>
            </a:r>
            <a:endParaRPr sz="2000"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Higher Resolution LWI Camera will yield better and more meaningful result.</a:t>
            </a:r>
            <a:endParaRPr sz="2000"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Study control system of PBF and direct recoater blade.</a:t>
            </a:r>
            <a:endParaRPr sz="2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90e56affca_0_6"/>
          <p:cNvSpPr txBox="1"/>
          <p:nvPr>
            <p:ph type="title"/>
          </p:nvPr>
        </p:nvSpPr>
        <p:spPr>
          <a:xfrm>
            <a:off x="66561" y="1337650"/>
            <a:ext cx="10515600" cy="84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45B45"/>
              </a:buClr>
              <a:buSzPts val="3600"/>
              <a:buFont typeface="Proxima Nova"/>
              <a:buNone/>
            </a:pPr>
            <a:r>
              <a:rPr lang="en-US" sz="3600"/>
              <a:t>Reference</a:t>
            </a:r>
            <a:r>
              <a:rPr lang="en-US" sz="3600"/>
              <a:t>s</a:t>
            </a:r>
            <a:endParaRPr sz="3600"/>
          </a:p>
        </p:txBody>
      </p:sp>
      <p:sp>
        <p:nvSpPr>
          <p:cNvPr id="169" name="Google Shape;169;g90e56affca_0_6"/>
          <p:cNvSpPr txBox="1"/>
          <p:nvPr>
            <p:ph idx="1" type="body"/>
          </p:nvPr>
        </p:nvSpPr>
        <p:spPr>
          <a:xfrm>
            <a:off x="244161" y="2179760"/>
            <a:ext cx="10515600" cy="38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100"/>
              <a:t>[1] </a:t>
            </a:r>
            <a:r>
              <a:rPr lang="en-US" sz="2100"/>
              <a:t>Kolb, T., Elahb, R., Scheitler, C., Hentschel, O., Tremel, J. and Schmidt., M., 2020, “Camera signal dependencies within coaxial melt pool monitoring in laser powder bed fusion,” Rapid Prototyping Journal, 26(1), pp. 100-106. DOI: 10.1108/RPJ-01-2019-0022</a:t>
            </a:r>
            <a:endParaRPr sz="2100"/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100"/>
              <a:t>[2] Scime, L. and Beuth, J., 2018. “Anomaly detection and classification in a laser powder bed additive manufacturing process using a trained computer vision algorithm.” Additive Manufacturing, 19, pp.114-126.</a:t>
            </a:r>
            <a:endParaRPr sz="2100"/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100"/>
              <a:t>[3] Guo, Q. et al., 2019, “In-situ characterization and quantification of melt pool variation under constant input energy density in laser powder bed fusion additive manufacturing process.” Additive Manufacturing, 28, pp. 600-609.</a:t>
            </a:r>
            <a:endParaRPr sz="2100"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"/>
          <p:cNvSpPr txBox="1"/>
          <p:nvPr>
            <p:ph type="title"/>
          </p:nvPr>
        </p:nvSpPr>
        <p:spPr>
          <a:xfrm>
            <a:off x="66561" y="1337650"/>
            <a:ext cx="10515600" cy="8421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45B45"/>
              </a:buClr>
              <a:buSzPts val="3600"/>
              <a:buFont typeface="Proxima Nova"/>
              <a:buNone/>
            </a:pPr>
            <a:r>
              <a:rPr lang="en-US" sz="3600"/>
              <a:t>PROBLEM DESCRIPTION</a:t>
            </a:r>
            <a:endParaRPr/>
          </a:p>
        </p:txBody>
      </p:sp>
      <p:sp>
        <p:nvSpPr>
          <p:cNvPr id="60" name="Google Shape;60;p2"/>
          <p:cNvSpPr txBox="1"/>
          <p:nvPr>
            <p:ph idx="1" type="body"/>
          </p:nvPr>
        </p:nvSpPr>
        <p:spPr>
          <a:xfrm>
            <a:off x="0" y="1996700"/>
            <a:ext cx="6518400" cy="26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US"/>
              <a:t>Background</a:t>
            </a:r>
            <a:endParaRPr b="1"/>
          </a:p>
          <a:p>
            <a:pPr indent="-203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Additive manufacturing (AM) quality is greatly influence by melting process, layer powder spreading, and system calibration, etc.</a:t>
            </a:r>
            <a:endParaRPr sz="2000"/>
          </a:p>
          <a:p>
            <a:pPr indent="-203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Secondary systems are applied to record product forming process to help understand AM characters and identify stochastic influential factors.</a:t>
            </a:r>
            <a:endParaRPr sz="2000"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pic>
        <p:nvPicPr>
          <p:cNvPr id="61" name="Google Shape;61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01654" y="2091019"/>
            <a:ext cx="5368846" cy="3519472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2"/>
          <p:cNvSpPr txBox="1"/>
          <p:nvPr/>
        </p:nvSpPr>
        <p:spPr>
          <a:xfrm>
            <a:off x="6486475" y="5686150"/>
            <a:ext cx="5599200" cy="5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222222"/>
                </a:solidFill>
              </a:rPr>
              <a:t>Yang, Z., Lu, Y., Yeung, H., &amp; Krishnamurty, S. (2020). From Scan Strategy to Melt Pool Prediction: A Neighboring-Effect Modeling Method. </a:t>
            </a:r>
            <a:r>
              <a:rPr i="1" lang="en-US" sz="900">
                <a:solidFill>
                  <a:srgbClr val="222222"/>
                </a:solidFill>
              </a:rPr>
              <a:t>Journal of Computing and Information Science in Engineering</a:t>
            </a:r>
            <a:r>
              <a:rPr lang="en-US" sz="900">
                <a:solidFill>
                  <a:srgbClr val="222222"/>
                </a:solidFill>
              </a:rPr>
              <a:t>, </a:t>
            </a:r>
            <a:r>
              <a:rPr i="1" lang="en-US" sz="900">
                <a:solidFill>
                  <a:srgbClr val="222222"/>
                </a:solidFill>
              </a:rPr>
              <a:t>20</a:t>
            </a:r>
            <a:r>
              <a:rPr lang="en-US" sz="900">
                <a:solidFill>
                  <a:srgbClr val="222222"/>
                </a:solidFill>
              </a:rPr>
              <a:t>(5).</a:t>
            </a:r>
            <a:endParaRPr sz="900">
              <a:solidFill>
                <a:srgbClr val="222222"/>
              </a:solidFill>
            </a:endParaRPr>
          </a:p>
        </p:txBody>
      </p:sp>
      <p:sp>
        <p:nvSpPr>
          <p:cNvPr id="63" name="Google Shape;63;p2"/>
          <p:cNvSpPr txBox="1"/>
          <p:nvPr>
            <p:ph idx="1" type="body"/>
          </p:nvPr>
        </p:nvSpPr>
        <p:spPr>
          <a:xfrm>
            <a:off x="0" y="4330550"/>
            <a:ext cx="6601800" cy="17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US"/>
              <a:t>Challenges</a:t>
            </a:r>
            <a:endParaRPr b="1"/>
          </a:p>
          <a:p>
            <a:pPr indent="-203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Data recorded by different secondary systems may have different forms. To fully apply the available data source, cross-comparing methodology is needed for datasets with different forms.</a:t>
            </a:r>
            <a:endParaRPr sz="2000"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903fa8b73c_3_1"/>
          <p:cNvSpPr txBox="1"/>
          <p:nvPr>
            <p:ph type="title"/>
          </p:nvPr>
        </p:nvSpPr>
        <p:spPr>
          <a:xfrm>
            <a:off x="66561" y="1337650"/>
            <a:ext cx="10515600" cy="84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45B45"/>
              </a:buClr>
              <a:buSzPts val="3600"/>
              <a:buFont typeface="Proxima Nova"/>
              <a:buNone/>
            </a:pPr>
            <a:r>
              <a:rPr lang="en-US" sz="3600"/>
              <a:t>PROBLEM DESCRIPTION</a:t>
            </a:r>
            <a:endParaRPr/>
          </a:p>
        </p:txBody>
      </p:sp>
      <p:pic>
        <p:nvPicPr>
          <p:cNvPr id="69" name="Google Shape;69;g903fa8b73c_3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02979" y="2011832"/>
            <a:ext cx="5368846" cy="3519472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g903fa8b73c_3_1"/>
          <p:cNvSpPr txBox="1"/>
          <p:nvPr/>
        </p:nvSpPr>
        <p:spPr>
          <a:xfrm>
            <a:off x="6387800" y="5606963"/>
            <a:ext cx="5599200" cy="5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222222"/>
                </a:solidFill>
              </a:rPr>
              <a:t>Yang, Z., Lu, Y., Yeung, H., &amp; Krishnamurty, S. (2020). From Scan Strategy to Melt Pool Prediction: A Neighboring-Effect Modeling Method. </a:t>
            </a:r>
            <a:r>
              <a:rPr i="1" lang="en-US" sz="900">
                <a:solidFill>
                  <a:srgbClr val="222222"/>
                </a:solidFill>
              </a:rPr>
              <a:t>Journal of Computing and Information Science in Engineering</a:t>
            </a:r>
            <a:r>
              <a:rPr lang="en-US" sz="900">
                <a:solidFill>
                  <a:srgbClr val="222222"/>
                </a:solidFill>
              </a:rPr>
              <a:t>, </a:t>
            </a:r>
            <a:r>
              <a:rPr i="1" lang="en-US" sz="900">
                <a:solidFill>
                  <a:srgbClr val="222222"/>
                </a:solidFill>
              </a:rPr>
              <a:t>20</a:t>
            </a:r>
            <a:r>
              <a:rPr lang="en-US" sz="900">
                <a:solidFill>
                  <a:srgbClr val="222222"/>
                </a:solidFill>
              </a:rPr>
              <a:t>(5).</a:t>
            </a:r>
            <a:endParaRPr sz="900">
              <a:solidFill>
                <a:srgbClr val="222222"/>
              </a:solidFill>
            </a:endParaRPr>
          </a:p>
        </p:txBody>
      </p:sp>
      <p:sp>
        <p:nvSpPr>
          <p:cNvPr id="71" name="Google Shape;71;g903fa8b73c_3_1"/>
          <p:cNvSpPr txBox="1"/>
          <p:nvPr>
            <p:ph idx="1" type="body"/>
          </p:nvPr>
        </p:nvSpPr>
        <p:spPr>
          <a:xfrm>
            <a:off x="0" y="3419753"/>
            <a:ext cx="6601800" cy="26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US"/>
              <a:t>Data</a:t>
            </a:r>
            <a:endParaRPr b="1"/>
          </a:p>
          <a:p>
            <a:pPr indent="-203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Command scan path data (mm) and laser power data (W) </a:t>
            </a:r>
            <a:r>
              <a:rPr lang="en-US" sz="2000">
                <a:solidFill>
                  <a:srgbClr val="FF0000"/>
                </a:solidFill>
              </a:rPr>
              <a:t>(Benchmark data)</a:t>
            </a:r>
            <a:endParaRPr sz="2000">
              <a:solidFill>
                <a:srgbClr val="FF0000"/>
              </a:solidFill>
            </a:endParaRPr>
          </a:p>
          <a:p>
            <a:pPr indent="-203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Char char="•"/>
            </a:pPr>
            <a:r>
              <a:rPr lang="en-US" sz="2000">
                <a:solidFill>
                  <a:srgbClr val="000000"/>
                </a:solidFill>
              </a:rPr>
              <a:t>Image files recorded by layer camera </a:t>
            </a:r>
            <a:r>
              <a:rPr lang="en-US" sz="2000">
                <a:solidFill>
                  <a:srgbClr val="FF0000"/>
                </a:solidFill>
              </a:rPr>
              <a:t>(Measured data 1)</a:t>
            </a:r>
            <a:endParaRPr sz="2000">
              <a:solidFill>
                <a:srgbClr val="FF0000"/>
              </a:solidFill>
            </a:endParaRPr>
          </a:p>
          <a:p>
            <a:pPr indent="-203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Char char="•"/>
            </a:pPr>
            <a:r>
              <a:rPr lang="en-US" sz="2000">
                <a:solidFill>
                  <a:srgbClr val="000000"/>
                </a:solidFill>
              </a:rPr>
              <a:t>Measurement scan path data (mm) and laser power data (W) </a:t>
            </a:r>
            <a:r>
              <a:rPr lang="en-US" sz="2000">
                <a:solidFill>
                  <a:srgbClr val="FF0000"/>
                </a:solidFill>
              </a:rPr>
              <a:t>(Measured data 2)</a:t>
            </a:r>
            <a:endParaRPr sz="2000">
              <a:solidFill>
                <a:srgbClr val="FF0000"/>
              </a:solidFill>
            </a:endParaRPr>
          </a:p>
          <a:p>
            <a:pPr indent="-203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Char char="•"/>
            </a:pPr>
            <a:r>
              <a:rPr lang="en-US" sz="2000">
                <a:solidFill>
                  <a:srgbClr val="000000"/>
                </a:solidFill>
              </a:rPr>
              <a:t>MPM camera image </a:t>
            </a:r>
            <a:r>
              <a:rPr lang="en-US" sz="2000">
                <a:solidFill>
                  <a:srgbClr val="FF0000"/>
                </a:solidFill>
              </a:rPr>
              <a:t>(Measured data 3)</a:t>
            </a:r>
            <a:endParaRPr sz="2000">
              <a:solidFill>
                <a:srgbClr val="FF0000"/>
              </a:solidFill>
            </a:endParaRPr>
          </a:p>
        </p:txBody>
      </p:sp>
      <p:sp>
        <p:nvSpPr>
          <p:cNvPr id="72" name="Google Shape;72;g903fa8b73c_3_1"/>
          <p:cNvSpPr/>
          <p:nvPr/>
        </p:nvSpPr>
        <p:spPr>
          <a:xfrm>
            <a:off x="10282075" y="2545850"/>
            <a:ext cx="1105200" cy="6612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g903fa8b73c_3_1"/>
          <p:cNvSpPr/>
          <p:nvPr/>
        </p:nvSpPr>
        <p:spPr>
          <a:xfrm>
            <a:off x="9344650" y="3098425"/>
            <a:ext cx="375000" cy="4188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g903fa8b73c_3_1"/>
          <p:cNvSpPr/>
          <p:nvPr/>
        </p:nvSpPr>
        <p:spPr>
          <a:xfrm>
            <a:off x="7889350" y="2100650"/>
            <a:ext cx="892800" cy="8421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g903fa8b73c_3_1"/>
          <p:cNvSpPr txBox="1"/>
          <p:nvPr>
            <p:ph idx="1" type="body"/>
          </p:nvPr>
        </p:nvSpPr>
        <p:spPr>
          <a:xfrm>
            <a:off x="0" y="2100645"/>
            <a:ext cx="6601800" cy="13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US"/>
              <a:t>Goal</a:t>
            </a:r>
            <a:endParaRPr b="1"/>
          </a:p>
          <a:p>
            <a:pPr indent="-203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Char char="•"/>
            </a:pPr>
            <a:r>
              <a:rPr lang="en-US" sz="2000"/>
              <a:t>Establish a data cross-comparing methodology to bridge data with different formats and analyze single layer shape accuracy. </a:t>
            </a:r>
            <a:endParaRPr sz="2000">
              <a:solidFill>
                <a:srgbClr val="FF0000"/>
              </a:solidFill>
            </a:endParaRPr>
          </a:p>
        </p:txBody>
      </p:sp>
      <p:sp>
        <p:nvSpPr>
          <p:cNvPr id="76" name="Google Shape;76;g903fa8b73c_3_1"/>
          <p:cNvSpPr/>
          <p:nvPr/>
        </p:nvSpPr>
        <p:spPr>
          <a:xfrm>
            <a:off x="9822700" y="3280425"/>
            <a:ext cx="375000" cy="4188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"/>
          <p:cNvSpPr txBox="1"/>
          <p:nvPr>
            <p:ph type="title"/>
          </p:nvPr>
        </p:nvSpPr>
        <p:spPr>
          <a:xfrm>
            <a:off x="66561" y="1165875"/>
            <a:ext cx="10515600" cy="84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45B45"/>
              </a:buClr>
              <a:buSzPts val="3600"/>
              <a:buFont typeface="Proxima Nova"/>
              <a:buNone/>
            </a:pPr>
            <a:r>
              <a:rPr lang="en-US" sz="3600"/>
              <a:t>Approach</a:t>
            </a:r>
            <a:endParaRPr/>
          </a:p>
        </p:txBody>
      </p:sp>
      <p:sp>
        <p:nvSpPr>
          <p:cNvPr id="82" name="Google Shape;82;p3"/>
          <p:cNvSpPr/>
          <p:nvPr/>
        </p:nvSpPr>
        <p:spPr>
          <a:xfrm>
            <a:off x="937425" y="2298000"/>
            <a:ext cx="1973400" cy="75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/>
              <a:t>Command scan path raw data</a:t>
            </a:r>
            <a:endParaRPr sz="1700"/>
          </a:p>
        </p:txBody>
      </p:sp>
      <p:sp>
        <p:nvSpPr>
          <p:cNvPr id="83" name="Google Shape;83;p3"/>
          <p:cNvSpPr/>
          <p:nvPr/>
        </p:nvSpPr>
        <p:spPr>
          <a:xfrm>
            <a:off x="937375" y="3190475"/>
            <a:ext cx="1973400" cy="69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/>
              <a:t>Measured</a:t>
            </a:r>
            <a:r>
              <a:rPr lang="en-US" sz="1700"/>
              <a:t> scan path raw data</a:t>
            </a:r>
            <a:endParaRPr sz="1700"/>
          </a:p>
        </p:txBody>
      </p:sp>
      <p:cxnSp>
        <p:nvCxnSpPr>
          <p:cNvPr id="84" name="Google Shape;84;p3"/>
          <p:cNvCxnSpPr>
            <a:stCxn id="82" idx="3"/>
            <a:endCxn id="83" idx="3"/>
          </p:cNvCxnSpPr>
          <p:nvPr/>
        </p:nvCxnSpPr>
        <p:spPr>
          <a:xfrm>
            <a:off x="2910825" y="2676300"/>
            <a:ext cx="600" cy="862200"/>
          </a:xfrm>
          <a:prstGeom prst="bentConnector3">
            <a:avLst>
              <a:gd fmla="val 396875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5" name="Google Shape;85;p3"/>
          <p:cNvSpPr/>
          <p:nvPr/>
        </p:nvSpPr>
        <p:spPr>
          <a:xfrm>
            <a:off x="5500650" y="2298000"/>
            <a:ext cx="2106300" cy="75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/>
              <a:t>Product shape (command)</a:t>
            </a:r>
            <a:endParaRPr sz="1700"/>
          </a:p>
        </p:txBody>
      </p:sp>
      <p:sp>
        <p:nvSpPr>
          <p:cNvPr id="86" name="Google Shape;86;p3"/>
          <p:cNvSpPr/>
          <p:nvPr/>
        </p:nvSpPr>
        <p:spPr>
          <a:xfrm>
            <a:off x="3233850" y="1874950"/>
            <a:ext cx="1935300" cy="75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/>
              <a:t>Command &amp; measured laser power data</a:t>
            </a:r>
            <a:endParaRPr sz="1700"/>
          </a:p>
        </p:txBody>
      </p:sp>
      <p:cxnSp>
        <p:nvCxnSpPr>
          <p:cNvPr id="87" name="Google Shape;87;p3"/>
          <p:cNvCxnSpPr>
            <a:stCxn id="86" idx="2"/>
          </p:cNvCxnSpPr>
          <p:nvPr/>
        </p:nvCxnSpPr>
        <p:spPr>
          <a:xfrm rot="5400000">
            <a:off x="3962700" y="2868250"/>
            <a:ext cx="475500" cy="21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8" name="Google Shape;88;p3"/>
          <p:cNvSpPr/>
          <p:nvPr/>
        </p:nvSpPr>
        <p:spPr>
          <a:xfrm>
            <a:off x="5500650" y="3160325"/>
            <a:ext cx="2106300" cy="75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/>
              <a:t>Product shape (measured 1)</a:t>
            </a:r>
            <a:endParaRPr sz="1700"/>
          </a:p>
        </p:txBody>
      </p:sp>
      <p:cxnSp>
        <p:nvCxnSpPr>
          <p:cNvPr id="89" name="Google Shape;89;p3"/>
          <p:cNvCxnSpPr>
            <a:stCxn id="88" idx="1"/>
            <a:endCxn id="85" idx="1"/>
          </p:cNvCxnSpPr>
          <p:nvPr/>
        </p:nvCxnSpPr>
        <p:spPr>
          <a:xfrm flipH="1" rot="10800000">
            <a:off x="5500650" y="2676425"/>
            <a:ext cx="600" cy="862200"/>
          </a:xfrm>
          <a:prstGeom prst="bentConnector3">
            <a:avLst>
              <a:gd fmla="val -396875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" name="Google Shape;90;p3"/>
          <p:cNvCxnSpPr/>
          <p:nvPr/>
        </p:nvCxnSpPr>
        <p:spPr>
          <a:xfrm>
            <a:off x="3157650" y="3126900"/>
            <a:ext cx="21018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91" name="Google Shape;91;p3"/>
          <p:cNvSpPr/>
          <p:nvPr/>
        </p:nvSpPr>
        <p:spPr>
          <a:xfrm>
            <a:off x="937425" y="4283025"/>
            <a:ext cx="1973400" cy="69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/>
              <a:t>Layer image</a:t>
            </a:r>
            <a:endParaRPr sz="1700"/>
          </a:p>
        </p:txBody>
      </p:sp>
      <p:sp>
        <p:nvSpPr>
          <p:cNvPr id="92" name="Google Shape;92;p3"/>
          <p:cNvSpPr/>
          <p:nvPr/>
        </p:nvSpPr>
        <p:spPr>
          <a:xfrm>
            <a:off x="5500650" y="4283025"/>
            <a:ext cx="2106300" cy="69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solidFill>
                  <a:schemeClr val="dk1"/>
                </a:solidFill>
              </a:rPr>
              <a:t>Product shape (measured 2)</a:t>
            </a:r>
            <a:endParaRPr sz="1700"/>
          </a:p>
        </p:txBody>
      </p:sp>
      <p:cxnSp>
        <p:nvCxnSpPr>
          <p:cNvPr id="93" name="Google Shape;93;p3"/>
          <p:cNvCxnSpPr>
            <a:stCxn id="91" idx="3"/>
            <a:endCxn id="92" idx="1"/>
          </p:cNvCxnSpPr>
          <p:nvPr/>
        </p:nvCxnSpPr>
        <p:spPr>
          <a:xfrm>
            <a:off x="2910825" y="4631175"/>
            <a:ext cx="2589900" cy="600"/>
          </a:xfrm>
          <a:prstGeom prst="bentConnector3">
            <a:avLst>
              <a:gd fmla="val 49999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94" name="Google Shape;94;p3"/>
          <p:cNvSpPr txBox="1"/>
          <p:nvPr/>
        </p:nvSpPr>
        <p:spPr>
          <a:xfrm>
            <a:off x="3238086" y="3962975"/>
            <a:ext cx="1935300" cy="60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</a:rPr>
              <a:t>Trained computer vision algorithm</a:t>
            </a:r>
            <a:endParaRPr sz="1700"/>
          </a:p>
        </p:txBody>
      </p:sp>
      <p:sp>
        <p:nvSpPr>
          <p:cNvPr id="95" name="Google Shape;95;p3"/>
          <p:cNvSpPr/>
          <p:nvPr/>
        </p:nvSpPr>
        <p:spPr>
          <a:xfrm>
            <a:off x="9473100" y="3190475"/>
            <a:ext cx="2106300" cy="69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</a:rPr>
              <a:t>Variation analysis </a:t>
            </a:r>
            <a:endParaRPr sz="1700"/>
          </a:p>
        </p:txBody>
      </p:sp>
      <p:cxnSp>
        <p:nvCxnSpPr>
          <p:cNvPr id="96" name="Google Shape;96;p3"/>
          <p:cNvCxnSpPr>
            <a:stCxn id="85" idx="3"/>
            <a:endCxn id="92" idx="3"/>
          </p:cNvCxnSpPr>
          <p:nvPr/>
        </p:nvCxnSpPr>
        <p:spPr>
          <a:xfrm>
            <a:off x="7606950" y="2676300"/>
            <a:ext cx="600" cy="1954800"/>
          </a:xfrm>
          <a:prstGeom prst="bentConnector3">
            <a:avLst>
              <a:gd fmla="val 396875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7" name="Google Shape;97;p3"/>
          <p:cNvCxnSpPr>
            <a:stCxn id="88" idx="3"/>
            <a:endCxn id="95" idx="1"/>
          </p:cNvCxnSpPr>
          <p:nvPr/>
        </p:nvCxnSpPr>
        <p:spPr>
          <a:xfrm>
            <a:off x="7606950" y="3538625"/>
            <a:ext cx="1866300" cy="600"/>
          </a:xfrm>
          <a:prstGeom prst="bentConnector3">
            <a:avLst>
              <a:gd fmla="val 5000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98" name="Google Shape;98;p3"/>
          <p:cNvSpPr txBox="1"/>
          <p:nvPr/>
        </p:nvSpPr>
        <p:spPr>
          <a:xfrm>
            <a:off x="8213587" y="2888075"/>
            <a:ext cx="1323900" cy="60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</a:rPr>
              <a:t>Pixel wise comparison</a:t>
            </a:r>
            <a:endParaRPr sz="1700"/>
          </a:p>
        </p:txBody>
      </p:sp>
      <p:sp>
        <p:nvSpPr>
          <p:cNvPr id="99" name="Google Shape;99;p3"/>
          <p:cNvSpPr/>
          <p:nvPr/>
        </p:nvSpPr>
        <p:spPr>
          <a:xfrm>
            <a:off x="5476100" y="5401750"/>
            <a:ext cx="1973400" cy="69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/>
              <a:t>Measured Optical Amplitude</a:t>
            </a:r>
            <a:endParaRPr sz="1700"/>
          </a:p>
        </p:txBody>
      </p:sp>
      <p:sp>
        <p:nvSpPr>
          <p:cNvPr id="100" name="Google Shape;100;p3"/>
          <p:cNvSpPr txBox="1"/>
          <p:nvPr/>
        </p:nvSpPr>
        <p:spPr>
          <a:xfrm>
            <a:off x="3487338" y="5079050"/>
            <a:ext cx="1772100" cy="60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</a:rPr>
              <a:t>FF</a:t>
            </a:r>
            <a:r>
              <a:rPr lang="en-US" sz="1700">
                <a:solidFill>
                  <a:schemeClr val="dk1"/>
                </a:solidFill>
              </a:rPr>
              <a:t>T Signal Processing</a:t>
            </a:r>
            <a:endParaRPr sz="1700"/>
          </a:p>
        </p:txBody>
      </p:sp>
      <p:cxnSp>
        <p:nvCxnSpPr>
          <p:cNvPr id="101" name="Google Shape;101;p3"/>
          <p:cNvCxnSpPr/>
          <p:nvPr/>
        </p:nvCxnSpPr>
        <p:spPr>
          <a:xfrm>
            <a:off x="2977200" y="5749600"/>
            <a:ext cx="2589900" cy="600"/>
          </a:xfrm>
          <a:prstGeom prst="bentConnector3">
            <a:avLst>
              <a:gd fmla="val 49999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02" name="Google Shape;102;p3"/>
          <p:cNvSpPr/>
          <p:nvPr/>
        </p:nvSpPr>
        <p:spPr>
          <a:xfrm>
            <a:off x="1003800" y="5401750"/>
            <a:ext cx="1973400" cy="69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/>
              <a:t>Melt Pool Image</a:t>
            </a:r>
            <a:endParaRPr sz="1700"/>
          </a:p>
        </p:txBody>
      </p:sp>
      <p:sp>
        <p:nvSpPr>
          <p:cNvPr id="103" name="Google Shape;103;p3"/>
          <p:cNvSpPr txBox="1"/>
          <p:nvPr/>
        </p:nvSpPr>
        <p:spPr>
          <a:xfrm>
            <a:off x="7449500" y="5079050"/>
            <a:ext cx="1498200" cy="60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</a:rPr>
              <a:t>Amplitude</a:t>
            </a:r>
            <a:r>
              <a:rPr lang="en-US" sz="1700">
                <a:solidFill>
                  <a:schemeClr val="dk1"/>
                </a:solidFill>
              </a:rPr>
              <a:t> comparison</a:t>
            </a:r>
            <a:endParaRPr sz="1700"/>
          </a:p>
        </p:txBody>
      </p:sp>
      <p:cxnSp>
        <p:nvCxnSpPr>
          <p:cNvPr id="104" name="Google Shape;104;p3"/>
          <p:cNvCxnSpPr>
            <a:endCxn id="99" idx="3"/>
          </p:cNvCxnSpPr>
          <p:nvPr/>
        </p:nvCxnSpPr>
        <p:spPr>
          <a:xfrm rot="5400000">
            <a:off x="6952850" y="4029250"/>
            <a:ext cx="2217300" cy="12240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5" name="Google Shape;105;p3"/>
          <p:cNvSpPr/>
          <p:nvPr/>
        </p:nvSpPr>
        <p:spPr>
          <a:xfrm>
            <a:off x="785025" y="1798750"/>
            <a:ext cx="7218000" cy="21705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3"/>
          <p:cNvSpPr txBox="1"/>
          <p:nvPr/>
        </p:nvSpPr>
        <p:spPr>
          <a:xfrm>
            <a:off x="6572525" y="1830175"/>
            <a:ext cx="966300" cy="3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FF0000"/>
                </a:solidFill>
              </a:rPr>
              <a:t>Matlab </a:t>
            </a:r>
            <a:endParaRPr b="1" sz="1600">
              <a:solidFill>
                <a:srgbClr val="FF0000"/>
              </a:solidFill>
            </a:endParaRPr>
          </a:p>
        </p:txBody>
      </p:sp>
      <p:sp>
        <p:nvSpPr>
          <p:cNvPr id="107" name="Google Shape;107;p3"/>
          <p:cNvSpPr/>
          <p:nvPr/>
        </p:nvSpPr>
        <p:spPr>
          <a:xfrm>
            <a:off x="785025" y="4124450"/>
            <a:ext cx="7218000" cy="21705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3"/>
          <p:cNvSpPr txBox="1"/>
          <p:nvPr/>
        </p:nvSpPr>
        <p:spPr>
          <a:xfrm>
            <a:off x="8056800" y="5932850"/>
            <a:ext cx="2260500" cy="3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FF0000"/>
                </a:solidFill>
              </a:rPr>
              <a:t>Python + OpenCV</a:t>
            </a:r>
            <a:endParaRPr b="1" sz="16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FF0000"/>
                </a:solidFill>
              </a:rPr>
              <a:t> </a:t>
            </a:r>
            <a:endParaRPr b="1" sz="16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903fa8b73c_3_19"/>
          <p:cNvSpPr txBox="1"/>
          <p:nvPr>
            <p:ph type="title"/>
          </p:nvPr>
        </p:nvSpPr>
        <p:spPr>
          <a:xfrm>
            <a:off x="66561" y="1337650"/>
            <a:ext cx="10515600" cy="84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45B45"/>
              </a:buClr>
              <a:buSzPts val="3600"/>
              <a:buFont typeface="Proxima Nova"/>
              <a:buNone/>
            </a:pPr>
            <a:r>
              <a:rPr lang="en-US" sz="3600"/>
              <a:t>Approach</a:t>
            </a:r>
            <a:endParaRPr/>
          </a:p>
        </p:txBody>
      </p:sp>
      <p:pic>
        <p:nvPicPr>
          <p:cNvPr id="114" name="Google Shape;114;g903fa8b73c_3_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9125" y="2407212"/>
            <a:ext cx="6349900" cy="2822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g903fa8b73c_3_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20875" y="2296775"/>
            <a:ext cx="3054552" cy="123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g903fa8b73c_3_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720875" y="4230725"/>
            <a:ext cx="3133474" cy="107877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g903fa8b73c_3_19"/>
          <p:cNvSpPr txBox="1"/>
          <p:nvPr/>
        </p:nvSpPr>
        <p:spPr>
          <a:xfrm>
            <a:off x="895450" y="5456825"/>
            <a:ext cx="7690200" cy="8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Proxima Nova"/>
                <a:ea typeface="Proxima Nova"/>
                <a:cs typeface="Proxima Nova"/>
                <a:sym typeface="Proxima Nova"/>
              </a:rPr>
              <a:t>Trigger Signal Times in 3 layers used in the topic: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Proxima Nova"/>
                <a:ea typeface="Proxima Nova"/>
                <a:cs typeface="Proxima Nova"/>
                <a:sym typeface="Proxima Nova"/>
              </a:rPr>
              <a:t>In 185: 4670/103380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903fa8b73c_5_0"/>
          <p:cNvSpPr txBox="1"/>
          <p:nvPr>
            <p:ph type="title"/>
          </p:nvPr>
        </p:nvSpPr>
        <p:spPr>
          <a:xfrm>
            <a:off x="440634" y="1420777"/>
            <a:ext cx="10515600" cy="842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LWI Image Processing:</a:t>
            </a:r>
            <a:endParaRPr/>
          </a:p>
        </p:txBody>
      </p:sp>
      <p:sp>
        <p:nvSpPr>
          <p:cNvPr id="123" name="Google Shape;123;g903fa8b73c_5_0"/>
          <p:cNvSpPr txBox="1"/>
          <p:nvPr>
            <p:ph idx="1" type="body"/>
          </p:nvPr>
        </p:nvSpPr>
        <p:spPr>
          <a:xfrm>
            <a:off x="440625" y="2262949"/>
            <a:ext cx="3225300" cy="743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Raw:</a:t>
            </a:r>
            <a:endParaRPr/>
          </a:p>
        </p:txBody>
      </p:sp>
      <p:sp>
        <p:nvSpPr>
          <p:cNvPr id="124" name="Google Shape;124;g903fa8b73c_5_0"/>
          <p:cNvSpPr txBox="1"/>
          <p:nvPr>
            <p:ph idx="2" type="body"/>
          </p:nvPr>
        </p:nvSpPr>
        <p:spPr>
          <a:xfrm>
            <a:off x="8167801" y="2328550"/>
            <a:ext cx="2788500" cy="3813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Processed: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5" name="Google Shape;125;g903fa8b73c_5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325" y="3059213"/>
            <a:ext cx="3818400" cy="23522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g903fa8b73c_5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26976" y="3134330"/>
            <a:ext cx="3507975" cy="2439025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g903fa8b73c_5_0"/>
          <p:cNvSpPr txBox="1"/>
          <p:nvPr>
            <p:ph idx="1" type="body"/>
          </p:nvPr>
        </p:nvSpPr>
        <p:spPr>
          <a:xfrm>
            <a:off x="4490550" y="2262949"/>
            <a:ext cx="3225300" cy="743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Cropped</a:t>
            </a:r>
            <a:r>
              <a:rPr lang="en-US"/>
              <a:t>:</a:t>
            </a:r>
            <a:endParaRPr/>
          </a:p>
        </p:txBody>
      </p:sp>
      <p:pic>
        <p:nvPicPr>
          <p:cNvPr id="128" name="Google Shape;128;g903fa8b73c_5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91000" y="3158449"/>
            <a:ext cx="3438525" cy="239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903fa8b73c_5_31"/>
          <p:cNvSpPr txBox="1"/>
          <p:nvPr>
            <p:ph type="title"/>
          </p:nvPr>
        </p:nvSpPr>
        <p:spPr>
          <a:xfrm>
            <a:off x="440634" y="1420777"/>
            <a:ext cx="10515600" cy="842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Command Pattern Vs. DAQ Pattern</a:t>
            </a:r>
            <a:endParaRPr/>
          </a:p>
        </p:txBody>
      </p:sp>
      <p:pic>
        <p:nvPicPr>
          <p:cNvPr id="134" name="Google Shape;134;g903fa8b73c_5_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36750" y="2507650"/>
            <a:ext cx="4457375" cy="27695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g903fa8b73c_5_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2741" y="2507653"/>
            <a:ext cx="4457375" cy="276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g903fa8b73c_5_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71850" y="1366825"/>
            <a:ext cx="5448300" cy="412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g903fa8b73c_5_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71850" y="1366825"/>
            <a:ext cx="5448300" cy="412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2020-05-05T18:14:27Z</dcterms:created>
  <dc:creator>Kerry Meehan</dc:creator>
</cp:coreProperties>
</file>