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4" r:id="rId4"/>
    <p:sldId id="259" r:id="rId5"/>
    <p:sldId id="266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5B45"/>
    <a:srgbClr val="03A24B"/>
    <a:srgbClr val="6273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9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2684617-07BE-E44C-991F-C9D0783415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fld id="{B760D7ED-57D9-4CB1-B461-8C85DBCB7A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443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3683D-DDEF-4CE9-AD3B-A0BBEE112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63" y="1709739"/>
            <a:ext cx="10515600" cy="96388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870CC-571E-4572-9B86-9740146BC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4163" y="27606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62733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104CBBD-85F8-564D-A456-35BF8AC8F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fld id="{B760D7ED-57D9-4CB1-B461-8C85DBCB7A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973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7E117-AEFA-4C25-B338-D7FE4AF4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927D5-4147-494B-8930-AC987C5E4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fld id="{B760D7ED-57D9-4CB1-B461-8C85DBCB7A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2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8D0E9-291D-4A99-A8EF-619F9CD31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7858" y="1309688"/>
            <a:ext cx="9370142" cy="2387600"/>
          </a:xfrm>
        </p:spPr>
        <p:txBody>
          <a:bodyPr anchor="b">
            <a:normAutofit/>
          </a:bodyPr>
          <a:lstStyle>
            <a:lvl1pPr algn="ctr">
              <a:defRPr sz="5400" baseline="0">
                <a:solidFill>
                  <a:srgbClr val="245B4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12084-0687-465B-9CBF-C51D45528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7858" y="3889017"/>
            <a:ext cx="9370142" cy="88946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7BF0620-70C6-3D41-BDEC-4DF14F331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fld id="{B760D7ED-57D9-4CB1-B461-8C85DBCB7A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95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B9B9-9BB1-4DF7-9736-893261F9E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FF006-2C46-481F-A703-78759454D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E71246-ED54-3E49-806B-1A12361E8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fld id="{B760D7ED-57D9-4CB1-B461-8C85DBCB7A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602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CB7C0-E190-4A24-9107-CD9F12616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634" y="1420777"/>
            <a:ext cx="10515600" cy="8421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71B68-50F6-443D-BEBD-BAE226A4C4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0634" y="2262946"/>
            <a:ext cx="5181600" cy="38794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BF201-9652-40F1-86B0-60DC5745F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74634" y="2262946"/>
            <a:ext cx="5181600" cy="38794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601A294-86AE-C748-8FCD-629417BE0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fld id="{B760D7ED-57D9-4CB1-B461-8C85DBCB7A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047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18193-15A4-4F56-98A2-6A8984CF2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179512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8CF4F-6D38-4108-BEED-17A0B7155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49555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7DD26E-FDE8-473A-AD3F-EE8FF86A3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319462"/>
            <a:ext cx="5157787" cy="2815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9952E7-2B16-4AA4-83A9-B2438E4356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49555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3EB4CC-714A-45F6-859A-4A8FEAAB5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319462"/>
            <a:ext cx="5183188" cy="2815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F5CD114-9063-C040-9310-B06C0179C8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fld id="{B760D7ED-57D9-4CB1-B461-8C85DBCB7A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125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B5172-3A85-4C0D-BB4C-F29317295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46009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E5511-D1F4-4E9E-B529-1D3EC35DF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990317"/>
            <a:ext cx="6172200" cy="39237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A65F5-4482-4E73-A251-6276492F2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60291"/>
            <a:ext cx="3932237" cy="285381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83DA5F5-C5FD-0F44-BD64-5B3F9B73CC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fld id="{B760D7ED-57D9-4CB1-B461-8C85DBCB7A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04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3046-D069-48EE-8F7A-53B7097DC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622323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E79933-0A14-42A4-81A7-0F35CCDD8C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2152549"/>
            <a:ext cx="6172200" cy="381317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54AA8-491D-4E15-B4FC-5F6CD0197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222523"/>
            <a:ext cx="3932237" cy="27432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7854713-5E6A-864E-9C3A-AD9F3F24D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fld id="{B760D7ED-57D9-4CB1-B461-8C85DBCB7A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781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8FC21-697B-4415-815C-37D25ACEA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634" y="13093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63F32-70D4-4305-B0DE-E5D6E516B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0634" y="2769843"/>
            <a:ext cx="10515600" cy="1861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3530A-3B67-4B2D-AA91-3CD01D386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01942" y="6407692"/>
            <a:ext cx="15406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fld id="{B760D7ED-57D9-4CB1-B461-8C85DBCB7A7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A sign in the dark&#10;&#10;Description automatically generated">
            <a:extLst>
              <a:ext uri="{FF2B5EF4-FFF2-40B4-BE49-F238E27FC236}">
                <a16:creationId xmlns:a16="http://schemas.microsoft.com/office/drawing/2014/main" id="{7D024407-927C-9940-8986-994258F5FEFC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4454059" y="6322510"/>
            <a:ext cx="2488750" cy="53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1" r:id="rId2"/>
    <p:sldLayoutId id="2147483654" r:id="rId3"/>
    <p:sldLayoutId id="2147483649" r:id="rId4"/>
    <p:sldLayoutId id="2147483650" r:id="rId5"/>
    <p:sldLayoutId id="2147483652" r:id="rId6"/>
    <p:sldLayoutId id="2147483653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baseline="0">
          <a:solidFill>
            <a:srgbClr val="245B45"/>
          </a:solidFill>
          <a:latin typeface="Proxima Nova" panose="02000506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Proxima Nova" panose="02000506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Proxima Nova" panose="02000506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Proxima Nova" panose="02000506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Proxima Nova" panose="02000506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Proxima Nova" panose="02000506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B15E6-E20C-2644-BDC7-0DDF532FBB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Regression Model for Machine Damage Accumulation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6CADD-2850-CB40-84C2-92FF5618A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7858" y="3889016"/>
            <a:ext cx="9370142" cy="16592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Problem 1</a:t>
            </a:r>
          </a:p>
          <a:p>
            <a:r>
              <a:rPr lang="en-US" dirty="0"/>
              <a:t>SAX Hacks</a:t>
            </a:r>
          </a:p>
          <a:p>
            <a:r>
              <a:rPr lang="en-US" b="1" dirty="0"/>
              <a:t>Xingang Li </a:t>
            </a:r>
            <a:r>
              <a:rPr lang="en-US" dirty="0"/>
              <a:t>&amp; Sai </a:t>
            </a:r>
            <a:r>
              <a:rPr lang="en-US" dirty="0" err="1"/>
              <a:t>Elagandula</a:t>
            </a:r>
            <a:r>
              <a:rPr lang="en-US" dirty="0"/>
              <a:t>, </a:t>
            </a:r>
            <a:r>
              <a:rPr lang="en-US" dirty="0" err="1"/>
              <a:t>Amaninder</a:t>
            </a:r>
            <a:r>
              <a:rPr lang="en-US" dirty="0"/>
              <a:t> Singh Gill</a:t>
            </a:r>
          </a:p>
          <a:p>
            <a:r>
              <a:rPr lang="en-US" dirty="0"/>
              <a:t>Florida Tech, University of Arkansas</a:t>
            </a:r>
          </a:p>
        </p:txBody>
      </p:sp>
    </p:spTree>
    <p:extLst>
      <p:ext uri="{BB962C8B-B14F-4D97-AF65-F5344CB8AC3E}">
        <p14:creationId xmlns:p14="http://schemas.microsoft.com/office/powerpoint/2010/main" val="3143787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626BA3-B54D-024F-9F0F-DFC20788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1" y="1337650"/>
            <a:ext cx="10515600" cy="842169"/>
          </a:xfrm>
        </p:spPr>
        <p:txBody>
          <a:bodyPr>
            <a:normAutofit/>
          </a:bodyPr>
          <a:lstStyle/>
          <a:p>
            <a:r>
              <a:rPr lang="en-US" sz="3600" dirty="0"/>
              <a:t>PROBLEM DESCRIPTION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CB39AB-E220-5144-9287-1CCBF1F45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561" y="2102828"/>
            <a:ext cx="10515600" cy="38794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pPr lvl="1"/>
            <a:r>
              <a:rPr lang="en-US" dirty="0"/>
              <a:t>Background</a:t>
            </a:r>
          </a:p>
          <a:p>
            <a:pPr marL="914400" lvl="2" indent="0">
              <a:buNone/>
            </a:pPr>
            <a:r>
              <a:rPr lang="en-US" dirty="0"/>
              <a:t>We need to build a surrogate model to predict the machine damage accumulation using history data.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Data</a:t>
            </a:r>
          </a:p>
          <a:p>
            <a:pPr marL="914400" lvl="2" indent="0">
              <a:buNone/>
            </a:pPr>
            <a:r>
              <a:rPr lang="en-US" dirty="0"/>
              <a:t>Data are from sensors from 5 machines in time series.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Challenges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Data are needed to be cleaned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A predict model with generality and good accuracy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341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400CD75-7C68-3745-8C95-99077C6C5F5D}"/>
              </a:ext>
            </a:extLst>
          </p:cNvPr>
          <p:cNvSpPr/>
          <p:nvPr/>
        </p:nvSpPr>
        <p:spPr>
          <a:xfrm>
            <a:off x="370114" y="1536450"/>
            <a:ext cx="10831286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Approach overview and background information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Data cleaning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Data plotting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Variables selection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Multivariate regression</a:t>
            </a:r>
          </a:p>
        </p:txBody>
      </p:sp>
    </p:spTree>
    <p:extLst>
      <p:ext uri="{BB962C8B-B14F-4D97-AF65-F5344CB8AC3E}">
        <p14:creationId xmlns:p14="http://schemas.microsoft.com/office/powerpoint/2010/main" val="2447400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CB39AB-E220-5144-9287-1CCBF1F45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217" y="1417819"/>
            <a:ext cx="10895353" cy="3879437"/>
          </a:xfrm>
        </p:spPr>
        <p:txBody>
          <a:bodyPr/>
          <a:lstStyle/>
          <a:p>
            <a:pPr lvl="1"/>
            <a:r>
              <a:rPr lang="en-US" dirty="0"/>
              <a:t>Data cleaning </a:t>
            </a:r>
          </a:p>
          <a:p>
            <a:pPr lvl="2"/>
            <a:r>
              <a:rPr lang="en-US" dirty="0"/>
              <a:t>The missing data are identified first</a:t>
            </a:r>
          </a:p>
          <a:p>
            <a:pPr lvl="2"/>
            <a:r>
              <a:rPr lang="en-US" dirty="0"/>
              <a:t>We filled the data using forward fill method (if the missing data has no former data available, we used backward fill method)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Data plotting for single independent and dependent variables (examples)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9FC7DC-A636-A243-BE88-E48E2B1FF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656" y="3607912"/>
            <a:ext cx="4671383" cy="23356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2656331-B78D-3C4A-B634-66CBD2D0C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360" y="3629679"/>
            <a:ext cx="5777384" cy="233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523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F00479-48CE-DC4D-8C9B-CFE9E0468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428705"/>
            <a:ext cx="10515600" cy="3879437"/>
          </a:xfrm>
        </p:spPr>
        <p:txBody>
          <a:bodyPr/>
          <a:lstStyle/>
          <a:p>
            <a:pPr lvl="1"/>
            <a:r>
              <a:rPr lang="en-US" dirty="0"/>
              <a:t>Variables selection using heat maps (examples)</a:t>
            </a:r>
          </a:p>
          <a:p>
            <a:pPr marL="457200" lvl="1" indent="0">
              <a:buNone/>
            </a:pPr>
            <a:r>
              <a:rPr lang="en-US" sz="2000" dirty="0"/>
              <a:t>Bridgeport 1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DB9CF4-694D-B940-BCDA-BB7A1C9ABD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9" t="285"/>
          <a:stretch/>
        </p:blipFill>
        <p:spPr>
          <a:xfrm>
            <a:off x="337553" y="2340428"/>
            <a:ext cx="3858793" cy="37665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382448E4-B49D-7349-B89B-0492F018BAD3}"/>
              </a:ext>
            </a:extLst>
          </p:cNvPr>
          <p:cNvSpPr txBox="1">
            <a:spLocks/>
          </p:cNvSpPr>
          <p:nvPr/>
        </p:nvSpPr>
        <p:spPr>
          <a:xfrm>
            <a:off x="4533900" y="1850571"/>
            <a:ext cx="1447800" cy="489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Proxima Nova" panose="0200050603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Proxima Nova" panose="02000506030000020004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Proxima Nova" panose="0200050603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Proxima Nova" panose="02000506030000020004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Proxima Nova" panose="0200050603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sz="2000" dirty="0"/>
              <a:t>Lathe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D267DA08-F6DB-FF46-904E-B0A88F25A076}"/>
              </a:ext>
            </a:extLst>
          </p:cNvPr>
          <p:cNvSpPr txBox="1">
            <a:spLocks/>
          </p:cNvSpPr>
          <p:nvPr/>
        </p:nvSpPr>
        <p:spPr>
          <a:xfrm>
            <a:off x="8453695" y="1850571"/>
            <a:ext cx="1447800" cy="489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Proxima Nova" panose="0200050603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Proxima Nova" panose="02000506030000020004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Proxima Nova" panose="0200050603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Proxima Nova" panose="02000506030000020004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Proxima Nova" panose="0200050603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sz="2000" dirty="0"/>
              <a:t>Drill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BBDDC9-1D0A-D248-8536-9D1B11BC74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855" y="2340428"/>
            <a:ext cx="3919795" cy="38429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11B336B-6D64-D945-885F-D0E61F391B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159" y="2340428"/>
            <a:ext cx="3762060" cy="36031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36372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626BA3-B54D-024F-9F0F-DFC20788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1" y="1337650"/>
            <a:ext cx="10515600" cy="842169"/>
          </a:xfrm>
        </p:spPr>
        <p:txBody>
          <a:bodyPr>
            <a:normAutofit/>
          </a:bodyPr>
          <a:lstStyle/>
          <a:p>
            <a:r>
              <a:rPr lang="en-US" sz="3600" dirty="0"/>
              <a:t>Results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8C0E4EE9-57B7-7846-B474-AEAF70F85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141515" y="2081848"/>
            <a:ext cx="10515600" cy="3879437"/>
          </a:xfrm>
        </p:spPr>
        <p:txBody>
          <a:bodyPr/>
          <a:lstStyle/>
          <a:p>
            <a:pPr lvl="1"/>
            <a:r>
              <a:rPr lang="en-US" dirty="0"/>
              <a:t>Results for regression expressions (examples)</a:t>
            </a:r>
          </a:p>
          <a:p>
            <a:pPr marL="457200" lvl="1" indent="0">
              <a:buNone/>
            </a:pPr>
            <a:r>
              <a:rPr lang="en-US" sz="2000" dirty="0"/>
              <a:t>Bridgeport 1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2374E9A5-D0EA-F640-BBE1-9FF2C68532CA}"/>
              </a:ext>
            </a:extLst>
          </p:cNvPr>
          <p:cNvSpPr txBox="1">
            <a:spLocks/>
          </p:cNvSpPr>
          <p:nvPr/>
        </p:nvSpPr>
        <p:spPr>
          <a:xfrm>
            <a:off x="4588329" y="2434160"/>
            <a:ext cx="1447800" cy="489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Proxima Nova" panose="0200050603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Proxima Nova" panose="02000506030000020004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Proxima Nova" panose="0200050603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Proxima Nova" panose="02000506030000020004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Proxima Nova" panose="0200050603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sz="2000" dirty="0"/>
              <a:t>Lathe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C3FA97F4-F74E-A045-A74A-155B281414D6}"/>
              </a:ext>
            </a:extLst>
          </p:cNvPr>
          <p:cNvSpPr txBox="1">
            <a:spLocks/>
          </p:cNvSpPr>
          <p:nvPr/>
        </p:nvSpPr>
        <p:spPr>
          <a:xfrm>
            <a:off x="8508124" y="2434160"/>
            <a:ext cx="1447800" cy="489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Proxima Nova" panose="0200050603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Proxima Nova" panose="02000506030000020004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Proxima Nova" panose="0200050603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Proxima Nova" panose="02000506030000020004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Proxima Nova" panose="0200050603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sz="2000" dirty="0"/>
              <a:t>Drill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3FB6C3-4675-A846-A8ED-A7BEDE752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902" y="3145266"/>
            <a:ext cx="1663700" cy="1752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FC6D50-0436-D94A-95A6-BD68D92DF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7395" y="3145266"/>
            <a:ext cx="1663700" cy="1752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16712C-867B-0F47-B614-BC98DEB7E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236" y="3145266"/>
            <a:ext cx="1663700" cy="1752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90D393-6B78-184B-8EA1-858D097464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1310" y="3145266"/>
            <a:ext cx="1663700" cy="1752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286FE16-0BAE-6046-81FB-6F78133C49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19" y="3145267"/>
            <a:ext cx="1726345" cy="14512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EA39903-B2CE-EB45-B8D2-0B24B11682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6495" y="3145266"/>
            <a:ext cx="1792998" cy="150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744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626BA3-B54D-024F-9F0F-DFC20788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1" y="1337650"/>
            <a:ext cx="10515600" cy="842169"/>
          </a:xfrm>
        </p:spPr>
        <p:txBody>
          <a:bodyPr>
            <a:normAutofit/>
          </a:bodyPr>
          <a:lstStyle/>
          <a:p>
            <a:r>
              <a:rPr lang="en-US" sz="3600" dirty="0"/>
              <a:t>Findings and Discussion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CB39AB-E220-5144-9287-1CCBF1F45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7189" y="2182495"/>
            <a:ext cx="10515600" cy="3879437"/>
          </a:xfrm>
        </p:spPr>
        <p:txBody>
          <a:bodyPr/>
          <a:lstStyle/>
          <a:p>
            <a:pPr lvl="1"/>
            <a:r>
              <a:rPr lang="en-US" dirty="0"/>
              <a:t>Not all independent variables are highly related to the damage accumulation. Variables were selected to improve the accuracy of the model. </a:t>
            </a:r>
          </a:p>
          <a:p>
            <a:pPr lvl="1"/>
            <a:r>
              <a:rPr lang="en-US" dirty="0"/>
              <a:t>The surrogate models can be built using multivariate linear regression models and we got a good accuracy in terms of the R^2 scores.</a:t>
            </a:r>
          </a:p>
          <a:p>
            <a:pPr lvl="1"/>
            <a:r>
              <a:rPr lang="en-US" dirty="0"/>
              <a:t>High polynomial regression is easier to overfit the dataset, and a linear regression has more generality</a:t>
            </a:r>
          </a:p>
          <a:p>
            <a:pPr lvl="1"/>
            <a:r>
              <a:rPr lang="en-US" dirty="0"/>
              <a:t>More work can be done for feature selection in the future to improve the accuracy of the prediction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610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241</Words>
  <Application>Microsoft Macintosh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Proxima Nova</vt:lpstr>
      <vt:lpstr>Arial</vt:lpstr>
      <vt:lpstr>Calibri</vt:lpstr>
      <vt:lpstr>Courier New</vt:lpstr>
      <vt:lpstr>Office Theme</vt:lpstr>
      <vt:lpstr>Regression Model for Machine Damage Accumulation</vt:lpstr>
      <vt:lpstr>PROBLEM DESCRIPTION</vt:lpstr>
      <vt:lpstr>PowerPoint Presentation</vt:lpstr>
      <vt:lpstr>PowerPoint Presentation</vt:lpstr>
      <vt:lpstr>PowerPoint Presentation</vt:lpstr>
      <vt:lpstr>Results</vt:lpstr>
      <vt:lpstr>Findings and Discussion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Kerry Meehan</dc:creator>
  <cp:lastModifiedBy>Xingang Li</cp:lastModifiedBy>
  <cp:revision>30</cp:revision>
  <dcterms:created xsi:type="dcterms:W3CDTF">2020-05-05T18:14:27Z</dcterms:created>
  <dcterms:modified xsi:type="dcterms:W3CDTF">2020-08-16T21:22:15Z</dcterms:modified>
</cp:coreProperties>
</file>