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0e6b97e5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0e6b97e5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0e6b97e56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0e6b97e56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0e6b97e5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0e6b97e5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0bbd08e9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0bbd08e9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0e6b97e5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0e6b97e5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0e6b97e56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0e6b97e56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0bbd08e9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0bbd08e9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0bbd08e9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0bbd08e9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0bbd08e9f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0bbd08e9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0bbd08e9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0bbd08e9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work - polynomial regression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0e6b97e56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0e6b97e56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work - polynomial regression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0e6b97e56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0e6b97e56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work - polynomial regression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0e6b97e5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0e6b97e5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work - polynomial regression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973394" y="982266"/>
            <a:ext cx="70275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4100"/>
              <a:buFont typeface="Proxima Nova"/>
              <a:buNone/>
              <a:defRPr sz="4100">
                <a:solidFill>
                  <a:srgbClr val="245B4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973394" y="2916763"/>
            <a:ext cx="70275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3543300" y="486128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30475" y="1065583"/>
            <a:ext cx="78867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30475" y="1697210"/>
            <a:ext cx="3886200" cy="29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4330975" y="1697210"/>
            <a:ext cx="3886200" cy="29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3543300" y="486128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3543300" y="486128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40622" y="1282304"/>
            <a:ext cx="78867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4500"/>
              <a:buFont typeface="Proxima Nova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40622" y="20704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27332"/>
              </a:buClr>
              <a:buSzPts val="1800"/>
              <a:buNone/>
              <a:defRPr sz="1800">
                <a:solidFill>
                  <a:srgbClr val="62733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543300" y="486128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30475" y="9820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543300" y="486128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30475" y="9820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30475" y="2077382"/>
            <a:ext cx="7886700" cy="1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543300" y="486128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29841" y="88463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629841" y="1871663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629841" y="2489597"/>
            <a:ext cx="38682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3" type="body"/>
          </p:nvPr>
        </p:nvSpPr>
        <p:spPr>
          <a:xfrm>
            <a:off x="4629150" y="1871663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7" name="Google Shape;37;p8"/>
          <p:cNvSpPr txBox="1"/>
          <p:nvPr>
            <p:ph idx="4" type="body"/>
          </p:nvPr>
        </p:nvSpPr>
        <p:spPr>
          <a:xfrm>
            <a:off x="4629150" y="2489597"/>
            <a:ext cx="38874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3543300" y="486128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629841" y="1095068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2400"/>
              <a:buFont typeface="Proxima Nova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3887391" y="1492738"/>
            <a:ext cx="4629000" cy="29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629841" y="2295218"/>
            <a:ext cx="2949300" cy="21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3543300" y="486128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629841" y="1216742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2400"/>
              <a:buFont typeface="Proxima Nova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10"/>
          <p:cNvSpPr/>
          <p:nvPr>
            <p:ph idx="2" type="pic"/>
          </p:nvPr>
        </p:nvSpPr>
        <p:spPr>
          <a:xfrm>
            <a:off x="3887391" y="1614412"/>
            <a:ext cx="46290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629841" y="2416892"/>
            <a:ext cx="2949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3543300" y="486128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30475" y="98200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5B45"/>
              </a:buClr>
              <a:buSzPts val="3300"/>
              <a:buFont typeface="Proxima Nova"/>
              <a:buNone/>
              <a:defRPr b="1" i="0" sz="3300" u="none" cap="none" strike="noStrike">
                <a:solidFill>
                  <a:srgbClr val="245B4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30475" y="2077382"/>
            <a:ext cx="7886700" cy="1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976457" y="4805769"/>
            <a:ext cx="115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sign in the dark&#10;&#10;Description automatically generated"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40544" y="4741883"/>
            <a:ext cx="1866566" cy="40161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sciencedirect.com/science/article/pii/S2214860420307557" TargetMode="External"/><Relationship Id="rId4" Type="http://schemas.openxmlformats.org/officeDocument/2006/relationships/hyperlink" Target="https://www.sciencedirect.com/science/article/pii/S2214860420307557" TargetMode="External"/><Relationship Id="rId5" Type="http://schemas.openxmlformats.org/officeDocument/2006/relationships/hyperlink" Target="https://www.sciencedirect.com/science/article/abs/pii/S221384632030136X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ctrTitle"/>
          </p:nvPr>
        </p:nvSpPr>
        <p:spPr>
          <a:xfrm>
            <a:off x="120300" y="1225550"/>
            <a:ext cx="8903400" cy="1185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</a:t>
            </a:r>
            <a:r>
              <a:rPr lang="en" sz="3200"/>
              <a:t>mart Manufacturing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In-Process Data Mining for Powder-Bed Fusion Additive Manufacturing</a:t>
            </a:r>
            <a:endParaRPr sz="3200"/>
          </a:p>
        </p:txBody>
      </p:sp>
      <p:sp>
        <p:nvSpPr>
          <p:cNvPr id="54" name="Google Shape;54;p11"/>
          <p:cNvSpPr txBox="1"/>
          <p:nvPr>
            <p:ph idx="1" type="subTitle"/>
          </p:nvPr>
        </p:nvSpPr>
        <p:spPr>
          <a:xfrm>
            <a:off x="1143000" y="3396153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Zhibo Zhang </a:t>
            </a:r>
            <a:r>
              <a:rPr lang="en" sz="1200"/>
              <a:t>(Team Leader)</a:t>
            </a:r>
            <a:endParaRPr sz="12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Shubhendu Kumar Singh &amp; Chandan Kumar Sahu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University at Buffalo</a:t>
            </a:r>
            <a:endParaRPr/>
          </a:p>
        </p:txBody>
      </p:sp>
      <p:sp>
        <p:nvSpPr>
          <p:cNvPr id="55" name="Google Shape;55;p11"/>
          <p:cNvSpPr txBox="1"/>
          <p:nvPr/>
        </p:nvSpPr>
        <p:spPr>
          <a:xfrm>
            <a:off x="3546750" y="2996975"/>
            <a:ext cx="20505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45B45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#2</a:t>
            </a:r>
            <a:endParaRPr sz="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ctrTitle"/>
          </p:nvPr>
        </p:nvSpPr>
        <p:spPr>
          <a:xfrm>
            <a:off x="67700" y="960425"/>
            <a:ext cx="8903400" cy="48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Thrust 2 : Direct prediction of the meltpool</a:t>
            </a:r>
            <a:endParaRPr sz="2400"/>
          </a:p>
        </p:txBody>
      </p:sp>
      <p:sp>
        <p:nvSpPr>
          <p:cNvPr id="136" name="Google Shape;136;p20"/>
          <p:cNvSpPr txBox="1"/>
          <p:nvPr>
            <p:ph idx="1" type="subTitle"/>
          </p:nvPr>
        </p:nvSpPr>
        <p:spPr>
          <a:xfrm>
            <a:off x="250650" y="1524000"/>
            <a:ext cx="4945500" cy="3499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500"/>
              <a:buChar char="○"/>
            </a:pPr>
            <a:r>
              <a:rPr lang="en"/>
              <a:t>Eliminate high speed sensors</a:t>
            </a:r>
            <a:endParaRPr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Continuous image generation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Factors : Laser position, Power, Velocity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2475" y="1492013"/>
            <a:ext cx="12287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8825" y="1487238"/>
            <a:ext cx="12382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5283800" y="2796950"/>
            <a:ext cx="13536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Over-melt with tail</a:t>
            </a:r>
            <a:endParaRPr sz="900"/>
          </a:p>
        </p:txBody>
      </p:sp>
      <p:sp>
        <p:nvSpPr>
          <p:cNvPr id="140" name="Google Shape;140;p20"/>
          <p:cNvSpPr txBox="1"/>
          <p:nvPr/>
        </p:nvSpPr>
        <p:spPr>
          <a:xfrm>
            <a:off x="7241138" y="2796950"/>
            <a:ext cx="13536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Normal melt-pool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ctrTitle"/>
          </p:nvPr>
        </p:nvSpPr>
        <p:spPr>
          <a:xfrm>
            <a:off x="67700" y="960425"/>
            <a:ext cx="8903400" cy="48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Thrust 2 : Direct prediction of the meltpool</a:t>
            </a:r>
            <a:endParaRPr sz="2400"/>
          </a:p>
        </p:txBody>
      </p:sp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250650" y="1524000"/>
            <a:ext cx="4672200" cy="3499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MPM-GAN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765" y="1985050"/>
            <a:ext cx="4759273" cy="22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6480775" y="1354375"/>
            <a:ext cx="1434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Generator: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Dense(6400)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Upsampling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Conv(64)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Upsampling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Conv(32)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Upsampling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Conv(16)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7709400" y="1354375"/>
            <a:ext cx="1434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Discrimina</a:t>
            </a: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tor: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Conv(32)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Conv(64)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Conv(128)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Flatten()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705175" y="2048750"/>
            <a:ext cx="24279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LR: 0.0002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Latent_vector: 500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Optimizer: Adam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Batch Size: 128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ctrTitle"/>
          </p:nvPr>
        </p:nvSpPr>
        <p:spPr>
          <a:xfrm>
            <a:off x="120300" y="1042200"/>
            <a:ext cx="8903400" cy="48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Thrust 2 : Direct prediction of the meltpool</a:t>
            </a:r>
            <a:endParaRPr sz="2400"/>
          </a:p>
        </p:txBody>
      </p:sp>
      <p:sp>
        <p:nvSpPr>
          <p:cNvPr id="156" name="Google Shape;156;p22"/>
          <p:cNvSpPr txBox="1"/>
          <p:nvPr>
            <p:ph idx="1" type="subTitle"/>
          </p:nvPr>
        </p:nvSpPr>
        <p:spPr>
          <a:xfrm>
            <a:off x="250650" y="1524000"/>
            <a:ext cx="5644500" cy="39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Testing MAE = 6.2449054 (1000 images as test set, range = </a:t>
            </a:r>
            <a:r>
              <a:rPr lang="en" sz="1300"/>
              <a:t>[0, 255]</a:t>
            </a:r>
            <a:endParaRPr sz="1300"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725" y="1130025"/>
            <a:ext cx="2722976" cy="3554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500" y="2071138"/>
            <a:ext cx="4876800" cy="214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2"/>
          <p:cNvCxnSpPr/>
          <p:nvPr/>
        </p:nvCxnSpPr>
        <p:spPr>
          <a:xfrm flipH="1">
            <a:off x="6207200" y="1649425"/>
            <a:ext cx="9900" cy="264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2"/>
          <p:cNvSpPr txBox="1"/>
          <p:nvPr/>
        </p:nvSpPr>
        <p:spPr>
          <a:xfrm>
            <a:off x="5170775" y="2488875"/>
            <a:ext cx="16008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Epoch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ctrTitle"/>
          </p:nvPr>
        </p:nvSpPr>
        <p:spPr>
          <a:xfrm>
            <a:off x="120300" y="1042200"/>
            <a:ext cx="8903400" cy="48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Future Work</a:t>
            </a:r>
            <a:endParaRPr sz="2400"/>
          </a:p>
        </p:txBody>
      </p:sp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250650" y="1524000"/>
            <a:ext cx="6239100" cy="3482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this dataset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Estimating actual power requirement using RHF, melt-pool 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Process signature → Structural properties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using XCT data</a:t>
            </a:r>
            <a:endParaRPr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Layerwise images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Expanding the dataset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Real-time temperature information</a:t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3300" y="1736950"/>
            <a:ext cx="2366225" cy="19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ctrTitle"/>
          </p:nvPr>
        </p:nvSpPr>
        <p:spPr>
          <a:xfrm>
            <a:off x="120300" y="981450"/>
            <a:ext cx="8903400" cy="48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Challenges Addressed</a:t>
            </a:r>
            <a:endParaRPr sz="2400"/>
          </a:p>
        </p:txBody>
      </p:sp>
      <p:sp>
        <p:nvSpPr>
          <p:cNvPr id="173" name="Google Shape;173;p24"/>
          <p:cNvSpPr txBox="1"/>
          <p:nvPr>
            <p:ph idx="1" type="subTitle"/>
          </p:nvPr>
        </p:nvSpPr>
        <p:spPr>
          <a:xfrm>
            <a:off x="250650" y="1524000"/>
            <a:ext cx="8647800" cy="1326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extraction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elationship between build commands and coaxial melt pool characteristics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Multi-modal data association </a:t>
            </a:r>
            <a:endParaRPr/>
          </a:p>
        </p:txBody>
      </p:sp>
      <p:sp>
        <p:nvSpPr>
          <p:cNvPr id="174" name="Google Shape;174;p24"/>
          <p:cNvSpPr txBox="1"/>
          <p:nvPr>
            <p:ph type="ctrTitle"/>
          </p:nvPr>
        </p:nvSpPr>
        <p:spPr>
          <a:xfrm>
            <a:off x="250650" y="2964050"/>
            <a:ext cx="8903400" cy="48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Broader Impact</a:t>
            </a:r>
            <a:endParaRPr sz="2400"/>
          </a:p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>
            <a:off x="318900" y="3506600"/>
            <a:ext cx="8647800" cy="10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Expansion into other AM processes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Construction of digital twins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ctrTitle"/>
          </p:nvPr>
        </p:nvSpPr>
        <p:spPr>
          <a:xfrm>
            <a:off x="120300" y="1042200"/>
            <a:ext cx="8903400" cy="48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System Overview</a:t>
            </a:r>
            <a:endParaRPr sz="2400"/>
          </a:p>
        </p:txBody>
      </p:sp>
      <p:pic>
        <p:nvPicPr>
          <p:cNvPr id="61" name="Google Shape;6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351" y="1798650"/>
            <a:ext cx="3526702" cy="213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225" y="1798650"/>
            <a:ext cx="2657602" cy="213387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/>
        </p:nvSpPr>
        <p:spPr>
          <a:xfrm>
            <a:off x="1679463" y="4017825"/>
            <a:ext cx="11991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Part Geometry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5595800" y="4017825"/>
            <a:ext cx="29241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Experimental Setup for data collection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ctrTitle"/>
          </p:nvPr>
        </p:nvSpPr>
        <p:spPr>
          <a:xfrm>
            <a:off x="78225" y="966000"/>
            <a:ext cx="8903400" cy="48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Attributes of the Dataset</a:t>
            </a:r>
            <a:endParaRPr sz="2400"/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50650" y="1524000"/>
            <a:ext cx="4672200" cy="3482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Part geometry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XYPT commands for process control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DAQ data for real-time monitoring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Pertinent Metadata</a:t>
            </a:r>
            <a:endParaRPr>
              <a:solidFill>
                <a:srgbClr val="D9D9D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Melt-pool images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en">
                <a:solidFill>
                  <a:srgbClr val="CCCCCC"/>
                </a:solidFill>
              </a:rPr>
              <a:t>Layerwise sets of images after and before burning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Char char="●"/>
            </a:pPr>
            <a:r>
              <a:rPr lang="en">
                <a:solidFill>
                  <a:srgbClr val="D9D9D9"/>
                </a:solidFill>
              </a:rPr>
              <a:t>XCT data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465" y="1115000"/>
            <a:ext cx="1316110" cy="197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5525" y="1115000"/>
            <a:ext cx="1391699" cy="197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9875" y="3621500"/>
            <a:ext cx="791275" cy="8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3975" y="3611974"/>
            <a:ext cx="791275" cy="839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5325" y="3611400"/>
            <a:ext cx="791275" cy="84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06675" y="3621500"/>
            <a:ext cx="772611" cy="8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5368900" y="3088100"/>
            <a:ext cx="14715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Build Commands (XYPT)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7208763" y="3088100"/>
            <a:ext cx="14715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DAQ Data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6445088" y="4451750"/>
            <a:ext cx="14715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Melt-pool images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ctrTitle"/>
          </p:nvPr>
        </p:nvSpPr>
        <p:spPr>
          <a:xfrm>
            <a:off x="120300" y="949900"/>
            <a:ext cx="8903400" cy="48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Capability of the dataset</a:t>
            </a:r>
            <a:endParaRPr sz="2400"/>
          </a:p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250650" y="1524000"/>
            <a:ext cx="4672200" cy="3499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Intended XY coordinates (XYPT)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Actual XY coordinates (DAQ)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Supplied Power (XYPT)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Actual power (DAQ)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Melt-pool images</a:t>
            </a:r>
            <a:endParaRPr sz="1600"/>
          </a:p>
        </p:txBody>
      </p:sp>
      <p:sp>
        <p:nvSpPr>
          <p:cNvPr id="86" name="Google Shape;86;p14"/>
          <p:cNvSpPr/>
          <p:nvPr/>
        </p:nvSpPr>
        <p:spPr>
          <a:xfrm>
            <a:off x="3554525" y="1634300"/>
            <a:ext cx="533400" cy="2247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3972225" y="1634300"/>
            <a:ext cx="3659700" cy="22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Size of melt pool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(Qualitaive / Quantitaive)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Char char="●"/>
            </a:pPr>
            <a:r>
              <a:rPr lang="en" sz="1600">
                <a:solidFill>
                  <a:srgbClr val="CCCCCC"/>
                </a:solidFill>
              </a:rPr>
              <a:t>Actual power</a:t>
            </a:r>
            <a:endParaRPr sz="1600">
              <a:solidFill>
                <a:srgbClr val="CCCCCC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Char char="●"/>
            </a:pPr>
            <a:r>
              <a:rPr lang="en" sz="1600">
                <a:solidFill>
                  <a:srgbClr val="CCCCCC"/>
                </a:solidFill>
              </a:rPr>
              <a:t>Process uncertainty</a:t>
            </a:r>
            <a:endParaRPr sz="1600">
              <a:solidFill>
                <a:srgbClr val="CCCCCC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Melt pool image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775" y="1807838"/>
            <a:ext cx="2366225" cy="19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120300" y="966000"/>
            <a:ext cx="8903400" cy="48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High Level Features</a:t>
            </a:r>
            <a:endParaRPr sz="2400"/>
          </a:p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250650" y="1524000"/>
            <a:ext cx="4672200" cy="3499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en">
                <a:solidFill>
                  <a:srgbClr val="CCCCCC"/>
                </a:solidFill>
              </a:rPr>
              <a:t>Velocity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Residual Heat Factor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lang="en">
                <a:solidFill>
                  <a:srgbClr val="CCCCCC"/>
                </a:solidFill>
              </a:rPr>
              <a:t>Geometric Conductance factor</a:t>
            </a:r>
            <a:endParaRPr>
              <a:solidFill>
                <a:srgbClr val="CCCCCC"/>
              </a:solidFill>
            </a:endParaRPr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350" y="2890100"/>
            <a:ext cx="1477432" cy="15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0675" y="2865525"/>
            <a:ext cx="1534524" cy="15345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/>
        </p:nvSpPr>
        <p:spPr>
          <a:xfrm>
            <a:off x="5270038" y="4424625"/>
            <a:ext cx="13536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Serpentine Scan Strategy</a:t>
            </a:r>
            <a:endParaRPr sz="900"/>
          </a:p>
        </p:txBody>
      </p:sp>
      <p:sp>
        <p:nvSpPr>
          <p:cNvPr id="98" name="Google Shape;98;p15"/>
          <p:cNvSpPr txBox="1"/>
          <p:nvPr/>
        </p:nvSpPr>
        <p:spPr>
          <a:xfrm>
            <a:off x="7241138" y="4424625"/>
            <a:ext cx="13536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Spiral Centering Pattern</a:t>
            </a:r>
            <a:endParaRPr sz="9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2475" y="1111013"/>
            <a:ext cx="12287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8825" y="1106238"/>
            <a:ext cx="12382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5283800" y="2415950"/>
            <a:ext cx="13536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Over-melt with tail</a:t>
            </a:r>
            <a:endParaRPr sz="900"/>
          </a:p>
        </p:txBody>
      </p:sp>
      <p:sp>
        <p:nvSpPr>
          <p:cNvPr id="102" name="Google Shape;102;p15"/>
          <p:cNvSpPr txBox="1"/>
          <p:nvPr/>
        </p:nvSpPr>
        <p:spPr>
          <a:xfrm>
            <a:off x="7241138" y="2415950"/>
            <a:ext cx="13536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Normal melt-pool</a:t>
            </a:r>
            <a:endParaRPr sz="90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20088" y="2686250"/>
            <a:ext cx="3134475" cy="6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120300" y="991975"/>
            <a:ext cx="8903400" cy="48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Thrust 1 : Prediction of </a:t>
            </a:r>
            <a:r>
              <a:rPr lang="en" sz="2400"/>
              <a:t>melt pool</a:t>
            </a:r>
            <a:r>
              <a:rPr lang="en" sz="2400"/>
              <a:t> size</a:t>
            </a:r>
            <a:endParaRPr sz="2400"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248100" y="1408275"/>
            <a:ext cx="8647800" cy="2767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500"/>
              <a:buChar char="○"/>
            </a:pPr>
            <a:r>
              <a:rPr lang="en"/>
              <a:t>Better process stability</a:t>
            </a:r>
            <a:endParaRPr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Avoid porosity and minimize surface defects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/>
              <a:t>Affecting Factors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Primary process parameters : hatch pattern, power, velocity, neighborhood parameters </a:t>
            </a:r>
            <a:r>
              <a:rPr lang="en" u="sng">
                <a:solidFill>
                  <a:schemeClr val="hlink"/>
                </a:solidFill>
                <a:hlinkClick r:id="rId3"/>
              </a:rPr>
              <a:t>[1</a:t>
            </a:r>
            <a:r>
              <a:rPr lang="en" u="sng">
                <a:solidFill>
                  <a:schemeClr val="hlink"/>
                </a:solidFill>
                <a:hlinkClick r:id="rId4"/>
              </a:rPr>
              <a:t>]</a:t>
            </a:r>
            <a:endParaRPr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Secondary factors : Residual Heat Factor </a:t>
            </a:r>
            <a:r>
              <a:rPr lang="en" u="sng">
                <a:solidFill>
                  <a:schemeClr val="hlink"/>
                </a:solidFill>
                <a:hlinkClick r:id="rId5"/>
              </a:rPr>
              <a:t>[2]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/>
              <a:t>Ground Truth Data Collection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Pixel Thresholding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120300" y="4360500"/>
            <a:ext cx="89034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[1] A meltpool prediction based scan strategy for powder bed fusion additive manufacturing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[2] A Residual Heat Compensation Based Scan Strategy for Powder Bed Fusion Additive Manufacturing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ctrTitle"/>
          </p:nvPr>
        </p:nvSpPr>
        <p:spPr>
          <a:xfrm>
            <a:off x="120300" y="991975"/>
            <a:ext cx="8903400" cy="48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Thrust 1 : Melt pool Prediction -Model Architecture</a:t>
            </a:r>
            <a:endParaRPr sz="240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75" y="1473775"/>
            <a:ext cx="3309250" cy="31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7525" y="1739450"/>
            <a:ext cx="2959475" cy="29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ctrTitle"/>
          </p:nvPr>
        </p:nvSpPr>
        <p:spPr>
          <a:xfrm>
            <a:off x="120300" y="991975"/>
            <a:ext cx="8903400" cy="48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Thrust 1 : Results</a:t>
            </a:r>
            <a:endParaRPr sz="2400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375" y="172375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7237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ctrTitle"/>
          </p:nvPr>
        </p:nvSpPr>
        <p:spPr>
          <a:xfrm>
            <a:off x="67725" y="960400"/>
            <a:ext cx="8903400" cy="481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Thrust 1 : Analysis</a:t>
            </a:r>
            <a:endParaRPr sz="2400"/>
          </a:p>
        </p:txBody>
      </p:sp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250650" y="1524000"/>
            <a:ext cx="6828600" cy="243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Trainable Parameters- 1191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Error- 0.0127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 prediction-enables process stability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Negates dependence on sensor-based monitoring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