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6" r:id="rId4"/>
    <p:sldId id="264" r:id="rId5"/>
    <p:sldId id="258" r:id="rId6"/>
    <p:sldId id="267" r:id="rId7"/>
    <p:sldId id="259" r:id="rId8"/>
    <p:sldId id="277" r:id="rId9"/>
    <p:sldId id="278" r:id="rId10"/>
    <p:sldId id="271" r:id="rId11"/>
    <p:sldId id="260" r:id="rId12"/>
    <p:sldId id="279" r:id="rId13"/>
    <p:sldId id="261" r:id="rId14"/>
    <p:sldId id="280" r:id="rId15"/>
    <p:sldId id="274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B45"/>
    <a:srgbClr val="03A24B"/>
    <a:srgbClr val="627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2AB2CD-F138-49F0-AF74-A28FE2E16120}" v="1052" dt="2020-08-16T22:06:51.647"/>
    <p1510:client id="{F4C69E59-8EDD-4641-87B3-EE283D36CCBE}" v="670" dt="2020-08-16T22:02:02.4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6F2AB2CD-F138-49F0-AF74-A28FE2E16120}"/>
    <pc:docChg chg="addSld delSld modSld sldOrd">
      <pc:chgData name="" userId="" providerId="" clId="Web-{6F2AB2CD-F138-49F0-AF74-A28FE2E16120}" dt="2020-08-16T22:06:51.647" v="1049"/>
      <pc:docMkLst>
        <pc:docMk/>
      </pc:docMkLst>
      <pc:sldChg chg="addSp delSp modSp">
        <pc:chgData name="" userId="" providerId="" clId="Web-{6F2AB2CD-F138-49F0-AF74-A28FE2E16120}" dt="2020-08-16T21:24:35.303" v="671" actId="20577"/>
        <pc:sldMkLst>
          <pc:docMk/>
          <pc:sldMk cId="455744336" sldId="260"/>
        </pc:sldMkLst>
        <pc:spChg chg="mod">
          <ac:chgData name="" userId="" providerId="" clId="Web-{6F2AB2CD-F138-49F0-AF74-A28FE2E16120}" dt="2020-08-16T21:24:35.303" v="671" actId="20577"/>
          <ac:spMkLst>
            <pc:docMk/>
            <pc:sldMk cId="455744336" sldId="260"/>
            <ac:spMk id="5" creationId="{29CB39AB-E220-5144-9287-1CCBF1F454BE}"/>
          </ac:spMkLst>
        </pc:spChg>
        <pc:spChg chg="mod">
          <ac:chgData name="" userId="" providerId="" clId="Web-{6F2AB2CD-F138-49F0-AF74-A28FE2E16120}" dt="2020-08-16T21:21:53.650" v="260" actId="1076"/>
          <ac:spMkLst>
            <pc:docMk/>
            <pc:sldMk cId="455744336" sldId="260"/>
            <ac:spMk id="8" creationId="{AB77F00D-9325-48E8-974D-07E4BFA2A279}"/>
          </ac:spMkLst>
        </pc:spChg>
        <pc:picChg chg="add mod ord">
          <ac:chgData name="" userId="" providerId="" clId="Web-{6F2AB2CD-F138-49F0-AF74-A28FE2E16120}" dt="2020-08-16T21:21:47.306" v="259" actId="1076"/>
          <ac:picMkLst>
            <pc:docMk/>
            <pc:sldMk cId="455744336" sldId="260"/>
            <ac:picMk id="2" creationId="{237A59F1-195B-45FF-9168-817FC35A2BDC}"/>
          </ac:picMkLst>
        </pc:picChg>
        <pc:picChg chg="del">
          <ac:chgData name="" userId="" providerId="" clId="Web-{6F2AB2CD-F138-49F0-AF74-A28FE2E16120}" dt="2020-08-16T21:21:39.415" v="257"/>
          <ac:picMkLst>
            <pc:docMk/>
            <pc:sldMk cId="455744336" sldId="260"/>
            <ac:picMk id="3" creationId="{D0276E41-81B0-46DA-BCA5-6FC2D73582FA}"/>
          </ac:picMkLst>
        </pc:picChg>
      </pc:sldChg>
      <pc:sldChg chg="addSp delSp modSp ord">
        <pc:chgData name="" userId="" providerId="" clId="Web-{6F2AB2CD-F138-49F0-AF74-A28FE2E16120}" dt="2020-08-16T22:06:51.647" v="1049"/>
        <pc:sldMkLst>
          <pc:docMk/>
          <pc:sldMk cId="3620610259" sldId="261"/>
        </pc:sldMkLst>
        <pc:spChg chg="mod">
          <ac:chgData name="" userId="" providerId="" clId="Web-{6F2AB2CD-F138-49F0-AF74-A28FE2E16120}" dt="2020-08-16T21:43:14.894" v="683" actId="20577"/>
          <ac:spMkLst>
            <pc:docMk/>
            <pc:sldMk cId="3620610259" sldId="261"/>
            <ac:spMk id="5" creationId="{29CB39AB-E220-5144-9287-1CCBF1F454BE}"/>
          </ac:spMkLst>
        </pc:spChg>
        <pc:graphicFrameChg chg="add del mod">
          <ac:chgData name="" userId="" providerId="" clId="Web-{6F2AB2CD-F138-49F0-AF74-A28FE2E16120}" dt="2020-08-16T22:02:25.498" v="711"/>
          <ac:graphicFrameMkLst>
            <pc:docMk/>
            <pc:sldMk cId="3620610259" sldId="261"/>
            <ac:graphicFrameMk id="2" creationId="{FD4B19F4-7259-47F9-8853-64463709A06A}"/>
          </ac:graphicFrameMkLst>
        </pc:graphicFrameChg>
        <pc:graphicFrameChg chg="add mod modGraphic">
          <ac:chgData name="" userId="" providerId="" clId="Web-{6F2AB2CD-F138-49F0-AF74-A28FE2E16120}" dt="2020-08-16T22:06:51.647" v="1049"/>
          <ac:graphicFrameMkLst>
            <pc:docMk/>
            <pc:sldMk cId="3620610259" sldId="261"/>
            <ac:graphicFrameMk id="3" creationId="{0887AFF8-F18E-40FE-AD14-A929FD050B4A}"/>
          </ac:graphicFrameMkLst>
        </pc:graphicFrameChg>
      </pc:sldChg>
      <pc:sldChg chg="del">
        <pc:chgData name="" userId="" providerId="" clId="Web-{6F2AB2CD-F138-49F0-AF74-A28FE2E16120}" dt="2020-08-16T21:28:44.682" v="678"/>
        <pc:sldMkLst>
          <pc:docMk/>
          <pc:sldMk cId="3526042095" sldId="263"/>
        </pc:sldMkLst>
      </pc:sldChg>
      <pc:sldChg chg="modSp">
        <pc:chgData name="" userId="" providerId="" clId="Web-{6F2AB2CD-F138-49F0-AF74-A28FE2E16120}" dt="2020-08-16T21:20:35.035" v="251" actId="20577"/>
        <pc:sldMkLst>
          <pc:docMk/>
          <pc:sldMk cId="227859771" sldId="279"/>
        </pc:sldMkLst>
        <pc:spChg chg="mod">
          <ac:chgData name="" userId="" providerId="" clId="Web-{6F2AB2CD-F138-49F0-AF74-A28FE2E16120}" dt="2020-08-16T21:16:46.595" v="22" actId="20577"/>
          <ac:spMkLst>
            <pc:docMk/>
            <pc:sldMk cId="227859771" sldId="279"/>
            <ac:spMk id="4" creationId="{BF626BA3-B54D-024F-9F0F-DFC207882607}"/>
          </ac:spMkLst>
        </pc:spChg>
        <pc:spChg chg="mod">
          <ac:chgData name="" userId="" providerId="" clId="Web-{6F2AB2CD-F138-49F0-AF74-A28FE2E16120}" dt="2020-08-16T21:20:35.035" v="251" actId="20577"/>
          <ac:spMkLst>
            <pc:docMk/>
            <pc:sldMk cId="227859771" sldId="279"/>
            <ac:spMk id="5" creationId="{29CB39AB-E220-5144-9287-1CCBF1F454BE}"/>
          </ac:spMkLst>
        </pc:spChg>
      </pc:sldChg>
      <pc:sldChg chg="modSp add replId">
        <pc:chgData name="" userId="" providerId="" clId="Web-{6F2AB2CD-F138-49F0-AF74-A28FE2E16120}" dt="2020-08-16T21:43:29.051" v="705" actId="20577"/>
        <pc:sldMkLst>
          <pc:docMk/>
          <pc:sldMk cId="2230496924" sldId="280"/>
        </pc:sldMkLst>
        <pc:spChg chg="mod">
          <ac:chgData name="" userId="" providerId="" clId="Web-{6F2AB2CD-F138-49F0-AF74-A28FE2E16120}" dt="2020-08-16T21:43:29.051" v="705" actId="20577"/>
          <ac:spMkLst>
            <pc:docMk/>
            <pc:sldMk cId="2230496924" sldId="280"/>
            <ac:spMk id="4" creationId="{BF626BA3-B54D-024F-9F0F-DFC207882607}"/>
          </ac:spMkLst>
        </pc:spChg>
      </pc:sldChg>
      <pc:sldChg chg="del">
        <pc:chgData name="" userId="" providerId="" clId="Web-{6F2AB2CD-F138-49F0-AF74-A28FE2E16120}" dt="2020-08-16T21:24:40.632" v="673"/>
        <pc:sldMkLst>
          <pc:docMk/>
          <pc:sldMk cId="3835807745" sldId="280"/>
        </pc:sldMkLst>
      </pc:sldChg>
      <pc:sldChg chg="del">
        <pc:chgData name="" userId="" providerId="" clId="Web-{6F2AB2CD-F138-49F0-AF74-A28FE2E16120}" dt="2020-08-16T21:24:53.977" v="674"/>
        <pc:sldMkLst>
          <pc:docMk/>
          <pc:sldMk cId="250741861" sldId="281"/>
        </pc:sldMkLst>
      </pc:sldChg>
    </pc:docChg>
  </pc:docChgLst>
  <pc:docChgLst>
    <pc:chgData clId="Web-{F4C69E59-8EDD-4641-87B3-EE283D36CCBE}"/>
    <pc:docChg chg="addSld modSld">
      <pc:chgData name="" userId="" providerId="" clId="Web-{F4C69E59-8EDD-4641-87B3-EE283D36CCBE}" dt="2020-08-16T22:02:02.144" v="659" actId="20577"/>
      <pc:docMkLst>
        <pc:docMk/>
      </pc:docMkLst>
      <pc:sldChg chg="addSp modSp">
        <pc:chgData name="" userId="" providerId="" clId="Web-{F4C69E59-8EDD-4641-87B3-EE283D36CCBE}" dt="2020-08-16T22:01:00.624" v="646" actId="20577"/>
        <pc:sldMkLst>
          <pc:docMk/>
          <pc:sldMk cId="1580523621" sldId="259"/>
        </pc:sldMkLst>
        <pc:spChg chg="add mod">
          <ac:chgData name="" userId="" providerId="" clId="Web-{F4C69E59-8EDD-4641-87B3-EE283D36CCBE}" dt="2020-08-16T22:01:00.624" v="646" actId="20577"/>
          <ac:spMkLst>
            <pc:docMk/>
            <pc:sldMk cId="1580523621" sldId="259"/>
            <ac:spMk id="2" creationId="{251E9A52-174B-4544-9031-CE43F8BC1491}"/>
          </ac:spMkLst>
        </pc:spChg>
        <pc:spChg chg="mod">
          <ac:chgData name="" userId="" providerId="" clId="Web-{F4C69E59-8EDD-4641-87B3-EE283D36CCBE}" dt="2020-08-16T21:38:17.430" v="175" actId="14100"/>
          <ac:spMkLst>
            <pc:docMk/>
            <pc:sldMk cId="1580523621" sldId="259"/>
            <ac:spMk id="5" creationId="{29CB39AB-E220-5144-9287-1CCBF1F454BE}"/>
          </ac:spMkLst>
        </pc:spChg>
      </pc:sldChg>
      <pc:sldChg chg="modSp">
        <pc:chgData name="" userId="" providerId="" clId="Web-{F4C69E59-8EDD-4641-87B3-EE283D36CCBE}" dt="2020-08-16T21:36:47.408" v="152" actId="20577"/>
        <pc:sldMkLst>
          <pc:docMk/>
          <pc:sldMk cId="455744336" sldId="260"/>
        </pc:sldMkLst>
        <pc:spChg chg="mod">
          <ac:chgData name="" userId="" providerId="" clId="Web-{F4C69E59-8EDD-4641-87B3-EE283D36CCBE}" dt="2020-08-16T21:36:47.408" v="152" actId="20577"/>
          <ac:spMkLst>
            <pc:docMk/>
            <pc:sldMk cId="455744336" sldId="260"/>
            <ac:spMk id="5" creationId="{29CB39AB-E220-5144-9287-1CCBF1F454BE}"/>
          </ac:spMkLst>
        </pc:spChg>
      </pc:sldChg>
      <pc:sldChg chg="modSp">
        <pc:chgData name="" userId="" providerId="" clId="Web-{F4C69E59-8EDD-4641-87B3-EE283D36CCBE}" dt="2020-08-16T21:45:17.620" v="208" actId="20577"/>
        <pc:sldMkLst>
          <pc:docMk/>
          <pc:sldMk cId="3620610259" sldId="261"/>
        </pc:sldMkLst>
        <pc:spChg chg="mod">
          <ac:chgData name="" userId="" providerId="" clId="Web-{F4C69E59-8EDD-4641-87B3-EE283D36CCBE}" dt="2020-08-16T21:45:17.620" v="208" actId="20577"/>
          <ac:spMkLst>
            <pc:docMk/>
            <pc:sldMk cId="3620610259" sldId="261"/>
            <ac:spMk id="5" creationId="{29CB39AB-E220-5144-9287-1CCBF1F454BE}"/>
          </ac:spMkLst>
        </pc:spChg>
      </pc:sldChg>
      <pc:sldChg chg="addSp delSp modSp">
        <pc:chgData name="" userId="" providerId="" clId="Web-{F4C69E59-8EDD-4641-87B3-EE283D36CCBE}" dt="2020-08-16T21:49:38.795" v="332" actId="20577"/>
        <pc:sldMkLst>
          <pc:docMk/>
          <pc:sldMk cId="1710194873" sldId="264"/>
        </pc:sldMkLst>
        <pc:spChg chg="add mod">
          <ac:chgData name="" userId="" providerId="" clId="Web-{F4C69E59-8EDD-4641-87B3-EE283D36CCBE}" dt="2020-08-16T21:49:38.795" v="332" actId="20577"/>
          <ac:spMkLst>
            <pc:docMk/>
            <pc:sldMk cId="1710194873" sldId="264"/>
            <ac:spMk id="2" creationId="{D1DAD542-F2BC-4F71-81E0-3C3D3A1A8348}"/>
          </ac:spMkLst>
        </pc:spChg>
        <pc:spChg chg="add del mod">
          <ac:chgData name="" userId="" providerId="" clId="Web-{F4C69E59-8EDD-4641-87B3-EE283D36CCBE}" dt="2020-08-16T21:23:16.506" v="7"/>
          <ac:spMkLst>
            <pc:docMk/>
            <pc:sldMk cId="1710194873" sldId="264"/>
            <ac:spMk id="5" creationId="{F8932223-9BF2-4376-92BB-905DB53804B7}"/>
          </ac:spMkLst>
        </pc:spChg>
        <pc:spChg chg="mod">
          <ac:chgData name="" userId="" providerId="" clId="Web-{F4C69E59-8EDD-4641-87B3-EE283D36CCBE}" dt="2020-08-16T21:23:03.458" v="4" actId="1076"/>
          <ac:spMkLst>
            <pc:docMk/>
            <pc:sldMk cId="1710194873" sldId="264"/>
            <ac:spMk id="11" creationId="{00000000-0000-0000-0000-000000000000}"/>
          </ac:spMkLst>
        </pc:spChg>
      </pc:sldChg>
      <pc:sldChg chg="addSp modSp">
        <pc:chgData name="" userId="" providerId="" clId="Web-{F4C69E59-8EDD-4641-87B3-EE283D36CCBE}" dt="2020-08-16T21:57:32.016" v="525" actId="1076"/>
        <pc:sldMkLst>
          <pc:docMk/>
          <pc:sldMk cId="1248430764" sldId="277"/>
        </pc:sldMkLst>
        <pc:spChg chg="mod">
          <ac:chgData name="" userId="" providerId="" clId="Web-{F4C69E59-8EDD-4641-87B3-EE283D36CCBE}" dt="2020-08-16T21:38:01.632" v="172" actId="20577"/>
          <ac:spMkLst>
            <pc:docMk/>
            <pc:sldMk cId="1248430764" sldId="277"/>
            <ac:spMk id="5" creationId="{29CB39AB-E220-5144-9287-1CCBF1F454BE}"/>
          </ac:spMkLst>
        </pc:spChg>
        <pc:spChg chg="add mod">
          <ac:chgData name="" userId="" providerId="" clId="Web-{F4C69E59-8EDD-4641-87B3-EE283D36CCBE}" dt="2020-08-16T21:57:32.016" v="525" actId="1076"/>
          <ac:spMkLst>
            <pc:docMk/>
            <pc:sldMk cId="1248430764" sldId="277"/>
            <ac:spMk id="16" creationId="{4AB0F788-D250-476F-AC81-F5C030F1B5B1}"/>
          </ac:spMkLst>
        </pc:spChg>
      </pc:sldChg>
      <pc:sldChg chg="addSp modSp">
        <pc:chgData name="" userId="" providerId="" clId="Web-{F4C69E59-8EDD-4641-87B3-EE283D36CCBE}" dt="2020-08-16T22:01:59.426" v="657" actId="20577"/>
        <pc:sldMkLst>
          <pc:docMk/>
          <pc:sldMk cId="1522706111" sldId="278"/>
        </pc:sldMkLst>
        <pc:spChg chg="add mod">
          <ac:chgData name="" userId="" providerId="" clId="Web-{F4C69E59-8EDD-4641-87B3-EE283D36CCBE}" dt="2020-08-16T22:01:59.426" v="657" actId="20577"/>
          <ac:spMkLst>
            <pc:docMk/>
            <pc:sldMk cId="1522706111" sldId="278"/>
            <ac:spMk id="2" creationId="{D7502FE4-D45C-4ECA-B417-A8F961341034}"/>
          </ac:spMkLst>
        </pc:spChg>
        <pc:spChg chg="mod">
          <ac:chgData name="" userId="" providerId="" clId="Web-{F4C69E59-8EDD-4641-87B3-EE283D36CCBE}" dt="2020-08-16T21:38:31.743" v="176" actId="20577"/>
          <ac:spMkLst>
            <pc:docMk/>
            <pc:sldMk cId="1522706111" sldId="278"/>
            <ac:spMk id="6" creationId="{54A1E7A7-21FA-48F3-B6DD-C4C4BD40CB29}"/>
          </ac:spMkLst>
        </pc:spChg>
        <pc:picChg chg="mod">
          <ac:chgData name="" userId="" providerId="" clId="Web-{F4C69E59-8EDD-4641-87B3-EE283D36CCBE}" dt="2020-08-16T21:51:34.834" v="346" actId="1076"/>
          <ac:picMkLst>
            <pc:docMk/>
            <pc:sldMk cId="1522706111" sldId="278"/>
            <ac:picMk id="3" creationId="{E6A5B004-4FB1-4551-B269-769ABD2DA8B3}"/>
          </ac:picMkLst>
        </pc:picChg>
      </pc:sldChg>
      <pc:sldChg chg="addSp modSp add replId">
        <pc:chgData name="" userId="" providerId="" clId="Web-{F4C69E59-8EDD-4641-87B3-EE283D36CCBE}" dt="2020-08-16T21:59:47.994" v="635" actId="20577"/>
        <pc:sldMkLst>
          <pc:docMk/>
          <pc:sldMk cId="3397233917" sldId="281"/>
        </pc:sldMkLst>
        <pc:spChg chg="add mod">
          <ac:chgData name="" userId="" providerId="" clId="Web-{F4C69E59-8EDD-4641-87B3-EE283D36CCBE}" dt="2020-08-16T21:59:47.994" v="635" actId="20577"/>
          <ac:spMkLst>
            <pc:docMk/>
            <pc:sldMk cId="3397233917" sldId="281"/>
            <ac:spMk id="2" creationId="{4208DE15-D5FD-43FE-9DE7-AC38E904F735}"/>
          </ac:spMkLst>
        </pc:spChg>
        <pc:spChg chg="mod">
          <ac:chgData name="" userId="" providerId="" clId="Web-{F4C69E59-8EDD-4641-87B3-EE283D36CCBE}" dt="2020-08-16T21:46:04.748" v="217" actId="1076"/>
          <ac:spMkLst>
            <pc:docMk/>
            <pc:sldMk cId="3397233917" sldId="281"/>
            <ac:spMk id="4" creationId="{BF626BA3-B54D-024F-9F0F-DFC20788260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C170FF-B62D-49AD-9CE1-C6C756569BBD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962C02-1CEF-474E-9C5E-C9CA3B097EDB}">
      <dgm:prSet phldrT="[Text]"/>
      <dgm:spPr/>
      <dgm:t>
        <a:bodyPr/>
        <a:lstStyle/>
        <a:p>
          <a:r>
            <a:rPr lang="en-US" dirty="0" err="1"/>
            <a:t>SVM</a:t>
          </a:r>
          <a:endParaRPr lang="en-US" dirty="0"/>
        </a:p>
      </dgm:t>
    </dgm:pt>
    <dgm:pt modelId="{E8B7D8B8-3B9A-497D-9B2C-402E62733A0A}" type="parTrans" cxnId="{33B72D2C-D4CF-4CA7-9785-908DD25AFC12}">
      <dgm:prSet/>
      <dgm:spPr/>
      <dgm:t>
        <a:bodyPr/>
        <a:lstStyle/>
        <a:p>
          <a:endParaRPr lang="en-US"/>
        </a:p>
      </dgm:t>
    </dgm:pt>
    <dgm:pt modelId="{5B7D08CD-2F46-4D98-A3FA-9B3815F5CB9C}" type="sibTrans" cxnId="{33B72D2C-D4CF-4CA7-9785-908DD25AFC12}">
      <dgm:prSet/>
      <dgm:spPr/>
      <dgm:t>
        <a:bodyPr/>
        <a:lstStyle/>
        <a:p>
          <a:endParaRPr lang="en-US"/>
        </a:p>
      </dgm:t>
    </dgm:pt>
    <dgm:pt modelId="{CDAF35D9-F8D0-470B-A32B-46CDA7AAE8A3}">
      <dgm:prSet phldrT="[Text]"/>
      <dgm:spPr/>
      <dgm:t>
        <a:bodyPr/>
        <a:lstStyle/>
        <a:p>
          <a:r>
            <a:rPr lang="en-US" dirty="0" err="1"/>
            <a:t>ResNN</a:t>
          </a:r>
          <a:endParaRPr lang="en-US" dirty="0"/>
        </a:p>
      </dgm:t>
    </dgm:pt>
    <dgm:pt modelId="{9CDDB958-2F1C-4A50-9EEB-DA6EB49670BD}" type="parTrans" cxnId="{564EF38B-CA15-4D5E-A3F7-0B8CFD258BC1}">
      <dgm:prSet>
        <dgm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dgm:style>
      </dgm:prSet>
      <dgm:spPr>
        <a:ln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BE49717A-4E10-4EF0-B897-E31976B985CC}" type="sibTrans" cxnId="{564EF38B-CA15-4D5E-A3F7-0B8CFD258BC1}">
      <dgm:prSet/>
      <dgm:spPr/>
      <dgm:t>
        <a:bodyPr/>
        <a:lstStyle/>
        <a:p>
          <a:endParaRPr lang="en-US"/>
        </a:p>
      </dgm:t>
    </dgm:pt>
    <dgm:pt modelId="{AC352D74-DBA5-4363-8BF2-46DD3E0DA421}">
      <dgm:prSet phldrT="[Text]"/>
      <dgm:spPr/>
      <dgm:t>
        <a:bodyPr/>
        <a:lstStyle/>
        <a:p>
          <a:r>
            <a:rPr lang="en-US" dirty="0" err="1"/>
            <a:t>MLE</a:t>
          </a:r>
          <a:endParaRPr lang="en-US" dirty="0"/>
        </a:p>
      </dgm:t>
    </dgm:pt>
    <dgm:pt modelId="{E3CC074E-FEA8-40CC-BC21-5206A47A7304}" type="parTrans" cxnId="{FAB5164D-4833-4F92-BC20-5BE737BD2A50}">
      <dgm:prSet>
        <dgm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dgm:style>
      </dgm:prSet>
      <dgm:spPr>
        <a:ln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19C1AA13-79A3-4670-9314-76C97781152F}" type="sibTrans" cxnId="{FAB5164D-4833-4F92-BC20-5BE737BD2A50}">
      <dgm:prSet/>
      <dgm:spPr/>
      <dgm:t>
        <a:bodyPr/>
        <a:lstStyle/>
        <a:p>
          <a:endParaRPr lang="en-US"/>
        </a:p>
      </dgm:t>
    </dgm:pt>
    <dgm:pt modelId="{01E78B18-B779-47A6-8A73-FE41AEB568BE}">
      <dgm:prSet phldrT="[Text]"/>
      <dgm:spPr/>
      <dgm:t>
        <a:bodyPr/>
        <a:lstStyle/>
        <a:p>
          <a:r>
            <a:rPr lang="en-US" dirty="0"/>
            <a:t>Inputs</a:t>
          </a:r>
        </a:p>
      </dgm:t>
    </dgm:pt>
    <dgm:pt modelId="{F8FE20E6-795D-426B-A911-28B9FB57F702}" type="parTrans" cxnId="{260D9301-2856-4AB8-9749-DAD7A42496E5}">
      <dgm:prSet>
        <dgm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dgm:style>
      </dgm:prSet>
      <dgm:spPr>
        <a:ln>
          <a:headEnd type="arrow" w="med" len="med"/>
          <a:tailEnd type="none" w="med" len="med"/>
        </a:ln>
      </dgm:spPr>
      <dgm:t>
        <a:bodyPr/>
        <a:lstStyle/>
        <a:p>
          <a:endParaRPr lang="en-US"/>
        </a:p>
      </dgm:t>
    </dgm:pt>
    <dgm:pt modelId="{23C11987-A3DE-4DB0-9F08-05C2F17AF909}" type="sibTrans" cxnId="{260D9301-2856-4AB8-9749-DAD7A42496E5}">
      <dgm:prSet/>
      <dgm:spPr/>
      <dgm:t>
        <a:bodyPr/>
        <a:lstStyle/>
        <a:p>
          <a:endParaRPr lang="en-US"/>
        </a:p>
      </dgm:t>
    </dgm:pt>
    <dgm:pt modelId="{F2E22C72-413E-4EC8-BCB9-BC518323BEED}" type="pres">
      <dgm:prSet presAssocID="{EEC170FF-B62D-49AD-9CE1-C6C756569BB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841859C-6CEA-489A-8A62-F00E0E9256F4}" type="pres">
      <dgm:prSet presAssocID="{FB962C02-1CEF-474E-9C5E-C9CA3B097EDB}" presName="singleCycle" presStyleCnt="0"/>
      <dgm:spPr/>
    </dgm:pt>
    <dgm:pt modelId="{23433146-E6E1-4971-A9F6-459E0DD2C242}" type="pres">
      <dgm:prSet presAssocID="{FB962C02-1CEF-474E-9C5E-C9CA3B097EDB}" presName="singleCenter" presStyleLbl="node1" presStyleIdx="0" presStyleCnt="4" custScaleX="66937" custScaleY="66937" custLinFactNeighborX="-19313" custLinFactNeighborY="3487">
        <dgm:presLayoutVars>
          <dgm:chMax val="7"/>
          <dgm:chPref val="7"/>
        </dgm:presLayoutVars>
      </dgm:prSet>
      <dgm:spPr/>
    </dgm:pt>
    <dgm:pt modelId="{DD19DA96-466A-4D3C-8D33-645FA7DEDD5C}" type="pres">
      <dgm:prSet presAssocID="{9CDDB958-2F1C-4A50-9EEB-DA6EB49670BD}" presName="Name56" presStyleLbl="parChTrans1D2" presStyleIdx="0" presStyleCnt="3"/>
      <dgm:spPr/>
    </dgm:pt>
    <dgm:pt modelId="{34ADEB90-0872-4FF8-BD31-1F7AF845C142}" type="pres">
      <dgm:prSet presAssocID="{CDAF35D9-F8D0-470B-A32B-46CDA7AAE8A3}" presName="text0" presStyleLbl="node1" presStyleIdx="1" presStyleCnt="4" custRadScaleRad="92524" custRadScaleInc="113879">
        <dgm:presLayoutVars>
          <dgm:bulletEnabled val="1"/>
        </dgm:presLayoutVars>
      </dgm:prSet>
      <dgm:spPr/>
    </dgm:pt>
    <dgm:pt modelId="{9CA8C988-8A7E-413B-9CB4-DABC0E2BBA0E}" type="pres">
      <dgm:prSet presAssocID="{E3CC074E-FEA8-40CC-BC21-5206A47A7304}" presName="Name56" presStyleLbl="parChTrans1D2" presStyleIdx="1" presStyleCnt="3"/>
      <dgm:spPr/>
    </dgm:pt>
    <dgm:pt modelId="{6CE55E29-33E1-402A-B1DC-3A45E0CAB9BC}" type="pres">
      <dgm:prSet presAssocID="{AC352D74-DBA5-4363-8BF2-46DD3E0DA421}" presName="text0" presStyleLbl="node1" presStyleIdx="2" presStyleCnt="4" custRadScaleRad="100631" custRadScaleInc="6407">
        <dgm:presLayoutVars>
          <dgm:bulletEnabled val="1"/>
        </dgm:presLayoutVars>
      </dgm:prSet>
      <dgm:spPr/>
    </dgm:pt>
    <dgm:pt modelId="{6990E572-23CD-4032-B331-0B764D7D4B87}" type="pres">
      <dgm:prSet presAssocID="{F8FE20E6-795D-426B-A911-28B9FB57F702}" presName="Name56" presStyleLbl="parChTrans1D2" presStyleIdx="2" presStyleCnt="3"/>
      <dgm:spPr/>
    </dgm:pt>
    <dgm:pt modelId="{09B8BB9C-BF9F-46AF-B00A-1832B74B0D2B}" type="pres">
      <dgm:prSet presAssocID="{01E78B18-B779-47A6-8A73-FE41AEB568BE}" presName="text0" presStyleLbl="node1" presStyleIdx="3" presStyleCnt="4" custRadScaleRad="98270" custRadScaleInc="43217">
        <dgm:presLayoutVars>
          <dgm:bulletEnabled val="1"/>
        </dgm:presLayoutVars>
      </dgm:prSet>
      <dgm:spPr/>
    </dgm:pt>
  </dgm:ptLst>
  <dgm:cxnLst>
    <dgm:cxn modelId="{260D9301-2856-4AB8-9749-DAD7A42496E5}" srcId="{FB962C02-1CEF-474E-9C5E-C9CA3B097EDB}" destId="{01E78B18-B779-47A6-8A73-FE41AEB568BE}" srcOrd="2" destOrd="0" parTransId="{F8FE20E6-795D-426B-A911-28B9FB57F702}" sibTransId="{23C11987-A3DE-4DB0-9F08-05C2F17AF909}"/>
    <dgm:cxn modelId="{33B72D2C-D4CF-4CA7-9785-908DD25AFC12}" srcId="{EEC170FF-B62D-49AD-9CE1-C6C756569BBD}" destId="{FB962C02-1CEF-474E-9C5E-C9CA3B097EDB}" srcOrd="0" destOrd="0" parTransId="{E8B7D8B8-3B9A-497D-9B2C-402E62733A0A}" sibTransId="{5B7D08CD-2F46-4D98-A3FA-9B3815F5CB9C}"/>
    <dgm:cxn modelId="{525B563C-4649-4BCF-ABBD-9B71A9D5C59E}" type="presOf" srcId="{01E78B18-B779-47A6-8A73-FE41AEB568BE}" destId="{09B8BB9C-BF9F-46AF-B00A-1832B74B0D2B}" srcOrd="0" destOrd="0" presId="urn:microsoft.com/office/officeart/2008/layout/RadialCluster"/>
    <dgm:cxn modelId="{FAB5164D-4833-4F92-BC20-5BE737BD2A50}" srcId="{FB962C02-1CEF-474E-9C5E-C9CA3B097EDB}" destId="{AC352D74-DBA5-4363-8BF2-46DD3E0DA421}" srcOrd="1" destOrd="0" parTransId="{E3CC074E-FEA8-40CC-BC21-5206A47A7304}" sibTransId="{19C1AA13-79A3-4670-9314-76C97781152F}"/>
    <dgm:cxn modelId="{ABE2AE83-1CE2-4350-B542-D25CA5D8126F}" type="presOf" srcId="{F8FE20E6-795D-426B-A911-28B9FB57F702}" destId="{6990E572-23CD-4032-B331-0B764D7D4B87}" srcOrd="0" destOrd="0" presId="urn:microsoft.com/office/officeart/2008/layout/RadialCluster"/>
    <dgm:cxn modelId="{5EA94E89-1054-4EC9-9F1C-82E510F29AAF}" type="presOf" srcId="{9CDDB958-2F1C-4A50-9EEB-DA6EB49670BD}" destId="{DD19DA96-466A-4D3C-8D33-645FA7DEDD5C}" srcOrd="0" destOrd="0" presId="urn:microsoft.com/office/officeart/2008/layout/RadialCluster"/>
    <dgm:cxn modelId="{564EF38B-CA15-4D5E-A3F7-0B8CFD258BC1}" srcId="{FB962C02-1CEF-474E-9C5E-C9CA3B097EDB}" destId="{CDAF35D9-F8D0-470B-A32B-46CDA7AAE8A3}" srcOrd="0" destOrd="0" parTransId="{9CDDB958-2F1C-4A50-9EEB-DA6EB49670BD}" sibTransId="{BE49717A-4E10-4EF0-B897-E31976B985CC}"/>
    <dgm:cxn modelId="{93356C93-1233-4B2B-846E-A047422D71C7}" type="presOf" srcId="{EEC170FF-B62D-49AD-9CE1-C6C756569BBD}" destId="{F2E22C72-413E-4EC8-BCB9-BC518323BEED}" srcOrd="0" destOrd="0" presId="urn:microsoft.com/office/officeart/2008/layout/RadialCluster"/>
    <dgm:cxn modelId="{759DEEA9-DFA0-4435-994C-C93D10D5BCE4}" type="presOf" srcId="{AC352D74-DBA5-4363-8BF2-46DD3E0DA421}" destId="{6CE55E29-33E1-402A-B1DC-3A45E0CAB9BC}" srcOrd="0" destOrd="0" presId="urn:microsoft.com/office/officeart/2008/layout/RadialCluster"/>
    <dgm:cxn modelId="{BA84D7D5-7272-4841-A475-8233A27798AC}" type="presOf" srcId="{FB962C02-1CEF-474E-9C5E-C9CA3B097EDB}" destId="{23433146-E6E1-4971-A9F6-459E0DD2C242}" srcOrd="0" destOrd="0" presId="urn:microsoft.com/office/officeart/2008/layout/RadialCluster"/>
    <dgm:cxn modelId="{6CF389EB-4151-49E4-BA9F-ADF5BD5A3CAC}" type="presOf" srcId="{CDAF35D9-F8D0-470B-A32B-46CDA7AAE8A3}" destId="{34ADEB90-0872-4FF8-BD31-1F7AF845C142}" srcOrd="0" destOrd="0" presId="urn:microsoft.com/office/officeart/2008/layout/RadialCluster"/>
    <dgm:cxn modelId="{4A1E9CF9-C4F4-4B18-8D74-09473BFF92FF}" type="presOf" srcId="{E3CC074E-FEA8-40CC-BC21-5206A47A7304}" destId="{9CA8C988-8A7E-413B-9CB4-DABC0E2BBA0E}" srcOrd="0" destOrd="0" presId="urn:microsoft.com/office/officeart/2008/layout/RadialCluster"/>
    <dgm:cxn modelId="{3E2E3736-3736-4E4B-B6EC-1385EE9F3872}" type="presParOf" srcId="{F2E22C72-413E-4EC8-BCB9-BC518323BEED}" destId="{7841859C-6CEA-489A-8A62-F00E0E9256F4}" srcOrd="0" destOrd="0" presId="urn:microsoft.com/office/officeart/2008/layout/RadialCluster"/>
    <dgm:cxn modelId="{DCC56606-64B6-4A35-9AA9-50F94B46CB0E}" type="presParOf" srcId="{7841859C-6CEA-489A-8A62-F00E0E9256F4}" destId="{23433146-E6E1-4971-A9F6-459E0DD2C242}" srcOrd="0" destOrd="0" presId="urn:microsoft.com/office/officeart/2008/layout/RadialCluster"/>
    <dgm:cxn modelId="{6B970168-9289-4E27-A9F5-CD1EFEDC7FA4}" type="presParOf" srcId="{7841859C-6CEA-489A-8A62-F00E0E9256F4}" destId="{DD19DA96-466A-4D3C-8D33-645FA7DEDD5C}" srcOrd="1" destOrd="0" presId="urn:microsoft.com/office/officeart/2008/layout/RadialCluster"/>
    <dgm:cxn modelId="{56F56B63-FED5-49B2-BE1B-8CE3104BE965}" type="presParOf" srcId="{7841859C-6CEA-489A-8A62-F00E0E9256F4}" destId="{34ADEB90-0872-4FF8-BD31-1F7AF845C142}" srcOrd="2" destOrd="0" presId="urn:microsoft.com/office/officeart/2008/layout/RadialCluster"/>
    <dgm:cxn modelId="{F79DED0D-CA90-4E2E-9988-EE36091ED36F}" type="presParOf" srcId="{7841859C-6CEA-489A-8A62-F00E0E9256F4}" destId="{9CA8C988-8A7E-413B-9CB4-DABC0E2BBA0E}" srcOrd="3" destOrd="0" presId="urn:microsoft.com/office/officeart/2008/layout/RadialCluster"/>
    <dgm:cxn modelId="{8DEA04E1-2565-4B7D-B372-DFEE94F54D6C}" type="presParOf" srcId="{7841859C-6CEA-489A-8A62-F00E0E9256F4}" destId="{6CE55E29-33E1-402A-B1DC-3A45E0CAB9BC}" srcOrd="4" destOrd="0" presId="urn:microsoft.com/office/officeart/2008/layout/RadialCluster"/>
    <dgm:cxn modelId="{3386FCB1-F544-4712-AC62-BA6411BEE122}" type="presParOf" srcId="{7841859C-6CEA-489A-8A62-F00E0E9256F4}" destId="{6990E572-23CD-4032-B331-0B764D7D4B87}" srcOrd="5" destOrd="0" presId="urn:microsoft.com/office/officeart/2008/layout/RadialCluster"/>
    <dgm:cxn modelId="{C686B121-6A69-4D48-9A23-0627854E055A}" type="presParOf" srcId="{7841859C-6CEA-489A-8A62-F00E0E9256F4}" destId="{09B8BB9C-BF9F-46AF-B00A-1832B74B0D2B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33146-E6E1-4971-A9F6-459E0DD2C242}">
      <dsp:nvSpPr>
        <dsp:cNvPr id="0" name=""/>
        <dsp:cNvSpPr/>
      </dsp:nvSpPr>
      <dsp:spPr>
        <a:xfrm>
          <a:off x="2555187" y="2963873"/>
          <a:ext cx="1088127" cy="10881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SVM</a:t>
          </a:r>
          <a:endParaRPr lang="en-US" sz="3300" kern="1200" dirty="0"/>
        </a:p>
      </dsp:txBody>
      <dsp:txXfrm>
        <a:off x="2608305" y="3016991"/>
        <a:ext cx="981891" cy="981891"/>
      </dsp:txXfrm>
    </dsp:sp>
    <dsp:sp modelId="{DD19DA96-466A-4D3C-8D33-645FA7DEDD5C}">
      <dsp:nvSpPr>
        <dsp:cNvPr id="0" name=""/>
        <dsp:cNvSpPr/>
      </dsp:nvSpPr>
      <dsp:spPr>
        <a:xfrm rot="20503674">
          <a:off x="3589587" y="2994210"/>
          <a:ext cx="213114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31143" y="0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dsp:style>
    </dsp:sp>
    <dsp:sp modelId="{34ADEB90-0872-4FF8-BD31-1F7AF845C142}">
      <dsp:nvSpPr>
        <dsp:cNvPr id="0" name=""/>
        <dsp:cNvSpPr/>
      </dsp:nvSpPr>
      <dsp:spPr>
        <a:xfrm>
          <a:off x="5667003" y="1935738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ResNN</a:t>
          </a:r>
          <a:endParaRPr lang="en-US" sz="2400" kern="1200" dirty="0"/>
        </a:p>
      </dsp:txBody>
      <dsp:txXfrm>
        <a:off x="5720171" y="1988906"/>
        <a:ext cx="982816" cy="982816"/>
      </dsp:txXfrm>
    </dsp:sp>
    <dsp:sp modelId="{9CA8C988-8A7E-413B-9CB4-DABC0E2BBA0E}">
      <dsp:nvSpPr>
        <dsp:cNvPr id="0" name=""/>
        <dsp:cNvSpPr/>
      </dsp:nvSpPr>
      <dsp:spPr>
        <a:xfrm rot="1312662">
          <a:off x="3567117" y="4120650"/>
          <a:ext cx="211604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16042" y="0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dsp:style>
    </dsp:sp>
    <dsp:sp modelId="{6CE55E29-33E1-402A-B1DC-3A45E0CAB9BC}">
      <dsp:nvSpPr>
        <dsp:cNvPr id="0" name=""/>
        <dsp:cNvSpPr/>
      </dsp:nvSpPr>
      <dsp:spPr>
        <a:xfrm>
          <a:off x="5606963" y="4188993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MLE</a:t>
          </a:r>
          <a:endParaRPr lang="en-US" sz="3500" kern="1200" dirty="0"/>
        </a:p>
      </dsp:txBody>
      <dsp:txXfrm>
        <a:off x="5660131" y="4242161"/>
        <a:ext cx="982816" cy="982816"/>
      </dsp:txXfrm>
    </dsp:sp>
    <dsp:sp modelId="{6990E572-23CD-4032-B331-0B764D7D4B87}">
      <dsp:nvSpPr>
        <dsp:cNvPr id="0" name=""/>
        <dsp:cNvSpPr/>
      </dsp:nvSpPr>
      <dsp:spPr>
        <a:xfrm rot="10799978">
          <a:off x="2160308" y="3507942"/>
          <a:ext cx="39487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4879" y="0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  <a:headEnd type="arrow" w="med" len="med"/>
          <a:tailEnd type="none" w="med" len="med"/>
        </a:ln>
        <a:effectLst/>
      </dsp:spPr>
      <dsp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dsp:style>
    </dsp:sp>
    <dsp:sp modelId="{09B8BB9C-BF9F-46AF-B00A-1832B74B0D2B}">
      <dsp:nvSpPr>
        <dsp:cNvPr id="0" name=""/>
        <dsp:cNvSpPr/>
      </dsp:nvSpPr>
      <dsp:spPr>
        <a:xfrm>
          <a:off x="1071156" y="2963371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Inputs</a:t>
          </a:r>
        </a:p>
      </dsp:txBody>
      <dsp:txXfrm>
        <a:off x="1124324" y="3016539"/>
        <a:ext cx="982816" cy="982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2684617-07BE-E44C-991F-C9D078341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4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683D-DDEF-4CE9-AD3B-A0BBEE11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63" y="1709739"/>
            <a:ext cx="10515600" cy="9638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870CC-571E-4572-9B86-9740146BC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4163" y="27606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62733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04CBBD-85F8-564D-A456-35BF8AC8F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7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7E117-AEFA-4C25-B338-D7FE4AF4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927D5-4147-494B-8930-AC987C5E4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2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D0E9-291D-4A99-A8EF-619F9CD31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7858" y="1309688"/>
            <a:ext cx="9370142" cy="2387600"/>
          </a:xfrm>
        </p:spPr>
        <p:txBody>
          <a:bodyPr anchor="b">
            <a:normAutofit/>
          </a:bodyPr>
          <a:lstStyle>
            <a:lvl1pPr algn="ctr">
              <a:defRPr sz="5400" baseline="0">
                <a:solidFill>
                  <a:srgbClr val="245B4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12084-0687-465B-9CBF-C51D45528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7858" y="3889017"/>
            <a:ext cx="9370142" cy="88946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7BF0620-70C6-3D41-BDEC-4DF14F331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5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B9B9-9BB1-4DF7-9736-893261F9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FF006-2C46-481F-A703-78759454D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E71246-ED54-3E49-806B-1A12361E8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0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CB7C0-E190-4A24-9107-CD9F12616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34" y="1420777"/>
            <a:ext cx="10515600" cy="8421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71B68-50F6-443D-BEBD-BAE226A4C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0634" y="2262946"/>
            <a:ext cx="5181600" cy="3879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BF201-9652-40F1-86B0-60DC5745F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4634" y="2262946"/>
            <a:ext cx="5181600" cy="3879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601A294-86AE-C748-8FCD-629417BE0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4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8193-15A4-4F56-98A2-6A8984CF2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7951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8CF4F-6D38-4108-BEED-17A0B7155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49555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DD26E-FDE8-473A-AD3F-EE8FF86A3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319462"/>
            <a:ext cx="5157787" cy="2815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952E7-2B16-4AA4-83A9-B2438E435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49555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EB4CC-714A-45F6-859A-4A8FEAAB5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319462"/>
            <a:ext cx="5183188" cy="2815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F5CD114-9063-C040-9310-B06C0179C8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2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5172-3A85-4C0D-BB4C-F29317295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6009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E5511-D1F4-4E9E-B529-1D3EC35DF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90317"/>
            <a:ext cx="6172200" cy="39237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A65F5-4482-4E73-A251-6276492F2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60291"/>
            <a:ext cx="3932237" cy="28538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83DA5F5-C5FD-0F44-BD64-5B3F9B73C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4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3046-D069-48EE-8F7A-53B7097D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62232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79933-0A14-42A4-81A7-0F35CCDD8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152549"/>
            <a:ext cx="6172200" cy="381317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54AA8-491D-4E15-B4FC-5F6CD0197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222523"/>
            <a:ext cx="3932237" cy="27432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7854713-5E6A-864E-9C3A-AD9F3F24D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78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8FC21-697B-4415-815C-37D25ACEA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34" y="13093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63F32-70D4-4305-B0DE-E5D6E516B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0634" y="2769843"/>
            <a:ext cx="10515600" cy="186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3530A-3B67-4B2D-AA91-3CD01D386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01942" y="6407692"/>
            <a:ext cx="15406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A sign in the dark&#10;&#10;Description automatically generated">
            <a:extLst>
              <a:ext uri="{FF2B5EF4-FFF2-40B4-BE49-F238E27FC236}">
                <a16:creationId xmlns:a16="http://schemas.microsoft.com/office/drawing/2014/main" id="{7D024407-927C-9940-8986-994258F5FEFC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454059" y="6322510"/>
            <a:ext cx="2488750" cy="53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1" r:id="rId2"/>
    <p:sldLayoutId id="2147483654" r:id="rId3"/>
    <p:sldLayoutId id="2147483649" r:id="rId4"/>
    <p:sldLayoutId id="2147483650" r:id="rId5"/>
    <p:sldLayoutId id="2147483652" r:id="rId6"/>
    <p:sldLayoutId id="2147483653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rgbClr val="245B45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adlab-group.slack.com/archives/DAXHY4147/p1597614699000400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dlab-group.slack.com/archives/DAXHY4147/p1597614699000400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B15E6-E20C-2644-BDC7-0DDF532FB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0636" y="2125361"/>
            <a:ext cx="10424586" cy="1431883"/>
          </a:xfrm>
        </p:spPr>
        <p:txBody>
          <a:bodyPr>
            <a:noAutofit/>
          </a:bodyPr>
          <a:lstStyle/>
          <a:p>
            <a:r>
              <a:rPr lang="en-US" sz="4400" dirty="0">
                <a:latin typeface="Palatino Linotype" panose="02040502050505030304" pitchFamily="18" charset="0"/>
              </a:rPr>
              <a:t>Generating a Data-Driven Surrogate Model for Machine Damage Accumulation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6CADD-2850-CB40-84C2-92FF5618A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7858" y="3889016"/>
            <a:ext cx="9370142" cy="1659295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Problem 1</a:t>
            </a:r>
          </a:p>
          <a:p>
            <a:r>
              <a:rPr lang="en-US" dirty="0">
                <a:latin typeface="Palatino Linotype" panose="02040502050505030304" pitchFamily="18" charset="0"/>
              </a:rPr>
              <a:t>UB Manufacturing &amp; Artificial Intelligence Team (</a:t>
            </a:r>
            <a:r>
              <a:rPr lang="en-US" b="1" dirty="0">
                <a:latin typeface="Palatino Linotype" panose="02040502050505030304" pitchFamily="18" charset="0"/>
              </a:rPr>
              <a:t>UBMAIT</a:t>
            </a:r>
            <a:r>
              <a:rPr lang="en-US" dirty="0">
                <a:latin typeface="Palatino Linotype" panose="02040502050505030304" pitchFamily="18" charset="0"/>
              </a:rPr>
              <a:t>)</a:t>
            </a:r>
          </a:p>
          <a:p>
            <a:r>
              <a:rPr lang="en-US" b="1" dirty="0">
                <a:latin typeface="Palatino Linotype" panose="02040502050505030304" pitchFamily="18" charset="0"/>
              </a:rPr>
              <a:t>Dustin </a:t>
            </a:r>
            <a:r>
              <a:rPr lang="en-US" b="1" dirty="0" err="1">
                <a:latin typeface="Palatino Linotype" panose="02040502050505030304" pitchFamily="18" charset="0"/>
              </a:rPr>
              <a:t>Bielecki</a:t>
            </a:r>
            <a:r>
              <a:rPr lang="en-US" b="1" dirty="0">
                <a:latin typeface="Palatino Linotype" panose="02040502050505030304" pitchFamily="18" charset="0"/>
              </a:rPr>
              <a:t> </a:t>
            </a:r>
            <a:r>
              <a:rPr lang="en-US" dirty="0">
                <a:latin typeface="Palatino Linotype" panose="02040502050505030304" pitchFamily="18" charset="0"/>
              </a:rPr>
              <a:t>&amp; </a:t>
            </a:r>
            <a:r>
              <a:rPr lang="en-US" dirty="0" err="1">
                <a:latin typeface="Palatino Linotype" panose="02040502050505030304" pitchFamily="18" charset="0"/>
              </a:rPr>
              <a:t>Darshil</a:t>
            </a:r>
            <a:r>
              <a:rPr lang="en-US" dirty="0">
                <a:latin typeface="Palatino Linotype" panose="02040502050505030304" pitchFamily="18" charset="0"/>
              </a:rPr>
              <a:t> Patel, Raj </a:t>
            </a:r>
            <a:r>
              <a:rPr lang="en-US" dirty="0" err="1">
                <a:latin typeface="Palatino Linotype" panose="02040502050505030304" pitchFamily="18" charset="0"/>
              </a:rPr>
              <a:t>Khawale</a:t>
            </a:r>
            <a:endParaRPr lang="en-US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University at Buffalo, NY (</a:t>
            </a:r>
            <a:r>
              <a:rPr lang="en-US" b="1" dirty="0">
                <a:latin typeface="Palatino Linotype" panose="02040502050505030304" pitchFamily="18" charset="0"/>
              </a:rPr>
              <a:t>UB</a:t>
            </a:r>
            <a:r>
              <a:rPr lang="en-US" dirty="0">
                <a:latin typeface="Palatino Linotype" panose="0204050205050503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3787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366" y="3007915"/>
            <a:ext cx="6424304" cy="842169"/>
          </a:xfrm>
        </p:spPr>
        <p:txBody>
          <a:bodyPr>
            <a:noAutofit/>
          </a:bodyPr>
          <a:lstStyle/>
          <a:p>
            <a:r>
              <a:rPr lang="en-US" sz="3600" dirty="0">
                <a:latin typeface="Palatino Linotype" panose="02040502050505030304" pitchFamily="18" charset="0"/>
              </a:rPr>
              <a:t>RESULTS &amp; DISCUSSION</a:t>
            </a:r>
          </a:p>
        </p:txBody>
      </p:sp>
    </p:spTree>
    <p:extLst>
      <p:ext uri="{BB962C8B-B14F-4D97-AF65-F5344CB8AC3E}">
        <p14:creationId xmlns:p14="http://schemas.microsoft.com/office/powerpoint/2010/main" val="3952571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raining.png">
            <a:extLst>
              <a:ext uri="{FF2B5EF4-FFF2-40B4-BE49-F238E27FC236}">
                <a16:creationId xmlns:a16="http://schemas.microsoft.com/office/drawing/2014/main" id="{237A59F1-195B-45FF-9168-817FC35A2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634" y="1742704"/>
            <a:ext cx="4930238" cy="329342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alatino Linotype" panose="02040502050505030304" pitchFamily="18" charset="0"/>
              </a:rPr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CB39AB-E220-5144-9287-1CCBF1F45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61" y="2199611"/>
            <a:ext cx="5814951" cy="38596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Palatino Linotype"/>
              </a:rPr>
              <a:t>Training performance</a:t>
            </a:r>
          </a:p>
          <a:p>
            <a:pPr lvl="1"/>
            <a:r>
              <a:rPr lang="en-US" sz="2000" dirty="0">
                <a:latin typeface="Palatino Linotype"/>
              </a:rPr>
              <a:t>Samples were run for 10,000 epochs</a:t>
            </a:r>
          </a:p>
          <a:p>
            <a:pPr lvl="1"/>
            <a:r>
              <a:rPr lang="en-US" sz="2000" dirty="0">
                <a:latin typeface="Palatino Linotype"/>
              </a:rPr>
              <a:t>The mean squared error was still seemingly high due to limited number of samples</a:t>
            </a:r>
          </a:p>
          <a:p>
            <a:pPr lvl="2"/>
            <a:r>
              <a:rPr lang="en-US" sz="1800" dirty="0">
                <a:latin typeface="Palatino Linotype"/>
              </a:rPr>
              <a:t>This is still much better than assuming average values</a:t>
            </a:r>
          </a:p>
          <a:p>
            <a:pPr lvl="1"/>
            <a:r>
              <a:rPr lang="en-US" sz="2000" dirty="0">
                <a:latin typeface="Palatino Linotype"/>
              </a:rPr>
              <a:t>Dataset was actually sparse</a:t>
            </a:r>
          </a:p>
          <a:p>
            <a:pPr lvl="1"/>
            <a:endParaRPr lang="en-US" sz="2000" dirty="0">
              <a:latin typeface="Palatino Linotype"/>
            </a:endParaRPr>
          </a:p>
          <a:p>
            <a:pPr lvl="1"/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9CCD01-A870-4A0B-9590-1C9F38EB0482}"/>
              </a:ext>
            </a:extLst>
          </p:cNvPr>
          <p:cNvSpPr txBox="1"/>
          <p:nvPr/>
        </p:nvSpPr>
        <p:spPr>
          <a:xfrm>
            <a:off x="8665029" y="4959863"/>
            <a:ext cx="208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77F00D-9325-48E8-974D-07E4BFA2A279}"/>
              </a:ext>
            </a:extLst>
          </p:cNvPr>
          <p:cNvSpPr txBox="1"/>
          <p:nvPr/>
        </p:nvSpPr>
        <p:spPr>
          <a:xfrm rot="16200000">
            <a:off x="5239992" y="3065414"/>
            <a:ext cx="208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Squared Error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03A98-2026-4C15-80AF-74E264AD9B18}"/>
              </a:ext>
            </a:extLst>
          </p:cNvPr>
          <p:cNvSpPr txBox="1"/>
          <p:nvPr/>
        </p:nvSpPr>
        <p:spPr>
          <a:xfrm>
            <a:off x="7349514" y="1389403"/>
            <a:ext cx="29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Squared Error vs Epoch</a:t>
            </a:r>
          </a:p>
        </p:txBody>
      </p:sp>
    </p:spTree>
    <p:extLst>
      <p:ext uri="{BB962C8B-B14F-4D97-AF65-F5344CB8AC3E}">
        <p14:creationId xmlns:p14="http://schemas.microsoft.com/office/powerpoint/2010/main" val="455744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alatino Linotype"/>
              </a:rPr>
              <a:t>Results – r</a:t>
            </a:r>
            <a:r>
              <a:rPr lang="en-US" sz="3600" baseline="30000" dirty="0">
                <a:latin typeface="Palatino Linotype"/>
              </a:rPr>
              <a:t>2</a:t>
            </a:r>
            <a:endParaRPr lang="en-US" sz="3600" baseline="30000" dirty="0">
              <a:latin typeface="Palatino Linotype" panose="0204050205050503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CB39AB-E220-5144-9287-1CCBF1F45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61" y="2179819"/>
            <a:ext cx="10515600" cy="38794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dirty="0">
                <a:latin typeface="Proxima Nova"/>
              </a:rPr>
              <a:t>Bridgeport 1</a:t>
            </a:r>
          </a:p>
          <a:p>
            <a:pPr lvl="2"/>
            <a:r>
              <a:rPr lang="en-US" dirty="0">
                <a:latin typeface="Proxima Nova"/>
              </a:rPr>
              <a:t>0.879 on reduced data, 0.932 on full dataset</a:t>
            </a:r>
          </a:p>
          <a:p>
            <a:pPr lvl="1"/>
            <a:r>
              <a:rPr lang="en-US" dirty="0">
                <a:latin typeface="Proxima Nova"/>
              </a:rPr>
              <a:t>Bridgeport 2</a:t>
            </a:r>
          </a:p>
          <a:p>
            <a:pPr lvl="2"/>
            <a:r>
              <a:rPr lang="en-US" dirty="0">
                <a:latin typeface="Proxima Nova"/>
              </a:rPr>
              <a:t>-1.493 on reduced data, 0.959 on full dataset</a:t>
            </a:r>
          </a:p>
          <a:p>
            <a:pPr lvl="1"/>
            <a:r>
              <a:rPr lang="en-US" dirty="0">
                <a:latin typeface="Proxima Nova"/>
              </a:rPr>
              <a:t>Bridgeport 3</a:t>
            </a:r>
            <a:endParaRPr lang="en-US" dirty="0"/>
          </a:p>
          <a:p>
            <a:pPr lvl="2"/>
            <a:r>
              <a:rPr lang="en-US" dirty="0">
                <a:latin typeface="Proxima Nova"/>
              </a:rPr>
              <a:t>-35.75 on reduced data, 0.942 on full dataset</a:t>
            </a:r>
          </a:p>
          <a:p>
            <a:pPr lvl="1"/>
            <a:r>
              <a:rPr lang="en-US" dirty="0">
                <a:latin typeface="Proxima Nova"/>
              </a:rPr>
              <a:t>Drill</a:t>
            </a:r>
          </a:p>
          <a:p>
            <a:pPr lvl="2"/>
            <a:r>
              <a:rPr lang="en-US" dirty="0">
                <a:latin typeface="Proxima Nova"/>
              </a:rPr>
              <a:t>-7.194 on reduced data, 0.906 on full dataset</a:t>
            </a:r>
          </a:p>
          <a:p>
            <a:pPr lvl="1"/>
            <a:r>
              <a:rPr lang="en-US" dirty="0">
                <a:latin typeface="Proxima Nova"/>
              </a:rPr>
              <a:t>Lathe</a:t>
            </a:r>
            <a:endParaRPr lang="en-US" dirty="0"/>
          </a:p>
          <a:p>
            <a:pPr lvl="2"/>
            <a:r>
              <a:rPr lang="en-US" dirty="0">
                <a:latin typeface="Proxima Nova"/>
              </a:rPr>
              <a:t>-2.647 on reduced data, 0.927 on full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9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alatino Linotype" panose="02040502050505030304" pitchFamily="18" charset="0"/>
              </a:rPr>
              <a:t>Findings and Discussion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CB39AB-E220-5144-9287-1CCBF1F45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61" y="2287885"/>
            <a:ext cx="10515600" cy="387943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latin typeface="Palatino Linotype"/>
            </a:endParaRPr>
          </a:p>
          <a:p>
            <a:pPr lvl="1"/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887AFF8-F18E-40FE-AD14-A929FD050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280376"/>
              </p:ext>
            </p:extLst>
          </p:nvPr>
        </p:nvGraphicFramePr>
        <p:xfrm>
          <a:off x="1217221" y="2929246"/>
          <a:ext cx="9882144" cy="22250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7024">
                  <a:extLst>
                    <a:ext uri="{9D8B030D-6E8A-4147-A177-3AD203B41FA5}">
                      <a16:colId xmlns:a16="http://schemas.microsoft.com/office/drawing/2014/main" val="1666783221"/>
                    </a:ext>
                  </a:extLst>
                </a:gridCol>
                <a:gridCol w="1647024">
                  <a:extLst>
                    <a:ext uri="{9D8B030D-6E8A-4147-A177-3AD203B41FA5}">
                      <a16:colId xmlns:a16="http://schemas.microsoft.com/office/drawing/2014/main" val="3707025820"/>
                    </a:ext>
                  </a:extLst>
                </a:gridCol>
                <a:gridCol w="1647024">
                  <a:extLst>
                    <a:ext uri="{9D8B030D-6E8A-4147-A177-3AD203B41FA5}">
                      <a16:colId xmlns:a16="http://schemas.microsoft.com/office/drawing/2014/main" val="1521431386"/>
                    </a:ext>
                  </a:extLst>
                </a:gridCol>
                <a:gridCol w="1647024">
                  <a:extLst>
                    <a:ext uri="{9D8B030D-6E8A-4147-A177-3AD203B41FA5}">
                      <a16:colId xmlns:a16="http://schemas.microsoft.com/office/drawing/2014/main" val="276012184"/>
                    </a:ext>
                  </a:extLst>
                </a:gridCol>
                <a:gridCol w="1647024">
                  <a:extLst>
                    <a:ext uri="{9D8B030D-6E8A-4147-A177-3AD203B41FA5}">
                      <a16:colId xmlns:a16="http://schemas.microsoft.com/office/drawing/2014/main" val="847835956"/>
                    </a:ext>
                  </a:extLst>
                </a:gridCol>
                <a:gridCol w="1647024">
                  <a:extLst>
                    <a:ext uri="{9D8B030D-6E8A-4147-A177-3AD203B41FA5}">
                      <a16:colId xmlns:a16="http://schemas.microsoft.com/office/drawing/2014/main" val="1481246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Bridgeport 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Bridgeport 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Bridgeport 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Drill Press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Lathe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94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Total Samples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2008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2008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2001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2006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1993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64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/>
                        <a:t>Correct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2010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2008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2001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2007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1998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16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Number "on"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30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64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22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120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634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Misclass "on"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25385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/>
                        <a:t>Misclass "off"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/>
                        <a:t>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786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610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alatino Linotype"/>
              </a:rPr>
              <a:t>Results – Classification</a:t>
            </a:r>
            <a:endParaRPr lang="en-US" sz="3600" baseline="30000" dirty="0">
              <a:latin typeface="Palatino Linotype" panose="0204050205050503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CB39AB-E220-5144-9287-1CCBF1F45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61" y="2179819"/>
            <a:ext cx="10515600" cy="38794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dirty="0">
                <a:latin typeface="Proxima Nova"/>
              </a:rPr>
              <a:t>Bridgeport 1</a:t>
            </a:r>
          </a:p>
          <a:p>
            <a:pPr lvl="2"/>
            <a:r>
              <a:rPr lang="en-US" dirty="0">
                <a:latin typeface="Proxima Nova"/>
              </a:rPr>
              <a:t>0.879 on reduced data, 0.932 on full dataset</a:t>
            </a:r>
          </a:p>
          <a:p>
            <a:pPr lvl="1"/>
            <a:r>
              <a:rPr lang="en-US" dirty="0">
                <a:latin typeface="Proxima Nova"/>
              </a:rPr>
              <a:t>Bridgeport 2</a:t>
            </a:r>
          </a:p>
          <a:p>
            <a:pPr lvl="2"/>
            <a:r>
              <a:rPr lang="en-US" dirty="0">
                <a:latin typeface="Proxima Nova"/>
              </a:rPr>
              <a:t>-1.493 on reduced data, 0.959 on full dataset</a:t>
            </a:r>
          </a:p>
          <a:p>
            <a:pPr lvl="1"/>
            <a:r>
              <a:rPr lang="en-US" dirty="0">
                <a:latin typeface="Proxima Nova"/>
              </a:rPr>
              <a:t>Bridgeport 3</a:t>
            </a:r>
            <a:endParaRPr lang="en-US" dirty="0"/>
          </a:p>
          <a:p>
            <a:pPr lvl="2"/>
            <a:r>
              <a:rPr lang="en-US" dirty="0">
                <a:latin typeface="Proxima Nova"/>
              </a:rPr>
              <a:t>-35.75 on reduced data, 0.942 on full dataset</a:t>
            </a:r>
          </a:p>
          <a:p>
            <a:pPr lvl="1"/>
            <a:r>
              <a:rPr lang="en-US" dirty="0">
                <a:latin typeface="Proxima Nova"/>
              </a:rPr>
              <a:t>Drill</a:t>
            </a:r>
          </a:p>
          <a:p>
            <a:pPr lvl="2"/>
            <a:r>
              <a:rPr lang="en-US" dirty="0">
                <a:latin typeface="Proxima Nova"/>
              </a:rPr>
              <a:t>-7.194 on reduced data, 0.906 on full dataset</a:t>
            </a:r>
          </a:p>
          <a:p>
            <a:pPr lvl="1"/>
            <a:r>
              <a:rPr lang="en-US" dirty="0">
                <a:latin typeface="Proxima Nova"/>
              </a:rPr>
              <a:t>Lathe</a:t>
            </a:r>
            <a:endParaRPr lang="en-US" dirty="0"/>
          </a:p>
          <a:p>
            <a:pPr lvl="2"/>
            <a:r>
              <a:rPr lang="en-US" dirty="0">
                <a:latin typeface="Proxima Nova"/>
              </a:rPr>
              <a:t>-2.647 on reduced data, 0.927 on full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496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996" y="3108785"/>
            <a:ext cx="2462454" cy="84216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Palatino Linotype" panose="02040502050505030304" pitchFamily="18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1854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032" y="1401171"/>
            <a:ext cx="2297202" cy="419858"/>
          </a:xfrm>
        </p:spPr>
        <p:txBody>
          <a:bodyPr>
            <a:normAutofit fontScale="90000"/>
          </a:bodyPr>
          <a:lstStyle/>
          <a:p>
            <a:r>
              <a:rPr lang="en-US" sz="3600">
                <a:latin typeface="Palatino Linotype"/>
              </a:rPr>
              <a:t>References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08DE15-D5FD-43FE-9DE7-AC38E904F735}"/>
              </a:ext>
            </a:extLst>
          </p:cNvPr>
          <p:cNvSpPr txBox="1"/>
          <p:nvPr/>
        </p:nvSpPr>
        <p:spPr>
          <a:xfrm>
            <a:off x="400279" y="2006905"/>
            <a:ext cx="11547511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Palatino Linotype"/>
                <a:ea typeface="+mn-lt"/>
                <a:cs typeface="+mn-lt"/>
              </a:rPr>
              <a:t>1) Deep learning-based feature engineering for stock price movement prediction” Wen Long, </a:t>
            </a:r>
            <a:r>
              <a:rPr lang="en-US" sz="1600" dirty="0" err="1">
                <a:latin typeface="Palatino Linotype"/>
                <a:ea typeface="+mn-lt"/>
                <a:cs typeface="+mn-lt"/>
              </a:rPr>
              <a:t>Zhichen</a:t>
            </a:r>
            <a:r>
              <a:rPr lang="en-US" sz="1600" dirty="0">
                <a:latin typeface="Palatino Linotype"/>
                <a:ea typeface="+mn-lt"/>
                <a:cs typeface="+mn-lt"/>
              </a:rPr>
              <a:t> Lu, </a:t>
            </a:r>
            <a:r>
              <a:rPr lang="en-US" sz="1600" dirty="0" err="1">
                <a:latin typeface="Palatino Linotype"/>
                <a:ea typeface="+mn-lt"/>
                <a:cs typeface="+mn-lt"/>
              </a:rPr>
              <a:t>Lingxiao</a:t>
            </a:r>
            <a:r>
              <a:rPr lang="en-US" sz="1600" dirty="0">
                <a:latin typeface="Palatino Linotype"/>
                <a:ea typeface="+mn-lt"/>
                <a:cs typeface="+mn-lt"/>
              </a:rPr>
              <a:t> Cui.</a:t>
            </a:r>
          </a:p>
          <a:p>
            <a:r>
              <a:rPr lang="en-US" sz="1600" dirty="0">
                <a:latin typeface="Palatino Linotype"/>
                <a:ea typeface="+mn-lt"/>
                <a:cs typeface="+mn-lt"/>
              </a:rPr>
              <a:t>2) Integrating the Digital Twin of the manufacturing system into a decision support system for improving the order</a:t>
            </a:r>
          </a:p>
          <a:p>
            <a:r>
              <a:rPr lang="en-US" sz="1600" dirty="0">
                <a:latin typeface="Palatino Linotype"/>
                <a:ea typeface="+mn-lt"/>
                <a:cs typeface="+mn-lt"/>
              </a:rPr>
              <a:t>    management process, Kunath, M., &amp; Winkler, H.</a:t>
            </a:r>
            <a:endParaRPr lang="en-US">
              <a:latin typeface="Palatino Linotype"/>
            </a:endParaRPr>
          </a:p>
          <a:p>
            <a:r>
              <a:rPr lang="en-US" sz="1600" dirty="0">
                <a:latin typeface="Palatino Linotype"/>
                <a:cs typeface="Calibri"/>
              </a:rPr>
              <a:t>3) A. B. Geva, "</a:t>
            </a:r>
            <a:r>
              <a:rPr lang="en-US" sz="1600" dirty="0" err="1">
                <a:latin typeface="Palatino Linotype"/>
                <a:cs typeface="Calibri"/>
              </a:rPr>
              <a:t>ScaleNet</a:t>
            </a:r>
            <a:r>
              <a:rPr lang="en-US" sz="1600" dirty="0">
                <a:latin typeface="Palatino Linotype"/>
                <a:cs typeface="Calibri"/>
              </a:rPr>
              <a:t>-multiscale neural-network architecture for time series prediction," in </a:t>
            </a:r>
            <a:r>
              <a:rPr lang="en-US" sz="1600" i="1" dirty="0">
                <a:latin typeface="Palatino Linotype"/>
                <a:cs typeface="Calibri"/>
              </a:rPr>
              <a:t>IEEE Transactions on Neural</a:t>
            </a:r>
            <a:endParaRPr lang="en-US">
              <a:latin typeface="Palatino Linotype"/>
              <a:cs typeface="Calibri"/>
            </a:endParaRPr>
          </a:p>
          <a:p>
            <a:r>
              <a:rPr lang="en-US" sz="1600" i="1" dirty="0">
                <a:latin typeface="Palatino Linotype"/>
                <a:cs typeface="Calibri"/>
              </a:rPr>
              <a:t>    Networks</a:t>
            </a:r>
            <a:r>
              <a:rPr lang="en-US" sz="1600" dirty="0">
                <a:latin typeface="Palatino Linotype"/>
                <a:cs typeface="Calibri"/>
              </a:rPr>
              <a:t>, vol. 9, no. 6, pp. 1471-1482, Nov. 1998, </a:t>
            </a:r>
            <a:r>
              <a:rPr lang="en-US" sz="1600" err="1">
                <a:latin typeface="Palatino Linotype"/>
                <a:cs typeface="Calibri"/>
              </a:rPr>
              <a:t>doi</a:t>
            </a:r>
            <a:r>
              <a:rPr lang="en-US" sz="1600" dirty="0">
                <a:latin typeface="Palatino Linotype"/>
                <a:cs typeface="Calibri"/>
              </a:rPr>
              <a:t>: 10.1109/72.728396.</a:t>
            </a:r>
          </a:p>
          <a:p>
            <a:r>
              <a:rPr lang="en-US" sz="1600" dirty="0">
                <a:latin typeface="Palatino Linotype"/>
                <a:cs typeface="Calibri"/>
              </a:rPr>
              <a:t>4) He, Kai mi ng&amp; Zhang, Xi </a:t>
            </a:r>
            <a:r>
              <a:rPr lang="en-US" sz="1600" err="1">
                <a:latin typeface="Palatino Linotype"/>
                <a:cs typeface="Calibri"/>
              </a:rPr>
              <a:t>angyu</a:t>
            </a:r>
            <a:r>
              <a:rPr lang="en-US" sz="1600" dirty="0">
                <a:latin typeface="Palatino Linotype"/>
                <a:cs typeface="Calibri"/>
              </a:rPr>
              <a:t>&amp; Ren, Shaoqi ng&amp; Sun, Ji an. (2015). Deep Res </a:t>
            </a:r>
            <a:r>
              <a:rPr lang="en-US" sz="1600" err="1">
                <a:latin typeface="Palatino Linotype"/>
                <a:cs typeface="Calibri"/>
              </a:rPr>
              <a:t>i</a:t>
            </a:r>
            <a:r>
              <a:rPr lang="en-US" sz="1600" dirty="0">
                <a:latin typeface="Palatino Linotype"/>
                <a:cs typeface="Calibri"/>
              </a:rPr>
              <a:t> dual learning for image recognition.</a:t>
            </a:r>
            <a:endParaRPr lang="en-US" sz="1600">
              <a:latin typeface="Palatino Linotype"/>
              <a:ea typeface="+mn-lt"/>
              <a:cs typeface="+mn-lt"/>
            </a:endParaRPr>
          </a:p>
          <a:p>
            <a:r>
              <a:rPr lang="en-US" sz="1600" dirty="0">
                <a:latin typeface="Palatino Linotype"/>
                <a:cs typeface="Calibri"/>
              </a:rPr>
              <a:t>5) </a:t>
            </a:r>
            <a:r>
              <a:rPr lang="en-US" sz="1600" err="1">
                <a:latin typeface="Palatino Linotype"/>
                <a:cs typeface="Calibri"/>
              </a:rPr>
              <a:t>Loffe</a:t>
            </a:r>
            <a:r>
              <a:rPr lang="en-US" sz="1600" dirty="0">
                <a:latin typeface="Palatino Linotype"/>
                <a:cs typeface="Calibri"/>
              </a:rPr>
              <a:t>, Sergey &amp; Szegedy, Christian. (2015). Batch Normalization: Accelerating deep network training by reducing internal</a:t>
            </a:r>
          </a:p>
          <a:p>
            <a:r>
              <a:rPr lang="en-US" sz="1600" dirty="0">
                <a:latin typeface="Palatino Linotype"/>
                <a:cs typeface="Calibri"/>
              </a:rPr>
              <a:t>    covariate</a:t>
            </a:r>
            <a:endParaRPr lang="en-US" dirty="0"/>
          </a:p>
          <a:p>
            <a:r>
              <a:rPr lang="en-US" sz="1600" dirty="0">
                <a:latin typeface="Palatino Linotype"/>
                <a:cs typeface="Calibri"/>
              </a:rPr>
              <a:t>    shift.</a:t>
            </a:r>
            <a:r>
              <a:rPr lang="en-US" sz="1600" dirty="0">
                <a:latin typeface="Palatino Linotype"/>
                <a:cs typeface="Calibri"/>
                <a:hlinkClick r:id="rId2"/>
              </a:rPr>
              <a:t>5:51</a:t>
            </a:r>
            <a:endParaRPr lang="en-US" sz="1600">
              <a:latin typeface="Palatino Linotype"/>
              <a:ea typeface="+mn-lt"/>
              <a:cs typeface="+mn-lt"/>
            </a:endParaRPr>
          </a:p>
          <a:p>
            <a:r>
              <a:rPr lang="en-US" sz="1600" dirty="0">
                <a:latin typeface="Palatino Linotype"/>
                <a:cs typeface="Calibri"/>
              </a:rPr>
              <a:t>6) Srivastava, Nitish &amp; Hinton, Geoffrey &amp; </a:t>
            </a:r>
            <a:r>
              <a:rPr lang="en-US" sz="1600" err="1">
                <a:latin typeface="Palatino Linotype"/>
                <a:cs typeface="Calibri"/>
              </a:rPr>
              <a:t>Krizhevsky</a:t>
            </a:r>
            <a:r>
              <a:rPr lang="en-US" sz="1600" dirty="0">
                <a:latin typeface="Palatino Linotype"/>
                <a:cs typeface="Calibri"/>
              </a:rPr>
              <a:t>, Alex &amp; </a:t>
            </a:r>
            <a:r>
              <a:rPr lang="en-US" sz="1600" err="1">
                <a:latin typeface="Palatino Linotype"/>
                <a:cs typeface="Calibri"/>
              </a:rPr>
              <a:t>Sutskever</a:t>
            </a:r>
            <a:r>
              <a:rPr lang="en-US" sz="1600" dirty="0">
                <a:latin typeface="Palatino Linotype"/>
                <a:cs typeface="Calibri"/>
              </a:rPr>
              <a:t>, Ilya &amp; </a:t>
            </a:r>
            <a:r>
              <a:rPr lang="en-US" sz="1600" err="1">
                <a:latin typeface="Palatino Linotype"/>
                <a:cs typeface="Calibri"/>
              </a:rPr>
              <a:t>Salakhutdinov</a:t>
            </a:r>
            <a:r>
              <a:rPr lang="en-US" sz="1600" dirty="0">
                <a:latin typeface="Palatino Linotype"/>
                <a:cs typeface="Calibri"/>
              </a:rPr>
              <a:t>, Ruslan. (2014). Dropout: A</a:t>
            </a:r>
            <a:endParaRPr lang="en-US">
              <a:latin typeface="Palatino Linotype"/>
              <a:cs typeface="Calibri"/>
            </a:endParaRPr>
          </a:p>
          <a:p>
            <a:r>
              <a:rPr lang="en-US" sz="1600" dirty="0">
                <a:latin typeface="Palatino Linotype"/>
                <a:cs typeface="Calibri"/>
              </a:rPr>
              <a:t>    simple way to prevent neural networks from overfitting. Journal of Machine Learning Research. 15. 1929-1958.</a:t>
            </a:r>
            <a:endParaRPr lang="en-US" dirty="0">
              <a:latin typeface="Palatino Linotype"/>
              <a:cs typeface="Calibri"/>
            </a:endParaRPr>
          </a:p>
          <a:p>
            <a:r>
              <a:rPr lang="en-US" sz="1600" dirty="0">
                <a:latin typeface="Palatino Linotype"/>
                <a:cs typeface="Calibri"/>
              </a:rPr>
              <a:t>7) Dave, Vishwesh &amp; Shah, Kaivan. (2019). COMPARATIVE ANALYSIS OF REGULARIZATION TECHNIQUES IN</a:t>
            </a:r>
          </a:p>
          <a:p>
            <a:r>
              <a:rPr lang="en-US" sz="1600" dirty="0">
                <a:latin typeface="Palatino Linotype"/>
                <a:cs typeface="Calibri"/>
              </a:rPr>
              <a:t>     ARTIFICIAL NEURAL NETWORKS. 10.1729/Journal.22756.</a:t>
            </a:r>
            <a:endParaRPr lang="en-US" sz="1600">
              <a:latin typeface="Palatino Linotype"/>
              <a:ea typeface="+mn-lt"/>
              <a:cs typeface="+mn-lt"/>
            </a:endParaRPr>
          </a:p>
          <a:p>
            <a:r>
              <a:rPr lang="en-US" sz="1600" dirty="0">
                <a:latin typeface="Palatino Linotype"/>
                <a:cs typeface="Calibri"/>
              </a:rPr>
              <a:t>8) </a:t>
            </a:r>
            <a:r>
              <a:rPr lang="en-US" sz="1600" err="1">
                <a:latin typeface="Palatino Linotype"/>
                <a:cs typeface="Calibri"/>
              </a:rPr>
              <a:t>Basu</a:t>
            </a:r>
            <a:r>
              <a:rPr lang="en-US" sz="1600" dirty="0">
                <a:latin typeface="Palatino Linotype"/>
                <a:cs typeface="Calibri"/>
              </a:rPr>
              <a:t>, Atreya &amp; Watters, Carolyn &amp; Author, Michael. (2003). Support Vector Machines for Text Categorization.. 103.</a:t>
            </a:r>
          </a:p>
          <a:p>
            <a:r>
              <a:rPr lang="en-US" sz="1600" dirty="0">
                <a:latin typeface="Palatino Linotype"/>
                <a:cs typeface="Calibri"/>
              </a:rPr>
              <a:t>    10.1109/HICSS.2003.1174243.</a:t>
            </a:r>
            <a:endParaRPr lang="en-US" sz="1600" dirty="0">
              <a:latin typeface="Palatino Linotype"/>
              <a:ea typeface="+mn-lt"/>
              <a:cs typeface="+mn-lt"/>
            </a:endParaRPr>
          </a:p>
          <a:p>
            <a:endParaRPr lang="en-US" sz="1600" dirty="0">
              <a:latin typeface="Palatino Linotype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723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alatino Linotype" panose="02040502050505030304" pitchFamily="18" charset="0"/>
              </a:rPr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CB39AB-E220-5144-9287-1CCBF1F45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61" y="2246696"/>
            <a:ext cx="10515600" cy="3879437"/>
          </a:xfrm>
        </p:spPr>
        <p:txBody>
          <a:bodyPr/>
          <a:lstStyle/>
          <a:p>
            <a:pPr lvl="1"/>
            <a:r>
              <a:rPr lang="en-US" dirty="0">
                <a:latin typeface="Palatino Linotype" panose="02040502050505030304" pitchFamily="18" charset="0"/>
              </a:rPr>
              <a:t>Problem Description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Approach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Results &amp; Discussion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69196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988" y="3084072"/>
            <a:ext cx="5419839" cy="84216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Palatino Linotype" panose="02040502050505030304" pitchFamily="18" charset="0"/>
              </a:rPr>
              <a:t>PROBLEM DESCRIPTION</a:t>
            </a:r>
          </a:p>
        </p:txBody>
      </p:sp>
    </p:spTree>
    <p:extLst>
      <p:ext uri="{BB962C8B-B14F-4D97-AF65-F5344CB8AC3E}">
        <p14:creationId xmlns:p14="http://schemas.microsoft.com/office/powerpoint/2010/main" val="208934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alatino Linotype" panose="02040502050505030304" pitchFamily="18" charset="0"/>
              </a:rPr>
              <a:t>Introduction</a:t>
            </a:r>
            <a:r>
              <a:rPr lang="en-US" sz="3600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0702" y="2184849"/>
            <a:ext cx="6729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Objective : </a:t>
            </a:r>
            <a:r>
              <a:rPr lang="en-US" dirty="0">
                <a:latin typeface="Palatino Linotype" panose="02040502050505030304" pitchFamily="18" charset="0"/>
              </a:rPr>
              <a:t>To create a data driven model that rapidly outputs  	 	     </a:t>
            </a:r>
            <a:r>
              <a:rPr lang="en-US" b="1" dirty="0">
                <a:latin typeface="Palatino Linotype" panose="02040502050505030304" pitchFamily="18" charset="0"/>
              </a:rPr>
              <a:t>damage accumulation values</a:t>
            </a:r>
            <a:r>
              <a:rPr lang="en-US" dirty="0">
                <a:latin typeface="Palatino Linotype" panose="02040502050505030304" pitchFamily="18" charset="0"/>
              </a:rPr>
              <a:t> based on other 		     parameter measurements for manufacturing 	  	     facilities of Bernard M. Gordon Learning Factory  </a:t>
            </a:r>
            <a:endParaRPr lang="en-US" b="1" dirty="0">
              <a:latin typeface="Palatino Linotype" panose="0204050205050503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84" b="89752" l="6531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8940" y="1693991"/>
            <a:ext cx="3133843" cy="20593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78" b="94676" l="3725" r="8739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03299" y="3605093"/>
            <a:ext cx="2168868" cy="2684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727" b="95342" l="1288" r="9356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7330" y="3605092"/>
            <a:ext cx="1942636" cy="26846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4148" y="3386145"/>
            <a:ext cx="58070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Palatino Linotype" panose="02040502050505030304" pitchFamily="18" charset="0"/>
              </a:rPr>
              <a:t>Implicit Challenges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Can we construct data driven digital twin for </a:t>
            </a:r>
            <a:r>
              <a:rPr lang="en-US" b="1" dirty="0">
                <a:latin typeface="Palatino Linotype" panose="02040502050505030304" pitchFamily="18" charset="0"/>
              </a:rPr>
              <a:t>forecasting</a:t>
            </a:r>
            <a:r>
              <a:rPr lang="en-US" dirty="0">
                <a:latin typeface="Palatino Linotype" panose="02040502050505030304" pitchFamily="18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Can we identify </a:t>
            </a:r>
            <a:r>
              <a:rPr lang="en-US" b="1" dirty="0">
                <a:latin typeface="Palatino Linotype" panose="02040502050505030304" pitchFamily="18" charset="0"/>
              </a:rPr>
              <a:t>signals in data </a:t>
            </a:r>
            <a:r>
              <a:rPr lang="en-US" dirty="0">
                <a:latin typeface="Palatino Linotype" panose="02040502050505030304" pitchFamily="18" charset="0"/>
              </a:rPr>
              <a:t>which have most impact?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Can we reduce </a:t>
            </a:r>
            <a:r>
              <a:rPr lang="en-US" b="1" dirty="0">
                <a:latin typeface="Palatino Linotype" panose="02040502050505030304" pitchFamily="18" charset="0"/>
              </a:rPr>
              <a:t>machine damage</a:t>
            </a:r>
            <a:r>
              <a:rPr lang="en-US" dirty="0">
                <a:latin typeface="Palatino Linotype" panose="02040502050505030304" pitchFamily="18" charset="0"/>
              </a:rPr>
              <a:t> by focusing on specific parameters?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DAD542-F2BC-4F71-81E0-3C3D3A1A8348}"/>
              </a:ext>
            </a:extLst>
          </p:cNvPr>
          <p:cNvSpPr txBox="1"/>
          <p:nvPr/>
        </p:nvSpPr>
        <p:spPr>
          <a:xfrm>
            <a:off x="143219" y="5789363"/>
            <a:ext cx="7177488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000" b="1" dirty="0">
                <a:ea typeface="+mn-lt"/>
                <a:cs typeface="+mn-lt"/>
              </a:rPr>
              <a:t>Deep learning-based feature engineering for stock price movement prediction” Wen Long, </a:t>
            </a:r>
            <a:r>
              <a:rPr lang="en-US" sz="1000" b="1" dirty="0" err="1">
                <a:ea typeface="+mn-lt"/>
                <a:cs typeface="+mn-lt"/>
              </a:rPr>
              <a:t>Zhichen</a:t>
            </a:r>
            <a:r>
              <a:rPr lang="en-US" sz="1000" b="1" dirty="0">
                <a:ea typeface="+mn-lt"/>
                <a:cs typeface="+mn-lt"/>
              </a:rPr>
              <a:t> Lu, </a:t>
            </a:r>
            <a:r>
              <a:rPr lang="en-US" sz="1000" b="1" dirty="0" err="1">
                <a:ea typeface="+mn-lt"/>
                <a:cs typeface="+mn-lt"/>
              </a:rPr>
              <a:t>Lingxiao</a:t>
            </a:r>
            <a:r>
              <a:rPr lang="en-US" sz="1000" b="1" dirty="0">
                <a:ea typeface="+mn-lt"/>
                <a:cs typeface="+mn-lt"/>
              </a:rPr>
              <a:t> Cui.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 sz="1000" b="1" dirty="0">
                <a:ea typeface="+mn-lt"/>
                <a:cs typeface="+mn-lt"/>
              </a:rPr>
              <a:t>Integrating the Digital Twin of the manufacturing system into a decision support system for improving the order management process”, Kunath, M., &amp; Winkler, H. </a:t>
            </a:r>
            <a:endParaRPr lang="en-US" sz="10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0194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</p:spPr>
        <p:txBody>
          <a:bodyPr>
            <a:normAutofit/>
          </a:bodyPr>
          <a:lstStyle/>
          <a:p>
            <a:r>
              <a:rPr lang="en-US" sz="3600" dirty="0"/>
              <a:t>Datasets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702" y="2184849"/>
            <a:ext cx="1162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Two weeks of data for 5 machines (3 Bridgeport mills, 1 lathe, 1 drill press) is provided for training our model</a:t>
            </a:r>
          </a:p>
        </p:txBody>
      </p:sp>
      <p:sp>
        <p:nvSpPr>
          <p:cNvPr id="7" name="Oval 6"/>
          <p:cNvSpPr/>
          <p:nvPr/>
        </p:nvSpPr>
        <p:spPr>
          <a:xfrm>
            <a:off x="1594021" y="2833817"/>
            <a:ext cx="2850292" cy="32209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28565" y="3310468"/>
            <a:ext cx="2100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Training Inputs</a:t>
            </a:r>
          </a:p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(11 variables)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7632" y="4136676"/>
            <a:ext cx="25310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Palatino Linotype" panose="02040502050505030304" pitchFamily="18" charset="0"/>
              </a:rPr>
              <a:t>Peak acceleration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Palatino Linotype" panose="02040502050505030304" pitchFamily="18" charset="0"/>
              </a:rPr>
              <a:t>RMS velocity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Palatino Linotype" panose="02040502050505030304" pitchFamily="18" charset="0"/>
              </a:rPr>
              <a:t>Ambient 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Palatino Linotype" panose="02040502050505030304" pitchFamily="18" charset="0"/>
              </a:rPr>
              <a:t>Peak velocity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Palatino Linotype" panose="02040502050505030304" pitchFamily="18" charset="0"/>
              </a:rPr>
              <a:t>Battery Voltage</a:t>
            </a:r>
          </a:p>
          <a:p>
            <a:pPr algn="ctr"/>
            <a:r>
              <a:rPr lang="en-US" sz="1600" dirty="0">
                <a:latin typeface="Palatino Linotype" panose="02040502050505030304" pitchFamily="18" charset="0"/>
              </a:rPr>
              <a:t>……..</a:t>
            </a:r>
          </a:p>
        </p:txBody>
      </p:sp>
      <p:sp>
        <p:nvSpPr>
          <p:cNvPr id="10" name="Oval 9"/>
          <p:cNvSpPr/>
          <p:nvPr/>
        </p:nvSpPr>
        <p:spPr>
          <a:xfrm>
            <a:off x="6549079" y="2833817"/>
            <a:ext cx="2850292" cy="32209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88657" y="3310468"/>
            <a:ext cx="1771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Output</a:t>
            </a:r>
          </a:p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(2 variables)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22637" y="4205585"/>
            <a:ext cx="2675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alatino Linotype" panose="02040502050505030304" pitchFamily="18" charset="0"/>
              </a:rPr>
              <a:t>Damage accumulation</a:t>
            </a:r>
          </a:p>
          <a:p>
            <a:r>
              <a:rPr lang="en-US" sz="1600" dirty="0">
                <a:latin typeface="Palatino Linotype" panose="02040502050505030304" pitchFamily="18" charset="0"/>
              </a:rPr>
              <a:t>- X-axis</a:t>
            </a:r>
          </a:p>
          <a:p>
            <a:r>
              <a:rPr lang="en-US" sz="1600" dirty="0">
                <a:latin typeface="Palatino Linotype" panose="02040502050505030304" pitchFamily="18" charset="0"/>
              </a:rPr>
              <a:t>- Y-axis</a:t>
            </a:r>
          </a:p>
        </p:txBody>
      </p:sp>
      <p:sp>
        <p:nvSpPr>
          <p:cNvPr id="14" name="Oval 13"/>
          <p:cNvSpPr/>
          <p:nvPr/>
        </p:nvSpPr>
        <p:spPr>
          <a:xfrm>
            <a:off x="4071550" y="3405104"/>
            <a:ext cx="2850292" cy="17299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84355" y="3916133"/>
            <a:ext cx="1771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Data-Driven Model</a:t>
            </a:r>
            <a:endParaRPr lang="en-US" sz="2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34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3762" y="3141737"/>
            <a:ext cx="2874346" cy="84216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alatino Linotype" panose="02040502050505030304" pitchFamily="18" charset="0"/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38733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alatino Linotype" panose="02040502050505030304" pitchFamily="18" charset="0"/>
              </a:rPr>
              <a:t>Approach – Initial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9CB39AB-E220-5144-9287-1CCBF1F454B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40007" y="2278705"/>
                <a:ext cx="4645580" cy="278693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2400" dirty="0">
                    <a:latin typeface="Palatino Linotype" panose="02040502050505030304" pitchFamily="18" charset="0"/>
                  </a:rPr>
                  <a:t>Initially used </a:t>
                </a:r>
                <a:r>
                  <a:rPr lang="en-US" sz="2400" dirty="0" err="1">
                    <a:latin typeface="Palatino Linotype" panose="02040502050505030304" pitchFamily="18" charset="0"/>
                  </a:rPr>
                  <a:t>DNN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 with residual layers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 values were low (~0.8 on train, ~0.7 on test)</a:t>
                </a:r>
              </a:p>
              <a:p>
                <a:r>
                  <a:rPr lang="en-US" sz="2400" dirty="0">
                    <a:latin typeface="Palatino Linotype" panose="02040502050505030304" pitchFamily="18" charset="0"/>
                  </a:rPr>
                  <a:t>Observed damage accumulation values</a:t>
                </a:r>
              </a:p>
              <a:p>
                <a:pPr lvl="1"/>
                <a:r>
                  <a:rPr lang="en-US" sz="2000" dirty="0">
                    <a:latin typeface="Palatino Linotype" panose="02040502050505030304" pitchFamily="18" charset="0"/>
                  </a:rPr>
                  <a:t>Peak vs other corresponding to on/off</a:t>
                </a:r>
              </a:p>
              <a:p>
                <a:r>
                  <a:rPr lang="en-US" sz="2400" dirty="0">
                    <a:latin typeface="Palatino Linotype" panose="02040502050505030304" pitchFamily="18" charset="0"/>
                  </a:rPr>
                  <a:t>Created a classification based approach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9CB39AB-E220-5144-9287-1CCBF1F454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40007" y="2278705"/>
                <a:ext cx="4645580" cy="2786933"/>
              </a:xfrm>
              <a:blipFill>
                <a:blip r:embed="rId2"/>
                <a:stretch>
                  <a:fillRect l="-1181" t="-3282" b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523CBF-5F69-4EF3-8497-D3AC986CE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68" y="1363778"/>
            <a:ext cx="3119495" cy="2339622"/>
          </a:xfrm>
          <a:prstGeom prst="rect">
            <a:avLst/>
          </a:prstGeom>
        </p:spPr>
      </p:pic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3795204-20DD-499B-A60C-735566EC4A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986" y="1363777"/>
            <a:ext cx="3104878" cy="2328659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01ABAD-21D9-4837-AE5B-D819CE22D3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970" y="3905208"/>
            <a:ext cx="3119495" cy="23396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1E9A52-174B-4544-9031-CE43F8BC1491}"/>
              </a:ext>
            </a:extLst>
          </p:cNvPr>
          <p:cNvSpPr txBox="1"/>
          <p:nvPr/>
        </p:nvSpPr>
        <p:spPr>
          <a:xfrm>
            <a:off x="69773" y="5936254"/>
            <a:ext cx="717748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000" b="1" dirty="0">
                <a:latin typeface="Palatino Linotype"/>
                <a:ea typeface="+mn-lt"/>
                <a:cs typeface="+mn-lt"/>
              </a:rPr>
              <a:t>A. B. Geva, "</a:t>
            </a:r>
            <a:r>
              <a:rPr lang="en-US" sz="1000" b="1" dirty="0" err="1">
                <a:latin typeface="Palatino Linotype"/>
                <a:ea typeface="+mn-lt"/>
                <a:cs typeface="+mn-lt"/>
              </a:rPr>
              <a:t>ScaleNet</a:t>
            </a:r>
            <a:r>
              <a:rPr lang="en-US" sz="1000" b="1" dirty="0">
                <a:latin typeface="Palatino Linotype"/>
                <a:ea typeface="+mn-lt"/>
                <a:cs typeface="+mn-lt"/>
              </a:rPr>
              <a:t>-multiscale neural-network architecture for time series prediction," in </a:t>
            </a:r>
            <a:r>
              <a:rPr lang="en-US" sz="1000" b="1" i="1" dirty="0">
                <a:latin typeface="Palatino Linotype"/>
                <a:ea typeface="+mn-lt"/>
                <a:cs typeface="+mn-lt"/>
              </a:rPr>
              <a:t>IEEE Transactions on Neural Networks</a:t>
            </a:r>
            <a:r>
              <a:rPr lang="en-US" sz="1000" b="1" dirty="0">
                <a:latin typeface="Palatino Linotype"/>
                <a:ea typeface="+mn-lt"/>
                <a:cs typeface="+mn-lt"/>
              </a:rPr>
              <a:t>, vol. 9, no. 6, pp. 1471-1482, Nov. 1998, </a:t>
            </a:r>
            <a:r>
              <a:rPr lang="en-US" sz="1000" b="1" dirty="0" err="1">
                <a:latin typeface="Palatino Linotype"/>
                <a:ea typeface="+mn-lt"/>
                <a:cs typeface="+mn-lt"/>
              </a:rPr>
              <a:t>doi</a:t>
            </a:r>
            <a:r>
              <a:rPr lang="en-US" sz="1000" b="1" dirty="0">
                <a:latin typeface="Palatino Linotype"/>
                <a:ea typeface="+mn-lt"/>
                <a:cs typeface="+mn-lt"/>
              </a:rPr>
              <a:t>: 10.1109/72.728396.</a:t>
            </a:r>
            <a:endParaRPr lang="en-US" b="1">
              <a:latin typeface="Palatino Linotype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052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alatino Linotype" panose="02040502050505030304" pitchFamily="18" charset="0"/>
              </a:rPr>
              <a:t>Approach - Classification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CB39AB-E220-5144-9287-1CCBF1F45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61" y="2287885"/>
            <a:ext cx="6247702" cy="38794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Palatino Linotype"/>
              </a:rPr>
              <a:t>Inputs are fed into an SVM for on/off classification</a:t>
            </a:r>
          </a:p>
          <a:p>
            <a:r>
              <a:rPr lang="en-US" sz="2000" dirty="0">
                <a:latin typeface="Palatino Linotype"/>
              </a:rPr>
              <a:t>Machine status off defaults the damage accumulation values to maximum likelihood of the data</a:t>
            </a:r>
          </a:p>
          <a:p>
            <a:r>
              <a:rPr lang="en-US" sz="2000" dirty="0">
                <a:latin typeface="Palatino Linotype"/>
              </a:rPr>
              <a:t>Machine status on feeds the </a:t>
            </a:r>
            <a:endParaRPr lang="en-US" sz="2000">
              <a:latin typeface="Palatino Linotype" panose="0204050205050503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247BC8-4C82-4656-B339-F6AA9EE35F2A}"/>
              </a:ext>
            </a:extLst>
          </p:cNvPr>
          <p:cNvGrpSpPr/>
          <p:nvPr/>
        </p:nvGrpSpPr>
        <p:grpSpPr>
          <a:xfrm>
            <a:off x="5324361" y="101683"/>
            <a:ext cx="8128000" cy="5418667"/>
            <a:chOff x="2032000" y="719666"/>
            <a:chExt cx="8128000" cy="5418667"/>
          </a:xfrm>
        </p:grpSpPr>
        <p:graphicFrame>
          <p:nvGraphicFramePr>
            <p:cNvPr id="7" name="Diagram 6">
              <a:extLst>
                <a:ext uri="{FF2B5EF4-FFF2-40B4-BE49-F238E27FC236}">
                  <a16:creationId xmlns:a16="http://schemas.microsoft.com/office/drawing/2014/main" id="{552A26EC-8C36-4980-827C-B6354ADF0EC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39227436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55E6902-FE04-44CC-91D0-5728F7B69DCC}"/>
                </a:ext>
              </a:extLst>
            </p:cNvPr>
            <p:cNvSpPr/>
            <p:nvPr/>
          </p:nvSpPr>
          <p:spPr>
            <a:xfrm rot="20518232">
              <a:off x="5922628" y="3219275"/>
              <a:ext cx="1451296" cy="419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Machine 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F5761D-1904-49CD-B7AF-12F385E4658D}"/>
                </a:ext>
              </a:extLst>
            </p:cNvPr>
            <p:cNvSpPr/>
            <p:nvPr/>
          </p:nvSpPr>
          <p:spPr>
            <a:xfrm rot="1307924">
              <a:off x="5865303" y="4913527"/>
              <a:ext cx="1451296" cy="419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Machine off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AB0F788-D250-476F-AC81-F5C030F1B5B1}"/>
              </a:ext>
            </a:extLst>
          </p:cNvPr>
          <p:cNvSpPr txBox="1"/>
          <p:nvPr/>
        </p:nvSpPr>
        <p:spPr>
          <a:xfrm>
            <a:off x="-3672" y="5394591"/>
            <a:ext cx="9160524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000" b="1" dirty="0">
                <a:latin typeface="Palatino Linotype"/>
                <a:ea typeface="+mn-lt"/>
                <a:cs typeface="+mn-lt"/>
              </a:rPr>
              <a:t>Zhang Y. (2012) Support Vector Machine Classification Algorithm and Its Application. In: Liu C., Wang L., Yang A. (eds) Information Computing and Applications. ICICA 2012. Communications in Computer and Information Science, vol308. Springer, Berlin, Heidelberg.</a:t>
            </a:r>
          </a:p>
          <a:p>
            <a:pPr marL="171450" indent="-171450">
              <a:buFont typeface="Arial"/>
              <a:buChar char="•"/>
            </a:pPr>
            <a:r>
              <a:rPr lang="en-US" sz="1000" b="1" dirty="0">
                <a:latin typeface="Palatino Linotype"/>
                <a:ea typeface="+mn-lt"/>
                <a:cs typeface="+mn-lt"/>
              </a:rPr>
              <a:t>Dave, Vishwesh &amp; Shah, Kaivan. (2019). COMPARATIVE ANALYSIS OF REGULARIZATION TECHNIQUES IN ARTIFICIAL NEURAL NETWORKS. 10.1729/Journal.22756.</a:t>
            </a:r>
          </a:p>
          <a:p>
            <a:pPr marL="171450" indent="-171450">
              <a:buFont typeface="Arial"/>
              <a:buChar char="•"/>
            </a:pPr>
            <a:r>
              <a:rPr lang="en-US" sz="1000" b="1" dirty="0" err="1">
                <a:latin typeface="Palatino Linotype"/>
                <a:ea typeface="+mn-lt"/>
                <a:cs typeface="+mn-lt"/>
              </a:rPr>
              <a:t>Basu</a:t>
            </a:r>
            <a:r>
              <a:rPr lang="en-US" sz="1000" b="1" dirty="0">
                <a:latin typeface="Palatino Linotype"/>
                <a:ea typeface="+mn-lt"/>
                <a:cs typeface="+mn-lt"/>
              </a:rPr>
              <a:t>, Atreya &amp; Watters, Carolyn &amp; Author, Michael. (2003). Support Vector Machines for Text Categorization.. 103. 10.1109/HICSS.2003.1174243.</a:t>
            </a:r>
            <a:endParaRPr lang="en-US" sz="1000" b="1">
              <a:latin typeface="Palatino Linotype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843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alatino Linotype" panose="02040502050505030304" pitchFamily="18" charset="0"/>
              </a:rPr>
              <a:t>Approach - NN</a:t>
            </a:r>
          </a:p>
        </p:txBody>
      </p:sp>
      <p:pic>
        <p:nvPicPr>
          <p:cNvPr id="3" name="Content Placeholder 2" descr="A close up of a logo&#10;&#10;Description automatically generated">
            <a:extLst>
              <a:ext uri="{FF2B5EF4-FFF2-40B4-BE49-F238E27FC236}">
                <a16:creationId xmlns:a16="http://schemas.microsoft.com/office/drawing/2014/main" id="{E6A5B004-4FB1-4551-B269-769ABD2DA8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703" y="1492493"/>
            <a:ext cx="5379421" cy="3346209"/>
          </a:xfr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4A1E7A7-21FA-48F3-B6DD-C4C4BD40CB29}"/>
              </a:ext>
            </a:extLst>
          </p:cNvPr>
          <p:cNvSpPr txBox="1">
            <a:spLocks/>
          </p:cNvSpPr>
          <p:nvPr/>
        </p:nvSpPr>
        <p:spPr>
          <a:xfrm>
            <a:off x="66561" y="2287885"/>
            <a:ext cx="5618118" cy="38794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Palatino Linotype"/>
              </a:rPr>
              <a:t>Network uses the full 11 inputs</a:t>
            </a:r>
          </a:p>
          <a:p>
            <a:r>
              <a:rPr lang="en-US" sz="2000" dirty="0">
                <a:latin typeface="Palatino Linotype"/>
              </a:rPr>
              <a:t>Hidden layer of 40 nodes</a:t>
            </a:r>
          </a:p>
          <a:p>
            <a:r>
              <a:rPr lang="en-US" sz="2000" dirty="0">
                <a:latin typeface="Palatino Linotype"/>
              </a:rPr>
              <a:t>3 Residual blocks</a:t>
            </a:r>
          </a:p>
          <a:p>
            <a:r>
              <a:rPr lang="en-US" sz="2000" dirty="0">
                <a:latin typeface="Palatino Linotype"/>
              </a:rPr>
              <a:t>Final hidden layer of 10 nodes</a:t>
            </a:r>
          </a:p>
          <a:p>
            <a:r>
              <a:rPr lang="en-US" sz="2000" dirty="0">
                <a:latin typeface="Palatino Linotype"/>
              </a:rPr>
              <a:t>2 node output representing the damage accumulation </a:t>
            </a:r>
            <a:endParaRPr lang="en-US" sz="2000">
              <a:latin typeface="Palatino Linotype" panose="0204050205050503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502FE4-D45C-4ECA-B417-A8F961341034}"/>
              </a:ext>
            </a:extLst>
          </p:cNvPr>
          <p:cNvSpPr txBox="1"/>
          <p:nvPr/>
        </p:nvSpPr>
        <p:spPr>
          <a:xfrm>
            <a:off x="69773" y="5614929"/>
            <a:ext cx="1140062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000" b="1" dirty="0">
                <a:latin typeface="Palatino Linotype"/>
                <a:ea typeface="+mn-lt"/>
                <a:cs typeface="+mn-lt"/>
              </a:rPr>
              <a:t>He, Kai mi ng&amp; Zhang, Xi </a:t>
            </a:r>
            <a:r>
              <a:rPr lang="en-US" sz="1000" b="1" dirty="0" err="1">
                <a:latin typeface="Palatino Linotype"/>
                <a:ea typeface="+mn-lt"/>
                <a:cs typeface="+mn-lt"/>
              </a:rPr>
              <a:t>angyu</a:t>
            </a:r>
            <a:r>
              <a:rPr lang="en-US" sz="1000" b="1" dirty="0">
                <a:latin typeface="Palatino Linotype"/>
                <a:ea typeface="+mn-lt"/>
                <a:cs typeface="+mn-lt"/>
              </a:rPr>
              <a:t>&amp; Ren, Shaoqi ng&amp; Sun, Ji an. (2015). Deep </a:t>
            </a:r>
            <a:r>
              <a:rPr lang="en-US" sz="1000" b="1">
                <a:latin typeface="Palatino Linotype"/>
                <a:ea typeface="+mn-lt"/>
                <a:cs typeface="+mn-lt"/>
              </a:rPr>
              <a:t>Residual</a:t>
            </a:r>
            <a:r>
              <a:rPr lang="en-US" sz="1000" b="1" dirty="0">
                <a:latin typeface="Palatino Linotype"/>
                <a:ea typeface="+mn-lt"/>
                <a:cs typeface="+mn-lt"/>
              </a:rPr>
              <a:t> </a:t>
            </a:r>
            <a:r>
              <a:rPr lang="en-US" sz="1000" b="1">
                <a:latin typeface="Palatino Linotype"/>
                <a:ea typeface="+mn-lt"/>
                <a:cs typeface="+mn-lt"/>
              </a:rPr>
              <a:t>Learning</a:t>
            </a:r>
            <a:r>
              <a:rPr lang="en-US" sz="1000" b="1" dirty="0">
                <a:latin typeface="Palatino Linotype"/>
                <a:ea typeface="+mn-lt"/>
                <a:cs typeface="+mn-lt"/>
              </a:rPr>
              <a:t> for Image </a:t>
            </a:r>
            <a:r>
              <a:rPr lang="en-US" sz="1000" b="1">
                <a:latin typeface="Palatino Linotype"/>
                <a:ea typeface="+mn-lt"/>
                <a:cs typeface="+mn-lt"/>
              </a:rPr>
              <a:t>Recognition</a:t>
            </a:r>
            <a:r>
              <a:rPr lang="en-US" sz="1000" b="1" dirty="0">
                <a:latin typeface="Palatino Linotype"/>
                <a:ea typeface="+mn-lt"/>
                <a:cs typeface="+mn-lt"/>
              </a:rPr>
              <a:t>.</a:t>
            </a:r>
          </a:p>
          <a:p>
            <a:pPr marL="171450" indent="-171450">
              <a:buFont typeface="Arial"/>
              <a:buChar char="•"/>
            </a:pPr>
            <a:r>
              <a:rPr lang="en-US" sz="1000" b="1" dirty="0">
                <a:latin typeface="Palatino Linotype"/>
                <a:ea typeface="+mn-lt"/>
                <a:cs typeface="+mn-lt"/>
              </a:rPr>
              <a:t>Ioffe, Sergey &amp; Szegedy, Christian. (2015). Batch Normalization: Accelerating Deep Network Training by Reducing Internal Covariate Shift.</a:t>
            </a:r>
            <a:r>
              <a:rPr lang="en-US" sz="1000" b="1" dirty="0">
                <a:latin typeface="Palatino Linotype"/>
                <a:ea typeface="+mn-lt"/>
                <a:cs typeface="+mn-lt"/>
                <a:hlinkClick r:id="rId3"/>
              </a:rPr>
              <a:t>5:51</a:t>
            </a:r>
            <a:endParaRPr lang="en-US" sz="1000" b="1">
              <a:latin typeface="Palatino Linotype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000" b="1" dirty="0">
                <a:latin typeface="Palatino Linotype"/>
                <a:ea typeface="+mn-lt"/>
                <a:cs typeface="+mn-lt"/>
              </a:rPr>
              <a:t>Srivastava, Nitish &amp; Hinton, Geoffrey &amp; </a:t>
            </a:r>
            <a:r>
              <a:rPr lang="en-US" sz="1000" b="1" err="1">
                <a:latin typeface="Palatino Linotype"/>
                <a:ea typeface="+mn-lt"/>
                <a:cs typeface="+mn-lt"/>
              </a:rPr>
              <a:t>Krizhevsky</a:t>
            </a:r>
            <a:r>
              <a:rPr lang="en-US" sz="1000" b="1" dirty="0">
                <a:latin typeface="Palatino Linotype"/>
                <a:ea typeface="+mn-lt"/>
                <a:cs typeface="+mn-lt"/>
              </a:rPr>
              <a:t>, Alex &amp; </a:t>
            </a:r>
            <a:r>
              <a:rPr lang="en-US" sz="1000" b="1" err="1">
                <a:latin typeface="Palatino Linotype"/>
                <a:ea typeface="+mn-lt"/>
                <a:cs typeface="+mn-lt"/>
              </a:rPr>
              <a:t>Sutskever</a:t>
            </a:r>
            <a:r>
              <a:rPr lang="en-US" sz="1000" b="1" dirty="0">
                <a:latin typeface="Palatino Linotype"/>
                <a:ea typeface="+mn-lt"/>
                <a:cs typeface="+mn-lt"/>
              </a:rPr>
              <a:t>, Ilya &amp; </a:t>
            </a:r>
            <a:r>
              <a:rPr lang="en-US" sz="1000" b="1" err="1">
                <a:latin typeface="Palatino Linotype"/>
                <a:ea typeface="+mn-lt"/>
                <a:cs typeface="+mn-lt"/>
              </a:rPr>
              <a:t>Salakhutdinov</a:t>
            </a:r>
            <a:r>
              <a:rPr lang="en-US" sz="1000" b="1" dirty="0">
                <a:latin typeface="Palatino Linotype"/>
                <a:ea typeface="+mn-lt"/>
                <a:cs typeface="+mn-lt"/>
              </a:rPr>
              <a:t>, Ruslan. (2014). Dropout: A Simple Way to Prevent Neural Networks from Overfitting. Journal of Machine Learning Research. 15. 1929-1958.</a:t>
            </a:r>
            <a:endParaRPr lang="en-US" b="1">
              <a:latin typeface="Palatino Linotype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1000" b="1" dirty="0">
              <a:latin typeface="Palatino Linotype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2706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366</Words>
  <Application>Microsoft Office PowerPoint</Application>
  <PresentationFormat>Widescreen</PresentationFormat>
  <Paragraphs>86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Generating a Data-Driven Surrogate Model for Machine Damage Accumulation </vt:lpstr>
      <vt:lpstr>Agenda</vt:lpstr>
      <vt:lpstr>PROBLEM DESCRIPTION</vt:lpstr>
      <vt:lpstr>Introduction </vt:lpstr>
      <vt:lpstr>Datasets</vt:lpstr>
      <vt:lpstr>APPROACH</vt:lpstr>
      <vt:lpstr>Approach – Initial</vt:lpstr>
      <vt:lpstr>Approach - Classification</vt:lpstr>
      <vt:lpstr>Approach - NN</vt:lpstr>
      <vt:lpstr>RESULTS &amp; DISCUSSION</vt:lpstr>
      <vt:lpstr>Results</vt:lpstr>
      <vt:lpstr>Results – r2</vt:lpstr>
      <vt:lpstr>Findings and Discussion</vt:lpstr>
      <vt:lpstr>Results – Classification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Kerry Meehan</dc:creator>
  <cp:lastModifiedBy>Dustin Bielecki</cp:lastModifiedBy>
  <cp:revision>304</cp:revision>
  <dcterms:created xsi:type="dcterms:W3CDTF">2020-05-05T18:14:27Z</dcterms:created>
  <dcterms:modified xsi:type="dcterms:W3CDTF">2020-08-16T22:06:56Z</dcterms:modified>
</cp:coreProperties>
</file>