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66" r:id="rId5"/>
    <p:sldId id="260" r:id="rId6"/>
    <p:sldId id="270" r:id="rId7"/>
    <p:sldId id="261" r:id="rId8"/>
    <p:sldId id="267" r:id="rId9"/>
    <p:sldId id="268" r:id="rId10"/>
    <p:sldId id="269"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veshwaran umashankar" initials="su" lastIdx="1" clrIdx="0">
    <p:extLst>
      <p:ext uri="{19B8F6BF-5375-455C-9EA6-DF929625EA0E}">
        <p15:presenceInfo xmlns:p15="http://schemas.microsoft.com/office/powerpoint/2012/main" userId="6ce3a60575e4a7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B45"/>
    <a:srgbClr val="D0E6D2"/>
    <a:srgbClr val="03A24B"/>
    <a:srgbClr val="6273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85" autoAdjust="0"/>
    <p:restoredTop sz="94660"/>
  </p:normalViewPr>
  <p:slideViewPr>
    <p:cSldViewPr snapToGrid="0">
      <p:cViewPr varScale="1">
        <p:scale>
          <a:sx n="86" d="100"/>
          <a:sy n="86" d="100"/>
        </p:scale>
        <p:origin x="6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684617-07BE-E44C-991F-C9D078341517}"/>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59444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683D-DDEF-4CE9-AD3B-A0BBEE112009}"/>
              </a:ext>
            </a:extLst>
          </p:cNvPr>
          <p:cNvSpPr>
            <a:spLocks noGrp="1"/>
          </p:cNvSpPr>
          <p:nvPr>
            <p:ph type="title"/>
          </p:nvPr>
        </p:nvSpPr>
        <p:spPr>
          <a:xfrm>
            <a:off x="454163" y="1709739"/>
            <a:ext cx="10515600" cy="96388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870CC-571E-4572-9B86-9740146BC7E7}"/>
              </a:ext>
            </a:extLst>
          </p:cNvPr>
          <p:cNvSpPr>
            <a:spLocks noGrp="1"/>
          </p:cNvSpPr>
          <p:nvPr>
            <p:ph type="body" idx="1"/>
          </p:nvPr>
        </p:nvSpPr>
        <p:spPr>
          <a:xfrm>
            <a:off x="454163" y="2760663"/>
            <a:ext cx="10515600" cy="1500187"/>
          </a:xfrm>
        </p:spPr>
        <p:txBody>
          <a:bodyPr/>
          <a:lstStyle>
            <a:lvl1pPr marL="0" indent="0">
              <a:buNone/>
              <a:defRPr sz="2400" baseline="0">
                <a:solidFill>
                  <a:srgbClr val="62733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Slide Number Placeholder 5">
            <a:extLst>
              <a:ext uri="{FF2B5EF4-FFF2-40B4-BE49-F238E27FC236}">
                <a16:creationId xmlns:a16="http://schemas.microsoft.com/office/drawing/2014/main" id="{F104CBBD-85F8-564D-A456-35BF8AC8FD17}"/>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80597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E117-AEFA-4C25-B338-D7FE4AF4AAA9}"/>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F18927D5-4147-494B-8930-AC987C5E48F0}"/>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271612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D0E9-291D-4A99-A8EF-619F9CD3172E}"/>
              </a:ext>
            </a:extLst>
          </p:cNvPr>
          <p:cNvSpPr>
            <a:spLocks noGrp="1"/>
          </p:cNvSpPr>
          <p:nvPr>
            <p:ph type="ctrTitle"/>
          </p:nvPr>
        </p:nvSpPr>
        <p:spPr>
          <a:xfrm>
            <a:off x="1297858" y="1309688"/>
            <a:ext cx="9370142" cy="2387600"/>
          </a:xfrm>
        </p:spPr>
        <p:txBody>
          <a:bodyPr anchor="b">
            <a:normAutofit/>
          </a:bodyPr>
          <a:lstStyle>
            <a:lvl1pPr algn="ctr">
              <a:defRPr sz="5400" baseline="0">
                <a:solidFill>
                  <a:srgbClr val="245B45"/>
                </a:solidFill>
              </a:defRPr>
            </a:lvl1pPr>
          </a:lstStyle>
          <a:p>
            <a:r>
              <a:rPr lang="en-US" dirty="0"/>
              <a:t>Click to edit Master title style</a:t>
            </a:r>
          </a:p>
        </p:txBody>
      </p:sp>
      <p:sp>
        <p:nvSpPr>
          <p:cNvPr id="3" name="Subtitle 2">
            <a:extLst>
              <a:ext uri="{FF2B5EF4-FFF2-40B4-BE49-F238E27FC236}">
                <a16:creationId xmlns:a16="http://schemas.microsoft.com/office/drawing/2014/main" id="{9EB12084-0687-465B-9CBF-C51D45528C10}"/>
              </a:ext>
            </a:extLst>
          </p:cNvPr>
          <p:cNvSpPr>
            <a:spLocks noGrp="1"/>
          </p:cNvSpPr>
          <p:nvPr>
            <p:ph type="subTitle" idx="1"/>
          </p:nvPr>
        </p:nvSpPr>
        <p:spPr>
          <a:xfrm>
            <a:off x="1297858" y="3889017"/>
            <a:ext cx="9370142" cy="88946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Slide Number Placeholder 5">
            <a:extLst>
              <a:ext uri="{FF2B5EF4-FFF2-40B4-BE49-F238E27FC236}">
                <a16:creationId xmlns:a16="http://schemas.microsoft.com/office/drawing/2014/main" id="{17BF0620-70C6-3D41-BDEC-4DF14F3319B0}"/>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98895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B9B9-9BB1-4DF7-9736-893261F9E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FF006-2C46-481F-A703-78759454D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0FE71246-ED54-3E49-806B-1A12361E8FE2}"/>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46660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B7C0-E190-4A24-9107-CD9F12616FE1}"/>
              </a:ext>
            </a:extLst>
          </p:cNvPr>
          <p:cNvSpPr>
            <a:spLocks noGrp="1"/>
          </p:cNvSpPr>
          <p:nvPr>
            <p:ph type="title"/>
          </p:nvPr>
        </p:nvSpPr>
        <p:spPr>
          <a:xfrm>
            <a:off x="440634" y="1420777"/>
            <a:ext cx="10515600" cy="8421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671B68-50F6-443D-BEBD-BAE226A4C460}"/>
              </a:ext>
            </a:extLst>
          </p:cNvPr>
          <p:cNvSpPr>
            <a:spLocks noGrp="1"/>
          </p:cNvSpPr>
          <p:nvPr>
            <p:ph sz="half" idx="1"/>
          </p:nvPr>
        </p:nvSpPr>
        <p:spPr>
          <a:xfrm>
            <a:off x="440634" y="2262946"/>
            <a:ext cx="5181600" cy="387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BF201-9652-40F1-86B0-60DC5745F8FA}"/>
              </a:ext>
            </a:extLst>
          </p:cNvPr>
          <p:cNvSpPr>
            <a:spLocks noGrp="1"/>
          </p:cNvSpPr>
          <p:nvPr>
            <p:ph sz="half" idx="2"/>
          </p:nvPr>
        </p:nvSpPr>
        <p:spPr>
          <a:xfrm>
            <a:off x="5774634" y="2262946"/>
            <a:ext cx="5181600" cy="387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1601A294-86AE-C748-8FCD-629417BE0F34}"/>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264704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8193-15A4-4F56-98A2-6A8984CF22E8}"/>
              </a:ext>
            </a:extLst>
          </p:cNvPr>
          <p:cNvSpPr>
            <a:spLocks noGrp="1"/>
          </p:cNvSpPr>
          <p:nvPr>
            <p:ph type="title"/>
          </p:nvPr>
        </p:nvSpPr>
        <p:spPr>
          <a:xfrm>
            <a:off x="839788" y="1179512"/>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8CF4F-6D38-4108-BEED-17A0B7155CA7}"/>
              </a:ext>
            </a:extLst>
          </p:cNvPr>
          <p:cNvSpPr>
            <a:spLocks noGrp="1"/>
          </p:cNvSpPr>
          <p:nvPr>
            <p:ph type="body" idx="1"/>
          </p:nvPr>
        </p:nvSpPr>
        <p:spPr>
          <a:xfrm>
            <a:off x="839788" y="249555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DD26E-FDE8-473A-AD3F-EE8FF86A3CF3}"/>
              </a:ext>
            </a:extLst>
          </p:cNvPr>
          <p:cNvSpPr>
            <a:spLocks noGrp="1"/>
          </p:cNvSpPr>
          <p:nvPr>
            <p:ph sz="half" idx="2"/>
          </p:nvPr>
        </p:nvSpPr>
        <p:spPr>
          <a:xfrm>
            <a:off x="839788" y="3319462"/>
            <a:ext cx="5157787" cy="281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9952E7-2B16-4AA4-83A9-B2438E435687}"/>
              </a:ext>
            </a:extLst>
          </p:cNvPr>
          <p:cNvSpPr>
            <a:spLocks noGrp="1"/>
          </p:cNvSpPr>
          <p:nvPr>
            <p:ph type="body" sz="quarter" idx="3"/>
          </p:nvPr>
        </p:nvSpPr>
        <p:spPr>
          <a:xfrm>
            <a:off x="6172200" y="249555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EB4CC-714A-45F6-859A-4A8FEAAB5B29}"/>
              </a:ext>
            </a:extLst>
          </p:cNvPr>
          <p:cNvSpPr>
            <a:spLocks noGrp="1"/>
          </p:cNvSpPr>
          <p:nvPr>
            <p:ph sz="quarter" idx="4"/>
          </p:nvPr>
        </p:nvSpPr>
        <p:spPr>
          <a:xfrm>
            <a:off x="6172200" y="3319462"/>
            <a:ext cx="5183188" cy="281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F5CD114-9063-C040-9310-B06C0179C8CC}"/>
              </a:ext>
            </a:extLst>
          </p:cNvPr>
          <p:cNvSpPr>
            <a:spLocks noGrp="1"/>
          </p:cNvSpPr>
          <p:nvPr>
            <p:ph type="sldNum" sz="quarter" idx="10"/>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315612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5172-3A85-4C0D-BB4C-F2931729589D}"/>
              </a:ext>
            </a:extLst>
          </p:cNvPr>
          <p:cNvSpPr>
            <a:spLocks noGrp="1"/>
          </p:cNvSpPr>
          <p:nvPr>
            <p:ph type="title"/>
          </p:nvPr>
        </p:nvSpPr>
        <p:spPr>
          <a:xfrm>
            <a:off x="839788" y="1460091"/>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7E5511-D1F4-4E9E-B529-1D3EC35DF74D}"/>
              </a:ext>
            </a:extLst>
          </p:cNvPr>
          <p:cNvSpPr>
            <a:spLocks noGrp="1"/>
          </p:cNvSpPr>
          <p:nvPr>
            <p:ph idx="1"/>
          </p:nvPr>
        </p:nvSpPr>
        <p:spPr>
          <a:xfrm>
            <a:off x="5183188" y="1990317"/>
            <a:ext cx="6172200" cy="3923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FA65F5-4482-4E73-A251-6276492F27E2}"/>
              </a:ext>
            </a:extLst>
          </p:cNvPr>
          <p:cNvSpPr>
            <a:spLocks noGrp="1"/>
          </p:cNvSpPr>
          <p:nvPr>
            <p:ph type="body" sz="half" idx="2"/>
          </p:nvPr>
        </p:nvSpPr>
        <p:spPr>
          <a:xfrm>
            <a:off x="839788" y="3060291"/>
            <a:ext cx="3932237" cy="28538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583DA5F5-C5FD-0F44-BD64-5B3F9B73CCDA}"/>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419804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3046-D069-48EE-8F7A-53B7097DC13D}"/>
              </a:ext>
            </a:extLst>
          </p:cNvPr>
          <p:cNvSpPr>
            <a:spLocks noGrp="1"/>
          </p:cNvSpPr>
          <p:nvPr>
            <p:ph type="title"/>
          </p:nvPr>
        </p:nvSpPr>
        <p:spPr>
          <a:xfrm>
            <a:off x="839788" y="1622323"/>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E79933-0A14-42A4-81A7-0F35CCDD8C08}"/>
              </a:ext>
            </a:extLst>
          </p:cNvPr>
          <p:cNvSpPr>
            <a:spLocks noGrp="1"/>
          </p:cNvSpPr>
          <p:nvPr>
            <p:ph type="pic" idx="1"/>
          </p:nvPr>
        </p:nvSpPr>
        <p:spPr>
          <a:xfrm>
            <a:off x="5183188" y="2152549"/>
            <a:ext cx="6172200" cy="38131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54AA8-491D-4E15-B4FC-5F6CD0197E16}"/>
              </a:ext>
            </a:extLst>
          </p:cNvPr>
          <p:cNvSpPr>
            <a:spLocks noGrp="1"/>
          </p:cNvSpPr>
          <p:nvPr>
            <p:ph type="body" sz="half" idx="2"/>
          </p:nvPr>
        </p:nvSpPr>
        <p:spPr>
          <a:xfrm>
            <a:off x="839788" y="3222523"/>
            <a:ext cx="3932237" cy="27432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A7854713-5E6A-864E-9C3A-AD9F3F24D1C2}"/>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64578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8FC21-697B-4415-815C-37D25ACEA38E}"/>
              </a:ext>
            </a:extLst>
          </p:cNvPr>
          <p:cNvSpPr>
            <a:spLocks noGrp="1"/>
          </p:cNvSpPr>
          <p:nvPr>
            <p:ph type="title"/>
          </p:nvPr>
        </p:nvSpPr>
        <p:spPr>
          <a:xfrm>
            <a:off x="440634" y="1309343"/>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3263F32-70D4-4305-B0DE-E5D6E516B259}"/>
              </a:ext>
            </a:extLst>
          </p:cNvPr>
          <p:cNvSpPr>
            <a:spLocks noGrp="1"/>
          </p:cNvSpPr>
          <p:nvPr>
            <p:ph type="body" idx="1"/>
          </p:nvPr>
        </p:nvSpPr>
        <p:spPr>
          <a:xfrm>
            <a:off x="440634" y="2769843"/>
            <a:ext cx="10515600" cy="1861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FA3530A-3B67-4B2D-AA91-3CD01D38660A}"/>
              </a:ext>
            </a:extLst>
          </p:cNvPr>
          <p:cNvSpPr>
            <a:spLocks noGrp="1"/>
          </p:cNvSpPr>
          <p:nvPr>
            <p:ph type="sldNum" sz="quarter" idx="4"/>
          </p:nvPr>
        </p:nvSpPr>
        <p:spPr>
          <a:xfrm>
            <a:off x="9301942" y="6407692"/>
            <a:ext cx="1540626"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pic>
        <p:nvPicPr>
          <p:cNvPr id="5" name="Picture 4" descr="A sign in the dark&#10;&#10;Description automatically generated">
            <a:extLst>
              <a:ext uri="{FF2B5EF4-FFF2-40B4-BE49-F238E27FC236}">
                <a16:creationId xmlns:a16="http://schemas.microsoft.com/office/drawing/2014/main" id="{7D024407-927C-9940-8986-994258F5FEFC}"/>
              </a:ext>
            </a:extLst>
          </p:cNvPr>
          <p:cNvPicPr>
            <a:picLocks noChangeAspect="1"/>
          </p:cNvPicPr>
          <p:nvPr userDrawn="1"/>
        </p:nvPicPr>
        <p:blipFill>
          <a:blip r:embed="rId12"/>
          <a:stretch>
            <a:fillRect/>
          </a:stretch>
        </p:blipFill>
        <p:spPr>
          <a:xfrm>
            <a:off x="4454059" y="6322510"/>
            <a:ext cx="2488750" cy="535490"/>
          </a:xfrm>
          <a:prstGeom prst="rect">
            <a:avLst/>
          </a:prstGeom>
        </p:spPr>
      </p:pic>
    </p:spTree>
    <p:extLst>
      <p:ext uri="{BB962C8B-B14F-4D97-AF65-F5344CB8AC3E}">
        <p14:creationId xmlns:p14="http://schemas.microsoft.com/office/powerpoint/2010/main" val="1945984175"/>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4" r:id="rId3"/>
    <p:sldLayoutId id="2147483649" r:id="rId4"/>
    <p:sldLayoutId id="2147483650" r:id="rId5"/>
    <p:sldLayoutId id="2147483652" r:id="rId6"/>
    <p:sldLayoutId id="2147483653" r:id="rId7"/>
    <p:sldLayoutId id="2147483656" r:id="rId8"/>
    <p:sldLayoutId id="2147483657" r:id="rId9"/>
  </p:sldLayoutIdLst>
  <p:txStyles>
    <p:titleStyle>
      <a:lvl1pPr algn="l" defTabSz="914400" rtl="0" eaLnBrk="1" latinLnBrk="0" hangingPunct="1">
        <a:lnSpc>
          <a:spcPct val="90000"/>
        </a:lnSpc>
        <a:spcBef>
          <a:spcPct val="0"/>
        </a:spcBef>
        <a:buNone/>
        <a:defRPr sz="4400" b="1" i="0" kern="1200" baseline="0">
          <a:solidFill>
            <a:srgbClr val="245B45"/>
          </a:solidFill>
          <a:latin typeface="Proxima Nova"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google.com/imghp?hl=E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microsoft.com/office/2007/relationships/hdphoto" Target="../media/hdphoto2.wdp"/><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microsoft.com/office/2007/relationships/hdphoto" Target="../media/hdphoto3.wdp"/></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5E6-E20C-2644-BDC7-0DDF532FBB92}"/>
              </a:ext>
            </a:extLst>
          </p:cNvPr>
          <p:cNvSpPr>
            <a:spLocks noGrp="1"/>
          </p:cNvSpPr>
          <p:nvPr>
            <p:ph type="ctrTitle"/>
          </p:nvPr>
        </p:nvSpPr>
        <p:spPr>
          <a:xfrm>
            <a:off x="1297858" y="1766321"/>
            <a:ext cx="10074437" cy="1202663"/>
          </a:xfrm>
        </p:spPr>
        <p:txBody>
          <a:bodyPr>
            <a:normAutofit/>
          </a:bodyPr>
          <a:lstStyle/>
          <a:p>
            <a:r>
              <a:rPr lang="en-US" sz="3600" dirty="0"/>
              <a:t>Predicting machine damage accumulation using a data-driven surrogate model</a:t>
            </a:r>
          </a:p>
        </p:txBody>
      </p:sp>
      <p:sp>
        <p:nvSpPr>
          <p:cNvPr id="3" name="Subtitle 2">
            <a:extLst>
              <a:ext uri="{FF2B5EF4-FFF2-40B4-BE49-F238E27FC236}">
                <a16:creationId xmlns:a16="http://schemas.microsoft.com/office/drawing/2014/main" id="{CE66CADD-2850-CB40-84C2-92FF5618A378}"/>
              </a:ext>
            </a:extLst>
          </p:cNvPr>
          <p:cNvSpPr>
            <a:spLocks noGrp="1"/>
          </p:cNvSpPr>
          <p:nvPr>
            <p:ph type="subTitle" idx="1"/>
          </p:nvPr>
        </p:nvSpPr>
        <p:spPr>
          <a:xfrm>
            <a:off x="788013" y="3889016"/>
            <a:ext cx="10615975" cy="1659295"/>
          </a:xfrm>
        </p:spPr>
        <p:txBody>
          <a:bodyPr>
            <a:normAutofit/>
          </a:bodyPr>
          <a:lstStyle/>
          <a:p>
            <a:r>
              <a:rPr lang="en-US" dirty="0"/>
              <a:t>Problem #1</a:t>
            </a:r>
          </a:p>
          <a:p>
            <a:r>
              <a:rPr lang="en-US" b="1" dirty="0"/>
              <a:t>Team Name: We74</a:t>
            </a:r>
          </a:p>
          <a:p>
            <a:r>
              <a:rPr lang="en-US" b="1" dirty="0"/>
              <a:t>Presenter </a:t>
            </a:r>
            <a:r>
              <a:rPr lang="en-US" dirty="0"/>
              <a:t>&amp; Teammates : Manav Prabhakar, Salil Saxena, </a:t>
            </a:r>
            <a:r>
              <a:rPr lang="en-US" dirty="0" err="1"/>
              <a:t>Sharveshwaran</a:t>
            </a:r>
            <a:r>
              <a:rPr lang="en-US" dirty="0"/>
              <a:t> U</a:t>
            </a:r>
            <a:endParaRPr lang="en-US" b="1" dirty="0"/>
          </a:p>
        </p:txBody>
      </p:sp>
    </p:spTree>
    <p:extLst>
      <p:ext uri="{BB962C8B-B14F-4D97-AF65-F5344CB8AC3E}">
        <p14:creationId xmlns:p14="http://schemas.microsoft.com/office/powerpoint/2010/main" val="314378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D0295F-113B-4088-A8AE-28847FFB3F54}"/>
              </a:ext>
            </a:extLst>
          </p:cNvPr>
          <p:cNvSpPr/>
          <p:nvPr/>
        </p:nvSpPr>
        <p:spPr>
          <a:xfrm>
            <a:off x="678202" y="1632796"/>
            <a:ext cx="1818181" cy="339010"/>
          </a:xfrm>
          <a:prstGeom prst="rect">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latin typeface="+mj-lt"/>
                <a:ea typeface="Cambria" panose="02040503050406030204" pitchFamily="18" charset="0"/>
              </a:rPr>
              <a:t>Project 7</a:t>
            </a:r>
          </a:p>
        </p:txBody>
      </p:sp>
      <p:sp>
        <p:nvSpPr>
          <p:cNvPr id="4" name="TextBox 3">
            <a:extLst>
              <a:ext uri="{FF2B5EF4-FFF2-40B4-BE49-F238E27FC236}">
                <a16:creationId xmlns:a16="http://schemas.microsoft.com/office/drawing/2014/main" id="{0764D53E-2171-40D8-99E3-60AAA41F76F6}"/>
              </a:ext>
            </a:extLst>
          </p:cNvPr>
          <p:cNvSpPr txBox="1"/>
          <p:nvPr/>
        </p:nvSpPr>
        <p:spPr>
          <a:xfrm>
            <a:off x="2473057" y="1541296"/>
            <a:ext cx="2121160" cy="646331"/>
          </a:xfrm>
          <a:prstGeom prst="rect">
            <a:avLst/>
          </a:prstGeom>
          <a:noFill/>
        </p:spPr>
        <p:txBody>
          <a:bodyPr wrap="square" rtlCol="0">
            <a:spAutoFit/>
          </a:bodyPr>
          <a:lstStyle/>
          <a:p>
            <a:pPr algn="ctr"/>
            <a:r>
              <a:rPr lang="en-US" sz="1200" dirty="0">
                <a:latin typeface="Cambria" panose="02040503050406030204" pitchFamily="18" charset="0"/>
                <a:ea typeface="Cambria" panose="02040503050406030204" pitchFamily="18" charset="0"/>
              </a:rPr>
              <a:t>Deadline closer than Project 4 so gets priority higher than project 4</a:t>
            </a:r>
          </a:p>
        </p:txBody>
      </p:sp>
      <p:cxnSp>
        <p:nvCxnSpPr>
          <p:cNvPr id="5" name="Straight Arrow Connector 4">
            <a:extLst>
              <a:ext uri="{FF2B5EF4-FFF2-40B4-BE49-F238E27FC236}">
                <a16:creationId xmlns:a16="http://schemas.microsoft.com/office/drawing/2014/main" id="{4C74531B-1A3F-470F-AE5F-920A9C61545C}"/>
              </a:ext>
            </a:extLst>
          </p:cNvPr>
          <p:cNvCxnSpPr>
            <a:cxnSpLocks/>
            <a:stCxn id="3" idx="2"/>
          </p:cNvCxnSpPr>
          <p:nvPr/>
        </p:nvCxnSpPr>
        <p:spPr>
          <a:xfrm flipH="1">
            <a:off x="1587292" y="1971806"/>
            <a:ext cx="1" cy="607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DECF57C-8486-458C-AF49-F5FF71C7942C}"/>
              </a:ext>
            </a:extLst>
          </p:cNvPr>
          <p:cNvSpPr txBox="1"/>
          <p:nvPr/>
        </p:nvSpPr>
        <p:spPr>
          <a:xfrm>
            <a:off x="215132" y="2578888"/>
            <a:ext cx="2986990" cy="646331"/>
          </a:xfrm>
          <a:prstGeom prst="rect">
            <a:avLst/>
          </a:prstGeom>
          <a:solidFill>
            <a:schemeClr val="accent4">
              <a:lumMod val="20000"/>
              <a:lumOff val="80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200" b="1" dirty="0">
                <a:latin typeface="Cambria" panose="02040503050406030204" pitchFamily="18" charset="0"/>
                <a:ea typeface="Cambria" panose="02040503050406030204" pitchFamily="18" charset="0"/>
              </a:rPr>
              <a:t>Pop all Projects with higher priority than Project 7 from the Priority Stack and Push Project 7 into the stack</a:t>
            </a:r>
          </a:p>
        </p:txBody>
      </p:sp>
      <p:sp>
        <p:nvSpPr>
          <p:cNvPr id="7" name="Rectangle 6">
            <a:extLst>
              <a:ext uri="{FF2B5EF4-FFF2-40B4-BE49-F238E27FC236}">
                <a16:creationId xmlns:a16="http://schemas.microsoft.com/office/drawing/2014/main" id="{BE4FE6B5-F4CE-4ECE-91E5-E99447B5444D}"/>
              </a:ext>
            </a:extLst>
          </p:cNvPr>
          <p:cNvSpPr/>
          <p:nvPr/>
        </p:nvSpPr>
        <p:spPr>
          <a:xfrm>
            <a:off x="3976652" y="4068621"/>
            <a:ext cx="1818181" cy="3390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6</a:t>
            </a:r>
          </a:p>
        </p:txBody>
      </p:sp>
      <p:sp>
        <p:nvSpPr>
          <p:cNvPr id="8" name="Rectangle 7">
            <a:extLst>
              <a:ext uri="{FF2B5EF4-FFF2-40B4-BE49-F238E27FC236}">
                <a16:creationId xmlns:a16="http://schemas.microsoft.com/office/drawing/2014/main" id="{B2EED8CA-A862-4BEE-9B38-C8F12F24D9FE}"/>
              </a:ext>
            </a:extLst>
          </p:cNvPr>
          <p:cNvSpPr/>
          <p:nvPr/>
        </p:nvSpPr>
        <p:spPr>
          <a:xfrm>
            <a:off x="3985958" y="3708056"/>
            <a:ext cx="1818181" cy="33901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Project 2</a:t>
            </a:r>
          </a:p>
        </p:txBody>
      </p:sp>
      <p:sp>
        <p:nvSpPr>
          <p:cNvPr id="9" name="Rectangle 8">
            <a:extLst>
              <a:ext uri="{FF2B5EF4-FFF2-40B4-BE49-F238E27FC236}">
                <a16:creationId xmlns:a16="http://schemas.microsoft.com/office/drawing/2014/main" id="{26BCDD35-7D11-4E62-88A7-2D09937FCDEA}"/>
              </a:ext>
            </a:extLst>
          </p:cNvPr>
          <p:cNvSpPr/>
          <p:nvPr/>
        </p:nvSpPr>
        <p:spPr>
          <a:xfrm>
            <a:off x="3986087" y="3375161"/>
            <a:ext cx="1818181" cy="33901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3</a:t>
            </a:r>
          </a:p>
        </p:txBody>
      </p:sp>
      <p:sp>
        <p:nvSpPr>
          <p:cNvPr id="10" name="Rectangle 9">
            <a:extLst>
              <a:ext uri="{FF2B5EF4-FFF2-40B4-BE49-F238E27FC236}">
                <a16:creationId xmlns:a16="http://schemas.microsoft.com/office/drawing/2014/main" id="{78683C9A-C23F-496E-A01C-2CD5350ABBCB}"/>
              </a:ext>
            </a:extLst>
          </p:cNvPr>
          <p:cNvSpPr/>
          <p:nvPr/>
        </p:nvSpPr>
        <p:spPr>
          <a:xfrm>
            <a:off x="1588293" y="5075297"/>
            <a:ext cx="1818181" cy="33901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4</a:t>
            </a:r>
          </a:p>
        </p:txBody>
      </p:sp>
      <p:sp>
        <p:nvSpPr>
          <p:cNvPr id="11" name="Rectangle 10">
            <a:extLst>
              <a:ext uri="{FF2B5EF4-FFF2-40B4-BE49-F238E27FC236}">
                <a16:creationId xmlns:a16="http://schemas.microsoft.com/office/drawing/2014/main" id="{F5BCEA2F-E6FE-4B7F-9535-D6C433E943FF}"/>
              </a:ext>
            </a:extLst>
          </p:cNvPr>
          <p:cNvSpPr/>
          <p:nvPr/>
        </p:nvSpPr>
        <p:spPr>
          <a:xfrm>
            <a:off x="1587292" y="5425480"/>
            <a:ext cx="1818181" cy="33901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1</a:t>
            </a:r>
          </a:p>
        </p:txBody>
      </p:sp>
      <p:sp>
        <p:nvSpPr>
          <p:cNvPr id="12" name="Rectangle 11">
            <a:extLst>
              <a:ext uri="{FF2B5EF4-FFF2-40B4-BE49-F238E27FC236}">
                <a16:creationId xmlns:a16="http://schemas.microsoft.com/office/drawing/2014/main" id="{C9F8E77B-D7C4-4F38-91F6-80446F847C2F}"/>
              </a:ext>
            </a:extLst>
          </p:cNvPr>
          <p:cNvSpPr/>
          <p:nvPr/>
        </p:nvSpPr>
        <p:spPr>
          <a:xfrm>
            <a:off x="1588293" y="5773121"/>
            <a:ext cx="1818181" cy="33901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5 </a:t>
            </a:r>
          </a:p>
        </p:txBody>
      </p:sp>
      <p:sp>
        <p:nvSpPr>
          <p:cNvPr id="13" name="Rectangle 12">
            <a:extLst>
              <a:ext uri="{FF2B5EF4-FFF2-40B4-BE49-F238E27FC236}">
                <a16:creationId xmlns:a16="http://schemas.microsoft.com/office/drawing/2014/main" id="{3E202E0C-5452-4357-B2F9-83BB8A2CAAAC}"/>
              </a:ext>
            </a:extLst>
          </p:cNvPr>
          <p:cNvSpPr/>
          <p:nvPr/>
        </p:nvSpPr>
        <p:spPr>
          <a:xfrm>
            <a:off x="5804139" y="4073285"/>
            <a:ext cx="345941" cy="33901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4" name="Rectangle 13">
            <a:extLst>
              <a:ext uri="{FF2B5EF4-FFF2-40B4-BE49-F238E27FC236}">
                <a16:creationId xmlns:a16="http://schemas.microsoft.com/office/drawing/2014/main" id="{5706875A-C17A-4CA4-8077-A5D772380A94}"/>
              </a:ext>
            </a:extLst>
          </p:cNvPr>
          <p:cNvSpPr/>
          <p:nvPr/>
        </p:nvSpPr>
        <p:spPr>
          <a:xfrm>
            <a:off x="5801123" y="3707246"/>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5" name="Rectangle 14">
            <a:extLst>
              <a:ext uri="{FF2B5EF4-FFF2-40B4-BE49-F238E27FC236}">
                <a16:creationId xmlns:a16="http://schemas.microsoft.com/office/drawing/2014/main" id="{8B8B02DB-8D29-4CEA-9B88-654393866E64}"/>
              </a:ext>
            </a:extLst>
          </p:cNvPr>
          <p:cNvSpPr/>
          <p:nvPr/>
        </p:nvSpPr>
        <p:spPr>
          <a:xfrm>
            <a:off x="5799926" y="3374084"/>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a:extLst>
              <a:ext uri="{FF2B5EF4-FFF2-40B4-BE49-F238E27FC236}">
                <a16:creationId xmlns:a16="http://schemas.microsoft.com/office/drawing/2014/main" id="{008A3D47-C83A-4EF9-8AFF-765AF7ADFA9A}"/>
              </a:ext>
            </a:extLst>
          </p:cNvPr>
          <p:cNvSpPr/>
          <p:nvPr/>
        </p:nvSpPr>
        <p:spPr>
          <a:xfrm>
            <a:off x="3417739" y="5076750"/>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Rectangle 16">
            <a:extLst>
              <a:ext uri="{FF2B5EF4-FFF2-40B4-BE49-F238E27FC236}">
                <a16:creationId xmlns:a16="http://schemas.microsoft.com/office/drawing/2014/main" id="{EA2A1AAF-69DD-4324-AE5D-0EB00AFAB9AF}"/>
              </a:ext>
            </a:extLst>
          </p:cNvPr>
          <p:cNvSpPr/>
          <p:nvPr/>
        </p:nvSpPr>
        <p:spPr>
          <a:xfrm>
            <a:off x="3415781" y="5425480"/>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8" name="Rectangle 17">
            <a:extLst>
              <a:ext uri="{FF2B5EF4-FFF2-40B4-BE49-F238E27FC236}">
                <a16:creationId xmlns:a16="http://schemas.microsoft.com/office/drawing/2014/main" id="{CA15AA00-2071-49BA-A075-4F146981DDDC}"/>
              </a:ext>
            </a:extLst>
          </p:cNvPr>
          <p:cNvSpPr/>
          <p:nvPr/>
        </p:nvSpPr>
        <p:spPr>
          <a:xfrm>
            <a:off x="3415780" y="5773121"/>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9" name="Straight Connector 18">
            <a:extLst>
              <a:ext uri="{FF2B5EF4-FFF2-40B4-BE49-F238E27FC236}">
                <a16:creationId xmlns:a16="http://schemas.microsoft.com/office/drawing/2014/main" id="{10120EEE-0AC5-4286-97F7-F858647B7D7E}"/>
              </a:ext>
            </a:extLst>
          </p:cNvPr>
          <p:cNvCxnSpPr/>
          <p:nvPr/>
        </p:nvCxnSpPr>
        <p:spPr>
          <a:xfrm>
            <a:off x="1587292" y="3419419"/>
            <a:ext cx="0" cy="28387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302EE6-AE71-4E65-82E2-A3C309FD44BB}"/>
              </a:ext>
            </a:extLst>
          </p:cNvPr>
          <p:cNvCxnSpPr/>
          <p:nvPr/>
        </p:nvCxnSpPr>
        <p:spPr>
          <a:xfrm>
            <a:off x="1467217" y="6112131"/>
            <a:ext cx="20116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7FF9418-8DED-4E5E-94A6-A1118A1D8766}"/>
              </a:ext>
            </a:extLst>
          </p:cNvPr>
          <p:cNvSpPr/>
          <p:nvPr/>
        </p:nvSpPr>
        <p:spPr>
          <a:xfrm>
            <a:off x="1597599" y="4729348"/>
            <a:ext cx="1818181" cy="339010"/>
          </a:xfrm>
          <a:prstGeom prst="rect">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Project 7</a:t>
            </a:r>
          </a:p>
        </p:txBody>
      </p:sp>
      <p:sp>
        <p:nvSpPr>
          <p:cNvPr id="23" name="Rectangle 22">
            <a:extLst>
              <a:ext uri="{FF2B5EF4-FFF2-40B4-BE49-F238E27FC236}">
                <a16:creationId xmlns:a16="http://schemas.microsoft.com/office/drawing/2014/main" id="{FF5B058A-8398-4B08-A675-871F9B3EEFAC}"/>
              </a:ext>
            </a:extLst>
          </p:cNvPr>
          <p:cNvSpPr/>
          <p:nvPr/>
        </p:nvSpPr>
        <p:spPr>
          <a:xfrm>
            <a:off x="3415780" y="4747460"/>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24" name="Straight Connector 23">
            <a:extLst>
              <a:ext uri="{FF2B5EF4-FFF2-40B4-BE49-F238E27FC236}">
                <a16:creationId xmlns:a16="http://schemas.microsoft.com/office/drawing/2014/main" id="{CC7296CC-59B3-45D1-AB59-5856F7369510}"/>
              </a:ext>
            </a:extLst>
          </p:cNvPr>
          <p:cNvCxnSpPr/>
          <p:nvPr/>
        </p:nvCxnSpPr>
        <p:spPr>
          <a:xfrm>
            <a:off x="3405473" y="3403143"/>
            <a:ext cx="0" cy="28387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387879-A3C9-4FFB-B9E9-83D515F3F7BE}"/>
              </a:ext>
            </a:extLst>
          </p:cNvPr>
          <p:cNvCxnSpPr>
            <a:stCxn id="6" idx="3"/>
          </p:cNvCxnSpPr>
          <p:nvPr/>
        </p:nvCxnSpPr>
        <p:spPr>
          <a:xfrm flipV="1">
            <a:off x="3202122" y="2902053"/>
            <a:ext cx="363217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F66CBCC-25F8-4D28-BD48-F4DA0E78286A}"/>
              </a:ext>
            </a:extLst>
          </p:cNvPr>
          <p:cNvSpPr txBox="1"/>
          <p:nvPr/>
        </p:nvSpPr>
        <p:spPr>
          <a:xfrm>
            <a:off x="6834296" y="2578888"/>
            <a:ext cx="2374710" cy="646331"/>
          </a:xfrm>
          <a:prstGeom prst="rect">
            <a:avLst/>
          </a:prstGeom>
          <a:solidFill>
            <a:schemeClr val="accent5">
              <a:lumMod val="40000"/>
              <a:lumOff val="60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200" b="1" dirty="0">
                <a:latin typeface="Cambria" panose="02040503050406030204" pitchFamily="18" charset="0"/>
                <a:ea typeface="Cambria" panose="02040503050406030204" pitchFamily="18" charset="0"/>
              </a:rPr>
              <a:t>Re-arrange the priorities as shown and push the remaining elements back in stack.</a:t>
            </a:r>
          </a:p>
        </p:txBody>
      </p:sp>
      <p:sp>
        <p:nvSpPr>
          <p:cNvPr id="27" name="Rectangle 26">
            <a:extLst>
              <a:ext uri="{FF2B5EF4-FFF2-40B4-BE49-F238E27FC236}">
                <a16:creationId xmlns:a16="http://schemas.microsoft.com/office/drawing/2014/main" id="{E9A57685-1826-4E5D-ABBD-1819FDEC250F}"/>
              </a:ext>
            </a:extLst>
          </p:cNvPr>
          <p:cNvSpPr/>
          <p:nvPr/>
        </p:nvSpPr>
        <p:spPr>
          <a:xfrm>
            <a:off x="7773003" y="5057541"/>
            <a:ext cx="1818181" cy="33901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4</a:t>
            </a:r>
          </a:p>
        </p:txBody>
      </p:sp>
      <p:sp>
        <p:nvSpPr>
          <p:cNvPr id="28" name="Rectangle 27">
            <a:extLst>
              <a:ext uri="{FF2B5EF4-FFF2-40B4-BE49-F238E27FC236}">
                <a16:creationId xmlns:a16="http://schemas.microsoft.com/office/drawing/2014/main" id="{9122D911-28E8-4210-A653-C3121B551D90}"/>
              </a:ext>
            </a:extLst>
          </p:cNvPr>
          <p:cNvSpPr/>
          <p:nvPr/>
        </p:nvSpPr>
        <p:spPr>
          <a:xfrm>
            <a:off x="7772002" y="5407724"/>
            <a:ext cx="1818181" cy="33901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1</a:t>
            </a:r>
          </a:p>
        </p:txBody>
      </p:sp>
      <p:sp>
        <p:nvSpPr>
          <p:cNvPr id="29" name="Rectangle 28">
            <a:extLst>
              <a:ext uri="{FF2B5EF4-FFF2-40B4-BE49-F238E27FC236}">
                <a16:creationId xmlns:a16="http://schemas.microsoft.com/office/drawing/2014/main" id="{ECCFC4A7-1568-4DBA-B35C-BCCDEF61F67B}"/>
              </a:ext>
            </a:extLst>
          </p:cNvPr>
          <p:cNvSpPr/>
          <p:nvPr/>
        </p:nvSpPr>
        <p:spPr>
          <a:xfrm>
            <a:off x="7773003" y="5755365"/>
            <a:ext cx="1818181" cy="33901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5 </a:t>
            </a:r>
          </a:p>
        </p:txBody>
      </p:sp>
      <p:sp>
        <p:nvSpPr>
          <p:cNvPr id="30" name="Rectangle 29">
            <a:extLst>
              <a:ext uri="{FF2B5EF4-FFF2-40B4-BE49-F238E27FC236}">
                <a16:creationId xmlns:a16="http://schemas.microsoft.com/office/drawing/2014/main" id="{FBEB1287-E3F2-46D9-85AD-4870BA1EAE6B}"/>
              </a:ext>
            </a:extLst>
          </p:cNvPr>
          <p:cNvSpPr/>
          <p:nvPr/>
        </p:nvSpPr>
        <p:spPr>
          <a:xfrm>
            <a:off x="9602449" y="5058994"/>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1" name="Rectangle 30">
            <a:extLst>
              <a:ext uri="{FF2B5EF4-FFF2-40B4-BE49-F238E27FC236}">
                <a16:creationId xmlns:a16="http://schemas.microsoft.com/office/drawing/2014/main" id="{9359F4D4-6A72-40F2-9FF5-53EFBDCBCFDE}"/>
              </a:ext>
            </a:extLst>
          </p:cNvPr>
          <p:cNvSpPr/>
          <p:nvPr/>
        </p:nvSpPr>
        <p:spPr>
          <a:xfrm>
            <a:off x="9600491" y="5407724"/>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2" name="Rectangle 31">
            <a:extLst>
              <a:ext uri="{FF2B5EF4-FFF2-40B4-BE49-F238E27FC236}">
                <a16:creationId xmlns:a16="http://schemas.microsoft.com/office/drawing/2014/main" id="{D929107E-289F-42F1-96C1-A5FA82E45368}"/>
              </a:ext>
            </a:extLst>
          </p:cNvPr>
          <p:cNvSpPr/>
          <p:nvPr/>
        </p:nvSpPr>
        <p:spPr>
          <a:xfrm>
            <a:off x="9600490" y="5755365"/>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33" name="Straight Connector 32">
            <a:extLst>
              <a:ext uri="{FF2B5EF4-FFF2-40B4-BE49-F238E27FC236}">
                <a16:creationId xmlns:a16="http://schemas.microsoft.com/office/drawing/2014/main" id="{00D99F31-E800-4118-AF01-EBC5B040F713}"/>
              </a:ext>
            </a:extLst>
          </p:cNvPr>
          <p:cNvCxnSpPr/>
          <p:nvPr/>
        </p:nvCxnSpPr>
        <p:spPr>
          <a:xfrm>
            <a:off x="7651927" y="6094375"/>
            <a:ext cx="20116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852439-551D-4D3D-8335-7A62523BE7C6}"/>
              </a:ext>
            </a:extLst>
          </p:cNvPr>
          <p:cNvSpPr/>
          <p:nvPr/>
        </p:nvSpPr>
        <p:spPr>
          <a:xfrm>
            <a:off x="7782309" y="4711592"/>
            <a:ext cx="1818181" cy="339010"/>
          </a:xfrm>
          <a:prstGeom prst="rect">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Project 7</a:t>
            </a:r>
          </a:p>
        </p:txBody>
      </p:sp>
      <p:sp>
        <p:nvSpPr>
          <p:cNvPr id="36" name="Rectangle 35">
            <a:extLst>
              <a:ext uri="{FF2B5EF4-FFF2-40B4-BE49-F238E27FC236}">
                <a16:creationId xmlns:a16="http://schemas.microsoft.com/office/drawing/2014/main" id="{0A5B93DE-4125-4274-B770-81E3001653BE}"/>
              </a:ext>
            </a:extLst>
          </p:cNvPr>
          <p:cNvSpPr/>
          <p:nvPr/>
        </p:nvSpPr>
        <p:spPr>
          <a:xfrm>
            <a:off x="9600490" y="4729704"/>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37" name="Rectangle 36">
            <a:extLst>
              <a:ext uri="{FF2B5EF4-FFF2-40B4-BE49-F238E27FC236}">
                <a16:creationId xmlns:a16="http://schemas.microsoft.com/office/drawing/2014/main" id="{F1D69BE9-2612-4F88-A04E-1C7A4FA16BE9}"/>
              </a:ext>
            </a:extLst>
          </p:cNvPr>
          <p:cNvSpPr/>
          <p:nvPr/>
        </p:nvSpPr>
        <p:spPr>
          <a:xfrm>
            <a:off x="7778967" y="3684079"/>
            <a:ext cx="1818181" cy="3390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6</a:t>
            </a:r>
          </a:p>
        </p:txBody>
      </p:sp>
      <p:sp>
        <p:nvSpPr>
          <p:cNvPr id="38" name="Rectangle 37">
            <a:extLst>
              <a:ext uri="{FF2B5EF4-FFF2-40B4-BE49-F238E27FC236}">
                <a16:creationId xmlns:a16="http://schemas.microsoft.com/office/drawing/2014/main" id="{2CFE2DC7-8736-468C-8162-4C0DE9A3CA82}"/>
              </a:ext>
            </a:extLst>
          </p:cNvPr>
          <p:cNvSpPr/>
          <p:nvPr/>
        </p:nvSpPr>
        <p:spPr>
          <a:xfrm>
            <a:off x="7778966" y="4033071"/>
            <a:ext cx="1818181" cy="33901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Project 2</a:t>
            </a:r>
          </a:p>
        </p:txBody>
      </p:sp>
      <p:sp>
        <p:nvSpPr>
          <p:cNvPr id="39" name="Rectangle 38">
            <a:extLst>
              <a:ext uri="{FF2B5EF4-FFF2-40B4-BE49-F238E27FC236}">
                <a16:creationId xmlns:a16="http://schemas.microsoft.com/office/drawing/2014/main" id="{70F9D0D2-B3FB-48C1-A1D4-A9B294F1FAFA}"/>
              </a:ext>
            </a:extLst>
          </p:cNvPr>
          <p:cNvSpPr/>
          <p:nvPr/>
        </p:nvSpPr>
        <p:spPr>
          <a:xfrm>
            <a:off x="7778967" y="4382063"/>
            <a:ext cx="1818181" cy="33901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3</a:t>
            </a:r>
          </a:p>
        </p:txBody>
      </p:sp>
      <p:sp>
        <p:nvSpPr>
          <p:cNvPr id="40" name="TextBox 39">
            <a:extLst>
              <a:ext uri="{FF2B5EF4-FFF2-40B4-BE49-F238E27FC236}">
                <a16:creationId xmlns:a16="http://schemas.microsoft.com/office/drawing/2014/main" id="{FFBF5025-FF4B-4AF1-8767-E76C44297058}"/>
              </a:ext>
            </a:extLst>
          </p:cNvPr>
          <p:cNvSpPr txBox="1"/>
          <p:nvPr/>
        </p:nvSpPr>
        <p:spPr>
          <a:xfrm>
            <a:off x="9555057" y="3314747"/>
            <a:ext cx="1568653"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New Priority</a:t>
            </a:r>
          </a:p>
        </p:txBody>
      </p:sp>
      <p:sp>
        <p:nvSpPr>
          <p:cNvPr id="41" name="Rectangle 40">
            <a:extLst>
              <a:ext uri="{FF2B5EF4-FFF2-40B4-BE49-F238E27FC236}">
                <a16:creationId xmlns:a16="http://schemas.microsoft.com/office/drawing/2014/main" id="{7229AE86-3293-4973-AEA3-5B9EFD86DD90}"/>
              </a:ext>
            </a:extLst>
          </p:cNvPr>
          <p:cNvSpPr/>
          <p:nvPr/>
        </p:nvSpPr>
        <p:spPr>
          <a:xfrm>
            <a:off x="9606454" y="3688743"/>
            <a:ext cx="345941" cy="33901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2" name="Rectangle 41">
            <a:extLst>
              <a:ext uri="{FF2B5EF4-FFF2-40B4-BE49-F238E27FC236}">
                <a16:creationId xmlns:a16="http://schemas.microsoft.com/office/drawing/2014/main" id="{19BF9ECF-7357-41F2-AA30-244D8A2B9E22}"/>
              </a:ext>
            </a:extLst>
          </p:cNvPr>
          <p:cNvSpPr/>
          <p:nvPr/>
        </p:nvSpPr>
        <p:spPr>
          <a:xfrm>
            <a:off x="9607779" y="4032261"/>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3" name="Rectangle 42">
            <a:extLst>
              <a:ext uri="{FF2B5EF4-FFF2-40B4-BE49-F238E27FC236}">
                <a16:creationId xmlns:a16="http://schemas.microsoft.com/office/drawing/2014/main" id="{80D07AD2-B801-4DC0-8AF5-18F49086411C}"/>
              </a:ext>
            </a:extLst>
          </p:cNvPr>
          <p:cNvSpPr/>
          <p:nvPr/>
        </p:nvSpPr>
        <p:spPr>
          <a:xfrm>
            <a:off x="9606454" y="4380986"/>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44" name="Straight Connector 43">
            <a:extLst>
              <a:ext uri="{FF2B5EF4-FFF2-40B4-BE49-F238E27FC236}">
                <a16:creationId xmlns:a16="http://schemas.microsoft.com/office/drawing/2014/main" id="{F6FBDE08-5327-44CB-B6BA-C81DF0D3C8C9}"/>
              </a:ext>
            </a:extLst>
          </p:cNvPr>
          <p:cNvCxnSpPr/>
          <p:nvPr/>
        </p:nvCxnSpPr>
        <p:spPr>
          <a:xfrm>
            <a:off x="7772002" y="3401663"/>
            <a:ext cx="0" cy="28387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8AA7EDD-B5B0-4822-A47E-EFD05E4D239D}"/>
              </a:ext>
            </a:extLst>
          </p:cNvPr>
          <p:cNvCxnSpPr/>
          <p:nvPr/>
        </p:nvCxnSpPr>
        <p:spPr>
          <a:xfrm>
            <a:off x="9590183" y="3385387"/>
            <a:ext cx="0" cy="28387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E0C813-C138-4B7C-BD8C-DA57C195ED21}"/>
              </a:ext>
            </a:extLst>
          </p:cNvPr>
          <p:cNvCxnSpPr>
            <a:stCxn id="26" idx="3"/>
          </p:cNvCxnSpPr>
          <p:nvPr/>
        </p:nvCxnSpPr>
        <p:spPr>
          <a:xfrm flipV="1">
            <a:off x="9209006" y="2902053"/>
            <a:ext cx="10645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AC3ED3A-863D-4CD2-8754-682405A1104A}"/>
              </a:ext>
            </a:extLst>
          </p:cNvPr>
          <p:cNvSpPr/>
          <p:nvPr/>
        </p:nvSpPr>
        <p:spPr>
          <a:xfrm>
            <a:off x="10273532" y="2578888"/>
            <a:ext cx="1296537" cy="6463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latin typeface="Cambria" panose="02040503050406030204" pitchFamily="18" charset="0"/>
                <a:ea typeface="Cambria" panose="02040503050406030204" pitchFamily="18" charset="0"/>
              </a:rPr>
              <a:t>Reschedule the week at the end of the day</a:t>
            </a:r>
          </a:p>
        </p:txBody>
      </p:sp>
    </p:spTree>
    <p:extLst>
      <p:ext uri="{BB962C8B-B14F-4D97-AF65-F5344CB8AC3E}">
        <p14:creationId xmlns:p14="http://schemas.microsoft.com/office/powerpoint/2010/main" val="30770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Closure &amp; Insights</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6561" y="2287885"/>
            <a:ext cx="10515600" cy="3879437"/>
          </a:xfrm>
        </p:spPr>
        <p:txBody>
          <a:bodyPr>
            <a:normAutofit/>
          </a:bodyPr>
          <a:lstStyle/>
          <a:p>
            <a:pPr algn="just"/>
            <a:r>
              <a:rPr lang="en-US" sz="1600" dirty="0">
                <a:latin typeface="Cambria" panose="02040503050406030204" pitchFamily="18" charset="0"/>
                <a:ea typeface="Cambria" panose="02040503050406030204" pitchFamily="18" charset="0"/>
              </a:rPr>
              <a:t>The processing of the dataset was a cumbersome task. The sensors not giving values at certain intervals can prove to be hazardous for the model.</a:t>
            </a:r>
          </a:p>
          <a:p>
            <a:pPr algn="just"/>
            <a:r>
              <a:rPr lang="en-US" sz="1600" dirty="0">
                <a:latin typeface="Cambria" panose="02040503050406030204" pitchFamily="18" charset="0"/>
                <a:ea typeface="Cambria" panose="02040503050406030204" pitchFamily="18" charset="0"/>
              </a:rPr>
              <a:t>If the model accompanied by other specifications is able to calculate the number of hours of constant use before which the machine may break down, project scheduling can prove out to be a powerful application.</a:t>
            </a:r>
          </a:p>
          <a:p>
            <a:pPr algn="just"/>
            <a:r>
              <a:rPr lang="en-US" sz="1600" dirty="0">
                <a:latin typeface="Cambria" panose="02040503050406030204" pitchFamily="18" charset="0"/>
                <a:ea typeface="Cambria" panose="02040503050406030204" pitchFamily="18" charset="0"/>
              </a:rPr>
              <a:t>It could be used in all Universities world-wide and can prove to be a huge market for the developers.</a:t>
            </a:r>
          </a:p>
          <a:p>
            <a:pPr algn="just"/>
            <a:r>
              <a:rPr lang="en-US" sz="1600" dirty="0">
                <a:latin typeface="Cambria" panose="02040503050406030204" pitchFamily="18" charset="0"/>
                <a:ea typeface="Cambria" panose="02040503050406030204" pitchFamily="18" charset="0"/>
              </a:rPr>
              <a:t>All approaches discussed for problem solving are specific to the particular dataset and may not be generalized.</a:t>
            </a:r>
          </a:p>
          <a:p>
            <a:pPr algn="just"/>
            <a:r>
              <a:rPr lang="en-US" sz="1600" dirty="0">
                <a:latin typeface="Cambria" panose="02040503050406030204" pitchFamily="18" charset="0"/>
                <a:ea typeface="Cambria" panose="02040503050406030204" pitchFamily="18" charset="0"/>
              </a:rPr>
              <a:t>Gaussian Processing Regression also offers a good option for noise reduction as it is completely different than conventional regression in terms how it maps its data points.</a:t>
            </a:r>
          </a:p>
        </p:txBody>
      </p:sp>
    </p:spTree>
    <p:extLst>
      <p:ext uri="{BB962C8B-B14F-4D97-AF65-F5344CB8AC3E}">
        <p14:creationId xmlns:p14="http://schemas.microsoft.com/office/powerpoint/2010/main" val="3526042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5DBC6-E1B8-452C-A6CB-FB5C56B9F98A}"/>
              </a:ext>
            </a:extLst>
          </p:cNvPr>
          <p:cNvSpPr txBox="1"/>
          <p:nvPr/>
        </p:nvSpPr>
        <p:spPr>
          <a:xfrm>
            <a:off x="84316" y="2010766"/>
            <a:ext cx="11811761" cy="2862322"/>
          </a:xfrm>
          <a:prstGeom prst="rect">
            <a:avLst/>
          </a:prstGeom>
          <a:noFill/>
        </p:spPr>
        <p:txBody>
          <a:bodyPr wrap="square">
            <a:spAutoFit/>
          </a:bodyPr>
          <a:lstStyle/>
          <a:p>
            <a:r>
              <a:rPr lang="en-IN" dirty="0"/>
              <a:t>Literature</a:t>
            </a:r>
          </a:p>
          <a:p>
            <a:r>
              <a:rPr lang="en-IN" dirty="0"/>
              <a:t>[1] </a:t>
            </a:r>
            <a:r>
              <a:rPr lang="en-US" dirty="0" err="1"/>
              <a:t>Kunath</a:t>
            </a:r>
            <a:r>
              <a:rPr lang="en-US" dirty="0"/>
              <a:t>, M., &amp; Winkler, H. (2018). Integrating the Digital Twin of the manufacturing system into a decision support system for improving the order management process. Procedia CIRP, 72, 225-231.</a:t>
            </a:r>
            <a:endParaRPr lang="en-IN" dirty="0"/>
          </a:p>
          <a:p>
            <a:r>
              <a:rPr lang="en-US" dirty="0"/>
              <a:t>[2] Long, Wen, </a:t>
            </a:r>
            <a:r>
              <a:rPr lang="en-US" dirty="0" err="1"/>
              <a:t>Zhichen</a:t>
            </a:r>
            <a:r>
              <a:rPr lang="en-US" dirty="0"/>
              <a:t> Lu, and </a:t>
            </a:r>
            <a:r>
              <a:rPr lang="en-US" dirty="0" err="1"/>
              <a:t>Lingxiao</a:t>
            </a:r>
            <a:r>
              <a:rPr lang="en-US" dirty="0"/>
              <a:t> Cui. "Deep learning-based feature engineering for stock price movement prediction." Knowledge-Based Systems 164 (2019): 163-173.</a:t>
            </a:r>
            <a:endParaRPr lang="en-IN" dirty="0"/>
          </a:p>
          <a:p>
            <a:r>
              <a:rPr lang="en-IN" dirty="0"/>
              <a:t>[3] </a:t>
            </a:r>
            <a:r>
              <a:rPr lang="en-IN" dirty="0" err="1"/>
              <a:t>Souvik</a:t>
            </a:r>
            <a:r>
              <a:rPr lang="en-IN" dirty="0"/>
              <a:t> Chakraborty, </a:t>
            </a:r>
            <a:r>
              <a:rPr lang="en-IN" dirty="0" err="1"/>
              <a:t>Sondipon</a:t>
            </a:r>
            <a:r>
              <a:rPr lang="en-IN" dirty="0"/>
              <a:t> Adhikari, Ranjan Ganguli (2020), </a:t>
            </a:r>
            <a:r>
              <a:rPr lang="en-IN" i="1" dirty="0"/>
              <a:t>“</a:t>
            </a:r>
            <a:r>
              <a:rPr lang="en-US" i="1" dirty="0"/>
              <a:t>The Role of surrogate models in the development of Digital Twins of Dynamic Systems.”</a:t>
            </a:r>
          </a:p>
          <a:p>
            <a:endParaRPr lang="en-IN" dirty="0"/>
          </a:p>
          <a:p>
            <a:r>
              <a:rPr lang="en-IN" dirty="0"/>
              <a:t>Images</a:t>
            </a:r>
          </a:p>
          <a:p>
            <a:r>
              <a:rPr lang="en-IN" dirty="0">
                <a:hlinkClick r:id="rId2"/>
              </a:rPr>
              <a:t>https://www.google.com/imghp?hl=EN</a:t>
            </a:r>
            <a:endParaRPr lang="en-IN" dirty="0"/>
          </a:p>
        </p:txBody>
      </p:sp>
      <p:sp>
        <p:nvSpPr>
          <p:cNvPr id="4" name="Title 3">
            <a:extLst>
              <a:ext uri="{FF2B5EF4-FFF2-40B4-BE49-F238E27FC236}">
                <a16:creationId xmlns:a16="http://schemas.microsoft.com/office/drawing/2014/main" id="{779E3FC0-A876-48C9-B99C-114CEA4348D2}"/>
              </a:ext>
            </a:extLst>
          </p:cNvPr>
          <p:cNvSpPr txBox="1">
            <a:spLocks/>
          </p:cNvSpPr>
          <p:nvPr/>
        </p:nvSpPr>
        <p:spPr>
          <a:xfrm>
            <a:off x="84317" y="1382039"/>
            <a:ext cx="10515600" cy="842169"/>
          </a:xfrm>
          <a:prstGeom prst="rect">
            <a:avLst/>
          </a:prstGeom>
        </p:spPr>
        <p:txBody>
          <a:bodyPr>
            <a:normAutofit/>
          </a:bodyPr>
          <a:lstStyle>
            <a:lvl1pPr algn="l" defTabSz="914400" rtl="0" eaLnBrk="1" latinLnBrk="0" hangingPunct="1">
              <a:lnSpc>
                <a:spcPct val="90000"/>
              </a:lnSpc>
              <a:spcBef>
                <a:spcPct val="0"/>
              </a:spcBef>
              <a:buNone/>
              <a:defRPr sz="4400" b="1" i="0" kern="1200" baseline="0">
                <a:solidFill>
                  <a:srgbClr val="245B45"/>
                </a:solidFill>
                <a:latin typeface="Proxima Nova" panose="02000506030000020004" pitchFamily="2" charset="0"/>
                <a:ea typeface="+mj-ea"/>
                <a:cs typeface="+mj-cs"/>
              </a:defRPr>
            </a:lvl1pPr>
          </a:lstStyle>
          <a:p>
            <a:r>
              <a:rPr lang="en-US" sz="3600" dirty="0"/>
              <a:t>References</a:t>
            </a:r>
          </a:p>
        </p:txBody>
      </p:sp>
    </p:spTree>
    <p:extLst>
      <p:ext uri="{BB962C8B-B14F-4D97-AF65-F5344CB8AC3E}">
        <p14:creationId xmlns:p14="http://schemas.microsoft.com/office/powerpoint/2010/main" val="336870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0" y="1269697"/>
            <a:ext cx="10515600" cy="842169"/>
          </a:xfrm>
        </p:spPr>
        <p:txBody>
          <a:bodyPr>
            <a:normAutofit/>
          </a:bodyPr>
          <a:lstStyle/>
          <a:p>
            <a:r>
              <a:rPr lang="en-US" sz="3600" dirty="0"/>
              <a:t>The Problem</a:t>
            </a:r>
          </a:p>
        </p:txBody>
      </p:sp>
      <p:pic>
        <p:nvPicPr>
          <p:cNvPr id="1026" name="Picture 2" descr="White Noise Time Series with Python">
            <a:extLst>
              <a:ext uri="{FF2B5EF4-FFF2-40B4-BE49-F238E27FC236}">
                <a16:creationId xmlns:a16="http://schemas.microsoft.com/office/drawing/2014/main" id="{DC65E81E-3680-4F23-81D2-B38143CE0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518" y="2703484"/>
            <a:ext cx="1305178" cy="978883"/>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D5462E7C-F963-4328-9F1D-BB43A64FCF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938" y="2575978"/>
            <a:ext cx="1230748" cy="1233896"/>
          </a:xfrm>
          <a:prstGeom prst="rect">
            <a:avLst/>
          </a:prstGeom>
        </p:spPr>
      </p:pic>
      <p:pic>
        <p:nvPicPr>
          <p:cNvPr id="1030" name="Picture 6" descr="Maintenance Concept Icon. Round-the-clock Workshop. Equipment ...">
            <a:extLst>
              <a:ext uri="{FF2B5EF4-FFF2-40B4-BE49-F238E27FC236}">
                <a16:creationId xmlns:a16="http://schemas.microsoft.com/office/drawing/2014/main" id="{E58C67E9-D528-4EE3-B334-E50BED57AA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923" y="2547379"/>
            <a:ext cx="1388671" cy="13886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BBCCA3-A4F0-4C00-877F-3EFBA84FD4B6}"/>
              </a:ext>
            </a:extLst>
          </p:cNvPr>
          <p:cNvSpPr txBox="1"/>
          <p:nvPr/>
        </p:nvSpPr>
        <p:spPr>
          <a:xfrm>
            <a:off x="389828" y="4055323"/>
            <a:ext cx="1534093" cy="415498"/>
          </a:xfrm>
          <a:prstGeom prst="rect">
            <a:avLst/>
          </a:prstGeom>
          <a:noFill/>
        </p:spPr>
        <p:txBody>
          <a:bodyPr wrap="square" rtlCol="0">
            <a:spAutoFit/>
          </a:bodyPr>
          <a:lstStyle/>
          <a:p>
            <a:pPr algn="ctr"/>
            <a:r>
              <a:rPr lang="en-IN" sz="1050" b="1" dirty="0">
                <a:latin typeface="Cambria" panose="02040503050406030204" pitchFamily="18" charset="0"/>
                <a:ea typeface="Cambria" panose="02040503050406030204" pitchFamily="18" charset="0"/>
              </a:rPr>
              <a:t>Wear and Tear and machine breakdown</a:t>
            </a:r>
          </a:p>
        </p:txBody>
      </p:sp>
      <p:sp>
        <p:nvSpPr>
          <p:cNvPr id="12" name="TextBox 11">
            <a:extLst>
              <a:ext uri="{FF2B5EF4-FFF2-40B4-BE49-F238E27FC236}">
                <a16:creationId xmlns:a16="http://schemas.microsoft.com/office/drawing/2014/main" id="{65C66E0C-3C84-4C5A-B500-EEB7758CD1DC}"/>
              </a:ext>
            </a:extLst>
          </p:cNvPr>
          <p:cNvSpPr txBox="1"/>
          <p:nvPr/>
        </p:nvSpPr>
        <p:spPr>
          <a:xfrm>
            <a:off x="8500518" y="4023434"/>
            <a:ext cx="1277298" cy="600164"/>
          </a:xfrm>
          <a:prstGeom prst="rect">
            <a:avLst/>
          </a:prstGeom>
          <a:noFill/>
        </p:spPr>
        <p:txBody>
          <a:bodyPr wrap="square">
            <a:spAutoFit/>
          </a:bodyPr>
          <a:lstStyle/>
          <a:p>
            <a:pPr algn="ctr"/>
            <a:r>
              <a:rPr lang="en-IN" sz="1100" b="1" dirty="0">
                <a:latin typeface="Cambria" panose="02040503050406030204" pitchFamily="18" charset="0"/>
                <a:ea typeface="Cambria" panose="02040503050406030204" pitchFamily="18" charset="0"/>
              </a:rPr>
              <a:t>Noise and Irregularities in Data</a:t>
            </a:r>
          </a:p>
        </p:txBody>
      </p:sp>
      <p:sp>
        <p:nvSpPr>
          <p:cNvPr id="10" name="TextBox 9">
            <a:extLst>
              <a:ext uri="{FF2B5EF4-FFF2-40B4-BE49-F238E27FC236}">
                <a16:creationId xmlns:a16="http://schemas.microsoft.com/office/drawing/2014/main" id="{E43D956F-652A-4F9A-AB5C-DB1026385930}"/>
              </a:ext>
            </a:extLst>
          </p:cNvPr>
          <p:cNvSpPr txBox="1"/>
          <p:nvPr/>
        </p:nvSpPr>
        <p:spPr>
          <a:xfrm>
            <a:off x="4328051" y="4028610"/>
            <a:ext cx="1440413" cy="600164"/>
          </a:xfrm>
          <a:prstGeom prst="rect">
            <a:avLst/>
          </a:prstGeom>
          <a:noFill/>
        </p:spPr>
        <p:txBody>
          <a:bodyPr wrap="square" rtlCol="0">
            <a:spAutoFit/>
          </a:bodyPr>
          <a:lstStyle/>
          <a:p>
            <a:pPr algn="ctr"/>
            <a:r>
              <a:rPr lang="en-IN" sz="1100" b="1" dirty="0">
                <a:latin typeface="Cambria" panose="02040503050406030204" pitchFamily="18" charset="0"/>
                <a:ea typeface="Cambria" panose="02040503050406030204" pitchFamily="18" charset="0"/>
              </a:rPr>
              <a:t>Unstructured and disorganized Sensor Data</a:t>
            </a:r>
          </a:p>
        </p:txBody>
      </p:sp>
      <p:pic>
        <p:nvPicPr>
          <p:cNvPr id="1032" name="Picture 8" descr="Download Deep Learning - Brain Machine Learning White - Full Size ...">
            <a:extLst>
              <a:ext uri="{FF2B5EF4-FFF2-40B4-BE49-F238E27FC236}">
                <a16:creationId xmlns:a16="http://schemas.microsoft.com/office/drawing/2014/main" id="{E0729465-04F7-4353-A4FA-CE7DF72922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4582" y="2459106"/>
            <a:ext cx="1271473" cy="13277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emperature Sensor 1">
            <a:extLst>
              <a:ext uri="{FF2B5EF4-FFF2-40B4-BE49-F238E27FC236}">
                <a16:creationId xmlns:a16="http://schemas.microsoft.com/office/drawing/2014/main" id="{9E253526-4FA9-4798-AE15-AB527D6335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1495" y="2611377"/>
            <a:ext cx="1233996" cy="12339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munication, cyber, digital, human, interaction, twin icon">
            <a:extLst>
              <a:ext uri="{FF2B5EF4-FFF2-40B4-BE49-F238E27FC236}">
                <a16:creationId xmlns:a16="http://schemas.microsoft.com/office/drawing/2014/main" id="{28F279A1-96ED-4CDC-9F34-E1E290A0AC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4307" y="2547379"/>
            <a:ext cx="1222027" cy="122202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7FBCF5E-8586-4F44-9C84-97188B96F6D6}"/>
              </a:ext>
            </a:extLst>
          </p:cNvPr>
          <p:cNvSpPr txBox="1"/>
          <p:nvPr/>
        </p:nvSpPr>
        <p:spPr>
          <a:xfrm>
            <a:off x="2447010" y="4021472"/>
            <a:ext cx="1230747" cy="577081"/>
          </a:xfrm>
          <a:prstGeom prst="rect">
            <a:avLst/>
          </a:prstGeom>
          <a:noFill/>
        </p:spPr>
        <p:txBody>
          <a:bodyPr wrap="square" rtlCol="0">
            <a:spAutoFit/>
          </a:bodyPr>
          <a:lstStyle/>
          <a:p>
            <a:pPr algn="ctr"/>
            <a:r>
              <a:rPr lang="en-IN" sz="1050" b="1" dirty="0">
                <a:latin typeface="Cambria" panose="02040503050406030204" pitchFamily="18" charset="0"/>
                <a:ea typeface="Cambria" panose="02040503050406030204" pitchFamily="18" charset="0"/>
              </a:rPr>
              <a:t>Unscheduled Maintenance Breaks</a:t>
            </a:r>
          </a:p>
        </p:txBody>
      </p:sp>
      <p:sp>
        <p:nvSpPr>
          <p:cNvPr id="17" name="TextBox 16">
            <a:extLst>
              <a:ext uri="{FF2B5EF4-FFF2-40B4-BE49-F238E27FC236}">
                <a16:creationId xmlns:a16="http://schemas.microsoft.com/office/drawing/2014/main" id="{202B919E-81E2-45E0-9480-A2FC89402837}"/>
              </a:ext>
            </a:extLst>
          </p:cNvPr>
          <p:cNvSpPr txBox="1"/>
          <p:nvPr/>
        </p:nvSpPr>
        <p:spPr>
          <a:xfrm>
            <a:off x="6418758" y="3998389"/>
            <a:ext cx="1277297" cy="600164"/>
          </a:xfrm>
          <a:prstGeom prst="rect">
            <a:avLst/>
          </a:prstGeom>
          <a:noFill/>
        </p:spPr>
        <p:txBody>
          <a:bodyPr wrap="square" rtlCol="0">
            <a:spAutoFit/>
          </a:bodyPr>
          <a:lstStyle/>
          <a:p>
            <a:pPr algn="ctr"/>
            <a:r>
              <a:rPr lang="en-IN" sz="1100" b="1" dirty="0">
                <a:latin typeface="Cambria" panose="02040503050406030204" pitchFamily="18" charset="0"/>
                <a:ea typeface="Cambria" panose="02040503050406030204" pitchFamily="18" charset="0"/>
              </a:rPr>
              <a:t>Computational expensiveness of current models</a:t>
            </a:r>
          </a:p>
        </p:txBody>
      </p:sp>
      <p:sp>
        <p:nvSpPr>
          <p:cNvPr id="18" name="TextBox 17">
            <a:extLst>
              <a:ext uri="{FF2B5EF4-FFF2-40B4-BE49-F238E27FC236}">
                <a16:creationId xmlns:a16="http://schemas.microsoft.com/office/drawing/2014/main" id="{303189D6-87A5-40A0-9DE0-FD12EB8BA0C3}"/>
              </a:ext>
            </a:extLst>
          </p:cNvPr>
          <p:cNvSpPr txBox="1"/>
          <p:nvPr/>
        </p:nvSpPr>
        <p:spPr>
          <a:xfrm>
            <a:off x="10437056" y="4021472"/>
            <a:ext cx="1277296" cy="600164"/>
          </a:xfrm>
          <a:prstGeom prst="rect">
            <a:avLst/>
          </a:prstGeom>
          <a:noFill/>
        </p:spPr>
        <p:txBody>
          <a:bodyPr wrap="square" rtlCol="0">
            <a:spAutoFit/>
          </a:bodyPr>
          <a:lstStyle/>
          <a:p>
            <a:pPr algn="ctr"/>
            <a:r>
              <a:rPr lang="en-IN" sz="1100" b="1" dirty="0">
                <a:latin typeface="Cambria" panose="02040503050406030204" pitchFamily="18" charset="0"/>
                <a:ea typeface="Cambria" panose="02040503050406030204" pitchFamily="18" charset="0"/>
              </a:rPr>
              <a:t>Exploiting the Power of Digital Twin</a:t>
            </a:r>
          </a:p>
        </p:txBody>
      </p:sp>
    </p:spTree>
    <p:extLst>
      <p:ext uri="{BB962C8B-B14F-4D97-AF65-F5344CB8AC3E}">
        <p14:creationId xmlns:p14="http://schemas.microsoft.com/office/powerpoint/2010/main" val="192034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BE330-D617-4E29-B2A0-1082B2327BCA}"/>
              </a:ext>
            </a:extLst>
          </p:cNvPr>
          <p:cNvSpPr/>
          <p:nvPr/>
        </p:nvSpPr>
        <p:spPr>
          <a:xfrm>
            <a:off x="595992" y="2456895"/>
            <a:ext cx="3906175" cy="1944209"/>
          </a:xfrm>
          <a:prstGeom prst="rect">
            <a:avLst/>
          </a:prstGeom>
          <a:solidFill>
            <a:srgbClr val="D0E6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978C489C-8D64-4851-85D9-D1C52E5BB90E}"/>
              </a:ext>
            </a:extLst>
          </p:cNvPr>
          <p:cNvSpPr/>
          <p:nvPr/>
        </p:nvSpPr>
        <p:spPr>
          <a:xfrm>
            <a:off x="7079092" y="1537342"/>
            <a:ext cx="4710413" cy="4503857"/>
          </a:xfrm>
          <a:prstGeom prst="ellipse">
            <a:avLst/>
          </a:prstGeom>
          <a:solidFill>
            <a:schemeClr val="accent6">
              <a:lumMod val="60000"/>
              <a:lumOff val="40000"/>
              <a:alpha val="11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pic>
        <p:nvPicPr>
          <p:cNvPr id="2060" name="Picture 12" descr="Academics working with industry - International Scientific ...">
            <a:extLst>
              <a:ext uri="{FF2B5EF4-FFF2-40B4-BE49-F238E27FC236}">
                <a16:creationId xmlns:a16="http://schemas.microsoft.com/office/drawing/2014/main" id="{116A82C9-66E6-41D1-9247-F73DA23674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94" b="100000" l="0" r="100000"/>
                    </a14:imgEffect>
                  </a14:imgLayer>
                </a14:imgProps>
              </a:ext>
              <a:ext uri="{28A0092B-C50C-407E-A947-70E740481C1C}">
                <a14:useLocalDpi xmlns:a14="http://schemas.microsoft.com/office/drawing/2010/main" val="0"/>
              </a:ext>
            </a:extLst>
          </a:blip>
          <a:srcRect/>
          <a:stretch>
            <a:fillRect/>
          </a:stretch>
        </p:blipFill>
        <p:spPr bwMode="auto">
          <a:xfrm>
            <a:off x="8612642" y="3553865"/>
            <a:ext cx="3102861" cy="206493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achine Learning : Real World Applications | by Jayesh Bapu Ahire ...">
            <a:extLst>
              <a:ext uri="{FF2B5EF4-FFF2-40B4-BE49-F238E27FC236}">
                <a16:creationId xmlns:a16="http://schemas.microsoft.com/office/drawing/2014/main" id="{0CE0A07D-7DC3-4997-BEAF-56F09AF3D2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519" r="6998"/>
          <a:stretch/>
        </p:blipFill>
        <p:spPr bwMode="auto">
          <a:xfrm>
            <a:off x="8612642" y="1959746"/>
            <a:ext cx="2795750" cy="1736828"/>
          </a:xfrm>
          <a:prstGeom prst="ellipse">
            <a:avLst/>
          </a:prstGeom>
          <a:noFill/>
          <a:extLst>
            <a:ext uri="{909E8E84-426E-40DD-AFC4-6F175D3DCCD1}">
              <a14:hiddenFill xmlns:a14="http://schemas.microsoft.com/office/drawing/2010/main">
                <a:solidFill>
                  <a:srgbClr val="FFFFFF"/>
                </a:solidFill>
              </a14:hiddenFill>
            </a:ext>
          </a:extLst>
        </p:spPr>
      </p:pic>
      <p:pic>
        <p:nvPicPr>
          <p:cNvPr id="2050" name="Picture 2" descr="Surrogate Modeling - Service Excellence by Kinetic Vision">
            <a:extLst>
              <a:ext uri="{FF2B5EF4-FFF2-40B4-BE49-F238E27FC236}">
                <a16:creationId xmlns:a16="http://schemas.microsoft.com/office/drawing/2014/main" id="{1F172F45-6C58-429F-A7FD-57E82C4B0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848" y="2649970"/>
            <a:ext cx="1166982" cy="1086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are text-classification open datasets | by DataTurks: Data ...">
            <a:extLst>
              <a:ext uri="{FF2B5EF4-FFF2-40B4-BE49-F238E27FC236}">
                <a16:creationId xmlns:a16="http://schemas.microsoft.com/office/drawing/2014/main" id="{3D145CC4-03F9-411E-9DAC-A887908EDDB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123" r="31489"/>
          <a:stretch/>
        </p:blipFill>
        <p:spPr bwMode="auto">
          <a:xfrm>
            <a:off x="2992954" y="2667727"/>
            <a:ext cx="976544" cy="10860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79BC8C-1D66-42B1-88CF-A74395BE2057}"/>
              </a:ext>
            </a:extLst>
          </p:cNvPr>
          <p:cNvSpPr txBox="1"/>
          <p:nvPr/>
        </p:nvSpPr>
        <p:spPr>
          <a:xfrm>
            <a:off x="692917" y="3722332"/>
            <a:ext cx="1619048" cy="523220"/>
          </a:xfrm>
          <a:prstGeom prst="rect">
            <a:avLst/>
          </a:prstGeom>
          <a:noFill/>
        </p:spPr>
        <p:txBody>
          <a:bodyPr wrap="square" rtlCol="0">
            <a:spAutoFit/>
          </a:bodyPr>
          <a:lstStyle/>
          <a:p>
            <a:pPr algn="ctr"/>
            <a:r>
              <a:rPr lang="en-IN" sz="1400" dirty="0">
                <a:latin typeface="Cambria" panose="02040503050406030204" pitchFamily="18" charset="0"/>
                <a:ea typeface="Cambria" panose="02040503050406030204" pitchFamily="18" charset="0"/>
              </a:rPr>
              <a:t>Surrogate Regression Models</a:t>
            </a:r>
          </a:p>
        </p:txBody>
      </p:sp>
      <p:sp>
        <p:nvSpPr>
          <p:cNvPr id="4" name="TextBox 3">
            <a:extLst>
              <a:ext uri="{FF2B5EF4-FFF2-40B4-BE49-F238E27FC236}">
                <a16:creationId xmlns:a16="http://schemas.microsoft.com/office/drawing/2014/main" id="{E1508522-AD71-4E21-BC06-D6D410B2D85B}"/>
              </a:ext>
            </a:extLst>
          </p:cNvPr>
          <p:cNvSpPr txBox="1"/>
          <p:nvPr/>
        </p:nvSpPr>
        <p:spPr>
          <a:xfrm>
            <a:off x="2491367" y="3748966"/>
            <a:ext cx="1979719" cy="523220"/>
          </a:xfrm>
          <a:prstGeom prst="rect">
            <a:avLst/>
          </a:prstGeom>
          <a:noFill/>
        </p:spPr>
        <p:txBody>
          <a:bodyPr wrap="square" rtlCol="0">
            <a:spAutoFit/>
          </a:bodyPr>
          <a:lstStyle/>
          <a:p>
            <a:pPr algn="ctr"/>
            <a:r>
              <a:rPr lang="en-IN" sz="1400" dirty="0">
                <a:latin typeface="Cambria" panose="02040503050406030204" pitchFamily="18" charset="0"/>
                <a:ea typeface="Cambria" panose="02040503050406030204" pitchFamily="18" charset="0"/>
              </a:rPr>
              <a:t>Harvesting smaller datasets</a:t>
            </a:r>
          </a:p>
        </p:txBody>
      </p:sp>
      <p:pic>
        <p:nvPicPr>
          <p:cNvPr id="2056" name="Picture 8" descr="Analytical skills, analytical thinking, business mind, statistical ...">
            <a:extLst>
              <a:ext uri="{FF2B5EF4-FFF2-40B4-BE49-F238E27FC236}">
                <a16:creationId xmlns:a16="http://schemas.microsoft.com/office/drawing/2014/main" id="{3B0F1E9F-7B84-4BC5-8C70-59A0797535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3064" y="2756805"/>
            <a:ext cx="2064933" cy="2064933"/>
          </a:xfrm>
          <a:prstGeom prst="rect">
            <a:avLst/>
          </a:prstGeom>
          <a:noFill/>
          <a:extLst>
            <a:ext uri="{909E8E84-426E-40DD-AFC4-6F175D3DCCD1}">
              <a14:hiddenFill xmlns:a14="http://schemas.microsoft.com/office/drawing/2010/main">
                <a:solidFill>
                  <a:srgbClr val="FFFFFF"/>
                </a:solidFill>
              </a14:hiddenFill>
            </a:ext>
          </a:extLst>
        </p:spPr>
      </p:pic>
      <p:sp>
        <p:nvSpPr>
          <p:cNvPr id="5" name="Plus Sign 4">
            <a:extLst>
              <a:ext uri="{FF2B5EF4-FFF2-40B4-BE49-F238E27FC236}">
                <a16:creationId xmlns:a16="http://schemas.microsoft.com/office/drawing/2014/main" id="{6030DDF1-8AE9-4973-9284-B7F344DE08FE}"/>
              </a:ext>
            </a:extLst>
          </p:cNvPr>
          <p:cNvSpPr/>
          <p:nvPr/>
        </p:nvSpPr>
        <p:spPr>
          <a:xfrm>
            <a:off x="5141965" y="2803845"/>
            <a:ext cx="1281433" cy="1217739"/>
          </a:xfrm>
          <a:prstGeom prst="mathPlus">
            <a:avLst>
              <a:gd name="adj1" fmla="val 18613"/>
            </a:avLst>
          </a:prstGeom>
          <a:solidFill>
            <a:srgbClr val="245B4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itle 3">
            <a:extLst>
              <a:ext uri="{FF2B5EF4-FFF2-40B4-BE49-F238E27FC236}">
                <a16:creationId xmlns:a16="http://schemas.microsoft.com/office/drawing/2014/main" id="{41B32513-41A3-42D1-BA29-06D73B8CB2A9}"/>
              </a:ext>
            </a:extLst>
          </p:cNvPr>
          <p:cNvSpPr txBox="1">
            <a:spLocks/>
          </p:cNvSpPr>
          <p:nvPr/>
        </p:nvSpPr>
        <p:spPr>
          <a:xfrm>
            <a:off x="0" y="1373780"/>
            <a:ext cx="10515600" cy="842169"/>
          </a:xfrm>
          <a:prstGeom prst="rect">
            <a:avLst/>
          </a:prstGeom>
        </p:spPr>
        <p:txBody>
          <a:bodyPr>
            <a:normAutofit/>
          </a:bodyPr>
          <a:lstStyle>
            <a:lvl1pPr algn="l" defTabSz="914400" rtl="0" eaLnBrk="1" latinLnBrk="0" hangingPunct="1">
              <a:lnSpc>
                <a:spcPct val="90000"/>
              </a:lnSpc>
              <a:spcBef>
                <a:spcPct val="0"/>
              </a:spcBef>
              <a:buNone/>
              <a:defRPr sz="4400" b="1" i="0" kern="1200" baseline="0">
                <a:solidFill>
                  <a:srgbClr val="245B45"/>
                </a:solidFill>
                <a:latin typeface="Proxima Nova" panose="02000506030000020004" pitchFamily="2" charset="0"/>
                <a:ea typeface="+mj-ea"/>
                <a:cs typeface="+mj-cs"/>
              </a:defRPr>
            </a:lvl1pPr>
          </a:lstStyle>
          <a:p>
            <a:r>
              <a:rPr lang="en-US" sz="3600" dirty="0"/>
              <a:t>The Solution</a:t>
            </a:r>
          </a:p>
        </p:txBody>
      </p:sp>
    </p:spTree>
    <p:extLst>
      <p:ext uri="{BB962C8B-B14F-4D97-AF65-F5344CB8AC3E}">
        <p14:creationId xmlns:p14="http://schemas.microsoft.com/office/powerpoint/2010/main" val="340782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0" y="1248874"/>
            <a:ext cx="10515600" cy="842169"/>
          </a:xfrm>
        </p:spPr>
        <p:txBody>
          <a:bodyPr>
            <a:normAutofit/>
          </a:bodyPr>
          <a:lstStyle/>
          <a:p>
            <a:r>
              <a:rPr lang="en-US" sz="3600" dirty="0"/>
              <a:t>Approach</a:t>
            </a:r>
          </a:p>
        </p:txBody>
      </p:sp>
      <p:sp>
        <p:nvSpPr>
          <p:cNvPr id="3" name="TextBox 2">
            <a:extLst>
              <a:ext uri="{FF2B5EF4-FFF2-40B4-BE49-F238E27FC236}">
                <a16:creationId xmlns:a16="http://schemas.microsoft.com/office/drawing/2014/main" id="{B913F3F2-3153-4CEE-99CC-557A7A336AF2}"/>
              </a:ext>
            </a:extLst>
          </p:cNvPr>
          <p:cNvSpPr txBox="1"/>
          <p:nvPr/>
        </p:nvSpPr>
        <p:spPr>
          <a:xfrm>
            <a:off x="284084" y="1984511"/>
            <a:ext cx="10653205" cy="3477875"/>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Organize (Data),Process (Data)</a:t>
            </a:r>
          </a:p>
          <a:p>
            <a:pPr marL="285750" indent="-285750">
              <a:buFont typeface="Wingdings" panose="05000000000000000000" pitchFamily="2" charset="2"/>
              <a:buChar char="Ø"/>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Data – Redundant Parameters &lt;-Exploratory Data Analysis (Data)</a:t>
            </a:r>
          </a:p>
          <a:p>
            <a:pPr marL="285750" indent="-285750">
              <a:buFont typeface="Wingdings" panose="05000000000000000000" pitchFamily="2" charset="2"/>
              <a:buChar char="Ø"/>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Refined Dataset &lt;- Data Completion &lt;- Exponential Moving Average (Data)</a:t>
            </a:r>
          </a:p>
          <a:p>
            <a:pPr marL="285750" indent="-285750">
              <a:buFont typeface="Wingdings" panose="05000000000000000000" pitchFamily="2" charset="2"/>
              <a:buChar char="Ø"/>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Model &lt;- Max Efficiency (LSTM, Linear Regression, Neural Networks)*</a:t>
            </a:r>
          </a:p>
          <a:p>
            <a:pPr marL="285750" indent="-285750">
              <a:buFont typeface="Wingdings" panose="05000000000000000000" pitchFamily="2" charset="2"/>
              <a:buChar char="Ø"/>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Training (Model - most efficient - entire training set)**</a:t>
            </a:r>
          </a:p>
          <a:p>
            <a:pPr marL="285750" indent="-285750">
              <a:buFont typeface="Wingdings" panose="05000000000000000000" pitchFamily="2" charset="2"/>
              <a:buChar char="Ø"/>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Damage Accumulation &lt;- </a:t>
            </a:r>
            <a:r>
              <a:rPr lang="en-IN" sz="2000" dirty="0" err="1">
                <a:latin typeface="Cambria" panose="02040503050406030204" pitchFamily="18" charset="0"/>
                <a:ea typeface="Cambria" panose="02040503050406030204" pitchFamily="18" charset="0"/>
              </a:rPr>
              <a:t>Predict_Values</a:t>
            </a:r>
            <a:r>
              <a:rPr lang="en-IN" sz="2000" dirty="0">
                <a:latin typeface="Cambria" panose="02040503050406030204" pitchFamily="18" charset="0"/>
                <a:ea typeface="Cambria" panose="02040503050406030204" pitchFamily="18" charset="0"/>
              </a:rPr>
              <a:t> (the Testing Set)</a:t>
            </a:r>
          </a:p>
        </p:txBody>
      </p:sp>
      <p:sp>
        <p:nvSpPr>
          <p:cNvPr id="10" name="TextBox 9">
            <a:extLst>
              <a:ext uri="{FF2B5EF4-FFF2-40B4-BE49-F238E27FC236}">
                <a16:creationId xmlns:a16="http://schemas.microsoft.com/office/drawing/2014/main" id="{FFC9788A-23CA-476B-8A67-F39C4B96F124}"/>
              </a:ext>
            </a:extLst>
          </p:cNvPr>
          <p:cNvSpPr txBox="1"/>
          <p:nvPr/>
        </p:nvSpPr>
        <p:spPr>
          <a:xfrm>
            <a:off x="5961356" y="5839899"/>
            <a:ext cx="6187736" cy="461665"/>
          </a:xfrm>
          <a:prstGeom prst="rect">
            <a:avLst/>
          </a:prstGeom>
          <a:noFill/>
        </p:spPr>
        <p:txBody>
          <a:bodyPr wrap="square">
            <a:spAutoFit/>
          </a:bodyPr>
          <a:lstStyle/>
          <a:p>
            <a:r>
              <a:rPr lang="en-IN" sz="1200" dirty="0">
                <a:latin typeface="Cambria" panose="02040503050406030204" pitchFamily="18" charset="0"/>
                <a:ea typeface="Cambria" panose="02040503050406030204" pitchFamily="18" charset="0"/>
              </a:rPr>
              <a:t>**Battery Voltage of the sensor was not considered since, it has no physical connection with the wear and tear of any mechanical part.</a:t>
            </a:r>
          </a:p>
        </p:txBody>
      </p:sp>
      <p:sp>
        <p:nvSpPr>
          <p:cNvPr id="6" name="TextBox 5">
            <a:extLst>
              <a:ext uri="{FF2B5EF4-FFF2-40B4-BE49-F238E27FC236}">
                <a16:creationId xmlns:a16="http://schemas.microsoft.com/office/drawing/2014/main" id="{6A24CA8C-1B6B-4B26-9115-5A30A62AE2F6}"/>
              </a:ext>
            </a:extLst>
          </p:cNvPr>
          <p:cNvSpPr txBox="1"/>
          <p:nvPr/>
        </p:nvSpPr>
        <p:spPr>
          <a:xfrm>
            <a:off x="6014624" y="5562900"/>
            <a:ext cx="6187736" cy="276999"/>
          </a:xfrm>
          <a:prstGeom prst="rect">
            <a:avLst/>
          </a:prstGeom>
          <a:noFill/>
        </p:spPr>
        <p:txBody>
          <a:bodyPr wrap="square">
            <a:spAutoFit/>
          </a:bodyPr>
          <a:lstStyle/>
          <a:p>
            <a:r>
              <a:rPr lang="en-IN" sz="1200" dirty="0">
                <a:latin typeface="Cambria" panose="02040503050406030204" pitchFamily="18" charset="0"/>
                <a:ea typeface="Cambria" panose="02040503050406030204" pitchFamily="18" charset="0"/>
              </a:rPr>
              <a:t>*Using 85% of the training set as training samples and the rest 15 as testing samples.</a:t>
            </a:r>
            <a:endParaRPr lang="en-IN" sz="1600" dirty="0"/>
          </a:p>
        </p:txBody>
      </p:sp>
    </p:spTree>
    <p:extLst>
      <p:ext uri="{BB962C8B-B14F-4D97-AF65-F5344CB8AC3E}">
        <p14:creationId xmlns:p14="http://schemas.microsoft.com/office/powerpoint/2010/main" val="341295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838200" y="2924183"/>
            <a:ext cx="10515600" cy="842169"/>
          </a:xfrm>
        </p:spPr>
        <p:txBody>
          <a:bodyPr>
            <a:normAutofit/>
          </a:bodyPr>
          <a:lstStyle/>
          <a:p>
            <a:pPr algn="ctr"/>
            <a:r>
              <a:rPr lang="en-US" sz="3600" dirty="0"/>
              <a:t>Results</a:t>
            </a:r>
          </a:p>
        </p:txBody>
      </p:sp>
    </p:spTree>
    <p:extLst>
      <p:ext uri="{BB962C8B-B14F-4D97-AF65-F5344CB8AC3E}">
        <p14:creationId xmlns:p14="http://schemas.microsoft.com/office/powerpoint/2010/main" val="45574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39636C-9E78-4F63-A077-FEEDA4F87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1" y="1354195"/>
            <a:ext cx="9752168" cy="4905947"/>
          </a:xfrm>
          <a:prstGeom prst="rect">
            <a:avLst/>
          </a:prstGeom>
        </p:spPr>
      </p:pic>
      <p:sp>
        <p:nvSpPr>
          <p:cNvPr id="4" name="TextBox 3">
            <a:extLst>
              <a:ext uri="{FF2B5EF4-FFF2-40B4-BE49-F238E27FC236}">
                <a16:creationId xmlns:a16="http://schemas.microsoft.com/office/drawing/2014/main" id="{896ECF60-9CBD-4267-9976-2C976DEE1263}"/>
              </a:ext>
            </a:extLst>
          </p:cNvPr>
          <p:cNvSpPr txBox="1"/>
          <p:nvPr/>
        </p:nvSpPr>
        <p:spPr>
          <a:xfrm>
            <a:off x="9969623" y="1775535"/>
            <a:ext cx="1836245" cy="923330"/>
          </a:xfrm>
          <a:prstGeom prst="rect">
            <a:avLst/>
          </a:prstGeom>
          <a:noFill/>
        </p:spPr>
        <p:txBody>
          <a:bodyPr wrap="square" rtlCol="0">
            <a:spAutoFit/>
          </a:bodyPr>
          <a:lstStyle/>
          <a:p>
            <a:pPr algn="ctr"/>
            <a:r>
              <a:rPr lang="en-IN" b="1" dirty="0">
                <a:latin typeface="Cambria" panose="02040503050406030204" pitchFamily="18" charset="0"/>
                <a:ea typeface="Cambria" panose="02040503050406030204" pitchFamily="18" charset="0"/>
              </a:rPr>
              <a:t>Damage Accumulation: Drill Press X</a:t>
            </a:r>
          </a:p>
        </p:txBody>
      </p:sp>
      <p:sp>
        <p:nvSpPr>
          <p:cNvPr id="6" name="TextBox 5">
            <a:extLst>
              <a:ext uri="{FF2B5EF4-FFF2-40B4-BE49-F238E27FC236}">
                <a16:creationId xmlns:a16="http://schemas.microsoft.com/office/drawing/2014/main" id="{CD313E90-51B2-4929-8697-D56A49D1F302}"/>
              </a:ext>
            </a:extLst>
          </p:cNvPr>
          <p:cNvSpPr txBox="1"/>
          <p:nvPr/>
        </p:nvSpPr>
        <p:spPr>
          <a:xfrm>
            <a:off x="532661" y="1621646"/>
            <a:ext cx="2531024" cy="307777"/>
          </a:xfrm>
          <a:prstGeom prst="rect">
            <a:avLst/>
          </a:prstGeom>
          <a:noFill/>
        </p:spPr>
        <p:txBody>
          <a:bodyPr wrap="square">
            <a:spAutoFit/>
          </a:bodyPr>
          <a:lstStyle/>
          <a:p>
            <a:r>
              <a:rPr lang="en-IN" sz="1400" dirty="0">
                <a:latin typeface="Cambria" panose="02040503050406030204" pitchFamily="18" charset="0"/>
                <a:ea typeface="Cambria" panose="02040503050406030204" pitchFamily="18" charset="0"/>
              </a:rPr>
              <a:t>R^2 : +0.8691582383278811</a:t>
            </a:r>
          </a:p>
        </p:txBody>
      </p:sp>
      <p:sp>
        <p:nvSpPr>
          <p:cNvPr id="8" name="TextBox 7">
            <a:extLst>
              <a:ext uri="{FF2B5EF4-FFF2-40B4-BE49-F238E27FC236}">
                <a16:creationId xmlns:a16="http://schemas.microsoft.com/office/drawing/2014/main" id="{0551C364-9303-4FE6-AE26-EC4A32A1F879}"/>
              </a:ext>
            </a:extLst>
          </p:cNvPr>
          <p:cNvSpPr txBox="1"/>
          <p:nvPr/>
        </p:nvSpPr>
        <p:spPr>
          <a:xfrm>
            <a:off x="532661" y="1902817"/>
            <a:ext cx="6094520" cy="261610"/>
          </a:xfrm>
          <a:prstGeom prst="rect">
            <a:avLst/>
          </a:prstGeom>
          <a:noFill/>
        </p:spPr>
        <p:txBody>
          <a:bodyPr wrap="square">
            <a:spAutoFit/>
          </a:bodyPr>
          <a:lstStyle/>
          <a:p>
            <a:r>
              <a:rPr lang="en-IN" sz="1100" dirty="0" err="1">
                <a:latin typeface="Cambria" panose="02040503050406030204" pitchFamily="18" charset="0"/>
                <a:ea typeface="Cambria" panose="02040503050406030204" pitchFamily="18" charset="0"/>
              </a:rPr>
              <a:t>DecisionTreeRegressor</a:t>
            </a:r>
            <a:r>
              <a:rPr lang="en-IN" sz="1100" dirty="0">
                <a:latin typeface="Cambria" panose="02040503050406030204" pitchFamily="18" charset="0"/>
                <a:ea typeface="Cambria" panose="02040503050406030204" pitchFamily="18" charset="0"/>
              </a:rPr>
              <a:t>: 0.6962642301912688</a:t>
            </a:r>
          </a:p>
        </p:txBody>
      </p:sp>
      <p:sp>
        <p:nvSpPr>
          <p:cNvPr id="10" name="TextBox 9">
            <a:extLst>
              <a:ext uri="{FF2B5EF4-FFF2-40B4-BE49-F238E27FC236}">
                <a16:creationId xmlns:a16="http://schemas.microsoft.com/office/drawing/2014/main" id="{F53D50C7-75A2-4B3D-AB56-813B2F91DAB5}"/>
              </a:ext>
            </a:extLst>
          </p:cNvPr>
          <p:cNvSpPr txBox="1"/>
          <p:nvPr/>
        </p:nvSpPr>
        <p:spPr>
          <a:xfrm>
            <a:off x="9983680" y="2958807"/>
            <a:ext cx="2208320" cy="923330"/>
          </a:xfrm>
          <a:prstGeom prst="rect">
            <a:avLst/>
          </a:prstGeom>
          <a:noFill/>
        </p:spPr>
        <p:txBody>
          <a:bodyPr wrap="square">
            <a:spAutoFit/>
          </a:bodyPr>
          <a:lstStyle/>
          <a:p>
            <a:pPr marL="285750" indent="-285750">
              <a:buFont typeface="Arial" panose="020B0604020202020204" pitchFamily="34" charset="0"/>
              <a:buChar char="•"/>
            </a:pPr>
            <a:r>
              <a:rPr lang="en-IN" dirty="0"/>
              <a:t>For simple LSTM: loss (MSE) was around 38.</a:t>
            </a:r>
          </a:p>
        </p:txBody>
      </p:sp>
      <p:sp>
        <p:nvSpPr>
          <p:cNvPr id="12" name="TextBox 11">
            <a:extLst>
              <a:ext uri="{FF2B5EF4-FFF2-40B4-BE49-F238E27FC236}">
                <a16:creationId xmlns:a16="http://schemas.microsoft.com/office/drawing/2014/main" id="{57A4945B-87A0-42F3-8B14-2656547C0815}"/>
              </a:ext>
            </a:extLst>
          </p:cNvPr>
          <p:cNvSpPr txBox="1"/>
          <p:nvPr/>
        </p:nvSpPr>
        <p:spPr>
          <a:xfrm>
            <a:off x="9983680" y="3882137"/>
            <a:ext cx="2008572" cy="923330"/>
          </a:xfrm>
          <a:prstGeom prst="rect">
            <a:avLst/>
          </a:prstGeom>
          <a:noFill/>
        </p:spPr>
        <p:txBody>
          <a:bodyPr wrap="square">
            <a:spAutoFit/>
          </a:bodyPr>
          <a:lstStyle/>
          <a:p>
            <a:pPr marL="285750" indent="-285750">
              <a:buFont typeface="Arial" panose="020B0604020202020204" pitchFamily="34" charset="0"/>
              <a:buChar char="•"/>
            </a:pPr>
            <a:r>
              <a:rPr lang="en-IN" dirty="0"/>
              <a:t>for NN: testing R^2 score was -1.7</a:t>
            </a:r>
          </a:p>
        </p:txBody>
      </p:sp>
    </p:spTree>
    <p:extLst>
      <p:ext uri="{BB962C8B-B14F-4D97-AF65-F5344CB8AC3E}">
        <p14:creationId xmlns:p14="http://schemas.microsoft.com/office/powerpoint/2010/main" val="90933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Right 13">
            <a:extLst>
              <a:ext uri="{FF2B5EF4-FFF2-40B4-BE49-F238E27FC236}">
                <a16:creationId xmlns:a16="http://schemas.microsoft.com/office/drawing/2014/main" id="{CCDBA26D-9539-4E96-9FA2-6E31689EEBF7}"/>
              </a:ext>
            </a:extLst>
          </p:cNvPr>
          <p:cNvSpPr/>
          <p:nvPr/>
        </p:nvSpPr>
        <p:spPr>
          <a:xfrm>
            <a:off x="5402020" y="3026061"/>
            <a:ext cx="2083241" cy="26889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0" y="1222241"/>
            <a:ext cx="10515600" cy="842169"/>
          </a:xfrm>
        </p:spPr>
        <p:txBody>
          <a:bodyPr>
            <a:normAutofit/>
          </a:bodyPr>
          <a:lstStyle/>
          <a:p>
            <a:r>
              <a:rPr lang="en-US" sz="3600" dirty="0"/>
              <a:t>What next? – The paradigm shift!</a:t>
            </a:r>
          </a:p>
        </p:txBody>
      </p:sp>
      <p:pic>
        <p:nvPicPr>
          <p:cNvPr id="3078" name="Picture 6" descr="Reactive Maintenance - Stadium Support Services">
            <a:extLst>
              <a:ext uri="{FF2B5EF4-FFF2-40B4-BE49-F238E27FC236}">
                <a16:creationId xmlns:a16="http://schemas.microsoft.com/office/drawing/2014/main" id="{CB2AB407-EED3-418E-8CD8-236DFFD69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92" y="3642209"/>
            <a:ext cx="1447569" cy="1447569"/>
          </a:xfrm>
          <a:prstGeom prst="ellipse">
            <a:avLst/>
          </a:prstGeom>
          <a:noFill/>
          <a:extLst>
            <a:ext uri="{909E8E84-426E-40DD-AFC4-6F175D3DCCD1}">
              <a14:hiddenFill xmlns:a14="http://schemas.microsoft.com/office/drawing/2010/main">
                <a:solidFill>
                  <a:srgbClr val="FFFFFF"/>
                </a:solidFill>
              </a14:hiddenFill>
            </a:ext>
          </a:extLst>
        </p:spPr>
      </p:pic>
      <p:pic>
        <p:nvPicPr>
          <p:cNvPr id="3082" name="Picture 10" descr="Preventive maintenance Industry Engineering Computer Icons, others ...">
            <a:extLst>
              <a:ext uri="{FF2B5EF4-FFF2-40B4-BE49-F238E27FC236}">
                <a16:creationId xmlns:a16="http://schemas.microsoft.com/office/drawing/2014/main" id="{66965F47-B50B-4973-B799-5DC5BE84A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006" y="2882674"/>
            <a:ext cx="1639595" cy="1643018"/>
          </a:xfrm>
          <a:prstGeom prst="ellipse">
            <a:avLst/>
          </a:prstGeom>
          <a:noFill/>
          <a:extLst>
            <a:ext uri="{909E8E84-426E-40DD-AFC4-6F175D3DCCD1}">
              <a14:hiddenFill xmlns:a14="http://schemas.microsoft.com/office/drawing/2010/main">
                <a:solidFill>
                  <a:srgbClr val="FFFFFF"/>
                </a:solidFill>
              </a14:hiddenFill>
            </a:ext>
          </a:extLst>
        </p:spPr>
      </p:pic>
      <p:pic>
        <p:nvPicPr>
          <p:cNvPr id="3084" name="Picture 12" descr="Predictive Maintenance &amp; Dynamic Marketplace - Learning Objective ...">
            <a:extLst>
              <a:ext uri="{FF2B5EF4-FFF2-40B4-BE49-F238E27FC236}">
                <a16:creationId xmlns:a16="http://schemas.microsoft.com/office/drawing/2014/main" id="{6D31AF09-0FD1-46BB-9A8C-829B37BDCC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83" r="4783"/>
          <a:stretch/>
        </p:blipFill>
        <p:spPr bwMode="auto">
          <a:xfrm>
            <a:off x="3469575" y="2677845"/>
            <a:ext cx="1519675" cy="1502310"/>
          </a:xfrm>
          <a:prstGeom prst="ellipse">
            <a:avLst/>
          </a:prstGeom>
          <a:noFill/>
          <a:extLst>
            <a:ext uri="{909E8E84-426E-40DD-AFC4-6F175D3DCCD1}">
              <a14:hiddenFill xmlns:a14="http://schemas.microsoft.com/office/drawing/2010/main">
                <a:solidFill>
                  <a:srgbClr val="FFFFFF"/>
                </a:solidFill>
              </a14:hiddenFill>
            </a:ext>
          </a:extLst>
        </p:spPr>
      </p:pic>
      <p:pic>
        <p:nvPicPr>
          <p:cNvPr id="3086" name="Picture 14" descr="Advancing Digital Twin Technology">
            <a:extLst>
              <a:ext uri="{FF2B5EF4-FFF2-40B4-BE49-F238E27FC236}">
                <a16:creationId xmlns:a16="http://schemas.microsoft.com/office/drawing/2014/main" id="{9E3EEA08-8F4F-471A-9C39-F7A35A094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600" y="2207797"/>
            <a:ext cx="5715000" cy="3219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FC25DB9-BBB3-454F-AAD0-35ADA589C17C}"/>
              </a:ext>
            </a:extLst>
          </p:cNvPr>
          <p:cNvSpPr txBox="1"/>
          <p:nvPr/>
        </p:nvSpPr>
        <p:spPr>
          <a:xfrm>
            <a:off x="772979" y="5023617"/>
            <a:ext cx="1639594" cy="523220"/>
          </a:xfrm>
          <a:prstGeom prst="rect">
            <a:avLst/>
          </a:prstGeom>
          <a:noFill/>
        </p:spPr>
        <p:txBody>
          <a:bodyPr wrap="square" rtlCol="0">
            <a:spAutoFit/>
          </a:bodyPr>
          <a:lstStyle/>
          <a:p>
            <a:pPr algn="ctr"/>
            <a:r>
              <a:rPr lang="en-IN" sz="1400" dirty="0">
                <a:latin typeface="Cambria" panose="02040503050406030204" pitchFamily="18" charset="0"/>
                <a:ea typeface="Cambria" panose="02040503050406030204" pitchFamily="18" charset="0"/>
              </a:rPr>
              <a:t>Reactive Maintenance</a:t>
            </a:r>
          </a:p>
        </p:txBody>
      </p:sp>
      <p:sp>
        <p:nvSpPr>
          <p:cNvPr id="12" name="TextBox 11">
            <a:extLst>
              <a:ext uri="{FF2B5EF4-FFF2-40B4-BE49-F238E27FC236}">
                <a16:creationId xmlns:a16="http://schemas.microsoft.com/office/drawing/2014/main" id="{5FD8AD33-3F23-4B7D-A08B-CE5A8C29878E}"/>
              </a:ext>
            </a:extLst>
          </p:cNvPr>
          <p:cNvSpPr txBox="1"/>
          <p:nvPr/>
        </p:nvSpPr>
        <p:spPr>
          <a:xfrm>
            <a:off x="2055365" y="4468911"/>
            <a:ext cx="1639594" cy="523220"/>
          </a:xfrm>
          <a:prstGeom prst="rect">
            <a:avLst/>
          </a:prstGeom>
          <a:noFill/>
        </p:spPr>
        <p:txBody>
          <a:bodyPr wrap="square" rtlCol="0">
            <a:spAutoFit/>
          </a:bodyPr>
          <a:lstStyle/>
          <a:p>
            <a:pPr algn="ctr"/>
            <a:r>
              <a:rPr lang="en-IN" sz="1400" dirty="0">
                <a:latin typeface="Cambria" panose="02040503050406030204" pitchFamily="18" charset="0"/>
                <a:ea typeface="Cambria" panose="02040503050406030204" pitchFamily="18" charset="0"/>
              </a:rPr>
              <a:t>Preventive Maintenance</a:t>
            </a:r>
          </a:p>
        </p:txBody>
      </p:sp>
      <p:sp>
        <p:nvSpPr>
          <p:cNvPr id="13" name="TextBox 12">
            <a:extLst>
              <a:ext uri="{FF2B5EF4-FFF2-40B4-BE49-F238E27FC236}">
                <a16:creationId xmlns:a16="http://schemas.microsoft.com/office/drawing/2014/main" id="{1A89AAA0-5EC6-4C77-81E5-2799167178BB}"/>
              </a:ext>
            </a:extLst>
          </p:cNvPr>
          <p:cNvSpPr txBox="1"/>
          <p:nvPr/>
        </p:nvSpPr>
        <p:spPr>
          <a:xfrm>
            <a:off x="3409615" y="4120695"/>
            <a:ext cx="1639594" cy="523220"/>
          </a:xfrm>
          <a:prstGeom prst="rect">
            <a:avLst/>
          </a:prstGeom>
          <a:noFill/>
        </p:spPr>
        <p:txBody>
          <a:bodyPr wrap="square" rtlCol="0">
            <a:spAutoFit/>
          </a:bodyPr>
          <a:lstStyle/>
          <a:p>
            <a:pPr algn="ctr"/>
            <a:r>
              <a:rPr lang="en-IN" sz="1400" dirty="0">
                <a:latin typeface="Cambria" panose="02040503050406030204" pitchFamily="18" charset="0"/>
                <a:ea typeface="Cambria" panose="02040503050406030204" pitchFamily="18" charset="0"/>
              </a:rPr>
              <a:t>Predictive Maintenance</a:t>
            </a:r>
          </a:p>
        </p:txBody>
      </p:sp>
      <p:pic>
        <p:nvPicPr>
          <p:cNvPr id="3088" name="Picture 16" descr="Maintenance Icon Royalty Free Vector Image - VectorStock">
            <a:extLst>
              <a:ext uri="{FF2B5EF4-FFF2-40B4-BE49-F238E27FC236}">
                <a16:creationId xmlns:a16="http://schemas.microsoft.com/office/drawing/2014/main" id="{9E20A362-1E2A-4D30-9F95-3D199039C82A}"/>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0" b="91818" l="0" r="100000">
                        <a14:foregroundMark x1="3500" y1="37273" x2="12400" y2="64747"/>
                        <a14:foregroundMark x1="64400" y1="75960" x2="95500" y2="50505"/>
                        <a14:backgroundMark x1="3800" y1="1818" x2="25100" y2="43838"/>
                        <a14:backgroundMark x1="3000" y1="25455" x2="29800" y2="3131"/>
                        <a14:backgroundMark x1="70300" y1="1919" x2="94500" y2="22121"/>
                        <a14:backgroundMark x1="77200" y1="42121" x2="96400" y2="1919"/>
                        <a14:backgroundMark x1="53800" y1="57071" x2="95900" y2="25455"/>
                        <a14:backgroundMark x1="55600" y1="60707" x2="92300" y2="34646"/>
                        <a14:backgroundMark x1="79600" y1="59293" x2="89100" y2="48283"/>
                        <a14:backgroundMark x1="68900" y1="90404" x2="95400" y2="65152"/>
                        <a14:backgroundMark x1="77700" y1="90000" x2="97700" y2="58485"/>
                        <a14:backgroundMark x1="1100" y1="51616" x2="12200" y2="88788"/>
                        <a14:backgroundMark x1="6100" y1="75253" x2="26800" y2="91212"/>
                        <a14:backgroundMark x1="19400" y1="58283" x2="8100" y2="42727"/>
                        <a14:backgroundMark x1="22200" y1="41818" x2="50700" y2="61010"/>
                        <a14:backgroundMark x1="50000" y1="62121" x2="50200" y2="91414"/>
                      </a14:backgroundRemoval>
                    </a14:imgEffect>
                  </a14:imgLayer>
                </a14:imgProps>
              </a:ext>
              <a:ext uri="{28A0092B-C50C-407E-A947-70E740481C1C}">
                <a14:useLocalDpi xmlns:a14="http://schemas.microsoft.com/office/drawing/2010/main" val="0"/>
              </a:ext>
            </a:extLst>
          </a:blip>
          <a:srcRect b="7702"/>
          <a:stretch/>
        </p:blipFill>
        <p:spPr bwMode="auto">
          <a:xfrm>
            <a:off x="9587676" y="1644472"/>
            <a:ext cx="1855848" cy="169563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Paradigm Shift">
            <a:extLst>
              <a:ext uri="{FF2B5EF4-FFF2-40B4-BE49-F238E27FC236}">
                <a16:creationId xmlns:a16="http://schemas.microsoft.com/office/drawing/2014/main" id="{E8970726-FFD2-490A-9839-70C445B1C410}"/>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0" b="80967" l="9970" r="89426"/>
                    </a14:imgEffect>
                  </a14:imgLayer>
                </a14:imgProps>
              </a:ext>
              <a:ext uri="{28A0092B-C50C-407E-A947-70E740481C1C}">
                <a14:useLocalDpi xmlns:a14="http://schemas.microsoft.com/office/drawing/2010/main" val="0"/>
              </a:ext>
            </a:extLst>
          </a:blip>
          <a:srcRect b="15215"/>
          <a:stretch/>
        </p:blipFill>
        <p:spPr bwMode="auto">
          <a:xfrm>
            <a:off x="6036342" y="2882674"/>
            <a:ext cx="709335" cy="60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61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Vector Single Student Read A Book Filled Line Icon Stock ...">
            <a:extLst>
              <a:ext uri="{FF2B5EF4-FFF2-40B4-BE49-F238E27FC236}">
                <a16:creationId xmlns:a16="http://schemas.microsoft.com/office/drawing/2014/main" id="{22E760FA-20B0-4B2A-AED2-29CE11456C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59040" y="4352986"/>
            <a:ext cx="1273946" cy="127394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descr="Vector Single Student Read A Book Filled Line Icon Stock ...">
            <a:extLst>
              <a:ext uri="{FF2B5EF4-FFF2-40B4-BE49-F238E27FC236}">
                <a16:creationId xmlns:a16="http://schemas.microsoft.com/office/drawing/2014/main" id="{807289A1-B173-4F02-B1B7-9B5C06B084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701553" y="4352986"/>
            <a:ext cx="1273946" cy="127394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0" y="1176505"/>
            <a:ext cx="10515600" cy="842169"/>
          </a:xfrm>
        </p:spPr>
        <p:txBody>
          <a:bodyPr>
            <a:normAutofit/>
          </a:bodyPr>
          <a:lstStyle/>
          <a:p>
            <a:r>
              <a:rPr lang="en-US" sz="3600" dirty="0"/>
              <a:t>Potential Applications of the work</a:t>
            </a:r>
          </a:p>
        </p:txBody>
      </p:sp>
      <p:sp>
        <p:nvSpPr>
          <p:cNvPr id="15" name="TextBox 14">
            <a:extLst>
              <a:ext uri="{FF2B5EF4-FFF2-40B4-BE49-F238E27FC236}">
                <a16:creationId xmlns:a16="http://schemas.microsoft.com/office/drawing/2014/main" id="{5ABA4982-FDA2-40EB-8E27-A9595B6C7001}"/>
              </a:ext>
            </a:extLst>
          </p:cNvPr>
          <p:cNvSpPr txBox="1"/>
          <p:nvPr/>
        </p:nvSpPr>
        <p:spPr>
          <a:xfrm>
            <a:off x="0" y="2018674"/>
            <a:ext cx="1219199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800" dirty="0">
                <a:latin typeface="Cambria" panose="02040503050406030204" pitchFamily="18" charset="0"/>
                <a:ea typeface="Cambria" panose="02040503050406030204" pitchFamily="18" charset="0"/>
              </a:rPr>
              <a:t>Critical Analysis: Project Scheduling at the Learning Factory</a:t>
            </a:r>
            <a:endParaRPr lang="en-IN" dirty="0">
              <a:latin typeface="Cambria" panose="02040503050406030204" pitchFamily="18" charset="0"/>
              <a:ea typeface="Cambria" panose="02040503050406030204" pitchFamily="18" charset="0"/>
            </a:endParaRPr>
          </a:p>
        </p:txBody>
      </p:sp>
      <p:pic>
        <p:nvPicPr>
          <p:cNvPr id="4098" name="Picture 2" descr="Vector Single Student Read A Book Filled Line Icon Stock ...">
            <a:extLst>
              <a:ext uri="{FF2B5EF4-FFF2-40B4-BE49-F238E27FC236}">
                <a16:creationId xmlns:a16="http://schemas.microsoft.com/office/drawing/2014/main" id="{97BE345B-A7DB-42B1-8882-3F46FE026F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59040" y="3348330"/>
            <a:ext cx="1273946" cy="127394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descr="Vector Single Student Read A Book Filled Line Icon Stock ...">
            <a:extLst>
              <a:ext uri="{FF2B5EF4-FFF2-40B4-BE49-F238E27FC236}">
                <a16:creationId xmlns:a16="http://schemas.microsoft.com/office/drawing/2014/main" id="{261F7E62-2953-4300-9F80-D997DDDCA4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701553" y="3348330"/>
            <a:ext cx="1273946" cy="127394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2" descr="Vector Single Student Read A Book Filled Line Icon Stock ...">
            <a:extLst>
              <a:ext uri="{FF2B5EF4-FFF2-40B4-BE49-F238E27FC236}">
                <a16:creationId xmlns:a16="http://schemas.microsoft.com/office/drawing/2014/main" id="{430C3C84-1ACE-4EE2-94DD-D7563EF8A7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772052" y="3322181"/>
            <a:ext cx="1273946" cy="127394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descr="Vector Single Student Read A Book Filled Line Icon Stock ...">
            <a:extLst>
              <a:ext uri="{FF2B5EF4-FFF2-40B4-BE49-F238E27FC236}">
                <a16:creationId xmlns:a16="http://schemas.microsoft.com/office/drawing/2014/main" id="{B48E9751-59F2-44CC-A1EA-CA18128F7F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772052" y="4352986"/>
            <a:ext cx="1273946" cy="127394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12BD416-BF48-45DD-A8BE-E5F830393119}"/>
              </a:ext>
            </a:extLst>
          </p:cNvPr>
          <p:cNvSpPr txBox="1"/>
          <p:nvPr/>
        </p:nvSpPr>
        <p:spPr>
          <a:xfrm>
            <a:off x="4533529" y="3848558"/>
            <a:ext cx="3775969" cy="923330"/>
          </a:xfrm>
          <a:prstGeom prst="rect">
            <a:avLst/>
          </a:prstGeom>
          <a:noFill/>
        </p:spPr>
        <p:txBody>
          <a:bodyPr wrap="square" rtlCol="0">
            <a:spAutoFit/>
          </a:bodyPr>
          <a:lstStyle/>
          <a:p>
            <a:r>
              <a:rPr lang="en-IN" b="1" dirty="0">
                <a:latin typeface="Cambria" panose="02040503050406030204" pitchFamily="18" charset="0"/>
                <a:ea typeface="Cambria" panose="02040503050406030204" pitchFamily="18" charset="0"/>
              </a:rPr>
              <a:t>6 students -&gt; 6 Projects</a:t>
            </a:r>
          </a:p>
          <a:p>
            <a:r>
              <a:rPr lang="en-IN" b="1" dirty="0">
                <a:latin typeface="Cambria" panose="02040503050406030204" pitchFamily="18" charset="0"/>
                <a:ea typeface="Cambria" panose="02040503050406030204" pitchFamily="18" charset="0"/>
              </a:rPr>
              <a:t>Different Deadlines</a:t>
            </a:r>
          </a:p>
          <a:p>
            <a:r>
              <a:rPr lang="en-IN" b="1" dirty="0">
                <a:latin typeface="Cambria" panose="02040503050406030204" pitchFamily="18" charset="0"/>
                <a:ea typeface="Cambria" panose="02040503050406030204" pitchFamily="18" charset="0"/>
              </a:rPr>
              <a:t>Different Durations</a:t>
            </a:r>
          </a:p>
        </p:txBody>
      </p:sp>
      <p:grpSp>
        <p:nvGrpSpPr>
          <p:cNvPr id="59" name="Group 58">
            <a:extLst>
              <a:ext uri="{FF2B5EF4-FFF2-40B4-BE49-F238E27FC236}">
                <a16:creationId xmlns:a16="http://schemas.microsoft.com/office/drawing/2014/main" id="{BDF5E0D1-AB9C-4854-9C26-701A5F79EDC0}"/>
              </a:ext>
            </a:extLst>
          </p:cNvPr>
          <p:cNvGrpSpPr/>
          <p:nvPr/>
        </p:nvGrpSpPr>
        <p:grpSpPr>
          <a:xfrm>
            <a:off x="7381042" y="2607971"/>
            <a:ext cx="3695008" cy="3490029"/>
            <a:chOff x="1467600" y="2815340"/>
            <a:chExt cx="3695008" cy="3490029"/>
          </a:xfrm>
        </p:grpSpPr>
        <p:sp>
          <p:nvSpPr>
            <p:cNvPr id="60" name="Rectangle 59">
              <a:extLst>
                <a:ext uri="{FF2B5EF4-FFF2-40B4-BE49-F238E27FC236}">
                  <a16:creationId xmlns:a16="http://schemas.microsoft.com/office/drawing/2014/main" id="{EC956B0B-4861-431E-8839-3337D5F3518A}"/>
                </a:ext>
              </a:extLst>
            </p:cNvPr>
            <p:cNvSpPr/>
            <p:nvPr/>
          </p:nvSpPr>
          <p:spPr>
            <a:xfrm>
              <a:off x="2027583" y="3316234"/>
              <a:ext cx="1060174" cy="33130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61" name="Rectangle 60">
              <a:extLst>
                <a:ext uri="{FF2B5EF4-FFF2-40B4-BE49-F238E27FC236}">
                  <a16:creationId xmlns:a16="http://schemas.microsoft.com/office/drawing/2014/main" id="{BBB0790F-6897-4E55-9194-6B746FCBF8F3}"/>
                </a:ext>
              </a:extLst>
            </p:cNvPr>
            <p:cNvSpPr/>
            <p:nvPr/>
          </p:nvSpPr>
          <p:spPr>
            <a:xfrm>
              <a:off x="2027583" y="3727052"/>
              <a:ext cx="1311965" cy="33130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14</a:t>
              </a:r>
            </a:p>
          </p:txBody>
        </p:sp>
        <p:sp>
          <p:nvSpPr>
            <p:cNvPr id="62" name="Rectangle 61">
              <a:extLst>
                <a:ext uri="{FF2B5EF4-FFF2-40B4-BE49-F238E27FC236}">
                  <a16:creationId xmlns:a16="http://schemas.microsoft.com/office/drawing/2014/main" id="{50933023-8585-4C13-8785-CDD483D32B29}"/>
                </a:ext>
              </a:extLst>
            </p:cNvPr>
            <p:cNvSpPr/>
            <p:nvPr/>
          </p:nvSpPr>
          <p:spPr>
            <a:xfrm>
              <a:off x="2027583" y="4137870"/>
              <a:ext cx="940904" cy="33130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3" name="Rectangle 62">
              <a:extLst>
                <a:ext uri="{FF2B5EF4-FFF2-40B4-BE49-F238E27FC236}">
                  <a16:creationId xmlns:a16="http://schemas.microsoft.com/office/drawing/2014/main" id="{502188FE-D91E-4278-B4D7-4D17E91E3CAB}"/>
                </a:ext>
              </a:extLst>
            </p:cNvPr>
            <p:cNvSpPr/>
            <p:nvPr/>
          </p:nvSpPr>
          <p:spPr>
            <a:xfrm>
              <a:off x="2027583" y="4548688"/>
              <a:ext cx="728869" cy="33130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4" name="Rectangle 63">
              <a:extLst>
                <a:ext uri="{FF2B5EF4-FFF2-40B4-BE49-F238E27FC236}">
                  <a16:creationId xmlns:a16="http://schemas.microsoft.com/office/drawing/2014/main" id="{7B7F6304-9E8D-412E-B81B-5C8CFB880556}"/>
                </a:ext>
              </a:extLst>
            </p:cNvPr>
            <p:cNvSpPr/>
            <p:nvPr/>
          </p:nvSpPr>
          <p:spPr>
            <a:xfrm>
              <a:off x="2027582" y="4959506"/>
              <a:ext cx="1444487" cy="33130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65" name="Rectangle 64">
              <a:extLst>
                <a:ext uri="{FF2B5EF4-FFF2-40B4-BE49-F238E27FC236}">
                  <a16:creationId xmlns:a16="http://schemas.microsoft.com/office/drawing/2014/main" id="{DDC28657-8DE4-4370-B755-D823964D5362}"/>
                </a:ext>
              </a:extLst>
            </p:cNvPr>
            <p:cNvSpPr/>
            <p:nvPr/>
          </p:nvSpPr>
          <p:spPr>
            <a:xfrm>
              <a:off x="2027583" y="5370324"/>
              <a:ext cx="1060174" cy="331305"/>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66" name="TextBox 65">
              <a:extLst>
                <a:ext uri="{FF2B5EF4-FFF2-40B4-BE49-F238E27FC236}">
                  <a16:creationId xmlns:a16="http://schemas.microsoft.com/office/drawing/2014/main" id="{7AAD9976-1C9B-4CFA-8C02-7F2342C4AFDB}"/>
                </a:ext>
              </a:extLst>
            </p:cNvPr>
            <p:cNvSpPr txBox="1"/>
            <p:nvPr/>
          </p:nvSpPr>
          <p:spPr>
            <a:xfrm>
              <a:off x="3087757" y="3343386"/>
              <a:ext cx="854765" cy="276999"/>
            </a:xfrm>
            <a:prstGeom prst="rect">
              <a:avLst/>
            </a:prstGeom>
            <a:noFill/>
          </p:spPr>
          <p:txBody>
            <a:bodyPr wrap="square" rtlCol="0">
              <a:spAutoFit/>
            </a:bodyPr>
            <a:lstStyle/>
            <a:p>
              <a:pPr algn="ctr"/>
              <a:r>
                <a:rPr lang="en-US" sz="1200" dirty="0"/>
                <a:t>Project 1</a:t>
              </a:r>
            </a:p>
          </p:txBody>
        </p:sp>
        <p:sp>
          <p:nvSpPr>
            <p:cNvPr id="67" name="TextBox 66">
              <a:extLst>
                <a:ext uri="{FF2B5EF4-FFF2-40B4-BE49-F238E27FC236}">
                  <a16:creationId xmlns:a16="http://schemas.microsoft.com/office/drawing/2014/main" id="{B5EDD1C2-C515-4ED3-B102-AA35DE2740BB}"/>
                </a:ext>
              </a:extLst>
            </p:cNvPr>
            <p:cNvSpPr txBox="1"/>
            <p:nvPr/>
          </p:nvSpPr>
          <p:spPr>
            <a:xfrm>
              <a:off x="3339548" y="3754529"/>
              <a:ext cx="854765" cy="276999"/>
            </a:xfrm>
            <a:prstGeom prst="rect">
              <a:avLst/>
            </a:prstGeom>
            <a:noFill/>
          </p:spPr>
          <p:txBody>
            <a:bodyPr wrap="square" rtlCol="0">
              <a:spAutoFit/>
            </a:bodyPr>
            <a:lstStyle/>
            <a:p>
              <a:pPr algn="ctr"/>
              <a:r>
                <a:rPr lang="en-US" sz="1200" dirty="0"/>
                <a:t>Project 2</a:t>
              </a:r>
            </a:p>
          </p:txBody>
        </p:sp>
        <p:sp>
          <p:nvSpPr>
            <p:cNvPr id="68" name="TextBox 67">
              <a:extLst>
                <a:ext uri="{FF2B5EF4-FFF2-40B4-BE49-F238E27FC236}">
                  <a16:creationId xmlns:a16="http://schemas.microsoft.com/office/drawing/2014/main" id="{83B77F4A-FA01-45FE-B1B3-84CC78A3D61E}"/>
                </a:ext>
              </a:extLst>
            </p:cNvPr>
            <p:cNvSpPr txBox="1"/>
            <p:nvPr/>
          </p:nvSpPr>
          <p:spPr>
            <a:xfrm>
              <a:off x="2968487" y="4165672"/>
              <a:ext cx="854765" cy="276999"/>
            </a:xfrm>
            <a:prstGeom prst="rect">
              <a:avLst/>
            </a:prstGeom>
            <a:noFill/>
          </p:spPr>
          <p:txBody>
            <a:bodyPr wrap="square" rtlCol="0">
              <a:spAutoFit/>
            </a:bodyPr>
            <a:lstStyle/>
            <a:p>
              <a:pPr algn="ctr"/>
              <a:r>
                <a:rPr lang="en-US" sz="1200" dirty="0"/>
                <a:t>Project 3</a:t>
              </a:r>
            </a:p>
          </p:txBody>
        </p:sp>
        <p:sp>
          <p:nvSpPr>
            <p:cNvPr id="69" name="TextBox 68">
              <a:extLst>
                <a:ext uri="{FF2B5EF4-FFF2-40B4-BE49-F238E27FC236}">
                  <a16:creationId xmlns:a16="http://schemas.microsoft.com/office/drawing/2014/main" id="{23A0B769-3F67-4F70-B557-DA145F46016B}"/>
                </a:ext>
              </a:extLst>
            </p:cNvPr>
            <p:cNvSpPr txBox="1"/>
            <p:nvPr/>
          </p:nvSpPr>
          <p:spPr>
            <a:xfrm>
              <a:off x="2690191" y="4583438"/>
              <a:ext cx="854765" cy="276999"/>
            </a:xfrm>
            <a:prstGeom prst="rect">
              <a:avLst/>
            </a:prstGeom>
            <a:noFill/>
          </p:spPr>
          <p:txBody>
            <a:bodyPr wrap="square" rtlCol="0">
              <a:spAutoFit/>
            </a:bodyPr>
            <a:lstStyle/>
            <a:p>
              <a:pPr algn="ctr"/>
              <a:r>
                <a:rPr lang="en-US" sz="1200" dirty="0"/>
                <a:t>Project 4</a:t>
              </a:r>
            </a:p>
          </p:txBody>
        </p:sp>
        <p:sp>
          <p:nvSpPr>
            <p:cNvPr id="70" name="TextBox 69">
              <a:extLst>
                <a:ext uri="{FF2B5EF4-FFF2-40B4-BE49-F238E27FC236}">
                  <a16:creationId xmlns:a16="http://schemas.microsoft.com/office/drawing/2014/main" id="{9BE7878D-B448-49A8-BE72-65DD3954343B}"/>
                </a:ext>
              </a:extLst>
            </p:cNvPr>
            <p:cNvSpPr txBox="1"/>
            <p:nvPr/>
          </p:nvSpPr>
          <p:spPr>
            <a:xfrm>
              <a:off x="3385929" y="4982303"/>
              <a:ext cx="854765" cy="276999"/>
            </a:xfrm>
            <a:prstGeom prst="rect">
              <a:avLst/>
            </a:prstGeom>
            <a:noFill/>
          </p:spPr>
          <p:txBody>
            <a:bodyPr wrap="square" rtlCol="0">
              <a:spAutoFit/>
            </a:bodyPr>
            <a:lstStyle/>
            <a:p>
              <a:pPr algn="ctr"/>
              <a:r>
                <a:rPr lang="en-US" sz="1200" dirty="0"/>
                <a:t>Project 5</a:t>
              </a:r>
            </a:p>
          </p:txBody>
        </p:sp>
        <p:sp>
          <p:nvSpPr>
            <p:cNvPr id="71" name="TextBox 70">
              <a:extLst>
                <a:ext uri="{FF2B5EF4-FFF2-40B4-BE49-F238E27FC236}">
                  <a16:creationId xmlns:a16="http://schemas.microsoft.com/office/drawing/2014/main" id="{42317155-D95F-4999-B785-38BA728C177D}"/>
                </a:ext>
              </a:extLst>
            </p:cNvPr>
            <p:cNvSpPr txBox="1"/>
            <p:nvPr/>
          </p:nvSpPr>
          <p:spPr>
            <a:xfrm>
              <a:off x="3044686" y="5400069"/>
              <a:ext cx="854765" cy="276999"/>
            </a:xfrm>
            <a:prstGeom prst="rect">
              <a:avLst/>
            </a:prstGeom>
            <a:noFill/>
          </p:spPr>
          <p:txBody>
            <a:bodyPr wrap="square" rtlCol="0">
              <a:spAutoFit/>
            </a:bodyPr>
            <a:lstStyle/>
            <a:p>
              <a:pPr algn="ctr"/>
              <a:r>
                <a:rPr lang="en-US" sz="1200" dirty="0"/>
                <a:t>Project 6</a:t>
              </a:r>
            </a:p>
          </p:txBody>
        </p:sp>
        <p:cxnSp>
          <p:nvCxnSpPr>
            <p:cNvPr id="72" name="Straight Arrow Connector 71">
              <a:extLst>
                <a:ext uri="{FF2B5EF4-FFF2-40B4-BE49-F238E27FC236}">
                  <a16:creationId xmlns:a16="http://schemas.microsoft.com/office/drawing/2014/main" id="{B7E21E4D-DD96-43B5-889D-94FC5E5A2075}"/>
                </a:ext>
              </a:extLst>
            </p:cNvPr>
            <p:cNvCxnSpPr/>
            <p:nvPr/>
          </p:nvCxnSpPr>
          <p:spPr>
            <a:xfrm>
              <a:off x="2027582" y="2971678"/>
              <a:ext cx="0" cy="30877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8EDA74E-9EED-4EA5-8412-2E91BF226FB2}"/>
                </a:ext>
              </a:extLst>
            </p:cNvPr>
            <p:cNvCxnSpPr/>
            <p:nvPr/>
          </p:nvCxnSpPr>
          <p:spPr>
            <a:xfrm>
              <a:off x="1762539" y="3090947"/>
              <a:ext cx="283596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39B25E-DCA6-4A40-8203-4D2E7806DFD6}"/>
                </a:ext>
              </a:extLst>
            </p:cNvPr>
            <p:cNvCxnSpPr/>
            <p:nvPr/>
          </p:nvCxnSpPr>
          <p:spPr>
            <a:xfrm>
              <a:off x="2252870" y="3030564"/>
              <a:ext cx="0" cy="119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D23B303-EE52-46B3-8F35-4BFD04615CD3}"/>
                </a:ext>
              </a:extLst>
            </p:cNvPr>
            <p:cNvCxnSpPr/>
            <p:nvPr/>
          </p:nvCxnSpPr>
          <p:spPr>
            <a:xfrm>
              <a:off x="2437652" y="3023940"/>
              <a:ext cx="0" cy="119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8D72E3E-26E8-4EDE-9E0C-BD73EBCC9B2D}"/>
                </a:ext>
              </a:extLst>
            </p:cNvPr>
            <p:cNvCxnSpPr/>
            <p:nvPr/>
          </p:nvCxnSpPr>
          <p:spPr>
            <a:xfrm>
              <a:off x="2617303" y="3018062"/>
              <a:ext cx="0" cy="119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2CDDED0-7CF4-46B2-BB66-A56A1E97E5C2}"/>
                </a:ext>
              </a:extLst>
            </p:cNvPr>
            <p:cNvCxnSpPr/>
            <p:nvPr/>
          </p:nvCxnSpPr>
          <p:spPr>
            <a:xfrm>
              <a:off x="2809459" y="3017316"/>
              <a:ext cx="0" cy="119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1F53FF5-F7BA-44EB-B27A-F1FC72FDE70B}"/>
                </a:ext>
              </a:extLst>
            </p:cNvPr>
            <p:cNvCxnSpPr/>
            <p:nvPr/>
          </p:nvCxnSpPr>
          <p:spPr>
            <a:xfrm>
              <a:off x="2987828" y="3028109"/>
              <a:ext cx="0" cy="119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4CA7C9F-298E-4F46-B7B6-6A107E196810}"/>
                </a:ext>
              </a:extLst>
            </p:cNvPr>
            <p:cNvCxnSpPr/>
            <p:nvPr/>
          </p:nvCxnSpPr>
          <p:spPr>
            <a:xfrm>
              <a:off x="3172610" y="3021485"/>
              <a:ext cx="0" cy="119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8BB31AE-C3A5-4D58-9C23-235217699652}"/>
                </a:ext>
              </a:extLst>
            </p:cNvPr>
            <p:cNvCxnSpPr/>
            <p:nvPr/>
          </p:nvCxnSpPr>
          <p:spPr>
            <a:xfrm>
              <a:off x="3352261" y="3015607"/>
              <a:ext cx="0" cy="119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CA92E8-58E9-4229-BABE-39BFECC005F3}"/>
                </a:ext>
              </a:extLst>
            </p:cNvPr>
            <p:cNvCxnSpPr/>
            <p:nvPr/>
          </p:nvCxnSpPr>
          <p:spPr>
            <a:xfrm>
              <a:off x="3544417" y="3014861"/>
              <a:ext cx="0" cy="119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F6B86876-ACA9-4FF3-AEE2-501F6A242B68}"/>
                </a:ext>
              </a:extLst>
            </p:cNvPr>
            <p:cNvSpPr txBox="1"/>
            <p:nvPr/>
          </p:nvSpPr>
          <p:spPr>
            <a:xfrm>
              <a:off x="2098015" y="2851340"/>
              <a:ext cx="337723" cy="230832"/>
            </a:xfrm>
            <a:prstGeom prst="rect">
              <a:avLst/>
            </a:prstGeom>
            <a:noFill/>
          </p:spPr>
          <p:txBody>
            <a:bodyPr wrap="square" rtlCol="0">
              <a:spAutoFit/>
            </a:bodyPr>
            <a:lstStyle/>
            <a:p>
              <a:pPr algn="ctr"/>
              <a:r>
                <a:rPr lang="en-US" sz="900" dirty="0">
                  <a:latin typeface="Cambria" panose="02040503050406030204" pitchFamily="18" charset="0"/>
                  <a:ea typeface="Cambria" panose="02040503050406030204" pitchFamily="18" charset="0"/>
                </a:rPr>
                <a:t>02</a:t>
              </a:r>
            </a:p>
          </p:txBody>
        </p:sp>
        <p:sp>
          <p:nvSpPr>
            <p:cNvPr id="83" name="TextBox 82">
              <a:extLst>
                <a:ext uri="{FF2B5EF4-FFF2-40B4-BE49-F238E27FC236}">
                  <a16:creationId xmlns:a16="http://schemas.microsoft.com/office/drawing/2014/main" id="{BD680BA7-4C06-4E82-A90F-48DEC1A744D8}"/>
                </a:ext>
              </a:extLst>
            </p:cNvPr>
            <p:cNvSpPr txBox="1"/>
            <p:nvPr/>
          </p:nvSpPr>
          <p:spPr>
            <a:xfrm>
              <a:off x="2305454" y="2848886"/>
              <a:ext cx="309926" cy="230832"/>
            </a:xfrm>
            <a:prstGeom prst="rect">
              <a:avLst/>
            </a:prstGeom>
            <a:noFill/>
          </p:spPr>
          <p:txBody>
            <a:bodyPr wrap="square" rtlCol="0">
              <a:spAutoFit/>
            </a:bodyPr>
            <a:lstStyle/>
            <a:p>
              <a:pPr algn="ctr"/>
              <a:r>
                <a:rPr lang="en-US" sz="900" dirty="0">
                  <a:latin typeface="Cambria" panose="02040503050406030204" pitchFamily="18" charset="0"/>
                  <a:ea typeface="Cambria" panose="02040503050406030204" pitchFamily="18" charset="0"/>
                </a:rPr>
                <a:t>04</a:t>
              </a:r>
            </a:p>
          </p:txBody>
        </p:sp>
        <p:sp>
          <p:nvSpPr>
            <p:cNvPr id="84" name="TextBox 83">
              <a:extLst>
                <a:ext uri="{FF2B5EF4-FFF2-40B4-BE49-F238E27FC236}">
                  <a16:creationId xmlns:a16="http://schemas.microsoft.com/office/drawing/2014/main" id="{EFE7CE92-D452-4217-8B70-8A183807FE5D}"/>
                </a:ext>
              </a:extLst>
            </p:cNvPr>
            <p:cNvSpPr txBox="1"/>
            <p:nvPr/>
          </p:nvSpPr>
          <p:spPr>
            <a:xfrm>
              <a:off x="2471842" y="2850657"/>
              <a:ext cx="330877" cy="230832"/>
            </a:xfrm>
            <a:prstGeom prst="rect">
              <a:avLst/>
            </a:prstGeom>
            <a:noFill/>
          </p:spPr>
          <p:txBody>
            <a:bodyPr wrap="square" rtlCol="0">
              <a:spAutoFit/>
            </a:bodyPr>
            <a:lstStyle/>
            <a:p>
              <a:pPr algn="ctr"/>
              <a:r>
                <a:rPr lang="en-US" sz="900" dirty="0">
                  <a:latin typeface="Cambria" panose="02040503050406030204" pitchFamily="18" charset="0"/>
                  <a:ea typeface="Cambria" panose="02040503050406030204" pitchFamily="18" charset="0"/>
                </a:rPr>
                <a:t>06</a:t>
              </a:r>
            </a:p>
          </p:txBody>
        </p:sp>
        <p:sp>
          <p:nvSpPr>
            <p:cNvPr id="85" name="TextBox 84">
              <a:extLst>
                <a:ext uri="{FF2B5EF4-FFF2-40B4-BE49-F238E27FC236}">
                  <a16:creationId xmlns:a16="http://schemas.microsoft.com/office/drawing/2014/main" id="{F47C19E4-C72D-4607-A51B-43CFD394BC1A}"/>
                </a:ext>
              </a:extLst>
            </p:cNvPr>
            <p:cNvSpPr txBox="1"/>
            <p:nvPr/>
          </p:nvSpPr>
          <p:spPr>
            <a:xfrm>
              <a:off x="2622638" y="2848886"/>
              <a:ext cx="385283" cy="230832"/>
            </a:xfrm>
            <a:prstGeom prst="rect">
              <a:avLst/>
            </a:prstGeom>
            <a:noFill/>
          </p:spPr>
          <p:txBody>
            <a:bodyPr wrap="square" rtlCol="0">
              <a:spAutoFit/>
            </a:bodyPr>
            <a:lstStyle/>
            <a:p>
              <a:pPr algn="ctr"/>
              <a:r>
                <a:rPr lang="en-US" sz="900" dirty="0">
                  <a:latin typeface="Cambria" panose="02040503050406030204" pitchFamily="18" charset="0"/>
                  <a:ea typeface="Cambria" panose="02040503050406030204" pitchFamily="18" charset="0"/>
                </a:rPr>
                <a:t>08</a:t>
              </a:r>
            </a:p>
          </p:txBody>
        </p:sp>
        <p:sp>
          <p:nvSpPr>
            <p:cNvPr id="86" name="TextBox 85">
              <a:extLst>
                <a:ext uri="{FF2B5EF4-FFF2-40B4-BE49-F238E27FC236}">
                  <a16:creationId xmlns:a16="http://schemas.microsoft.com/office/drawing/2014/main" id="{86720AF7-751F-4829-AAFA-61CC232AEDEB}"/>
                </a:ext>
              </a:extLst>
            </p:cNvPr>
            <p:cNvSpPr txBox="1"/>
            <p:nvPr/>
          </p:nvSpPr>
          <p:spPr>
            <a:xfrm>
              <a:off x="2807535" y="2846864"/>
              <a:ext cx="359090" cy="230832"/>
            </a:xfrm>
            <a:prstGeom prst="rect">
              <a:avLst/>
            </a:prstGeom>
            <a:noFill/>
          </p:spPr>
          <p:txBody>
            <a:bodyPr wrap="square" rtlCol="0">
              <a:spAutoFit/>
            </a:bodyPr>
            <a:lstStyle/>
            <a:p>
              <a:pPr algn="ctr"/>
              <a:r>
                <a:rPr lang="en-US" sz="900" dirty="0">
                  <a:latin typeface="Cambria" panose="02040503050406030204" pitchFamily="18" charset="0"/>
                  <a:ea typeface="Cambria" panose="02040503050406030204" pitchFamily="18" charset="0"/>
                </a:rPr>
                <a:t>10</a:t>
              </a:r>
            </a:p>
          </p:txBody>
        </p:sp>
        <p:sp>
          <p:nvSpPr>
            <p:cNvPr id="87" name="TextBox 86">
              <a:extLst>
                <a:ext uri="{FF2B5EF4-FFF2-40B4-BE49-F238E27FC236}">
                  <a16:creationId xmlns:a16="http://schemas.microsoft.com/office/drawing/2014/main" id="{8C5F7DCA-2C27-4949-8B6C-7AF3285A6245}"/>
                </a:ext>
              </a:extLst>
            </p:cNvPr>
            <p:cNvSpPr txBox="1"/>
            <p:nvPr/>
          </p:nvSpPr>
          <p:spPr>
            <a:xfrm>
              <a:off x="3000333" y="2850657"/>
              <a:ext cx="359090" cy="230832"/>
            </a:xfrm>
            <a:prstGeom prst="rect">
              <a:avLst/>
            </a:prstGeom>
            <a:noFill/>
          </p:spPr>
          <p:txBody>
            <a:bodyPr wrap="square" rtlCol="0">
              <a:spAutoFit/>
            </a:bodyPr>
            <a:lstStyle/>
            <a:p>
              <a:pPr algn="ctr"/>
              <a:r>
                <a:rPr lang="en-US" sz="900" dirty="0">
                  <a:latin typeface="Cambria" panose="02040503050406030204" pitchFamily="18" charset="0"/>
                  <a:ea typeface="Cambria" panose="02040503050406030204" pitchFamily="18" charset="0"/>
                </a:rPr>
                <a:t>12</a:t>
              </a:r>
            </a:p>
          </p:txBody>
        </p:sp>
        <p:sp>
          <p:nvSpPr>
            <p:cNvPr id="88" name="TextBox 87">
              <a:extLst>
                <a:ext uri="{FF2B5EF4-FFF2-40B4-BE49-F238E27FC236}">
                  <a16:creationId xmlns:a16="http://schemas.microsoft.com/office/drawing/2014/main" id="{57EE0BC3-F4D0-4F22-AE56-F23C5E29BC48}"/>
                </a:ext>
              </a:extLst>
            </p:cNvPr>
            <p:cNvSpPr txBox="1"/>
            <p:nvPr/>
          </p:nvSpPr>
          <p:spPr>
            <a:xfrm>
              <a:off x="3191411" y="2841387"/>
              <a:ext cx="359090" cy="230832"/>
            </a:xfrm>
            <a:prstGeom prst="rect">
              <a:avLst/>
            </a:prstGeom>
            <a:noFill/>
          </p:spPr>
          <p:txBody>
            <a:bodyPr wrap="square" rtlCol="0">
              <a:spAutoFit/>
            </a:bodyPr>
            <a:lstStyle/>
            <a:p>
              <a:pPr algn="ctr"/>
              <a:r>
                <a:rPr lang="en-US" sz="900" dirty="0">
                  <a:latin typeface="Cambria" panose="02040503050406030204" pitchFamily="18" charset="0"/>
                  <a:ea typeface="Cambria" panose="02040503050406030204" pitchFamily="18" charset="0"/>
                </a:rPr>
                <a:t>14</a:t>
              </a:r>
            </a:p>
          </p:txBody>
        </p:sp>
        <p:sp>
          <p:nvSpPr>
            <p:cNvPr id="89" name="TextBox 88">
              <a:extLst>
                <a:ext uri="{FF2B5EF4-FFF2-40B4-BE49-F238E27FC236}">
                  <a16:creationId xmlns:a16="http://schemas.microsoft.com/office/drawing/2014/main" id="{30FD1856-B96C-437C-A5F4-DE4364BEA045}"/>
                </a:ext>
              </a:extLst>
            </p:cNvPr>
            <p:cNvSpPr txBox="1"/>
            <p:nvPr/>
          </p:nvSpPr>
          <p:spPr>
            <a:xfrm>
              <a:off x="3380573" y="2838509"/>
              <a:ext cx="359090" cy="230832"/>
            </a:xfrm>
            <a:prstGeom prst="rect">
              <a:avLst/>
            </a:prstGeom>
            <a:noFill/>
          </p:spPr>
          <p:txBody>
            <a:bodyPr wrap="square" rtlCol="0">
              <a:spAutoFit/>
            </a:bodyPr>
            <a:lstStyle/>
            <a:p>
              <a:pPr algn="ctr"/>
              <a:r>
                <a:rPr lang="en-US" sz="900" dirty="0">
                  <a:latin typeface="Cambria" panose="02040503050406030204" pitchFamily="18" charset="0"/>
                  <a:ea typeface="Cambria" panose="02040503050406030204" pitchFamily="18" charset="0"/>
                </a:rPr>
                <a:t>16</a:t>
              </a:r>
            </a:p>
          </p:txBody>
        </p:sp>
        <p:sp>
          <p:nvSpPr>
            <p:cNvPr id="90" name="TextBox 89">
              <a:extLst>
                <a:ext uri="{FF2B5EF4-FFF2-40B4-BE49-F238E27FC236}">
                  <a16:creationId xmlns:a16="http://schemas.microsoft.com/office/drawing/2014/main" id="{DB74C1D9-66E7-4F9B-BD02-B016A9587897}"/>
                </a:ext>
              </a:extLst>
            </p:cNvPr>
            <p:cNvSpPr txBox="1"/>
            <p:nvPr/>
          </p:nvSpPr>
          <p:spPr>
            <a:xfrm>
              <a:off x="4034400" y="2815340"/>
              <a:ext cx="1128208" cy="261610"/>
            </a:xfrm>
            <a:prstGeom prst="rect">
              <a:avLst/>
            </a:prstGeom>
            <a:noFill/>
          </p:spPr>
          <p:txBody>
            <a:bodyPr wrap="square" rtlCol="0">
              <a:spAutoFit/>
            </a:bodyPr>
            <a:lstStyle/>
            <a:p>
              <a:pPr algn="ctr"/>
              <a:r>
                <a:rPr lang="en-US" sz="1100" dirty="0">
                  <a:latin typeface="Cambria" panose="02040503050406030204" pitchFamily="18" charset="0"/>
                  <a:ea typeface="Cambria" panose="02040503050406030204" pitchFamily="18" charset="0"/>
                </a:rPr>
                <a:t>No. of hrs</a:t>
              </a:r>
            </a:p>
          </p:txBody>
        </p:sp>
        <p:sp>
          <p:nvSpPr>
            <p:cNvPr id="91" name="TextBox 90">
              <a:extLst>
                <a:ext uri="{FF2B5EF4-FFF2-40B4-BE49-F238E27FC236}">
                  <a16:creationId xmlns:a16="http://schemas.microsoft.com/office/drawing/2014/main" id="{452359AF-EC77-4739-BBAE-54E04A22B9C9}"/>
                </a:ext>
              </a:extLst>
            </p:cNvPr>
            <p:cNvSpPr txBox="1"/>
            <p:nvPr/>
          </p:nvSpPr>
          <p:spPr>
            <a:xfrm>
              <a:off x="1467600" y="6043759"/>
              <a:ext cx="1119963" cy="261610"/>
            </a:xfrm>
            <a:prstGeom prst="rect">
              <a:avLst/>
            </a:prstGeom>
            <a:noFill/>
          </p:spPr>
          <p:txBody>
            <a:bodyPr wrap="square" rtlCol="0">
              <a:spAutoFit/>
            </a:bodyPr>
            <a:lstStyle/>
            <a:p>
              <a:pPr algn="ctr"/>
              <a:r>
                <a:rPr lang="en-US" sz="1100" dirty="0">
                  <a:latin typeface="Cambria" panose="02040503050406030204" pitchFamily="18" charset="0"/>
                  <a:ea typeface="Cambria" panose="02040503050406030204" pitchFamily="18" charset="0"/>
                </a:rPr>
                <a:t>Projects</a:t>
              </a:r>
            </a:p>
          </p:txBody>
        </p:sp>
      </p:grpSp>
    </p:spTree>
    <p:extLst>
      <p:ext uri="{BB962C8B-B14F-4D97-AF65-F5344CB8AC3E}">
        <p14:creationId xmlns:p14="http://schemas.microsoft.com/office/powerpoint/2010/main" val="100165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5CBC831A-0C4D-422C-A44F-908A084F1711}"/>
              </a:ext>
            </a:extLst>
          </p:cNvPr>
          <p:cNvGrpSpPr/>
          <p:nvPr/>
        </p:nvGrpSpPr>
        <p:grpSpPr>
          <a:xfrm>
            <a:off x="132816" y="1289004"/>
            <a:ext cx="8972085" cy="1609030"/>
            <a:chOff x="132816" y="1289004"/>
            <a:chExt cx="8972085" cy="1609030"/>
          </a:xfrm>
        </p:grpSpPr>
        <p:sp>
          <p:nvSpPr>
            <p:cNvPr id="3" name="Rectangle 2">
              <a:extLst>
                <a:ext uri="{FF2B5EF4-FFF2-40B4-BE49-F238E27FC236}">
                  <a16:creationId xmlns:a16="http://schemas.microsoft.com/office/drawing/2014/main" id="{25D479E9-55D6-46F1-B815-350D494C83CA}"/>
                </a:ext>
              </a:extLst>
            </p:cNvPr>
            <p:cNvSpPr/>
            <p:nvPr/>
          </p:nvSpPr>
          <p:spPr>
            <a:xfrm>
              <a:off x="314307" y="2100824"/>
              <a:ext cx="7404788" cy="508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534642A5-2403-40D2-9537-C6D872182229}"/>
                </a:ext>
              </a:extLst>
            </p:cNvPr>
            <p:cNvSpPr txBox="1"/>
            <p:nvPr/>
          </p:nvSpPr>
          <p:spPr>
            <a:xfrm>
              <a:off x="132816" y="1760952"/>
              <a:ext cx="429734"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0</a:t>
              </a:r>
            </a:p>
          </p:txBody>
        </p:sp>
        <p:sp>
          <p:nvSpPr>
            <p:cNvPr id="5" name="TextBox 4">
              <a:extLst>
                <a:ext uri="{FF2B5EF4-FFF2-40B4-BE49-F238E27FC236}">
                  <a16:creationId xmlns:a16="http://schemas.microsoft.com/office/drawing/2014/main" id="{ED7F35BA-2237-4258-95B8-C8A4ADCDD08D}"/>
                </a:ext>
              </a:extLst>
            </p:cNvPr>
            <p:cNvSpPr txBox="1"/>
            <p:nvPr/>
          </p:nvSpPr>
          <p:spPr>
            <a:xfrm>
              <a:off x="7481734" y="1788280"/>
              <a:ext cx="48961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70</a:t>
              </a:r>
            </a:p>
          </p:txBody>
        </p:sp>
        <p:cxnSp>
          <p:nvCxnSpPr>
            <p:cNvPr id="6" name="Straight Connector 5">
              <a:extLst>
                <a:ext uri="{FF2B5EF4-FFF2-40B4-BE49-F238E27FC236}">
                  <a16:creationId xmlns:a16="http://schemas.microsoft.com/office/drawing/2014/main" id="{7A46CA70-A679-4475-8DD0-5D49872E702C}"/>
                </a:ext>
              </a:extLst>
            </p:cNvPr>
            <p:cNvCxnSpPr/>
            <p:nvPr/>
          </p:nvCxnSpPr>
          <p:spPr>
            <a:xfrm>
              <a:off x="1771698" y="2115041"/>
              <a:ext cx="0" cy="49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07D5DEF-BC4B-42E0-949B-E44044C54983}"/>
                </a:ext>
              </a:extLst>
            </p:cNvPr>
            <p:cNvCxnSpPr/>
            <p:nvPr/>
          </p:nvCxnSpPr>
          <p:spPr>
            <a:xfrm>
              <a:off x="3210651" y="2107932"/>
              <a:ext cx="0" cy="49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85A276-2106-43B2-8DEE-8DA44822D07B}"/>
                </a:ext>
              </a:extLst>
            </p:cNvPr>
            <p:cNvCxnSpPr/>
            <p:nvPr/>
          </p:nvCxnSpPr>
          <p:spPr>
            <a:xfrm>
              <a:off x="4709845" y="2111457"/>
              <a:ext cx="0" cy="49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5EA770-1870-4513-A3F6-E97DCBA89A42}"/>
                </a:ext>
              </a:extLst>
            </p:cNvPr>
            <p:cNvCxnSpPr/>
            <p:nvPr/>
          </p:nvCxnSpPr>
          <p:spPr>
            <a:xfrm>
              <a:off x="6060187" y="2111457"/>
              <a:ext cx="0" cy="49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0D3AAA-C0F4-44C5-8745-567200C0DBD1}"/>
                </a:ext>
              </a:extLst>
            </p:cNvPr>
            <p:cNvSpPr txBox="1"/>
            <p:nvPr/>
          </p:nvSpPr>
          <p:spPr>
            <a:xfrm>
              <a:off x="252515" y="2636424"/>
              <a:ext cx="663226" cy="261610"/>
            </a:xfrm>
            <a:prstGeom prst="rect">
              <a:avLst/>
            </a:prstGeom>
            <a:noFill/>
          </p:spPr>
          <p:txBody>
            <a:bodyPr wrap="square" rtlCol="0">
              <a:spAutoFit/>
            </a:bodyPr>
            <a:lstStyle/>
            <a:p>
              <a:pPr algn="just"/>
              <a:r>
                <a:rPr lang="en-US" sz="1050" dirty="0">
                  <a:latin typeface="Cambria" panose="02040503050406030204" pitchFamily="18" charset="0"/>
                  <a:ea typeface="Cambria" panose="02040503050406030204" pitchFamily="18" charset="0"/>
                </a:rPr>
                <a:t>Monday</a:t>
              </a:r>
            </a:p>
          </p:txBody>
        </p:sp>
        <p:sp>
          <p:nvSpPr>
            <p:cNvPr id="11" name="TextBox 10">
              <a:extLst>
                <a:ext uri="{FF2B5EF4-FFF2-40B4-BE49-F238E27FC236}">
                  <a16:creationId xmlns:a16="http://schemas.microsoft.com/office/drawing/2014/main" id="{50AFDFF1-2B04-468C-BE1F-F02F52C62552}"/>
                </a:ext>
              </a:extLst>
            </p:cNvPr>
            <p:cNvSpPr txBox="1"/>
            <p:nvPr/>
          </p:nvSpPr>
          <p:spPr>
            <a:xfrm>
              <a:off x="1718536" y="2636424"/>
              <a:ext cx="758186" cy="253916"/>
            </a:xfrm>
            <a:prstGeom prst="rect">
              <a:avLst/>
            </a:prstGeom>
            <a:noFill/>
          </p:spPr>
          <p:txBody>
            <a:bodyPr wrap="square" rtlCol="0">
              <a:spAutoFit/>
            </a:bodyPr>
            <a:lstStyle/>
            <a:p>
              <a:pPr algn="just"/>
              <a:r>
                <a:rPr lang="en-US" sz="1050" dirty="0">
                  <a:latin typeface="Cambria" panose="02040503050406030204" pitchFamily="18" charset="0"/>
                  <a:ea typeface="Cambria" panose="02040503050406030204" pitchFamily="18" charset="0"/>
                </a:rPr>
                <a:t>Tuesday</a:t>
              </a:r>
            </a:p>
          </p:txBody>
        </p:sp>
        <p:sp>
          <p:nvSpPr>
            <p:cNvPr id="12" name="TextBox 11">
              <a:extLst>
                <a:ext uri="{FF2B5EF4-FFF2-40B4-BE49-F238E27FC236}">
                  <a16:creationId xmlns:a16="http://schemas.microsoft.com/office/drawing/2014/main" id="{467C67A4-C869-4570-9280-F088FCA31401}"/>
                </a:ext>
              </a:extLst>
            </p:cNvPr>
            <p:cNvSpPr txBox="1"/>
            <p:nvPr/>
          </p:nvSpPr>
          <p:spPr>
            <a:xfrm>
              <a:off x="3178761" y="2636424"/>
              <a:ext cx="850329" cy="253916"/>
            </a:xfrm>
            <a:prstGeom prst="rect">
              <a:avLst/>
            </a:prstGeom>
            <a:noFill/>
          </p:spPr>
          <p:txBody>
            <a:bodyPr wrap="square" rtlCol="0">
              <a:spAutoFit/>
            </a:bodyPr>
            <a:lstStyle/>
            <a:p>
              <a:pPr algn="just"/>
              <a:r>
                <a:rPr lang="en-US" sz="1050" dirty="0">
                  <a:latin typeface="Cambria" panose="02040503050406030204" pitchFamily="18" charset="0"/>
                  <a:ea typeface="Cambria" panose="02040503050406030204" pitchFamily="18" charset="0"/>
                </a:rPr>
                <a:t>Wednesday</a:t>
              </a:r>
            </a:p>
          </p:txBody>
        </p:sp>
        <p:sp>
          <p:nvSpPr>
            <p:cNvPr id="13" name="TextBox 12">
              <a:extLst>
                <a:ext uri="{FF2B5EF4-FFF2-40B4-BE49-F238E27FC236}">
                  <a16:creationId xmlns:a16="http://schemas.microsoft.com/office/drawing/2014/main" id="{3BF613B8-AE58-491F-9722-DF5FBF9957FC}"/>
                </a:ext>
              </a:extLst>
            </p:cNvPr>
            <p:cNvSpPr txBox="1"/>
            <p:nvPr/>
          </p:nvSpPr>
          <p:spPr>
            <a:xfrm>
              <a:off x="4729842" y="2636424"/>
              <a:ext cx="758186" cy="253916"/>
            </a:xfrm>
            <a:prstGeom prst="rect">
              <a:avLst/>
            </a:prstGeom>
            <a:noFill/>
          </p:spPr>
          <p:txBody>
            <a:bodyPr wrap="square" rtlCol="0">
              <a:spAutoFit/>
            </a:bodyPr>
            <a:lstStyle/>
            <a:p>
              <a:pPr algn="just"/>
              <a:r>
                <a:rPr lang="en-US" sz="1050" dirty="0">
                  <a:latin typeface="Cambria" panose="02040503050406030204" pitchFamily="18" charset="0"/>
                  <a:ea typeface="Cambria" panose="02040503050406030204" pitchFamily="18" charset="0"/>
                </a:rPr>
                <a:t>Thursday</a:t>
              </a:r>
            </a:p>
          </p:txBody>
        </p:sp>
        <p:sp>
          <p:nvSpPr>
            <p:cNvPr id="14" name="TextBox 13">
              <a:extLst>
                <a:ext uri="{FF2B5EF4-FFF2-40B4-BE49-F238E27FC236}">
                  <a16:creationId xmlns:a16="http://schemas.microsoft.com/office/drawing/2014/main" id="{822951B3-0456-42C6-A9A0-26D32ECF2665}"/>
                </a:ext>
              </a:extLst>
            </p:cNvPr>
            <p:cNvSpPr txBox="1"/>
            <p:nvPr/>
          </p:nvSpPr>
          <p:spPr>
            <a:xfrm>
              <a:off x="6039936" y="2636424"/>
              <a:ext cx="758186" cy="253916"/>
            </a:xfrm>
            <a:prstGeom prst="rect">
              <a:avLst/>
            </a:prstGeom>
            <a:noFill/>
          </p:spPr>
          <p:txBody>
            <a:bodyPr wrap="square" rtlCol="0">
              <a:spAutoFit/>
            </a:bodyPr>
            <a:lstStyle/>
            <a:p>
              <a:pPr algn="just"/>
              <a:r>
                <a:rPr lang="en-US" sz="1050" dirty="0">
                  <a:latin typeface="Cambria" panose="02040503050406030204" pitchFamily="18" charset="0"/>
                  <a:ea typeface="Cambria" panose="02040503050406030204" pitchFamily="18" charset="0"/>
                </a:rPr>
                <a:t>Friday</a:t>
              </a:r>
            </a:p>
          </p:txBody>
        </p:sp>
        <p:sp>
          <p:nvSpPr>
            <p:cNvPr id="15" name="TextBox 14">
              <a:extLst>
                <a:ext uri="{FF2B5EF4-FFF2-40B4-BE49-F238E27FC236}">
                  <a16:creationId xmlns:a16="http://schemas.microsoft.com/office/drawing/2014/main" id="{CAAC3BAA-0913-43C0-9D7F-3FAD17FDFE75}"/>
                </a:ext>
              </a:extLst>
            </p:cNvPr>
            <p:cNvSpPr txBox="1"/>
            <p:nvPr/>
          </p:nvSpPr>
          <p:spPr>
            <a:xfrm>
              <a:off x="7648186" y="2636424"/>
              <a:ext cx="758186" cy="253916"/>
            </a:xfrm>
            <a:prstGeom prst="rect">
              <a:avLst/>
            </a:prstGeom>
            <a:noFill/>
          </p:spPr>
          <p:txBody>
            <a:bodyPr wrap="square" rtlCol="0">
              <a:spAutoFit/>
            </a:bodyPr>
            <a:lstStyle/>
            <a:p>
              <a:pPr algn="just"/>
              <a:r>
                <a:rPr lang="en-US" sz="1050" dirty="0">
                  <a:latin typeface="Cambria" panose="02040503050406030204" pitchFamily="18" charset="0"/>
                  <a:ea typeface="Cambria" panose="02040503050406030204" pitchFamily="18" charset="0"/>
                </a:rPr>
                <a:t>Saturday</a:t>
              </a:r>
            </a:p>
          </p:txBody>
        </p:sp>
        <p:sp>
          <p:nvSpPr>
            <p:cNvPr id="16" name="TextBox 15">
              <a:extLst>
                <a:ext uri="{FF2B5EF4-FFF2-40B4-BE49-F238E27FC236}">
                  <a16:creationId xmlns:a16="http://schemas.microsoft.com/office/drawing/2014/main" id="{BF5056BD-7F1C-456B-8892-C189890DB270}"/>
                </a:ext>
              </a:extLst>
            </p:cNvPr>
            <p:cNvSpPr txBox="1"/>
            <p:nvPr/>
          </p:nvSpPr>
          <p:spPr>
            <a:xfrm>
              <a:off x="7723189" y="2244928"/>
              <a:ext cx="1381712" cy="261610"/>
            </a:xfrm>
            <a:prstGeom prst="rect">
              <a:avLst/>
            </a:prstGeom>
            <a:noFill/>
          </p:spPr>
          <p:txBody>
            <a:bodyPr wrap="square" rtlCol="0">
              <a:spAutoFit/>
            </a:bodyPr>
            <a:lstStyle/>
            <a:p>
              <a:pPr algn="ctr"/>
              <a:r>
                <a:rPr lang="en-US" sz="1100" dirty="0">
                  <a:latin typeface="Cambria" panose="02040503050406030204" pitchFamily="18" charset="0"/>
                  <a:ea typeface="Cambria" panose="02040503050406030204" pitchFamily="18" charset="0"/>
                </a:rPr>
                <a:t>Maintenance Break</a:t>
              </a:r>
            </a:p>
          </p:txBody>
        </p:sp>
        <p:sp>
          <p:nvSpPr>
            <p:cNvPr id="17" name="Rectangle 16">
              <a:extLst>
                <a:ext uri="{FF2B5EF4-FFF2-40B4-BE49-F238E27FC236}">
                  <a16:creationId xmlns:a16="http://schemas.microsoft.com/office/drawing/2014/main" id="{BB3CC406-5CAA-4654-923B-95E5A94B733E}"/>
                </a:ext>
              </a:extLst>
            </p:cNvPr>
            <p:cNvSpPr/>
            <p:nvPr/>
          </p:nvSpPr>
          <p:spPr>
            <a:xfrm>
              <a:off x="314309" y="2104065"/>
              <a:ext cx="661532" cy="5048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6</a:t>
              </a:r>
            </a:p>
          </p:txBody>
        </p:sp>
        <p:sp>
          <p:nvSpPr>
            <p:cNvPr id="18" name="Rectangle 17">
              <a:extLst>
                <a:ext uri="{FF2B5EF4-FFF2-40B4-BE49-F238E27FC236}">
                  <a16:creationId xmlns:a16="http://schemas.microsoft.com/office/drawing/2014/main" id="{870C4143-BB11-4D71-A5BA-36A30F715338}"/>
                </a:ext>
              </a:extLst>
            </p:cNvPr>
            <p:cNvSpPr/>
            <p:nvPr/>
          </p:nvSpPr>
          <p:spPr>
            <a:xfrm>
              <a:off x="988805" y="2104066"/>
              <a:ext cx="579274" cy="504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mbria" panose="02040503050406030204" pitchFamily="18" charset="0"/>
                  <a:ea typeface="Cambria" panose="02040503050406030204" pitchFamily="18" charset="0"/>
                </a:rPr>
                <a:t>6</a:t>
              </a:r>
            </a:p>
          </p:txBody>
        </p:sp>
        <p:sp>
          <p:nvSpPr>
            <p:cNvPr id="19" name="Rectangle 18">
              <a:extLst>
                <a:ext uri="{FF2B5EF4-FFF2-40B4-BE49-F238E27FC236}">
                  <a16:creationId xmlns:a16="http://schemas.microsoft.com/office/drawing/2014/main" id="{0D1E6C37-A4A0-45C8-AA9A-409264381F31}"/>
                </a:ext>
              </a:extLst>
            </p:cNvPr>
            <p:cNvSpPr/>
            <p:nvPr/>
          </p:nvSpPr>
          <p:spPr>
            <a:xfrm>
              <a:off x="1617472" y="2096067"/>
              <a:ext cx="154078" cy="51222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2</a:t>
              </a:r>
            </a:p>
          </p:txBody>
        </p:sp>
        <p:sp>
          <p:nvSpPr>
            <p:cNvPr id="20" name="Rectangle 19">
              <a:extLst>
                <a:ext uri="{FF2B5EF4-FFF2-40B4-BE49-F238E27FC236}">
                  <a16:creationId xmlns:a16="http://schemas.microsoft.com/office/drawing/2014/main" id="{7D904802-9AE6-44F5-82F2-EE8610598C2A}"/>
                </a:ext>
              </a:extLst>
            </p:cNvPr>
            <p:cNvSpPr/>
            <p:nvPr/>
          </p:nvSpPr>
          <p:spPr>
            <a:xfrm>
              <a:off x="1774140" y="2104065"/>
              <a:ext cx="603673" cy="5048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6</a:t>
              </a:r>
            </a:p>
          </p:txBody>
        </p:sp>
        <p:sp>
          <p:nvSpPr>
            <p:cNvPr id="21" name="Rectangle 20">
              <a:extLst>
                <a:ext uri="{FF2B5EF4-FFF2-40B4-BE49-F238E27FC236}">
                  <a16:creationId xmlns:a16="http://schemas.microsoft.com/office/drawing/2014/main" id="{70B7A575-06F0-4329-B1C2-C7B61E59DDE4}"/>
                </a:ext>
              </a:extLst>
            </p:cNvPr>
            <p:cNvSpPr/>
            <p:nvPr/>
          </p:nvSpPr>
          <p:spPr>
            <a:xfrm>
              <a:off x="2377813" y="2099857"/>
              <a:ext cx="347503" cy="51005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4</a:t>
              </a:r>
            </a:p>
          </p:txBody>
        </p:sp>
        <p:sp>
          <p:nvSpPr>
            <p:cNvPr id="22" name="Rectangle 21">
              <a:extLst>
                <a:ext uri="{FF2B5EF4-FFF2-40B4-BE49-F238E27FC236}">
                  <a16:creationId xmlns:a16="http://schemas.microsoft.com/office/drawing/2014/main" id="{6BBB6C9D-6C1A-423A-AA16-51C19767F3C5}"/>
                </a:ext>
              </a:extLst>
            </p:cNvPr>
            <p:cNvSpPr/>
            <p:nvPr/>
          </p:nvSpPr>
          <p:spPr>
            <a:xfrm>
              <a:off x="2723017" y="2100558"/>
              <a:ext cx="283359" cy="50838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mbria" panose="02040503050406030204" pitchFamily="18" charset="0"/>
                  <a:ea typeface="Cambria" panose="02040503050406030204" pitchFamily="18" charset="0"/>
                </a:rPr>
                <a:t>2</a:t>
              </a:r>
            </a:p>
          </p:txBody>
        </p:sp>
        <p:sp>
          <p:nvSpPr>
            <p:cNvPr id="23" name="Rectangle 22">
              <a:extLst>
                <a:ext uri="{FF2B5EF4-FFF2-40B4-BE49-F238E27FC236}">
                  <a16:creationId xmlns:a16="http://schemas.microsoft.com/office/drawing/2014/main" id="{E080F42C-533A-4812-99F3-03EC2626F729}"/>
                </a:ext>
              </a:extLst>
            </p:cNvPr>
            <p:cNvSpPr/>
            <p:nvPr/>
          </p:nvSpPr>
          <p:spPr>
            <a:xfrm>
              <a:off x="3014519" y="2099177"/>
              <a:ext cx="196131" cy="5091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2</a:t>
              </a:r>
            </a:p>
          </p:txBody>
        </p:sp>
        <p:sp>
          <p:nvSpPr>
            <p:cNvPr id="24" name="Rectangle 23">
              <a:extLst>
                <a:ext uri="{FF2B5EF4-FFF2-40B4-BE49-F238E27FC236}">
                  <a16:creationId xmlns:a16="http://schemas.microsoft.com/office/drawing/2014/main" id="{BBA59F7F-FBBD-49D4-A223-0BA36A0B5E5A}"/>
                </a:ext>
              </a:extLst>
            </p:cNvPr>
            <p:cNvSpPr/>
            <p:nvPr/>
          </p:nvSpPr>
          <p:spPr>
            <a:xfrm>
              <a:off x="3215590" y="2100558"/>
              <a:ext cx="503581" cy="504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mbria" panose="02040503050406030204" pitchFamily="18" charset="0"/>
                  <a:ea typeface="Cambria" panose="02040503050406030204" pitchFamily="18" charset="0"/>
                </a:rPr>
                <a:t>6</a:t>
              </a:r>
            </a:p>
          </p:txBody>
        </p:sp>
        <p:sp>
          <p:nvSpPr>
            <p:cNvPr id="25" name="Rectangle 24">
              <a:extLst>
                <a:ext uri="{FF2B5EF4-FFF2-40B4-BE49-F238E27FC236}">
                  <a16:creationId xmlns:a16="http://schemas.microsoft.com/office/drawing/2014/main" id="{9C9E613F-D72A-4117-8DAB-A81B8489B608}"/>
                </a:ext>
              </a:extLst>
            </p:cNvPr>
            <p:cNvSpPr/>
            <p:nvPr/>
          </p:nvSpPr>
          <p:spPr>
            <a:xfrm>
              <a:off x="3726312" y="2098438"/>
              <a:ext cx="350566" cy="5091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4</a:t>
              </a:r>
            </a:p>
          </p:txBody>
        </p:sp>
        <p:sp>
          <p:nvSpPr>
            <p:cNvPr id="26" name="Rectangle 25">
              <a:extLst>
                <a:ext uri="{FF2B5EF4-FFF2-40B4-BE49-F238E27FC236}">
                  <a16:creationId xmlns:a16="http://schemas.microsoft.com/office/drawing/2014/main" id="{7F2C4414-217C-4E57-AEE6-9D2217A2084E}"/>
                </a:ext>
              </a:extLst>
            </p:cNvPr>
            <p:cNvSpPr/>
            <p:nvPr/>
          </p:nvSpPr>
          <p:spPr>
            <a:xfrm>
              <a:off x="4076878" y="2100294"/>
              <a:ext cx="410727" cy="50800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4</a:t>
              </a:r>
            </a:p>
          </p:txBody>
        </p:sp>
        <p:sp>
          <p:nvSpPr>
            <p:cNvPr id="27" name="Rectangle 26">
              <a:extLst>
                <a:ext uri="{FF2B5EF4-FFF2-40B4-BE49-F238E27FC236}">
                  <a16:creationId xmlns:a16="http://schemas.microsoft.com/office/drawing/2014/main" id="{2C820F4D-CFF4-4E77-889C-BDE7F499BF89}"/>
                </a:ext>
              </a:extLst>
            </p:cNvPr>
            <p:cNvSpPr/>
            <p:nvPr/>
          </p:nvSpPr>
          <p:spPr>
            <a:xfrm>
              <a:off x="4499930" y="2097969"/>
              <a:ext cx="202541" cy="51005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2</a:t>
              </a:r>
            </a:p>
          </p:txBody>
        </p:sp>
        <p:sp>
          <p:nvSpPr>
            <p:cNvPr id="28" name="Rectangle 27">
              <a:extLst>
                <a:ext uri="{FF2B5EF4-FFF2-40B4-BE49-F238E27FC236}">
                  <a16:creationId xmlns:a16="http://schemas.microsoft.com/office/drawing/2014/main" id="{CEAE241B-922D-4705-AA53-E8AE04817A2C}"/>
                </a:ext>
              </a:extLst>
            </p:cNvPr>
            <p:cNvSpPr/>
            <p:nvPr/>
          </p:nvSpPr>
          <p:spPr>
            <a:xfrm>
              <a:off x="1551901" y="2108210"/>
              <a:ext cx="66835" cy="49373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1</a:t>
              </a:r>
            </a:p>
          </p:txBody>
        </p:sp>
        <p:sp>
          <p:nvSpPr>
            <p:cNvPr id="29" name="Rectangle 28">
              <a:extLst>
                <a:ext uri="{FF2B5EF4-FFF2-40B4-BE49-F238E27FC236}">
                  <a16:creationId xmlns:a16="http://schemas.microsoft.com/office/drawing/2014/main" id="{613E8EBE-7ADB-4217-B5C5-7EEDFC0C9BF6}"/>
                </a:ext>
              </a:extLst>
            </p:cNvPr>
            <p:cNvSpPr/>
            <p:nvPr/>
          </p:nvSpPr>
          <p:spPr>
            <a:xfrm>
              <a:off x="2936952" y="2104065"/>
              <a:ext cx="65810" cy="49373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1</a:t>
              </a:r>
            </a:p>
          </p:txBody>
        </p:sp>
        <p:sp>
          <p:nvSpPr>
            <p:cNvPr id="30" name="Rectangle 29">
              <a:extLst>
                <a:ext uri="{FF2B5EF4-FFF2-40B4-BE49-F238E27FC236}">
                  <a16:creationId xmlns:a16="http://schemas.microsoft.com/office/drawing/2014/main" id="{CFE54C25-DC44-4445-8D66-6BAFD90A6EAE}"/>
                </a:ext>
              </a:extLst>
            </p:cNvPr>
            <p:cNvSpPr/>
            <p:nvPr/>
          </p:nvSpPr>
          <p:spPr>
            <a:xfrm>
              <a:off x="4410996" y="2096066"/>
              <a:ext cx="68072" cy="50938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1</a:t>
              </a:r>
            </a:p>
          </p:txBody>
        </p:sp>
        <p:sp>
          <p:nvSpPr>
            <p:cNvPr id="31" name="Rectangle 30">
              <a:extLst>
                <a:ext uri="{FF2B5EF4-FFF2-40B4-BE49-F238E27FC236}">
                  <a16:creationId xmlns:a16="http://schemas.microsoft.com/office/drawing/2014/main" id="{101FAEA9-21C0-4B8E-8790-6E3C91F7BA2D}"/>
                </a:ext>
              </a:extLst>
            </p:cNvPr>
            <p:cNvSpPr/>
            <p:nvPr/>
          </p:nvSpPr>
          <p:spPr>
            <a:xfrm>
              <a:off x="4723333" y="2096067"/>
              <a:ext cx="154078" cy="51222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2</a:t>
              </a:r>
            </a:p>
          </p:txBody>
        </p:sp>
        <p:sp>
          <p:nvSpPr>
            <p:cNvPr id="32" name="Rectangle 31">
              <a:extLst>
                <a:ext uri="{FF2B5EF4-FFF2-40B4-BE49-F238E27FC236}">
                  <a16:creationId xmlns:a16="http://schemas.microsoft.com/office/drawing/2014/main" id="{6773847D-83FE-429E-A254-96C17A518C2A}"/>
                </a:ext>
              </a:extLst>
            </p:cNvPr>
            <p:cNvSpPr/>
            <p:nvPr/>
          </p:nvSpPr>
          <p:spPr>
            <a:xfrm>
              <a:off x="4886128" y="2108366"/>
              <a:ext cx="539249" cy="49373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6</a:t>
              </a:r>
            </a:p>
          </p:txBody>
        </p:sp>
        <p:sp>
          <p:nvSpPr>
            <p:cNvPr id="33" name="Rectangle 32">
              <a:extLst>
                <a:ext uri="{FF2B5EF4-FFF2-40B4-BE49-F238E27FC236}">
                  <a16:creationId xmlns:a16="http://schemas.microsoft.com/office/drawing/2014/main" id="{E3290097-0A7B-498F-B03C-61A976AFCFAC}"/>
                </a:ext>
              </a:extLst>
            </p:cNvPr>
            <p:cNvSpPr/>
            <p:nvPr/>
          </p:nvSpPr>
          <p:spPr>
            <a:xfrm>
              <a:off x="5435021" y="2104065"/>
              <a:ext cx="202541" cy="4956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2</a:t>
              </a:r>
            </a:p>
          </p:txBody>
        </p:sp>
        <p:sp>
          <p:nvSpPr>
            <p:cNvPr id="34" name="Rectangle 33">
              <a:extLst>
                <a:ext uri="{FF2B5EF4-FFF2-40B4-BE49-F238E27FC236}">
                  <a16:creationId xmlns:a16="http://schemas.microsoft.com/office/drawing/2014/main" id="{75B8C208-9094-4162-8FC8-925A91DCBDC8}"/>
                </a:ext>
              </a:extLst>
            </p:cNvPr>
            <p:cNvSpPr/>
            <p:nvPr/>
          </p:nvSpPr>
          <p:spPr>
            <a:xfrm>
              <a:off x="5645821" y="2097450"/>
              <a:ext cx="414241" cy="50800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5</a:t>
              </a:r>
            </a:p>
          </p:txBody>
        </p:sp>
        <p:sp>
          <p:nvSpPr>
            <p:cNvPr id="35" name="Rectangle 34">
              <a:extLst>
                <a:ext uri="{FF2B5EF4-FFF2-40B4-BE49-F238E27FC236}">
                  <a16:creationId xmlns:a16="http://schemas.microsoft.com/office/drawing/2014/main" id="{528C4605-0021-433F-B73C-CBBF7C543208}"/>
                </a:ext>
              </a:extLst>
            </p:cNvPr>
            <p:cNvSpPr/>
            <p:nvPr/>
          </p:nvSpPr>
          <p:spPr>
            <a:xfrm>
              <a:off x="6068164" y="2105970"/>
              <a:ext cx="290453" cy="49373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3</a:t>
              </a:r>
            </a:p>
          </p:txBody>
        </p:sp>
        <p:sp>
          <p:nvSpPr>
            <p:cNvPr id="36" name="Rectangle 35">
              <a:extLst>
                <a:ext uri="{FF2B5EF4-FFF2-40B4-BE49-F238E27FC236}">
                  <a16:creationId xmlns:a16="http://schemas.microsoft.com/office/drawing/2014/main" id="{747EBAA7-4039-441C-A26F-473C888EEBC3}"/>
                </a:ext>
              </a:extLst>
            </p:cNvPr>
            <p:cNvSpPr/>
            <p:nvPr/>
          </p:nvSpPr>
          <p:spPr>
            <a:xfrm>
              <a:off x="6368447" y="2104065"/>
              <a:ext cx="202541" cy="501991"/>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2</a:t>
              </a:r>
            </a:p>
          </p:txBody>
        </p:sp>
        <p:sp>
          <p:nvSpPr>
            <p:cNvPr id="37" name="Rectangle 36">
              <a:extLst>
                <a:ext uri="{FF2B5EF4-FFF2-40B4-BE49-F238E27FC236}">
                  <a16:creationId xmlns:a16="http://schemas.microsoft.com/office/drawing/2014/main" id="{E86492B5-D425-4B0E-B4D2-97E54316B091}"/>
                </a:ext>
              </a:extLst>
            </p:cNvPr>
            <p:cNvSpPr/>
            <p:nvPr/>
          </p:nvSpPr>
          <p:spPr>
            <a:xfrm>
              <a:off x="6581316" y="2105970"/>
              <a:ext cx="433294" cy="49373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3</a:t>
              </a:r>
            </a:p>
          </p:txBody>
        </p:sp>
        <p:sp>
          <p:nvSpPr>
            <p:cNvPr id="38" name="TextBox 37">
              <a:extLst>
                <a:ext uri="{FF2B5EF4-FFF2-40B4-BE49-F238E27FC236}">
                  <a16:creationId xmlns:a16="http://schemas.microsoft.com/office/drawing/2014/main" id="{E9C63D81-81CD-4482-8613-7F78E3844BE0}"/>
                </a:ext>
              </a:extLst>
            </p:cNvPr>
            <p:cNvSpPr txBox="1"/>
            <p:nvPr/>
          </p:nvSpPr>
          <p:spPr>
            <a:xfrm rot="19713695">
              <a:off x="6871751" y="2113810"/>
              <a:ext cx="1025973" cy="523220"/>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Buffer Time</a:t>
              </a:r>
            </a:p>
          </p:txBody>
        </p:sp>
        <p:sp>
          <p:nvSpPr>
            <p:cNvPr id="39" name="Right Arrow 110">
              <a:extLst>
                <a:ext uri="{FF2B5EF4-FFF2-40B4-BE49-F238E27FC236}">
                  <a16:creationId xmlns:a16="http://schemas.microsoft.com/office/drawing/2014/main" id="{2E817D84-28B8-4658-88FB-ABBF0592D1C8}"/>
                </a:ext>
              </a:extLst>
            </p:cNvPr>
            <p:cNvSpPr/>
            <p:nvPr/>
          </p:nvSpPr>
          <p:spPr>
            <a:xfrm>
              <a:off x="1113891" y="1573094"/>
              <a:ext cx="7203667" cy="407772"/>
            </a:xfrm>
            <a:prstGeom prst="rightArrow">
              <a:avLst/>
            </a:prstGeom>
            <a:gradFill flip="none" rotWithShape="1">
              <a:gsLst>
                <a:gs pos="0">
                  <a:schemeClr val="accent2">
                    <a:lumMod val="20000"/>
                    <a:lumOff val="80000"/>
                  </a:schemeClr>
                </a:gs>
                <a:gs pos="31000">
                  <a:srgbClr val="FF7979"/>
                </a:gs>
                <a:gs pos="61000">
                  <a:srgbClr val="FF0000"/>
                </a:gs>
                <a:gs pos="98230">
                  <a:schemeClr val="tx1"/>
                </a:gs>
                <a:gs pos="80000">
                  <a:srgbClr val="C0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183AFFA2-2AC3-4084-A19E-836BE59037F2}"/>
                </a:ext>
              </a:extLst>
            </p:cNvPr>
            <p:cNvSpPr txBox="1"/>
            <p:nvPr/>
          </p:nvSpPr>
          <p:spPr>
            <a:xfrm>
              <a:off x="3323092" y="1289004"/>
              <a:ext cx="2556215" cy="369332"/>
            </a:xfrm>
            <a:prstGeom prst="rect">
              <a:avLst/>
            </a:prstGeom>
            <a:noFill/>
          </p:spPr>
          <p:txBody>
            <a:bodyPr wrap="square" rtlCol="0">
              <a:spAutoFit/>
            </a:bodyPr>
            <a:lstStyle/>
            <a:p>
              <a:pPr algn="ctr"/>
              <a:r>
                <a:rPr lang="en-US" b="1" dirty="0">
                  <a:latin typeface="Cambria" panose="02040503050406030204" pitchFamily="18" charset="0"/>
                  <a:ea typeface="Cambria" panose="02040503050406030204" pitchFamily="18" charset="0"/>
                </a:rPr>
                <a:t>Time to breakdown</a:t>
              </a:r>
            </a:p>
          </p:txBody>
        </p:sp>
      </p:grpSp>
      <p:sp>
        <p:nvSpPr>
          <p:cNvPr id="42" name="Rectangle 41">
            <a:extLst>
              <a:ext uri="{FF2B5EF4-FFF2-40B4-BE49-F238E27FC236}">
                <a16:creationId xmlns:a16="http://schemas.microsoft.com/office/drawing/2014/main" id="{8D82505A-1110-4EBE-9CC4-42716CAC6839}"/>
              </a:ext>
            </a:extLst>
          </p:cNvPr>
          <p:cNvSpPr/>
          <p:nvPr/>
        </p:nvSpPr>
        <p:spPr>
          <a:xfrm>
            <a:off x="7074527" y="3849344"/>
            <a:ext cx="1818181" cy="3390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6</a:t>
            </a:r>
          </a:p>
        </p:txBody>
      </p:sp>
      <p:sp>
        <p:nvSpPr>
          <p:cNvPr id="43" name="Rectangle 42">
            <a:extLst>
              <a:ext uri="{FF2B5EF4-FFF2-40B4-BE49-F238E27FC236}">
                <a16:creationId xmlns:a16="http://schemas.microsoft.com/office/drawing/2014/main" id="{3ABAA2AD-926B-4044-86B0-54E43D4E3CB5}"/>
              </a:ext>
            </a:extLst>
          </p:cNvPr>
          <p:cNvSpPr/>
          <p:nvPr/>
        </p:nvSpPr>
        <p:spPr>
          <a:xfrm>
            <a:off x="7074526" y="4198336"/>
            <a:ext cx="1818181" cy="33901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Project 2</a:t>
            </a:r>
          </a:p>
        </p:txBody>
      </p:sp>
      <p:sp>
        <p:nvSpPr>
          <p:cNvPr id="44" name="Rectangle 43">
            <a:extLst>
              <a:ext uri="{FF2B5EF4-FFF2-40B4-BE49-F238E27FC236}">
                <a16:creationId xmlns:a16="http://schemas.microsoft.com/office/drawing/2014/main" id="{4519286C-436A-4F1B-93D5-8C2A969853A7}"/>
              </a:ext>
            </a:extLst>
          </p:cNvPr>
          <p:cNvSpPr/>
          <p:nvPr/>
        </p:nvSpPr>
        <p:spPr>
          <a:xfrm>
            <a:off x="7074527" y="4547328"/>
            <a:ext cx="1818181" cy="33901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3</a:t>
            </a:r>
          </a:p>
        </p:txBody>
      </p:sp>
      <p:sp>
        <p:nvSpPr>
          <p:cNvPr id="45" name="Rectangle 44">
            <a:extLst>
              <a:ext uri="{FF2B5EF4-FFF2-40B4-BE49-F238E27FC236}">
                <a16:creationId xmlns:a16="http://schemas.microsoft.com/office/drawing/2014/main" id="{3D87B4FC-F7E6-4274-B8AB-A891D3F223E4}"/>
              </a:ext>
            </a:extLst>
          </p:cNvPr>
          <p:cNvSpPr/>
          <p:nvPr/>
        </p:nvSpPr>
        <p:spPr>
          <a:xfrm>
            <a:off x="7074526" y="4883804"/>
            <a:ext cx="1818181" cy="33901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4</a:t>
            </a:r>
          </a:p>
        </p:txBody>
      </p:sp>
      <p:sp>
        <p:nvSpPr>
          <p:cNvPr id="46" name="Rectangle 45">
            <a:extLst>
              <a:ext uri="{FF2B5EF4-FFF2-40B4-BE49-F238E27FC236}">
                <a16:creationId xmlns:a16="http://schemas.microsoft.com/office/drawing/2014/main" id="{F8B02064-2FE4-4A3D-B06C-9BF93383A9A7}"/>
              </a:ext>
            </a:extLst>
          </p:cNvPr>
          <p:cNvSpPr/>
          <p:nvPr/>
        </p:nvSpPr>
        <p:spPr>
          <a:xfrm>
            <a:off x="7073525" y="5233987"/>
            <a:ext cx="1818181" cy="33901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1</a:t>
            </a:r>
          </a:p>
        </p:txBody>
      </p:sp>
      <p:sp>
        <p:nvSpPr>
          <p:cNvPr id="47" name="Rectangle 46">
            <a:extLst>
              <a:ext uri="{FF2B5EF4-FFF2-40B4-BE49-F238E27FC236}">
                <a16:creationId xmlns:a16="http://schemas.microsoft.com/office/drawing/2014/main" id="{276CFE92-FDF9-4AA2-B9E1-2BE023EAE341}"/>
              </a:ext>
            </a:extLst>
          </p:cNvPr>
          <p:cNvSpPr/>
          <p:nvPr/>
        </p:nvSpPr>
        <p:spPr>
          <a:xfrm>
            <a:off x="7074526" y="5581628"/>
            <a:ext cx="1818181" cy="33901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5 </a:t>
            </a:r>
          </a:p>
        </p:txBody>
      </p:sp>
      <p:sp>
        <p:nvSpPr>
          <p:cNvPr id="48" name="TextBox 47">
            <a:extLst>
              <a:ext uri="{FF2B5EF4-FFF2-40B4-BE49-F238E27FC236}">
                <a16:creationId xmlns:a16="http://schemas.microsoft.com/office/drawing/2014/main" id="{70C0757E-EFAB-4154-AD4C-BCEF70C2A2BF}"/>
              </a:ext>
            </a:extLst>
          </p:cNvPr>
          <p:cNvSpPr txBox="1"/>
          <p:nvPr/>
        </p:nvSpPr>
        <p:spPr>
          <a:xfrm>
            <a:off x="8786398" y="3340073"/>
            <a:ext cx="1055929" cy="461665"/>
          </a:xfrm>
          <a:prstGeom prst="rect">
            <a:avLst/>
          </a:prstGeom>
          <a:noFill/>
        </p:spPr>
        <p:txBody>
          <a:bodyPr wrap="square" rtlCol="0">
            <a:spAutoFit/>
          </a:bodyPr>
          <a:lstStyle/>
          <a:p>
            <a:pPr algn="ctr"/>
            <a:r>
              <a:rPr lang="en-US" sz="1200" dirty="0">
                <a:latin typeface="Cambria" panose="02040503050406030204" pitchFamily="18" charset="0"/>
                <a:ea typeface="Cambria" panose="02040503050406030204" pitchFamily="18" charset="0"/>
              </a:rPr>
              <a:t>Weighted Priority</a:t>
            </a:r>
          </a:p>
        </p:txBody>
      </p:sp>
      <p:sp>
        <p:nvSpPr>
          <p:cNvPr id="49" name="Rectangle 48">
            <a:extLst>
              <a:ext uri="{FF2B5EF4-FFF2-40B4-BE49-F238E27FC236}">
                <a16:creationId xmlns:a16="http://schemas.microsoft.com/office/drawing/2014/main" id="{4E104AE0-3AB0-4E87-BD12-1C51BAE694CD}"/>
              </a:ext>
            </a:extLst>
          </p:cNvPr>
          <p:cNvSpPr/>
          <p:nvPr/>
        </p:nvSpPr>
        <p:spPr>
          <a:xfrm>
            <a:off x="8902014" y="3854008"/>
            <a:ext cx="345941" cy="33901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50" name="Rectangle 49">
            <a:extLst>
              <a:ext uri="{FF2B5EF4-FFF2-40B4-BE49-F238E27FC236}">
                <a16:creationId xmlns:a16="http://schemas.microsoft.com/office/drawing/2014/main" id="{ACD36FAE-8AE6-4797-A447-2DEA07175C03}"/>
              </a:ext>
            </a:extLst>
          </p:cNvPr>
          <p:cNvSpPr/>
          <p:nvPr/>
        </p:nvSpPr>
        <p:spPr>
          <a:xfrm>
            <a:off x="8903339" y="4197526"/>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51" name="Rectangle 50">
            <a:extLst>
              <a:ext uri="{FF2B5EF4-FFF2-40B4-BE49-F238E27FC236}">
                <a16:creationId xmlns:a16="http://schemas.microsoft.com/office/drawing/2014/main" id="{040B3B9B-9792-452E-93B9-9A7092145C90}"/>
              </a:ext>
            </a:extLst>
          </p:cNvPr>
          <p:cNvSpPr/>
          <p:nvPr/>
        </p:nvSpPr>
        <p:spPr>
          <a:xfrm>
            <a:off x="8902014" y="4546251"/>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2" name="Rectangle 51">
            <a:extLst>
              <a:ext uri="{FF2B5EF4-FFF2-40B4-BE49-F238E27FC236}">
                <a16:creationId xmlns:a16="http://schemas.microsoft.com/office/drawing/2014/main" id="{5CDE6283-B235-48D0-B631-35A8B5A97252}"/>
              </a:ext>
            </a:extLst>
          </p:cNvPr>
          <p:cNvSpPr/>
          <p:nvPr/>
        </p:nvSpPr>
        <p:spPr>
          <a:xfrm>
            <a:off x="8903972" y="4885257"/>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53" name="Rectangle 52">
            <a:extLst>
              <a:ext uri="{FF2B5EF4-FFF2-40B4-BE49-F238E27FC236}">
                <a16:creationId xmlns:a16="http://schemas.microsoft.com/office/drawing/2014/main" id="{18992328-9B48-48CB-B05E-03EA11DB4DD8}"/>
              </a:ext>
            </a:extLst>
          </p:cNvPr>
          <p:cNvSpPr/>
          <p:nvPr/>
        </p:nvSpPr>
        <p:spPr>
          <a:xfrm>
            <a:off x="8902014" y="5233987"/>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4" name="Rectangle 53">
            <a:extLst>
              <a:ext uri="{FF2B5EF4-FFF2-40B4-BE49-F238E27FC236}">
                <a16:creationId xmlns:a16="http://schemas.microsoft.com/office/drawing/2014/main" id="{EEC7EE81-3E58-4DFF-BE64-4FEC05B94FF3}"/>
              </a:ext>
            </a:extLst>
          </p:cNvPr>
          <p:cNvSpPr/>
          <p:nvPr/>
        </p:nvSpPr>
        <p:spPr>
          <a:xfrm>
            <a:off x="8902013" y="5581628"/>
            <a:ext cx="345941" cy="33901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55" name="Straight Connector 54">
            <a:extLst>
              <a:ext uri="{FF2B5EF4-FFF2-40B4-BE49-F238E27FC236}">
                <a16:creationId xmlns:a16="http://schemas.microsoft.com/office/drawing/2014/main" id="{5E955890-FC6C-49E4-8A42-F90F6BC681B2}"/>
              </a:ext>
            </a:extLst>
          </p:cNvPr>
          <p:cNvCxnSpPr/>
          <p:nvPr/>
        </p:nvCxnSpPr>
        <p:spPr>
          <a:xfrm>
            <a:off x="7073525" y="3227926"/>
            <a:ext cx="0" cy="28387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4BBD73F-EEFA-4F95-BC51-43B4C8C684C1}"/>
              </a:ext>
            </a:extLst>
          </p:cNvPr>
          <p:cNvCxnSpPr/>
          <p:nvPr/>
        </p:nvCxnSpPr>
        <p:spPr>
          <a:xfrm>
            <a:off x="8891706" y="3211650"/>
            <a:ext cx="0" cy="28387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A35FFC2-92AF-4C9E-9D4E-68D1A717A8A0}"/>
              </a:ext>
            </a:extLst>
          </p:cNvPr>
          <p:cNvCxnSpPr/>
          <p:nvPr/>
        </p:nvCxnSpPr>
        <p:spPr>
          <a:xfrm>
            <a:off x="6953450" y="5920638"/>
            <a:ext cx="20116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7EF50B0-3683-4B07-AC3B-56EEABC8CD6E}"/>
              </a:ext>
            </a:extLst>
          </p:cNvPr>
          <p:cNvSpPr txBox="1"/>
          <p:nvPr/>
        </p:nvSpPr>
        <p:spPr>
          <a:xfrm>
            <a:off x="4214750" y="4400184"/>
            <a:ext cx="2546556" cy="461665"/>
          </a:xfrm>
          <a:prstGeom prst="rect">
            <a:avLst/>
          </a:prstGeom>
          <a:noFill/>
        </p:spPr>
        <p:txBody>
          <a:bodyPr wrap="square" rtlCol="0">
            <a:spAutoFit/>
          </a:bodyPr>
          <a:lstStyle/>
          <a:p>
            <a:pPr algn="ctr"/>
            <a:r>
              <a:rPr lang="en-US" sz="2400" b="1" dirty="0">
                <a:latin typeface="Cambria" panose="02040503050406030204" pitchFamily="18" charset="0"/>
                <a:ea typeface="Cambria" panose="02040503050406030204" pitchFamily="18" charset="0"/>
              </a:rPr>
              <a:t>Priority Stack</a:t>
            </a:r>
          </a:p>
        </p:txBody>
      </p:sp>
      <p:sp>
        <p:nvSpPr>
          <p:cNvPr id="59" name="TextBox 58">
            <a:extLst>
              <a:ext uri="{FF2B5EF4-FFF2-40B4-BE49-F238E27FC236}">
                <a16:creationId xmlns:a16="http://schemas.microsoft.com/office/drawing/2014/main" id="{D201E24E-1568-4E16-A5BE-86215380D5A6}"/>
              </a:ext>
            </a:extLst>
          </p:cNvPr>
          <p:cNvSpPr txBox="1"/>
          <p:nvPr/>
        </p:nvSpPr>
        <p:spPr>
          <a:xfrm>
            <a:off x="9205533" y="3905682"/>
            <a:ext cx="2982558" cy="2010807"/>
          </a:xfrm>
          <a:prstGeom prst="rect">
            <a:avLst/>
          </a:prstGeom>
          <a:noFill/>
        </p:spPr>
        <p:txBody>
          <a:bodyPr wrap="square" rtlCol="0">
            <a:spAutoFit/>
          </a:bodyPr>
          <a:lstStyle/>
          <a:p>
            <a:pPr>
              <a:spcBef>
                <a:spcPts val="200"/>
              </a:spcBef>
              <a:spcAft>
                <a:spcPts val="200"/>
              </a:spcAft>
            </a:pPr>
            <a:r>
              <a:rPr lang="en-US" dirty="0">
                <a:latin typeface="Cambria" panose="02040503050406030204" pitchFamily="18" charset="0"/>
                <a:ea typeface="Cambria" panose="02040503050406030204" pitchFamily="18" charset="0"/>
              </a:rPr>
              <a:t>Completed by Tuesday</a:t>
            </a:r>
          </a:p>
          <a:p>
            <a:pPr>
              <a:spcBef>
                <a:spcPts val="200"/>
              </a:spcBef>
              <a:spcAft>
                <a:spcPts val="200"/>
              </a:spcAft>
            </a:pPr>
            <a:r>
              <a:rPr lang="en-US" dirty="0">
                <a:latin typeface="Cambria" panose="02040503050406030204" pitchFamily="18" charset="0"/>
                <a:ea typeface="Cambria" panose="02040503050406030204" pitchFamily="18" charset="0"/>
              </a:rPr>
              <a:t>Completed by Wednesday</a:t>
            </a:r>
          </a:p>
          <a:p>
            <a:pPr>
              <a:spcBef>
                <a:spcPts val="200"/>
              </a:spcBef>
              <a:spcAft>
                <a:spcPts val="200"/>
              </a:spcAft>
            </a:pPr>
            <a:r>
              <a:rPr lang="en-US" dirty="0">
                <a:latin typeface="Cambria" panose="02040503050406030204" pitchFamily="18" charset="0"/>
                <a:ea typeface="Cambria" panose="02040503050406030204" pitchFamily="18" charset="0"/>
              </a:rPr>
              <a:t>Completed by Wednesday</a:t>
            </a:r>
          </a:p>
          <a:p>
            <a:pPr>
              <a:spcBef>
                <a:spcPts val="200"/>
              </a:spcBef>
              <a:spcAft>
                <a:spcPts val="200"/>
              </a:spcAft>
            </a:pPr>
            <a:r>
              <a:rPr lang="en-US" dirty="0">
                <a:latin typeface="Cambria" panose="02040503050406030204" pitchFamily="18" charset="0"/>
                <a:ea typeface="Cambria" panose="02040503050406030204" pitchFamily="18" charset="0"/>
              </a:rPr>
              <a:t>Completed by Thursday</a:t>
            </a:r>
          </a:p>
          <a:p>
            <a:pPr>
              <a:spcBef>
                <a:spcPts val="200"/>
              </a:spcBef>
              <a:spcAft>
                <a:spcPts val="200"/>
              </a:spcAft>
            </a:pPr>
            <a:r>
              <a:rPr lang="en-US" dirty="0">
                <a:latin typeface="Cambria" panose="02040503050406030204" pitchFamily="18" charset="0"/>
                <a:ea typeface="Cambria" panose="02040503050406030204" pitchFamily="18" charset="0"/>
              </a:rPr>
              <a:t>Completed by Friday</a:t>
            </a:r>
          </a:p>
          <a:p>
            <a:pPr>
              <a:spcBef>
                <a:spcPts val="200"/>
              </a:spcBef>
              <a:spcAft>
                <a:spcPts val="200"/>
              </a:spcAft>
            </a:pPr>
            <a:r>
              <a:rPr lang="en-US" dirty="0">
                <a:latin typeface="Cambria" panose="02040503050406030204" pitchFamily="18" charset="0"/>
                <a:ea typeface="Cambria" panose="02040503050406030204" pitchFamily="18" charset="0"/>
              </a:rPr>
              <a:t>Completed by Friday</a:t>
            </a:r>
          </a:p>
        </p:txBody>
      </p:sp>
    </p:spTree>
    <p:extLst>
      <p:ext uri="{BB962C8B-B14F-4D97-AF65-F5344CB8AC3E}">
        <p14:creationId xmlns:p14="http://schemas.microsoft.com/office/powerpoint/2010/main" val="781383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Widescreen</PresentationFormat>
  <Paragraphs>165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vt:lpstr>
      <vt:lpstr>Proxima Nova</vt:lpstr>
      <vt:lpstr>Wingdings</vt:lpstr>
      <vt:lpstr>Office Theme</vt:lpstr>
      <vt:lpstr>Predicting machine damage accumulation using a data-driven surrogate model</vt:lpstr>
      <vt:lpstr>The Problem</vt:lpstr>
      <vt:lpstr>PowerPoint Presentation</vt:lpstr>
      <vt:lpstr>Approach</vt:lpstr>
      <vt:lpstr>Results</vt:lpstr>
      <vt:lpstr>PowerPoint Presentation</vt:lpstr>
      <vt:lpstr>What next? – The paradigm shift!</vt:lpstr>
      <vt:lpstr>Potential Applications of the work</vt:lpstr>
      <vt:lpstr>PowerPoint Presentation</vt:lpstr>
      <vt:lpstr>PowerPoint Presentation</vt:lpstr>
      <vt:lpstr>Closure &amp;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Meehan</dc:creator>
  <cp:lastModifiedBy>shambhavi</cp:lastModifiedBy>
  <cp:revision>47</cp:revision>
  <dcterms:created xsi:type="dcterms:W3CDTF">2020-05-05T18:14:27Z</dcterms:created>
  <dcterms:modified xsi:type="dcterms:W3CDTF">2020-08-16T21:40:38Z</dcterms:modified>
</cp:coreProperties>
</file>