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5" r:id="rId4"/>
    <p:sldId id="260" r:id="rId5"/>
    <p:sldId id="266" r:id="rId6"/>
    <p:sldId id="261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245B45"/>
    <a:srgbClr val="0099CC"/>
    <a:srgbClr val="03A24B"/>
    <a:srgbClr val="62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5" autoAdjust="0"/>
    <p:restoredTop sz="78571" autoAdjust="0"/>
  </p:normalViewPr>
  <p:slideViewPr>
    <p:cSldViewPr snapToGrid="0">
      <p:cViewPr varScale="1">
        <p:scale>
          <a:sx n="67" d="100"/>
          <a:sy n="67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27F5-A712-4301-BA0C-40DABA2A991E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098D-877A-4CC1-90F4-25D17BD68F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2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098D-877A-4CC1-90F4-25D17BD68F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5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A098D-877A-4CC1-90F4-25D17BD68F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684617-07BE-E44C-991F-C9D078341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683D-DDEF-4CE9-AD3B-A0BBEE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3" y="1709739"/>
            <a:ext cx="10515600" cy="963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870CC-571E-4572-9B86-9740146B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3" y="27606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62733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4CBBD-85F8-564D-A456-35BF8AC8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117-AEFA-4C25-B338-D7FE4AF4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27D5-4147-494B-8930-AC987C5E4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D0E9-291D-4A99-A8EF-619F9CD3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309688"/>
            <a:ext cx="9370142" cy="2387600"/>
          </a:xfrm>
        </p:spPr>
        <p:txBody>
          <a:bodyPr anchor="b">
            <a:normAutofit/>
          </a:bodyPr>
          <a:lstStyle>
            <a:lvl1pPr algn="ctr">
              <a:defRPr sz="5400" baseline="0">
                <a:solidFill>
                  <a:srgbClr val="245B4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12084-0687-465B-9CBF-C51D4552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7"/>
            <a:ext cx="9370142" cy="88946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BF0620-70C6-3D41-BDEC-4DF14F331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5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9B9-9BB1-4DF7-9736-893261F9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F006-2C46-481F-A703-78759454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E71246-ED54-3E49-806B-1A12361E8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7C0-E190-4A24-9107-CD9F126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420777"/>
            <a:ext cx="10515600" cy="8421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1B68-50F6-443D-BEBD-BAE226A4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F201-9652-40F1-86B0-60DC5745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4634" y="2262946"/>
            <a:ext cx="5181600" cy="3879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1A294-86AE-C748-8FCD-629417BE0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193-15A4-4F56-98A2-6A8984CF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951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8CF4F-6D38-4108-BEED-17A0B7155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DD26E-FDE8-473A-AD3F-EE8FF86A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319462"/>
            <a:ext cx="5157787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52E7-2B16-4AA4-83A9-B2438E435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55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B4CC-714A-45F6-859A-4A8FEAAB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19462"/>
            <a:ext cx="5183188" cy="281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F5CD114-9063-C040-9310-B06C0179C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172-3A85-4C0D-BB4C-F293172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600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5511-D1F4-4E9E-B529-1D3EC35D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90317"/>
            <a:ext cx="6172200" cy="3923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65F5-4482-4E73-A251-6276492F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60291"/>
            <a:ext cx="3932237" cy="2853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3DA5F5-C5FD-0F44-BD64-5B3F9B73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3046-D069-48EE-8F7A-53B7097D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2232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9933-0A14-42A4-81A7-0F35CCDD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152549"/>
            <a:ext cx="6172200" cy="38131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AA8-491D-4E15-B4FC-5F6CD01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2523"/>
            <a:ext cx="3932237" cy="274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7854713-5E6A-864E-9C3A-AD9F3F24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817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FC21-697B-4415-815C-37D25AC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F32-70D4-4305-B0DE-E5D6E516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634" y="2769843"/>
            <a:ext cx="10515600" cy="186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530A-3B67-4B2D-AA91-3CD01D386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01942" y="6407692"/>
            <a:ext cx="1540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fld id="{B760D7ED-57D9-4CB1-B461-8C85DBCB7A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sign in the dark&#10;&#10;Description automatically generated">
            <a:extLst>
              <a:ext uri="{FF2B5EF4-FFF2-40B4-BE49-F238E27FC236}">
                <a16:creationId xmlns:a16="http://schemas.microsoft.com/office/drawing/2014/main" id="{7D024407-927C-9940-8986-994258F5FEF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54059" y="6322510"/>
            <a:ext cx="2488750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4" r:id="rId3"/>
    <p:sldLayoutId id="2147483649" r:id="rId4"/>
    <p:sldLayoutId id="2147483650" r:id="rId5"/>
    <p:sldLayoutId id="2147483652" r:id="rId6"/>
    <p:sldLayoutId id="2147483653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245B45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15E6-E20C-2644-BDC7-0DDF532F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09688"/>
            <a:ext cx="12192001" cy="227933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a Data-Driven Surrogate Model for Machine Damage Accumulation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6CADD-2850-CB40-84C2-92FF5618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58" y="3889016"/>
            <a:ext cx="9370142" cy="1659295"/>
          </a:xfrm>
        </p:spPr>
        <p:txBody>
          <a:bodyPr/>
          <a:lstStyle/>
          <a:p>
            <a:r>
              <a:rPr lang="en-US" dirty="0"/>
              <a:t>Problem 1</a:t>
            </a:r>
          </a:p>
          <a:p>
            <a:r>
              <a:rPr lang="en-US" dirty="0"/>
              <a:t>Team name: </a:t>
            </a:r>
            <a:r>
              <a:rPr lang="en-US" dirty="0">
                <a:solidFill>
                  <a:srgbClr val="FF0000"/>
                </a:solidFill>
              </a:rPr>
              <a:t>What the Hack?</a:t>
            </a:r>
          </a:p>
          <a:p>
            <a:r>
              <a:rPr lang="en-US" b="1" dirty="0"/>
              <a:t>Bi Senior Foua, Madan Dahal, Laxmi Poudel</a:t>
            </a:r>
          </a:p>
        </p:txBody>
      </p:sp>
    </p:spTree>
    <p:extLst>
      <p:ext uri="{BB962C8B-B14F-4D97-AF65-F5344CB8AC3E}">
        <p14:creationId xmlns:p14="http://schemas.microsoft.com/office/powerpoint/2010/main" val="31437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473" y="2145671"/>
            <a:ext cx="11764155" cy="412123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Sensor Data Analysis and Machine Learning</a:t>
            </a:r>
          </a:p>
          <a:p>
            <a:pPr lvl="1"/>
            <a:r>
              <a:rPr lang="en-US" dirty="0"/>
              <a:t>Background</a:t>
            </a:r>
          </a:p>
          <a:p>
            <a:pPr lvl="2"/>
            <a:r>
              <a:rPr lang="en-US" dirty="0"/>
              <a:t>Problem origination: Bernard M. Gordon Learning Factory but general to any machining shop</a:t>
            </a:r>
          </a:p>
          <a:p>
            <a:pPr lvl="2"/>
            <a:r>
              <a:rPr lang="en-US" dirty="0"/>
              <a:t>Eventual Objective:</a:t>
            </a:r>
          </a:p>
          <a:p>
            <a:pPr lvl="3"/>
            <a:r>
              <a:rPr lang="en-US" dirty="0"/>
              <a:t>Prognostics</a:t>
            </a:r>
          </a:p>
          <a:p>
            <a:pPr lvl="3"/>
            <a:r>
              <a:rPr lang="en-US" dirty="0"/>
              <a:t>Remaining useful life analysis</a:t>
            </a:r>
          </a:p>
          <a:p>
            <a:pPr lvl="3"/>
            <a:r>
              <a:rPr lang="en-US" dirty="0"/>
              <a:t>Predictive maintenance</a:t>
            </a:r>
          </a:p>
          <a:p>
            <a:pPr lvl="3"/>
            <a:r>
              <a:rPr lang="en-US" dirty="0"/>
              <a:t>Forecasting </a:t>
            </a:r>
          </a:p>
          <a:p>
            <a:pPr lvl="2"/>
            <a:r>
              <a:rPr lang="en-US" dirty="0"/>
              <a:t>Immediate Objective: Fault accumulation prediction 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Two weeks of labeled data for training </a:t>
            </a:r>
          </a:p>
          <a:p>
            <a:pPr lvl="2"/>
            <a:r>
              <a:rPr lang="en-US" dirty="0"/>
              <a:t>5 machines: 3X Bridgeport, 1X Drill press, and 1X Lathe</a:t>
            </a:r>
          </a:p>
          <a:p>
            <a:pPr lvl="1"/>
            <a:r>
              <a:rPr lang="en-US" dirty="0"/>
              <a:t>Challenges:</a:t>
            </a:r>
          </a:p>
          <a:p>
            <a:pPr lvl="2"/>
            <a:r>
              <a:rPr lang="en-US" dirty="0"/>
              <a:t>Data cleaning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85706" y="3012965"/>
            <a:ext cx="9307529" cy="1919664"/>
            <a:chOff x="2742634" y="4289504"/>
            <a:chExt cx="9307529" cy="1919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571" y="4289834"/>
              <a:ext cx="552961" cy="49944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8849" y="4994495"/>
              <a:ext cx="552961" cy="49944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634" y="5709719"/>
              <a:ext cx="552961" cy="499449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4" idx="3"/>
              <a:endCxn id="33" idx="2"/>
            </p:cNvCxnSpPr>
            <p:nvPr/>
          </p:nvCxnSpPr>
          <p:spPr>
            <a:xfrm>
              <a:off x="3369532" y="4539559"/>
              <a:ext cx="686422" cy="6480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33" idx="2"/>
            </p:cNvCxnSpPr>
            <p:nvPr/>
          </p:nvCxnSpPr>
          <p:spPr>
            <a:xfrm flipV="1">
              <a:off x="3331810" y="5187635"/>
              <a:ext cx="724144" cy="56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3"/>
              <a:endCxn id="33" idx="2"/>
            </p:cNvCxnSpPr>
            <p:nvPr/>
          </p:nvCxnSpPr>
          <p:spPr>
            <a:xfrm flipV="1">
              <a:off x="3295595" y="5187635"/>
              <a:ext cx="760359" cy="7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75295" y="4508624"/>
              <a:ext cx="1394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roxima Nova" panose="02000506030000020004"/>
                </a:rPr>
                <a:t>Sensor dataset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4"/>
            <a:srcRect l="12204" t="14749" r="26932" b="14224"/>
            <a:stretch/>
          </p:blipFill>
          <p:spPr>
            <a:xfrm>
              <a:off x="4055954" y="4888871"/>
              <a:ext cx="624688" cy="597528"/>
            </a:xfrm>
            <a:prstGeom prst="flowChartConnector">
              <a:avLst/>
            </a:prstGeom>
          </p:spPr>
        </p:pic>
        <p:cxnSp>
          <p:nvCxnSpPr>
            <p:cNvPr id="35" name="Straight Arrow Connector 34"/>
            <p:cNvCxnSpPr>
              <a:stCxn id="33" idx="6"/>
            </p:cNvCxnSpPr>
            <p:nvPr/>
          </p:nvCxnSpPr>
          <p:spPr>
            <a:xfrm flipV="1">
              <a:off x="4680642" y="5169529"/>
              <a:ext cx="470780" cy="181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3621" y="4553893"/>
              <a:ext cx="1694989" cy="1110510"/>
            </a:xfrm>
            <a:prstGeom prst="rect">
              <a:avLst/>
            </a:prstGeom>
          </p:spPr>
        </p:pic>
        <p:sp>
          <p:nvSpPr>
            <p:cNvPr id="38" name="Flowchart: Connector 37"/>
            <p:cNvSpPr/>
            <p:nvPr/>
          </p:nvSpPr>
          <p:spPr>
            <a:xfrm>
              <a:off x="7351414" y="4399983"/>
              <a:ext cx="1511929" cy="1448554"/>
            </a:xfrm>
            <a:prstGeom prst="flowChartConnector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00506030000020004"/>
                </a:rPr>
                <a:t>Training and Testing Data</a:t>
              </a:r>
            </a:p>
          </p:txBody>
        </p:sp>
        <p:cxnSp>
          <p:nvCxnSpPr>
            <p:cNvPr id="39" name="Straight Arrow Connector 38"/>
            <p:cNvCxnSpPr>
              <a:stCxn id="36" idx="3"/>
              <a:endCxn id="38" idx="2"/>
            </p:cNvCxnSpPr>
            <p:nvPr/>
          </p:nvCxnSpPr>
          <p:spPr>
            <a:xfrm>
              <a:off x="6868610" y="5109148"/>
              <a:ext cx="482804" cy="1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7374" y="4289504"/>
              <a:ext cx="1593598" cy="151391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V="1">
              <a:off x="8849810" y="5169529"/>
              <a:ext cx="357564" cy="14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0812903" y="5131806"/>
              <a:ext cx="357564" cy="14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Flowchart: Terminator 42"/>
            <p:cNvSpPr/>
            <p:nvPr/>
          </p:nvSpPr>
          <p:spPr>
            <a:xfrm>
              <a:off x="11181030" y="4879818"/>
              <a:ext cx="869133" cy="516047"/>
            </a:xfrm>
            <a:prstGeom prst="flowChartTerminator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roxima Nova" panose="02000506030000020004"/>
                </a:rPr>
                <a:t>Output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60196" y="3440317"/>
            <a:ext cx="1766933" cy="1999306"/>
            <a:chOff x="7060196" y="3440317"/>
            <a:chExt cx="1766933" cy="1999306"/>
          </a:xfrm>
        </p:grpSpPr>
        <p:sp>
          <p:nvSpPr>
            <p:cNvPr id="10" name="Rectangle 9"/>
            <p:cNvSpPr/>
            <p:nvPr/>
          </p:nvSpPr>
          <p:spPr>
            <a:xfrm>
              <a:off x="8102853" y="3449371"/>
              <a:ext cx="724276" cy="688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60196" y="4751561"/>
              <a:ext cx="724276" cy="6880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1112" y="3440317"/>
              <a:ext cx="1764459" cy="1994356"/>
            </a:xfrm>
            <a:prstGeom prst="snip2DiagRect">
              <a:avLst>
                <a:gd name="adj1" fmla="val 0"/>
                <a:gd name="adj2" fmla="val 36165"/>
              </a:avLst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9258" y="3956363"/>
            <a:ext cx="1044567" cy="14647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079" y="4277280"/>
            <a:ext cx="1897173" cy="11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937" y="2188297"/>
            <a:ext cx="9569514" cy="38794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Why develop a surrogate model?</a:t>
            </a:r>
          </a:p>
          <a:p>
            <a:r>
              <a:rPr lang="en-US" dirty="0"/>
              <a:t>Problem domain: Application of sensor data in PM, Industrial IoT, Health monitoring, Stock price prediction </a:t>
            </a:r>
          </a:p>
          <a:p>
            <a:r>
              <a:rPr lang="en-US" dirty="0"/>
              <a:t>Most popular approach: </a:t>
            </a:r>
          </a:p>
          <a:p>
            <a:pPr lvl="1"/>
            <a:r>
              <a:rPr lang="en-US" dirty="0"/>
              <a:t>Deep Learning are effective for prediction and regression</a:t>
            </a:r>
          </a:p>
          <a:p>
            <a:pPr lvl="1"/>
            <a:r>
              <a:rPr lang="en-US" dirty="0"/>
              <a:t>CNN, RNN, LSTM, Autoencoders are some of the popular DL methods</a:t>
            </a:r>
          </a:p>
          <a:p>
            <a:pPr lvl="1"/>
            <a:r>
              <a:rPr lang="en-US" dirty="0"/>
              <a:t>Long et al. even combined CNN and ANN with multi-filters neural network to improve the predicting ability of the model </a:t>
            </a:r>
            <a:r>
              <a:rPr lang="en-US" sz="1600" dirty="0"/>
              <a:t>[Long et al., 2018]</a:t>
            </a:r>
          </a:p>
          <a:p>
            <a:pPr lvl="1"/>
            <a:r>
              <a:rPr lang="en-US" dirty="0"/>
              <a:t>Namuduri et al. provides common us of ML methods to PM using sensor data </a:t>
            </a:r>
            <a:r>
              <a:rPr lang="en-US" sz="1600" dirty="0"/>
              <a:t>[Namuduri et al., 2020]</a:t>
            </a:r>
            <a:endParaRPr lang="en-US" dirty="0"/>
          </a:p>
          <a:p>
            <a:r>
              <a:rPr lang="en-US" dirty="0"/>
              <a:t>Programming Language: Python</a:t>
            </a:r>
          </a:p>
          <a:p>
            <a:r>
              <a:rPr lang="en-US" dirty="0"/>
              <a:t>Framework : TensorFlow, Keras </a:t>
            </a:r>
          </a:p>
          <a:p>
            <a:r>
              <a:rPr lang="en-US" dirty="0"/>
              <a:t>Algorithm: SVM, DL, GB, Ensemble, RF, KNN, LR </a:t>
            </a:r>
          </a:p>
          <a:p>
            <a:pPr lvl="1"/>
            <a:r>
              <a:rPr lang="en-US" dirty="0"/>
              <a:t>To provide end user flexibility to choose model that works for their objective</a:t>
            </a:r>
          </a:p>
          <a:p>
            <a:pPr lvl="1"/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199176" y="2073243"/>
            <a:ext cx="1892175" cy="633742"/>
          </a:xfrm>
          <a:prstGeom prst="parallelogram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xima Nova" panose="02000506030000020004"/>
              </a:rPr>
              <a:t>Problem Understanding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177" y="3032911"/>
            <a:ext cx="1720159" cy="516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xima Nova" panose="02000506030000020004"/>
              </a:rPr>
              <a:t>Literature Review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722" y="3891481"/>
            <a:ext cx="1720159" cy="48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xima Nova" panose="02000506030000020004"/>
              </a:rPr>
              <a:t>Data Cleaning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105" y="4713836"/>
            <a:ext cx="1720159" cy="4556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xima Nova" panose="02000506030000020004"/>
              </a:rPr>
              <a:t>Model Building </a:t>
            </a:r>
          </a:p>
        </p:txBody>
      </p:sp>
      <p:sp>
        <p:nvSpPr>
          <p:cNvPr id="7" name="Down Arrow 6"/>
          <p:cNvSpPr/>
          <p:nvPr/>
        </p:nvSpPr>
        <p:spPr>
          <a:xfrm>
            <a:off x="977774" y="2716038"/>
            <a:ext cx="235390" cy="371194"/>
          </a:xfrm>
          <a:prstGeom prst="downArrow">
            <a:avLst/>
          </a:prstGeom>
          <a:solidFill>
            <a:srgbClr val="245B4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967212" y="3556502"/>
            <a:ext cx="235390" cy="371194"/>
          </a:xfrm>
          <a:prstGeom prst="downArrow">
            <a:avLst/>
          </a:prstGeom>
          <a:solidFill>
            <a:srgbClr val="245B4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938542" y="4369805"/>
            <a:ext cx="235390" cy="371194"/>
          </a:xfrm>
          <a:prstGeom prst="downArrow">
            <a:avLst/>
          </a:prstGeom>
          <a:solidFill>
            <a:srgbClr val="245B4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4649" y="5499979"/>
            <a:ext cx="1720159" cy="493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roxima Nova" panose="02000506030000020004"/>
              </a:rPr>
              <a:t>Model Testing 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20436" y="5166510"/>
            <a:ext cx="235390" cy="371194"/>
          </a:xfrm>
          <a:prstGeom prst="downArrow">
            <a:avLst/>
          </a:prstGeom>
          <a:solidFill>
            <a:srgbClr val="245B4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/>
          <p:cNvSpPr/>
          <p:nvPr/>
        </p:nvSpPr>
        <p:spPr>
          <a:xfrm>
            <a:off x="197667" y="2071733"/>
            <a:ext cx="1892175" cy="633742"/>
          </a:xfrm>
          <a:prstGeom prst="parallelogram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" panose="020005060300000200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7667" y="3049508"/>
            <a:ext cx="1720159" cy="5160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" panose="020005060300000200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3321" y="3871865"/>
            <a:ext cx="1720159" cy="5160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" panose="020005060300000200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5597" y="5509033"/>
            <a:ext cx="1742791" cy="48436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" panose="0200050603000002000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089" y="4701767"/>
            <a:ext cx="1744299" cy="4677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roxima Nova" panose="0200050603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3884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20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3303769"/>
                <a:ext cx="1581264" cy="67768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𝒗𝒂𝒍𝒖𝒆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3303769"/>
                <a:ext cx="1581264" cy="6776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2101"/>
              </p:ext>
            </p:extLst>
          </p:nvPr>
        </p:nvGraphicFramePr>
        <p:xfrm>
          <a:off x="1762124" y="1485899"/>
          <a:ext cx="8096251" cy="472249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19081">
                  <a:extLst>
                    <a:ext uri="{9D8B030D-6E8A-4147-A177-3AD203B41FA5}">
                      <a16:colId xmlns:a16="http://schemas.microsoft.com/office/drawing/2014/main" val="686548491"/>
                    </a:ext>
                  </a:extLst>
                </a:gridCol>
                <a:gridCol w="1619081">
                  <a:extLst>
                    <a:ext uri="{9D8B030D-6E8A-4147-A177-3AD203B41FA5}">
                      <a16:colId xmlns:a16="http://schemas.microsoft.com/office/drawing/2014/main" val="2240139033"/>
                    </a:ext>
                  </a:extLst>
                </a:gridCol>
                <a:gridCol w="1619081">
                  <a:extLst>
                    <a:ext uri="{9D8B030D-6E8A-4147-A177-3AD203B41FA5}">
                      <a16:colId xmlns:a16="http://schemas.microsoft.com/office/drawing/2014/main" val="3588159593"/>
                    </a:ext>
                  </a:extLst>
                </a:gridCol>
                <a:gridCol w="2187654">
                  <a:extLst>
                    <a:ext uri="{9D8B030D-6E8A-4147-A177-3AD203B41FA5}">
                      <a16:colId xmlns:a16="http://schemas.microsoft.com/office/drawing/2014/main" val="489806888"/>
                    </a:ext>
                  </a:extLst>
                </a:gridCol>
                <a:gridCol w="1051354">
                  <a:extLst>
                    <a:ext uri="{9D8B030D-6E8A-4147-A177-3AD203B41FA5}">
                      <a16:colId xmlns:a16="http://schemas.microsoft.com/office/drawing/2014/main" val="3674393674"/>
                    </a:ext>
                  </a:extLst>
                </a:gridCol>
              </a:tblGrid>
              <a:tr h="351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Machine Name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Model Used</a:t>
                      </a:r>
                      <a:r>
                        <a:rPr lang="en-US" sz="105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X-Axial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(R Square value)</a:t>
                      </a:r>
                      <a:endParaRPr lang="en-US" sz="105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Computational Time</a:t>
                      </a:r>
                      <a:endParaRPr lang="en-US" sz="105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Model Used</a:t>
                      </a:r>
                      <a:r>
                        <a:rPr lang="en-US" sz="1050" baseline="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Y-Radial</a:t>
                      </a:r>
                      <a:endParaRPr lang="en-US" sz="105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(R Square value)</a:t>
                      </a:r>
                      <a:endParaRPr lang="en-US" sz="105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Computational Time</a:t>
                      </a:r>
                      <a:endParaRPr lang="en-US" sz="105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extLst>
                  <a:ext uri="{0D108BD9-81ED-4DB2-BD59-A6C34878D82A}">
                    <a16:rowId xmlns:a16="http://schemas.microsoft.com/office/drawing/2014/main" val="3314493190"/>
                  </a:ext>
                </a:extLst>
              </a:tr>
              <a:tr h="2032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     Bridgeport3  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LR  = .8262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Knn = .8649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SVM = .7690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DT = .7693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RF = .8558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GB = .7929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Ensemble = .8612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Proxima Nova" panose="02000506030000020004"/>
                        </a:rPr>
                        <a:t>NN</a:t>
                      </a:r>
                      <a:r>
                        <a:rPr lang="en-US" sz="1400" baseline="0" dirty="0">
                          <a:solidFill>
                            <a:srgbClr val="00B050"/>
                          </a:solidFill>
                          <a:effectLst/>
                          <a:latin typeface="Proxima Nova" panose="02000506030000020004"/>
                        </a:rPr>
                        <a:t> = .8723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Proxima Nova" panose="02000506030000020004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271 ms ± 54.2 ms per loop 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LR  = .9507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Knn = .9512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SVM = .9018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DT = .9055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RF = .96.27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GB = .9481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NN = .8912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Proxima Nova" panose="02000506030000020004"/>
                        </a:rPr>
                        <a:t>Ensemble = .9710</a:t>
                      </a: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1.82 s ± 207 ms per loop 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extLst>
                  <a:ext uri="{0D108BD9-81ED-4DB2-BD59-A6C34878D82A}">
                    <a16:rowId xmlns:a16="http://schemas.microsoft.com/office/drawing/2014/main" val="3387795990"/>
                  </a:ext>
                </a:extLst>
              </a:tr>
              <a:tr h="2032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            Lathe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LR  = .5030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SVM = .9155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DT = .9223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RF = .9718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GB = .9619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NN =  . 9122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Ensemble = .8923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Proxima Nova" panose="02000506030000020004"/>
                        </a:rPr>
                        <a:t>Knn = 0.9622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4.17 ms ± 656 µs per loop 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LR  = .7249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SVM = .8418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DT = .9323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RF = .9313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GB = .9453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NN = .8513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Ensemble = .9444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  <a:latin typeface="Proxima Nova" panose="02000506030000020004"/>
                        </a:rPr>
                        <a:t>Knn = .9494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2.95 ms ± 123 µs per loop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roxima Nova" panose="02000506030000020004"/>
                        </a:rPr>
                        <a:t> </a:t>
                      </a:r>
                      <a:endParaRPr lang="en-US" sz="1400" dirty="0">
                        <a:effectLst/>
                        <a:latin typeface="Proxima Nova" panose="0200050603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819" marR="31819" marT="0" marB="0"/>
                </a:tc>
                <a:extLst>
                  <a:ext uri="{0D108BD9-81ED-4DB2-BD59-A6C34878D82A}">
                    <a16:rowId xmlns:a16="http://schemas.microsoft.com/office/drawing/2014/main" val="360335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351270"/>
            <a:ext cx="2952864" cy="12587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0E5E6-13A8-4EC7-8548-C9C75DD4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379760"/>
            <a:ext cx="5257800" cy="4355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62E1B-37A4-4821-8FA0-659E96E1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5" y="2140702"/>
            <a:ext cx="4798401" cy="2821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43426" y="2132194"/>
                <a:ext cx="361950" cy="353831"/>
              </a:xfrm>
              <a:solidFill>
                <a:srgbClr val="E5E5E5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29CB39AB-E220-5144-9287-1CCBF1F45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43426" y="2132194"/>
                <a:ext cx="361950" cy="35383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85850" y="5133975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roxima Nova" panose="02000506030000020004"/>
              </a:rPr>
              <a:t>Comparison of R-value for Bridgeport 3 (Y-radial axis)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2701" y="5692259"/>
            <a:ext cx="304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Proxima Nova" panose="02000506030000020004"/>
              </a:rPr>
              <a:t>Correlation table for Bridgeport 3</a:t>
            </a:r>
          </a:p>
        </p:txBody>
      </p:sp>
    </p:spTree>
    <p:extLst>
      <p:ext uri="{BB962C8B-B14F-4D97-AF65-F5344CB8AC3E}">
        <p14:creationId xmlns:p14="http://schemas.microsoft.com/office/powerpoint/2010/main" val="202113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Findings and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1603356" cy="3879437"/>
          </a:xfrm>
        </p:spPr>
        <p:txBody>
          <a:bodyPr/>
          <a:lstStyle/>
          <a:p>
            <a:pPr lvl="1"/>
            <a:r>
              <a:rPr lang="en-US" dirty="0"/>
              <a:t>Rather than using a single approach to solve the problem, we wanted to see </a:t>
            </a:r>
            <a:r>
              <a:rPr lang="en-US" dirty="0">
                <a:solidFill>
                  <a:schemeClr val="accent2"/>
                </a:solidFill>
              </a:rPr>
              <a:t>how do different machine learning methods result in different R-value </a:t>
            </a:r>
          </a:p>
          <a:p>
            <a:pPr lvl="1"/>
            <a:r>
              <a:rPr lang="en-US" dirty="0"/>
              <a:t>Use of different ML methods </a:t>
            </a:r>
            <a:r>
              <a:rPr lang="en-US" dirty="0">
                <a:solidFill>
                  <a:schemeClr val="accent2"/>
                </a:solidFill>
              </a:rPr>
              <a:t>allow user to choose the model that works best </a:t>
            </a:r>
            <a:r>
              <a:rPr lang="en-US" dirty="0"/>
              <a:t>for their eventual outcome whether it be prognosis, forecasting, etc.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Each model performed differently </a:t>
            </a:r>
            <a:r>
              <a:rPr lang="en-US" dirty="0"/>
              <a:t>on </a:t>
            </a:r>
            <a:r>
              <a:rPr lang="en-US" dirty="0">
                <a:solidFill>
                  <a:schemeClr val="accent2"/>
                </a:solidFill>
              </a:rPr>
              <a:t>each machine </a:t>
            </a:r>
            <a:r>
              <a:rPr lang="en-US" dirty="0"/>
              <a:t>as demonstrated by different R-value for different machines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deep learning and ensemble models performed better</a:t>
            </a:r>
            <a:r>
              <a:rPr lang="en-US" dirty="0"/>
              <a:t> in general compared to the other ML models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1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626BA3-B54D-024F-9F0F-DFC20788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1" y="1337650"/>
            <a:ext cx="10515600" cy="842169"/>
          </a:xfrm>
        </p:spPr>
        <p:txBody>
          <a:bodyPr>
            <a:normAutofit/>
          </a:bodyPr>
          <a:lstStyle/>
          <a:p>
            <a:r>
              <a:rPr lang="en-US" sz="3600" dirty="0"/>
              <a:t>Closure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CB39AB-E220-5144-9287-1CCBF1F4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61" y="2287885"/>
            <a:ext cx="10515600" cy="3879437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Real life data are </a:t>
            </a:r>
            <a:r>
              <a:rPr lang="en-US" dirty="0">
                <a:solidFill>
                  <a:schemeClr val="accent2"/>
                </a:solidFill>
              </a:rPr>
              <a:t>messy </a:t>
            </a:r>
            <a:r>
              <a:rPr lang="en-US" dirty="0"/>
              <a:t>and require lot of </a:t>
            </a:r>
            <a:r>
              <a:rPr lang="en-US" dirty="0">
                <a:solidFill>
                  <a:schemeClr val="accent2"/>
                </a:solidFill>
              </a:rPr>
              <a:t>pre-processing </a:t>
            </a:r>
          </a:p>
          <a:p>
            <a:pPr lvl="1"/>
            <a:r>
              <a:rPr lang="en-US" dirty="0"/>
              <a:t>Any ML used is </a:t>
            </a:r>
            <a:r>
              <a:rPr lang="en-US" dirty="0">
                <a:solidFill>
                  <a:schemeClr val="accent2"/>
                </a:solidFill>
              </a:rPr>
              <a:t>only as effective as the training data </a:t>
            </a:r>
            <a:r>
              <a:rPr lang="en-US" dirty="0"/>
              <a:t>it is fed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Feature engineering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Data Processing </a:t>
            </a:r>
            <a:r>
              <a:rPr lang="en-US" dirty="0"/>
              <a:t>could help </a:t>
            </a:r>
            <a:r>
              <a:rPr lang="en-US" dirty="0">
                <a:solidFill>
                  <a:schemeClr val="accent2"/>
                </a:solidFill>
              </a:rPr>
              <a:t>improve</a:t>
            </a:r>
            <a:r>
              <a:rPr lang="en-US" dirty="0"/>
              <a:t> precision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4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4" y="1309343"/>
            <a:ext cx="10515600" cy="357834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  <a:br>
              <a:rPr lang="en-US" sz="5400" dirty="0"/>
            </a:b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04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593</Words>
  <Application>Microsoft Office PowerPoint</Application>
  <PresentationFormat>Widescreen</PresentationFormat>
  <Paragraphs>117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Proxima Nova</vt:lpstr>
      <vt:lpstr>Wingdings</vt:lpstr>
      <vt:lpstr>Office Theme</vt:lpstr>
      <vt:lpstr>Generating a Data-Driven Surrogate Model for Machine Damage Accumulation </vt:lpstr>
      <vt:lpstr>PROBLEM DESCRIPTION</vt:lpstr>
      <vt:lpstr>Approach</vt:lpstr>
      <vt:lpstr>Results</vt:lpstr>
      <vt:lpstr>Results</vt:lpstr>
      <vt:lpstr>Findings and Discussion</vt:lpstr>
      <vt:lpstr>Closure &amp; Insights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Meehan</dc:creator>
  <cp:lastModifiedBy>Bi Tihi Fortunat Senior Foua</cp:lastModifiedBy>
  <cp:revision>58</cp:revision>
  <dcterms:created xsi:type="dcterms:W3CDTF">2020-05-05T18:14:27Z</dcterms:created>
  <dcterms:modified xsi:type="dcterms:W3CDTF">2020-08-16T21:27:42Z</dcterms:modified>
</cp:coreProperties>
</file>