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5" r:id="rId3"/>
    <p:sldId id="291" r:id="rId4"/>
    <p:sldId id="292" r:id="rId5"/>
    <p:sldId id="277" r:id="rId6"/>
    <p:sldId id="282" r:id="rId7"/>
    <p:sldId id="258" r:id="rId8"/>
    <p:sldId id="259" r:id="rId9"/>
    <p:sldId id="260" r:id="rId10"/>
    <p:sldId id="265" r:id="rId11"/>
    <p:sldId id="269" r:id="rId12"/>
    <p:sldId id="266" r:id="rId13"/>
    <p:sldId id="267" r:id="rId14"/>
    <p:sldId id="281" r:id="rId15"/>
    <p:sldId id="268" r:id="rId16"/>
    <p:sldId id="288" r:id="rId17"/>
    <p:sldId id="283" r:id="rId18"/>
    <p:sldId id="284" r:id="rId19"/>
    <p:sldId id="286" r:id="rId20"/>
    <p:sldId id="276" r:id="rId21"/>
    <p:sldId id="272" r:id="rId22"/>
    <p:sldId id="287" r:id="rId23"/>
    <p:sldId id="278" r:id="rId24"/>
    <p:sldId id="274" r:id="rId25"/>
    <p:sldId id="275" r:id="rId26"/>
    <p:sldId id="289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pcik, Chris" userId="10a8598e-e38f-4e99-9868-6e9c97054358" providerId="ADAL" clId="{67D9A345-3C9B-4D08-A7D1-6CA36CA56A09}"/>
    <pc:docChg chg="custSel modSld">
      <pc:chgData name="Depcik, Chris" userId="10a8598e-e38f-4e99-9868-6e9c97054358" providerId="ADAL" clId="{67D9A345-3C9B-4D08-A7D1-6CA36CA56A09}" dt="2020-08-25T21:12:40.778" v="0" actId="33524"/>
      <pc:docMkLst>
        <pc:docMk/>
      </pc:docMkLst>
      <pc:sldChg chg="modSp">
        <pc:chgData name="Depcik, Chris" userId="10a8598e-e38f-4e99-9868-6e9c97054358" providerId="ADAL" clId="{67D9A345-3C9B-4D08-A7D1-6CA36CA56A09}" dt="2020-08-25T21:12:40.778" v="0" actId="33524"/>
        <pc:sldMkLst>
          <pc:docMk/>
          <pc:sldMk cId="4063155940" sldId="271"/>
        </pc:sldMkLst>
        <pc:spChg chg="mod">
          <ac:chgData name="Depcik, Chris" userId="10a8598e-e38f-4e99-9868-6e9c97054358" providerId="ADAL" clId="{67D9A345-3C9B-4D08-A7D1-6CA36CA56A09}" dt="2020-08-25T21:12:40.778" v="0" actId="33524"/>
          <ac:spMkLst>
            <pc:docMk/>
            <pc:sldMk cId="4063155940" sldId="271"/>
            <ac:spMk id="21" creationId="{CC698225-A63B-4F9B-9E54-BB0C1B25E9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D7E5E-6A38-499D-BC2B-4EE5AED964B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E09A-7DA8-43AE-A967-6CB049D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5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EED37-5494-4975-9042-6EB8571EF72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6BD9-0342-4E77-A8DC-BDFA8194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5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9159"/>
            <a:ext cx="9144000" cy="199735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8591"/>
            <a:ext cx="9144000" cy="1169987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Presenter, Author, and Co-Authors</a:t>
            </a:r>
          </a:p>
          <a:p>
            <a:r>
              <a:rPr lang="en-US" dirty="0"/>
              <a:t>Affiliation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SMELogo">
            <a:extLst>
              <a:ext uri="{FF2B5EF4-FFF2-40B4-BE49-F238E27FC236}">
                <a16:creationId xmlns:a16="http://schemas.microsoft.com/office/drawing/2014/main" id="{9C14DDFE-4BB7-4701-9E50-9288A20A42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916"/>
          <a:stretch/>
        </p:blipFill>
        <p:spPr bwMode="auto">
          <a:xfrm>
            <a:off x="4889500" y="66667"/>
            <a:ext cx="2412999" cy="11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1E537-25C7-418D-8996-4F4205E825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70769" y="5564992"/>
            <a:ext cx="4250459" cy="12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4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References: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2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IMECE Paper #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175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3D3-69F4-4D05-B5AE-00585108F3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SMELogo">
            <a:extLst>
              <a:ext uri="{FF2B5EF4-FFF2-40B4-BE49-F238E27FC236}">
                <a16:creationId xmlns:a16="http://schemas.microsoft.com/office/drawing/2014/main" id="{DCB97F6D-D47D-4435-9BF7-EEE512189C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916"/>
          <a:stretch/>
        </p:blipFill>
        <p:spPr bwMode="auto">
          <a:xfrm>
            <a:off x="4889500" y="66667"/>
            <a:ext cx="2412999" cy="11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CD19B-5A80-4DDD-9711-54862BB42C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70769" y="5564992"/>
            <a:ext cx="4250459" cy="12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0240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0240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References: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2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IMECE Paper #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175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3D3-69F4-4D05-B5AE-00585108F3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666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0240"/>
            <a:ext cx="10515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References: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62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IMECE Paper #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175" y="6426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3D3-69F4-4D05-B5AE-00585108F3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381750"/>
            <a:ext cx="105346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ASMELogo">
            <a:extLst>
              <a:ext uri="{FF2B5EF4-FFF2-40B4-BE49-F238E27FC236}">
                <a16:creationId xmlns:a16="http://schemas.microsoft.com/office/drawing/2014/main" id="{C383E913-8DD1-4F43-8353-0F69105236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1916"/>
          <a:stretch/>
        </p:blipFill>
        <p:spPr bwMode="auto">
          <a:xfrm>
            <a:off x="838200" y="92292"/>
            <a:ext cx="117711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D8F19-9F82-4E9C-BA1A-37AAD1102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8125" t="16384" r="74131" b="74415"/>
          <a:stretch/>
        </p:blipFill>
        <p:spPr>
          <a:xfrm>
            <a:off x="9381746" y="92292"/>
            <a:ext cx="197205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zhou.com/blog/intro-to-cnns-part-2/" TargetMode="External"/><Relationship Id="rId2" Type="http://schemas.openxmlformats.org/officeDocument/2006/relationships/hyperlink" Target="https://victorzhou.com/blog/intro-to-cnns-par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xl038@uark.ed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Convolution Neural Network (CNN)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322387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Xingang Li</a:t>
            </a:r>
          </a:p>
          <a:p>
            <a:r>
              <a:rPr lang="en-US" b="1" i="1" dirty="0" smtClean="0"/>
              <a:t>Mechanical Engineering </a:t>
            </a:r>
          </a:p>
          <a:p>
            <a:r>
              <a:rPr lang="en-US" b="1" i="1" dirty="0" smtClean="0"/>
              <a:t>University of Arkansas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 Step 3 </a:t>
            </a:r>
            <a:r>
              <a:rPr lang="en-US" dirty="0"/>
              <a:t>: S</a:t>
            </a:r>
            <a:r>
              <a:rPr lang="en-US" dirty="0" smtClean="0"/>
              <a:t>um Up to Destination Pixel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44" t="24936" r="907" b="19955"/>
          <a:stretch/>
        </p:blipFill>
        <p:spPr>
          <a:xfrm>
            <a:off x="9405440" y="3038121"/>
            <a:ext cx="2200589" cy="21101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426200"/>
            <a:ext cx="4326653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36" y="1640964"/>
            <a:ext cx="7984254" cy="41757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52492" y="1783506"/>
            <a:ext cx="854110" cy="3582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052459" y="3799726"/>
            <a:ext cx="1494589" cy="424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037662" y="3326266"/>
            <a:ext cx="1554459" cy="5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Sum up</a:t>
            </a:r>
          </a:p>
          <a:p>
            <a:endParaRPr lang="en-US" sz="20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8225277" y="1814520"/>
            <a:ext cx="3733798" cy="54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Feature map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887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426200"/>
            <a:ext cx="7662706" cy="365125"/>
          </a:xfrm>
        </p:spPr>
        <p:txBody>
          <a:bodyPr/>
          <a:lstStyle/>
          <a:p>
            <a:r>
              <a:rPr lang="en-US" dirty="0"/>
              <a:t>References: http://makeyourownneuralnetwork.blogspot.com/2020/02/calculating-output-size-of-convolutions.html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https://1.bp.blogspot.com/-xzQJ7bxlCUk/XkrIwV-mHRI/AAAAAAAAAqg/CKNuwo6V01EeTMDrNwD9g-3sqYbwur0gwCLcBGAsYHQ/s1600/appendix_C_eg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1" y="1539686"/>
            <a:ext cx="6327981" cy="25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1.bp.blogspot.com/-jGUE3SyV81A/XkrIv9SRW1I/AAAAAAAAAq8/4qrArI50vHAi-EQZ0emslCr09yrK70M0gCEwYBhgL/s1600/appendix_C_eg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7" y="3810795"/>
            <a:ext cx="6300835" cy="251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7237120" y="1617602"/>
            <a:ext cx="4669449" cy="445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How many pixels a filter moves along the image for one step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ength and width directions</a:t>
            </a:r>
          </a:p>
          <a:p>
            <a:r>
              <a:rPr lang="en-US" sz="2800" dirty="0" smtClean="0"/>
              <a:t>Output size = (L – K)/S + 1</a:t>
            </a:r>
          </a:p>
          <a:p>
            <a:r>
              <a:rPr lang="en-US" sz="2800" dirty="0" smtClean="0"/>
              <a:t>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(6 - 2)/1 + 1 = 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(6 - 2)/2 + 1 = 3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34118" y="2250831"/>
            <a:ext cx="502417" cy="5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34118" y="4777369"/>
            <a:ext cx="502417" cy="5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Step 4: Repeat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600" y="3788839"/>
            <a:ext cx="3506580" cy="20430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6200"/>
            <a:ext cx="4085492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23" y="1568345"/>
            <a:ext cx="3657557" cy="207521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20" y="1568345"/>
            <a:ext cx="3628960" cy="2048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300" y="3762739"/>
            <a:ext cx="3657557" cy="2095206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8999878" y="2362678"/>
            <a:ext cx="2932048" cy="28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Stride: 1</a:t>
            </a:r>
          </a:p>
          <a:p>
            <a:r>
              <a:rPr lang="en-US" sz="2800" dirty="0" smtClean="0"/>
              <a:t>Several filters in one </a:t>
            </a:r>
            <a:r>
              <a:rPr lang="en-US" sz="2800" dirty="0" err="1" smtClean="0"/>
              <a:t>Conv</a:t>
            </a:r>
            <a:r>
              <a:rPr lang="en-US" sz="2800" dirty="0" smtClean="0"/>
              <a:t> layer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ultiple </a:t>
            </a:r>
            <a:r>
              <a:rPr lang="en-US" sz="2800" dirty="0" err="1" smtClean="0"/>
              <a:t>Conv</a:t>
            </a:r>
            <a:r>
              <a:rPr lang="en-US" sz="2800" dirty="0" smtClean="0"/>
              <a:t> layers in CNN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59" y="1853844"/>
            <a:ext cx="6305550" cy="3514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426200"/>
            <a:ext cx="4346749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7097170" y="1783506"/>
                <a:ext cx="4669449" cy="3401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Adding zeros surrounding the original image</a:t>
                </a:r>
              </a:p>
              <a:p>
                <a:r>
                  <a:rPr lang="en-US" sz="2800" dirty="0" smtClean="0"/>
                  <a:t>Output </a:t>
                </a:r>
                <a:r>
                  <a:rPr lang="en-US" sz="2800" dirty="0"/>
                  <a:t>has same size as </a:t>
                </a:r>
                <a:r>
                  <a:rPr lang="en-US" sz="2800" dirty="0" smtClean="0"/>
                  <a:t>input</a:t>
                </a:r>
              </a:p>
              <a:p>
                <a:r>
                  <a:rPr lang="en-US" sz="2800" dirty="0" smtClean="0"/>
                  <a:t>Optional operation</a:t>
                </a:r>
              </a:p>
              <a:p>
                <a:r>
                  <a:rPr lang="en-US" sz="2800" dirty="0" smtClean="0"/>
                  <a:t>Example: 1 pixel of padding,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sz="2800" dirty="0" smtClean="0"/>
                  <a:t> =&gt;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6×6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170" y="1783506"/>
                <a:ext cx="4669449" cy="3401443"/>
              </a:xfrm>
              <a:prstGeom prst="rect">
                <a:avLst/>
              </a:prstGeom>
              <a:blipFill>
                <a:blip r:embed="rId3"/>
                <a:stretch>
                  <a:fillRect l="-2350" t="-3047" r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336431" y="2542234"/>
            <a:ext cx="1909187" cy="193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74158" y="2542234"/>
            <a:ext cx="1909187" cy="193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11573" y="1456639"/>
            <a:ext cx="1240849" cy="5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input</a:t>
            </a:r>
          </a:p>
          <a:p>
            <a:endParaRPr lang="en-US" sz="20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632912" y="1456638"/>
            <a:ext cx="1240849" cy="5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output</a:t>
            </a:r>
          </a:p>
          <a:p>
            <a:endParaRPr lang="en-US" sz="2000" dirty="0"/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2291025" y="1853844"/>
            <a:ext cx="831292" cy="68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5628752" y="1853844"/>
            <a:ext cx="551397" cy="68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36943" y="5245763"/>
            <a:ext cx="39163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Output size = (L – K)/S +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(6 – 3) + 1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6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CNN Structure</a:t>
            </a:r>
            <a:endParaRPr lang="en-US" dirty="0"/>
          </a:p>
        </p:txBody>
      </p:sp>
      <p:pic>
        <p:nvPicPr>
          <p:cNvPr id="1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9" y="2363143"/>
            <a:ext cx="8122920" cy="2760215"/>
          </a:xfrm>
          <a:prstGeom prst="rect">
            <a:avLst/>
          </a:prstGeom>
        </p:spPr>
      </p:pic>
      <p:pic>
        <p:nvPicPr>
          <p:cNvPr id="18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02" y="3419377"/>
            <a:ext cx="1194476" cy="118504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4"/>
              <p:cNvSpPr txBox="1">
                <a:spLocks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178529" y="3327751"/>
            <a:ext cx="241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Loss</a:t>
            </a:r>
          </a:p>
          <a:p>
            <a:r>
              <a:rPr lang="en-US" sz="2000" dirty="0" err="1" smtClean="0"/>
              <a:t>Div</a:t>
            </a:r>
            <a:r>
              <a:rPr lang="en-US" sz="2000" dirty="0" smtClean="0"/>
              <a:t>(prediction, label)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9204" y="2272368"/>
            <a:ext cx="12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00331" y="2749595"/>
            <a:ext cx="3904744" cy="22671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57" y="2239765"/>
            <a:ext cx="5892710" cy="34476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29" y="6427840"/>
            <a:ext cx="6935037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  <a:p>
            <a:r>
              <a:rPr lang="en-US" dirty="0"/>
              <a:t>https://machinelearningmastery.com/pooling-layers-for-convolutional-neural-networks/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824194" y="1863151"/>
            <a:ext cx="4942897" cy="370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Reduce the size of </a:t>
            </a:r>
            <a:r>
              <a:rPr lang="en-US" sz="2800" dirty="0" smtClean="0"/>
              <a:t>feature maps </a:t>
            </a:r>
          </a:p>
          <a:p>
            <a:r>
              <a:rPr lang="en-US" sz="2800" dirty="0" smtClean="0"/>
              <a:t>Down-sampling</a:t>
            </a:r>
          </a:p>
          <a:p>
            <a:r>
              <a:rPr lang="en-US" sz="2800" dirty="0" smtClean="0"/>
              <a:t>Max, Average pooling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92629" y="1863151"/>
            <a:ext cx="5335006" cy="44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Feature </a:t>
            </a:r>
            <a:r>
              <a:rPr lang="en-US" sz="2800" dirty="0"/>
              <a:t>map </a:t>
            </a:r>
            <a:r>
              <a:rPr lang="en-US" sz="2800" dirty="0" smtClean="0"/>
              <a:t>(output of a </a:t>
            </a:r>
            <a:r>
              <a:rPr lang="en-US" sz="2800" dirty="0" err="1" smtClean="0"/>
              <a:t>Conv</a:t>
            </a:r>
            <a:r>
              <a:rPr lang="en-US" sz="2800" dirty="0" smtClean="0"/>
              <a:t> layer)</a:t>
            </a:r>
          </a:p>
          <a:p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96168" y="3490177"/>
            <a:ext cx="292792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57" y="2239765"/>
            <a:ext cx="5892710" cy="34476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29" y="6427840"/>
            <a:ext cx="6935037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  <a:p>
            <a:r>
              <a:rPr lang="en-US" dirty="0"/>
              <a:t>https://machinelearningmastery.com/pooling-layers-for-convolutional-neural-networks/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769765" y="2865162"/>
            <a:ext cx="4942897" cy="144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Example: Max pooling with a pooling size of 2 and a stride of 2 (almost always the case)</a:t>
            </a:r>
          </a:p>
          <a:p>
            <a:endParaRPr lang="en-US" sz="2800" dirty="0" smtClean="0"/>
          </a:p>
          <a:p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11055" y="3556000"/>
            <a:ext cx="292792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15127" y="4276436"/>
            <a:ext cx="3066473" cy="36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05382" y="4276436"/>
            <a:ext cx="2050473" cy="72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/>
          <p:cNvSpPr txBox="1">
            <a:spLocks/>
          </p:cNvSpPr>
          <p:nvPr/>
        </p:nvSpPr>
        <p:spPr>
          <a:xfrm>
            <a:off x="892629" y="1863151"/>
            <a:ext cx="5335006" cy="44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Feature </a:t>
            </a:r>
            <a:r>
              <a:rPr lang="en-US" sz="2800" dirty="0"/>
              <a:t>map </a:t>
            </a:r>
            <a:r>
              <a:rPr lang="en-US" sz="2800" dirty="0" smtClean="0"/>
              <a:t>(output of a </a:t>
            </a:r>
            <a:r>
              <a:rPr lang="en-US" sz="2800" dirty="0" err="1" smtClean="0"/>
              <a:t>Conv</a:t>
            </a:r>
            <a:r>
              <a:rPr lang="en-US" sz="2800" dirty="0" smtClean="0"/>
              <a:t> layer)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97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299" y="6455857"/>
            <a:ext cx="9423400" cy="365125"/>
          </a:xfrm>
        </p:spPr>
        <p:txBody>
          <a:bodyPr/>
          <a:lstStyle/>
          <a:p>
            <a:r>
              <a:rPr lang="en-US" dirty="0"/>
              <a:t>References: https://towardsdatascience.com/mnist-handwritten-digits-classification-using-a-convolutional-neural-network-cnn-af5fafbc35e9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CNN Structure</a:t>
            </a:r>
            <a:endParaRPr lang="en-US" dirty="0"/>
          </a:p>
        </p:txBody>
      </p:sp>
      <p:pic>
        <p:nvPicPr>
          <p:cNvPr id="1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9" y="2363143"/>
            <a:ext cx="8122920" cy="2760215"/>
          </a:xfrm>
          <a:prstGeom prst="rect">
            <a:avLst/>
          </a:prstGeom>
        </p:spPr>
      </p:pic>
      <p:pic>
        <p:nvPicPr>
          <p:cNvPr id="18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02" y="3419377"/>
            <a:ext cx="1194476" cy="118504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4"/>
              <p:cNvSpPr txBox="1">
                <a:spLocks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236719" y="3430536"/>
            <a:ext cx="241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Loss</a:t>
            </a:r>
          </a:p>
          <a:p>
            <a:r>
              <a:rPr lang="en-US" sz="2000" dirty="0" err="1" smtClean="0"/>
              <a:t>Div</a:t>
            </a:r>
            <a:r>
              <a:rPr lang="en-US" sz="2000" dirty="0" smtClean="0"/>
              <a:t>(prediction, label)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9204" y="2272368"/>
            <a:ext cx="12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4521" y="2272368"/>
            <a:ext cx="2841661" cy="2744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241866" y="1425774"/>
            <a:ext cx="7003406" cy="4569336"/>
            <a:chOff x="4241866" y="1425774"/>
            <a:chExt cx="7003406" cy="4569336"/>
          </a:xfrm>
        </p:grpSpPr>
        <p:grpSp>
          <p:nvGrpSpPr>
            <p:cNvPr id="16" name="Group 15"/>
            <p:cNvGrpSpPr/>
            <p:nvPr/>
          </p:nvGrpSpPr>
          <p:grpSpPr>
            <a:xfrm>
              <a:off x="4241866" y="1425774"/>
              <a:ext cx="7003406" cy="4569336"/>
              <a:chOff x="958339" y="1733345"/>
              <a:chExt cx="7003406" cy="456933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8339" y="2775732"/>
                <a:ext cx="975402" cy="1636692"/>
              </a:xfrm>
              <a:prstGeom prst="rect">
                <a:avLst/>
              </a:prstGeom>
            </p:spPr>
          </p:pic>
          <p:sp>
            <p:nvSpPr>
              <p:cNvPr id="9" name="Right Arrow 8"/>
              <p:cNvSpPr/>
              <p:nvPr/>
            </p:nvSpPr>
            <p:spPr>
              <a:xfrm>
                <a:off x="1973660" y="3602636"/>
                <a:ext cx="950225" cy="3572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04033" y="3165926"/>
                <a:ext cx="1408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Flatten</a:t>
                </a:r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038938" y="5902571"/>
                    <a:ext cx="33620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1352 </a:t>
                    </a:r>
                    <a:r>
                      <a:rPr lang="en-US" sz="1600" dirty="0" smtClean="0"/>
                      <a:t>(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13×13×8</m:t>
                        </m:r>
                      </m:oMath>
                    </a14:m>
                    <a:r>
                      <a:rPr lang="en-US" sz="1600" dirty="0" smtClean="0"/>
                      <a:t>)</a:t>
                    </a:r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938" y="5902571"/>
                    <a:ext cx="336204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/>
              <p:cNvGrpSpPr/>
              <p:nvPr/>
            </p:nvGrpSpPr>
            <p:grpSpPr>
              <a:xfrm>
                <a:off x="2923885" y="1733345"/>
                <a:ext cx="3573433" cy="4077091"/>
                <a:chOff x="3534062" y="1353400"/>
                <a:chExt cx="4039749" cy="4493975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34062" y="1353400"/>
                  <a:ext cx="3923145" cy="4493975"/>
                  <a:chOff x="3534062" y="1353400"/>
                  <a:chExt cx="3923145" cy="4493975"/>
                </a:xfrm>
              </p:grpSpPr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0461" t="1088"/>
                  <a:stretch/>
                </p:blipFill>
                <p:spPr>
                  <a:xfrm>
                    <a:off x="3534062" y="1353400"/>
                    <a:ext cx="3923145" cy="4493975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/>
                  <p:cNvSpPr/>
                  <p:nvPr/>
                </p:nvSpPr>
                <p:spPr>
                  <a:xfrm>
                    <a:off x="5474276" y="5337119"/>
                    <a:ext cx="1243448" cy="3971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7109108" y="2579390"/>
                  <a:ext cx="464703" cy="2148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293514" y="2514689"/>
                <a:ext cx="1668231" cy="2463712"/>
                <a:chOff x="5166202" y="1602290"/>
                <a:chExt cx="3295861" cy="4235081"/>
              </a:xfrm>
            </p:grpSpPr>
            <p:pic>
              <p:nvPicPr>
                <p:cNvPr id="18" name="Picture 2" descr="https://deepnotes.io/public/images/softmax.png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696" t="4582"/>
                <a:stretch/>
              </p:blipFill>
              <p:spPr bwMode="auto">
                <a:xfrm>
                  <a:off x="5166202" y="1602290"/>
                  <a:ext cx="3295861" cy="42350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918211" y="2296925"/>
                  <a:ext cx="1140568" cy="55929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918211" y="2983059"/>
                  <a:ext cx="859213" cy="559292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918211" y="3669193"/>
                  <a:ext cx="628102" cy="559292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918211" y="5017346"/>
                  <a:ext cx="296507" cy="55929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/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>
              <a:off x="9303909" y="2644212"/>
              <a:ext cx="271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314920" y="3174391"/>
              <a:ext cx="271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03908" y="4326379"/>
              <a:ext cx="271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684505" y="4553192"/>
              <a:ext cx="827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10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4"/>
                <p:cNvSpPr txBox="1">
                  <a:spLocks/>
                </p:cNvSpPr>
                <p:nvPr/>
              </p:nvSpPr>
              <p:spPr>
                <a:xfrm>
                  <a:off x="8553769" y="2149458"/>
                  <a:ext cx="1021545" cy="49475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36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sz="2000" b="1" i="1" dirty="0"/>
                </a:p>
              </p:txBody>
            </p:sp>
          </mc:Choice>
          <mc:Fallback xmlns="">
            <p:sp>
              <p:nvSpPr>
                <p:cNvPr id="30" name="Content Placeholder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769" y="2149458"/>
                  <a:ext cx="1021545" cy="4947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2803" b="22117"/>
          <a:stretch/>
        </p:blipFill>
        <p:spPr>
          <a:xfrm>
            <a:off x="805359" y="1840520"/>
            <a:ext cx="3284627" cy="2035670"/>
          </a:xfrm>
          <a:prstGeom prst="rect">
            <a:avLst/>
          </a:prstGeom>
        </p:spPr>
      </p:pic>
      <p:sp>
        <p:nvSpPr>
          <p:cNvPr id="32" name="Content Placeholder 4"/>
          <p:cNvSpPr txBox="1">
            <a:spLocks/>
          </p:cNvSpPr>
          <p:nvPr/>
        </p:nvSpPr>
        <p:spPr>
          <a:xfrm>
            <a:off x="632615" y="4244535"/>
            <a:ext cx="4422859" cy="2178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Output 0~1 (probability), quantifying how sure we are of the prediction</a:t>
            </a:r>
          </a:p>
          <a:p>
            <a:r>
              <a:rPr lang="en-US" sz="3000" dirty="0" smtClean="0"/>
              <a:t>Add up to 1</a:t>
            </a:r>
          </a:p>
          <a:p>
            <a:r>
              <a:rPr lang="en-US" sz="3000" dirty="0"/>
              <a:t>Standard final layer of a multiclass classification </a:t>
            </a:r>
            <a:r>
              <a:rPr lang="en-US" sz="3000" dirty="0" smtClean="0"/>
              <a:t>problem</a:t>
            </a:r>
          </a:p>
          <a:p>
            <a:r>
              <a:rPr lang="en-US" sz="3000" dirty="0" smtClean="0"/>
              <a:t>Enable the use of Cross-entropy loss</a:t>
            </a:r>
          </a:p>
          <a:p>
            <a:endParaRPr lang="en-US" sz="3000" dirty="0" smtClean="0"/>
          </a:p>
          <a:p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838200" y="1840520"/>
            <a:ext cx="3135284" cy="212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69927" y="2036618"/>
            <a:ext cx="669683" cy="300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83111" y="1027183"/>
            <a:ext cx="34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Fully connected layers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4"/>
              <p:cNvSpPr txBox="1">
                <a:spLocks/>
              </p:cNvSpPr>
              <p:nvPr/>
            </p:nvSpPr>
            <p:spPr>
              <a:xfrm>
                <a:off x="10148057" y="2626096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057" y="2626096"/>
                <a:ext cx="349180" cy="3681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4"/>
              <p:cNvSpPr txBox="1">
                <a:spLocks/>
              </p:cNvSpPr>
              <p:nvPr/>
            </p:nvSpPr>
            <p:spPr>
              <a:xfrm>
                <a:off x="10152435" y="3025247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435" y="3025247"/>
                <a:ext cx="349180" cy="3681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4"/>
              <p:cNvSpPr txBox="1">
                <a:spLocks/>
              </p:cNvSpPr>
              <p:nvPr/>
            </p:nvSpPr>
            <p:spPr>
              <a:xfrm>
                <a:off x="10171560" y="3435563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560" y="3435563"/>
                <a:ext cx="349180" cy="3681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4"/>
              <p:cNvSpPr txBox="1">
                <a:spLocks/>
              </p:cNvSpPr>
              <p:nvPr/>
            </p:nvSpPr>
            <p:spPr>
              <a:xfrm>
                <a:off x="10175237" y="4208671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237" y="4208671"/>
                <a:ext cx="349180" cy="3681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055101" y="5105011"/>
            <a:ext cx="185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Prediction: 0</a:t>
            </a:r>
          </a:p>
          <a:p>
            <a:pPr algn="ctr"/>
            <a:r>
              <a:rPr lang="en-US" sz="2400" dirty="0" smtClean="0"/>
              <a:t>0.3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4"/>
              <p:cNvSpPr txBox="1">
                <a:spLocks/>
              </p:cNvSpPr>
              <p:nvPr/>
            </p:nvSpPr>
            <p:spPr>
              <a:xfrm>
                <a:off x="11279762" y="2633186"/>
                <a:ext cx="562579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4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762" y="2633186"/>
                <a:ext cx="562579" cy="3681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"/>
              <p:cNvSpPr txBox="1">
                <a:spLocks/>
              </p:cNvSpPr>
              <p:nvPr/>
            </p:nvSpPr>
            <p:spPr>
              <a:xfrm>
                <a:off x="11275384" y="3025247"/>
                <a:ext cx="562579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42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384" y="3025247"/>
                <a:ext cx="562579" cy="3681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4"/>
              <p:cNvSpPr txBox="1">
                <a:spLocks/>
              </p:cNvSpPr>
              <p:nvPr/>
            </p:nvSpPr>
            <p:spPr>
              <a:xfrm>
                <a:off x="11291312" y="3452793"/>
                <a:ext cx="562579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4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312" y="3452793"/>
                <a:ext cx="562579" cy="368140"/>
              </a:xfrm>
              <a:prstGeom prst="rect">
                <a:avLst/>
              </a:prstGeom>
              <a:blipFill>
                <a:blip r:embed="rId14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4"/>
              <p:cNvSpPr txBox="1">
                <a:spLocks/>
              </p:cNvSpPr>
              <p:nvPr/>
            </p:nvSpPr>
            <p:spPr>
              <a:xfrm>
                <a:off x="11306543" y="4263932"/>
                <a:ext cx="562579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4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543" y="4263932"/>
                <a:ext cx="562579" cy="368140"/>
              </a:xfrm>
              <a:prstGeom prst="rect">
                <a:avLst/>
              </a:prstGeom>
              <a:blipFill>
                <a:blip r:embed="rId15"/>
                <a:stretch>
                  <a:fillRect r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1301390" y="2618801"/>
            <a:ext cx="608619" cy="1965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875039" y="1758815"/>
            <a:ext cx="135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Sum=1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11460452" y="3715698"/>
            <a:ext cx="48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000" dirty="0"/>
          </a:p>
        </p:txBody>
      </p:sp>
      <p:sp>
        <p:nvSpPr>
          <p:cNvPr id="3" name="Curved Left Arrow 2"/>
          <p:cNvSpPr/>
          <p:nvPr/>
        </p:nvSpPr>
        <p:spPr>
          <a:xfrm rot="16200000">
            <a:off x="10646759" y="1516462"/>
            <a:ext cx="365760" cy="1717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299" y="6455857"/>
            <a:ext cx="9423400" cy="365125"/>
          </a:xfrm>
        </p:spPr>
        <p:txBody>
          <a:bodyPr/>
          <a:lstStyle/>
          <a:p>
            <a:r>
              <a:rPr lang="en-US" dirty="0"/>
              <a:t>References: https://towardsdatascience.com/mnist-handwritten-digits-classification-using-a-convolutional-neural-network-cnn-af5fafbc35e9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CNN Structure</a:t>
            </a:r>
            <a:endParaRPr lang="en-US" dirty="0"/>
          </a:p>
        </p:txBody>
      </p:sp>
      <p:pic>
        <p:nvPicPr>
          <p:cNvPr id="1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9" y="2363143"/>
            <a:ext cx="8122920" cy="2760215"/>
          </a:xfrm>
          <a:prstGeom prst="rect">
            <a:avLst/>
          </a:prstGeom>
        </p:spPr>
      </p:pic>
      <p:pic>
        <p:nvPicPr>
          <p:cNvPr id="18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02" y="3419377"/>
            <a:ext cx="1194476" cy="118504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4"/>
              <p:cNvSpPr txBox="1">
                <a:spLocks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38705" y="3350727"/>
            <a:ext cx="241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Loss</a:t>
            </a:r>
          </a:p>
          <a:p>
            <a:r>
              <a:rPr lang="en-US" sz="2000" dirty="0" err="1" smtClean="0"/>
              <a:t>Div</a:t>
            </a:r>
            <a:r>
              <a:rPr lang="en-US" sz="2000" dirty="0" smtClean="0"/>
              <a:t> (prediction, label)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9204" y="2272368"/>
            <a:ext cx="12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038704" y="2984268"/>
            <a:ext cx="2410691" cy="16957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23418" y="3782291"/>
            <a:ext cx="630382" cy="3994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65218"/>
            <a:ext cx="10515600" cy="1005840"/>
          </a:xfrm>
        </p:spPr>
        <p:txBody>
          <a:bodyPr/>
          <a:lstStyle/>
          <a:p>
            <a:r>
              <a:rPr lang="en-US" dirty="0"/>
              <a:t>Convolution Neural Network (CNN)</a:t>
            </a:r>
          </a:p>
        </p:txBody>
      </p:sp>
      <p:sp>
        <p:nvSpPr>
          <p:cNvPr id="2" name="Rectangle 1"/>
          <p:cNvSpPr/>
          <p:nvPr/>
        </p:nvSpPr>
        <p:spPr>
          <a:xfrm>
            <a:off x="650897" y="1447989"/>
            <a:ext cx="10890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CNNs are neural networks with </a:t>
            </a:r>
            <a:r>
              <a:rPr lang="en-US" sz="2800" b="1" dirty="0"/>
              <a:t>convolutional layers (</a:t>
            </a:r>
            <a:r>
              <a:rPr lang="en-US" sz="2800" b="1" dirty="0" err="1"/>
              <a:t>Conv</a:t>
            </a:r>
            <a:r>
              <a:rPr lang="en-US" sz="2800" b="1" dirty="0"/>
              <a:t> layers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CNNs are widely used for image classification and </a:t>
            </a:r>
            <a:r>
              <a:rPr lang="en-US" sz="2800" dirty="0" smtClean="0"/>
              <a:t>others</a:t>
            </a:r>
            <a:endParaRPr lang="en-US" sz="2800" dirty="0"/>
          </a:p>
        </p:txBody>
      </p:sp>
      <p:pic>
        <p:nvPicPr>
          <p:cNvPr id="1026" name="Picture 2" descr="Everything You Need to Know About Convolutional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2600540"/>
            <a:ext cx="8664344" cy="31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35629" y="2934393"/>
            <a:ext cx="997527" cy="3408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23163" y="2934393"/>
            <a:ext cx="997527" cy="3408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Hot </a:t>
            </a:r>
            <a:r>
              <a:rPr lang="en-US" dirty="0"/>
              <a:t>V</a:t>
            </a:r>
            <a:r>
              <a:rPr lang="en-US" dirty="0" smtClean="0"/>
              <a:t>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 descr="Getting Started with Tensorflow | Pluralsigh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4" y="1648055"/>
            <a:ext cx="74782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4029" y="3050770"/>
            <a:ext cx="5926975" cy="29101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7280300" y="1451099"/>
            <a:ext cx="4618055" cy="4745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 </a:t>
            </a:r>
            <a:r>
              <a:rPr lang="en-US" sz="2800" dirty="0"/>
              <a:t>vector </a:t>
            </a:r>
            <a:r>
              <a:rPr lang="en-US" sz="2800" dirty="0" smtClean="0"/>
              <a:t>that contains all “zeros” except for a single “one”, and the “one” locates corresponding index</a:t>
            </a:r>
          </a:p>
          <a:p>
            <a:r>
              <a:rPr lang="en-US" sz="2800" dirty="0" smtClean="0"/>
              <a:t>Improve efficiency</a:t>
            </a:r>
          </a:p>
          <a:p>
            <a:r>
              <a:rPr lang="en-US" sz="2800" dirty="0" smtClean="0"/>
              <a:t>10-class problem using 10-dim vectors</a:t>
            </a:r>
          </a:p>
          <a:p>
            <a:r>
              <a:rPr lang="en-US" sz="2800" dirty="0"/>
              <a:t>As </a:t>
            </a:r>
            <a:r>
              <a:rPr lang="en-US" sz="2800" dirty="0" smtClean="0"/>
              <a:t>labels of training data</a:t>
            </a:r>
          </a:p>
          <a:p>
            <a:r>
              <a:rPr lang="en-US" sz="2800" dirty="0" smtClean="0"/>
              <a:t>Another 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3 </a:t>
            </a:r>
            <a:r>
              <a:rPr lang="en-US" sz="2400" dirty="0" smtClean="0"/>
              <a:t>classes: Dog, cat, horse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Dog [1, 0, 0]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Cat [0, 1, 0]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Horse [0, 0, 1]</a:t>
            </a:r>
          </a:p>
          <a:p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92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Cross-entropy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37665" y="1783506"/>
                <a:ext cx="10515600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Cross-entropy loss measures </a:t>
                </a:r>
                <a:r>
                  <a:rPr lang="en-US" sz="2800" dirty="0"/>
                  <a:t>the performance of a classification model whose </a:t>
                </a:r>
                <a:r>
                  <a:rPr lang="en-US" sz="2800" b="1" dirty="0"/>
                  <a:t>output is a probability </a:t>
                </a:r>
                <a:r>
                  <a:rPr lang="en-US" sz="2800" dirty="0"/>
                  <a:t>value between 0 and </a:t>
                </a:r>
                <a:r>
                  <a:rPr lang="en-US" sz="2800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𝑳𝒐𝒔𝒔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dirty="0" smtClean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 smtClean="0"/>
                  <a:t> is the </a:t>
                </a:r>
                <a:r>
                  <a:rPr lang="en-US" sz="2800" b="1" dirty="0" smtClean="0"/>
                  <a:t>predicted probability </a:t>
                </a:r>
                <a:r>
                  <a:rPr lang="en-US" sz="2800" dirty="0" smtClean="0"/>
                  <a:t>for the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right class</a:t>
                </a:r>
                <a:endParaRPr lang="en-US" sz="2800" dirty="0" smtClean="0"/>
              </a:p>
              <a:p>
                <a:r>
                  <a:rPr lang="en-US" sz="2800" dirty="0" smtClean="0"/>
                  <a:t>Example</a:t>
                </a:r>
              </a:p>
              <a:p>
                <a:pPr lvl="1"/>
                <a:r>
                  <a:rPr lang="en-US" sz="2400" dirty="0" smtClean="0"/>
                  <a:t>Label: digit 1 , one hot vector [0,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 smtClean="0"/>
                  <a:t>, 0, 0, 0, 0, 0, 0, 0, 0]</a:t>
                </a:r>
              </a:p>
              <a:p>
                <a:pPr lvl="1"/>
                <a:r>
                  <a:rPr lang="en-US" sz="2400" dirty="0" smtClean="0"/>
                  <a:t>Predicted probability [0.05,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0.8</a:t>
                </a:r>
                <a:r>
                  <a:rPr lang="en-US" sz="2400" dirty="0" smtClean="0"/>
                  <a:t>, 0.05, 0, 0 , 0, 0, 0, 0, 0.1]</a:t>
                </a:r>
              </a:p>
              <a:p>
                <a:pPr lvl="1"/>
                <a:r>
                  <a:rPr lang="en-US" sz="2400" dirty="0" smtClean="0"/>
                  <a:t>Loss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=0.223</m:t>
                    </m:r>
                  </m:oMath>
                </a14:m>
                <a:endParaRPr lang="en-US" sz="2400" dirty="0" smtClean="0"/>
              </a:p>
              <a:p>
                <a:endParaRPr lang="en-US" sz="2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665" y="1783506"/>
                <a:ext cx="10515600" cy="4351337"/>
              </a:xfrm>
              <a:prstGeom prst="rect">
                <a:avLst/>
              </a:prstGeo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143105" y="3104690"/>
            <a:ext cx="2542954" cy="3030153"/>
            <a:chOff x="6783256" y="1741064"/>
            <a:chExt cx="3951002" cy="4096307"/>
          </a:xfrm>
        </p:grpSpPr>
        <p:pic>
          <p:nvPicPr>
            <p:cNvPr id="15" name="Picture 2" descr="https://deepnotes.io/public/images/softmax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30" t="7708"/>
            <a:stretch/>
          </p:blipFill>
          <p:spPr bwMode="auto">
            <a:xfrm>
              <a:off x="6783256" y="1741064"/>
              <a:ext cx="1678807" cy="409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918211" y="2296925"/>
              <a:ext cx="1129617" cy="55929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18211" y="2971820"/>
              <a:ext cx="3816047" cy="55929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18211" y="3669193"/>
              <a:ext cx="628102" cy="55929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18211" y="4994871"/>
              <a:ext cx="421415" cy="55929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381828" y="3520104"/>
            <a:ext cx="72704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357562" y="4518784"/>
            <a:ext cx="727047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85524" y="4015115"/>
            <a:ext cx="62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0.8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4"/>
              <p:cNvSpPr txBox="1">
                <a:spLocks/>
              </p:cNvSpPr>
              <p:nvPr/>
            </p:nvSpPr>
            <p:spPr>
              <a:xfrm>
                <a:off x="8853605" y="3561460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05" y="3561460"/>
                <a:ext cx="349180" cy="36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/>
              <p:cNvSpPr txBox="1">
                <a:spLocks/>
              </p:cNvSpPr>
              <p:nvPr/>
            </p:nvSpPr>
            <p:spPr>
              <a:xfrm>
                <a:off x="8853605" y="4060699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605" y="4060699"/>
                <a:ext cx="349180" cy="368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4"/>
              <p:cNvSpPr txBox="1">
                <a:spLocks/>
              </p:cNvSpPr>
              <p:nvPr/>
            </p:nvSpPr>
            <p:spPr>
              <a:xfrm>
                <a:off x="8857983" y="4578527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983" y="4578527"/>
                <a:ext cx="349180" cy="36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4"/>
              <p:cNvSpPr txBox="1">
                <a:spLocks/>
              </p:cNvSpPr>
              <p:nvPr/>
            </p:nvSpPr>
            <p:spPr>
              <a:xfrm>
                <a:off x="8884526" y="5594988"/>
                <a:ext cx="349180" cy="368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526" y="5594988"/>
                <a:ext cx="349180" cy="3681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3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299" y="6455857"/>
            <a:ext cx="9423400" cy="365125"/>
          </a:xfrm>
        </p:spPr>
        <p:txBody>
          <a:bodyPr/>
          <a:lstStyle/>
          <a:p>
            <a:r>
              <a:rPr lang="en-US" dirty="0"/>
              <a:t>References: https://towardsdatascience.com/mnist-handwritten-digits-classification-using-a-convolutional-neural-network-cnn-af5fafbc35e9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CNN Structure</a:t>
            </a:r>
            <a:endParaRPr lang="en-US" dirty="0"/>
          </a:p>
        </p:txBody>
      </p:sp>
      <p:pic>
        <p:nvPicPr>
          <p:cNvPr id="1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9" y="2363143"/>
            <a:ext cx="8122920" cy="2760215"/>
          </a:xfrm>
          <a:prstGeom prst="rect">
            <a:avLst/>
          </a:prstGeom>
        </p:spPr>
      </p:pic>
      <p:pic>
        <p:nvPicPr>
          <p:cNvPr id="18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02" y="3419377"/>
            <a:ext cx="1194476" cy="118504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4"/>
              <p:cNvSpPr txBox="1">
                <a:spLocks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196992" y="3327751"/>
            <a:ext cx="241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Loss</a:t>
            </a:r>
          </a:p>
          <a:p>
            <a:r>
              <a:rPr lang="en-US" sz="2000" dirty="0" err="1" smtClean="0"/>
              <a:t>Div</a:t>
            </a:r>
            <a:r>
              <a:rPr lang="en-US" sz="2000" dirty="0" smtClean="0"/>
              <a:t>(prediction, label)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9204" y="2272368"/>
            <a:ext cx="12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3" name="Curved Up Arrow 22"/>
          <p:cNvSpPr/>
          <p:nvPr/>
        </p:nvSpPr>
        <p:spPr>
          <a:xfrm flipH="1">
            <a:off x="7157604" y="4731261"/>
            <a:ext cx="2552699" cy="9717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58247" y="5752286"/>
            <a:ext cx="35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Back propagation</a:t>
            </a:r>
            <a:endParaRPr lang="en-US" sz="2000" dirty="0"/>
          </a:p>
        </p:txBody>
      </p:sp>
      <p:sp>
        <p:nvSpPr>
          <p:cNvPr id="25" name="Right Arrow 24"/>
          <p:cNvSpPr/>
          <p:nvPr/>
        </p:nvSpPr>
        <p:spPr>
          <a:xfrm>
            <a:off x="2883130" y="2322068"/>
            <a:ext cx="3075709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6219" y="1811011"/>
            <a:ext cx="35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Forward Pass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28242" y="5041205"/>
            <a:ext cx="4022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Adding nonlinearity using activation function, e.g., </a:t>
            </a:r>
            <a:r>
              <a:rPr lang="en-US" sz="2800" dirty="0" err="1" smtClean="0"/>
              <a:t>ReLU</a:t>
            </a:r>
            <a:r>
              <a:rPr lang="en-US" sz="2800" dirty="0" smtClean="0"/>
              <a:t>, sigmoid</a:t>
            </a:r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 rot="16200000">
            <a:off x="3100923" y="4748177"/>
            <a:ext cx="433645" cy="316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52006" y="1783506"/>
            <a:ext cx="3623743" cy="966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03" y="2043522"/>
            <a:ext cx="6867525" cy="23336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CNN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/>
              <p:cNvSpPr txBox="1">
                <a:spLocks/>
              </p:cNvSpPr>
              <p:nvPr/>
            </p:nvSpPr>
            <p:spPr>
              <a:xfrm>
                <a:off x="2069959" y="2369397"/>
                <a:ext cx="458428" cy="3215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59" y="2369397"/>
                <a:ext cx="458428" cy="321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1648871" y="4597223"/>
                <a:ext cx="2842847" cy="1486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Filter size: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1×3×3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b="0" dirty="0" smtClean="0"/>
                  <a:t>8 Filters</a:t>
                </a:r>
              </a:p>
              <a:p>
                <a:r>
                  <a:rPr lang="en-US" sz="2000" dirty="0" smtClean="0"/>
                  <a:t>Stride: 1</a:t>
                </a:r>
                <a:endParaRPr lang="en-US" sz="2000" b="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71" y="4597223"/>
                <a:ext cx="2842847" cy="1486999"/>
              </a:xfrm>
              <a:prstGeom prst="rect">
                <a:avLst/>
              </a:prstGeom>
              <a:blipFill>
                <a:blip r:embed="rId4"/>
                <a:stretch>
                  <a:fillRect l="-1927" t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4"/>
          <p:cNvSpPr txBox="1">
            <a:spLocks/>
          </p:cNvSpPr>
          <p:nvPr/>
        </p:nvSpPr>
        <p:spPr>
          <a:xfrm>
            <a:off x="4355427" y="4597224"/>
            <a:ext cx="2842847" cy="148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Pooling size: 2</a:t>
            </a:r>
          </a:p>
          <a:p>
            <a:r>
              <a:rPr lang="en-US" sz="2000" dirty="0" smtClean="0"/>
              <a:t>Stride: 2</a:t>
            </a:r>
            <a:endParaRPr lang="en-US" sz="2000" b="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7929719" y="3056639"/>
            <a:ext cx="973121" cy="555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9087228" y="3122461"/>
            <a:ext cx="1847094" cy="42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Prediction: </a:t>
            </a:r>
            <a:r>
              <a:rPr lang="en-US" sz="2000" dirty="0"/>
              <a:t>8</a:t>
            </a:r>
            <a:endParaRPr lang="en-US" sz="2000" dirty="0" smtClean="0"/>
          </a:p>
        </p:txBody>
      </p:sp>
      <p:pic>
        <p:nvPicPr>
          <p:cNvPr id="15362" name="Picture 2" descr="Image Classification in 10 Minutes with MNIST Dataset | by Orhan G. Yalçın  | Towards Data Scienc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1" t="5577" r="4762" b="8862"/>
          <a:stretch/>
        </p:blipFill>
        <p:spPr bwMode="auto">
          <a:xfrm>
            <a:off x="1439668" y="2950961"/>
            <a:ext cx="989496" cy="98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 rot="10800000">
            <a:off x="2718261" y="4071264"/>
            <a:ext cx="423950" cy="415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4957153" y="4071264"/>
            <a:ext cx="423950" cy="415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717" y="1569181"/>
            <a:ext cx="8171281" cy="46453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94539"/>
            <a:ext cx="10515600" cy="1005840"/>
          </a:xfrm>
        </p:spPr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57" y="1675283"/>
            <a:ext cx="11106551" cy="4102063"/>
          </a:xfrm>
        </p:spPr>
        <p:txBody>
          <a:bodyPr/>
          <a:lstStyle/>
          <a:p>
            <a:r>
              <a:rPr lang="en-US" sz="2800" dirty="0"/>
              <a:t>Forward pass </a:t>
            </a:r>
            <a:r>
              <a:rPr lang="en-US" sz="2800" dirty="0" smtClean="0"/>
              <a:t>of CNN</a:t>
            </a:r>
          </a:p>
          <a:p>
            <a:r>
              <a:rPr lang="en-US" sz="2800" dirty="0" smtClean="0"/>
              <a:t>Leave backward propagation for your own explorations</a:t>
            </a:r>
          </a:p>
          <a:p>
            <a:r>
              <a:rPr lang="en-US" sz="2800" dirty="0" smtClean="0"/>
              <a:t>Learning materials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://victorzhou.com/blog/intro-to-cnns-part-1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hlinkClick r:id="rId3"/>
              </a:rPr>
              <a:t>https://victorzhou.com/blog/intro-to-cnns-part-2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towardsdatascience.com/a-comprehensive-guide-to-convolutional-neural-networks-the-eli5-way-3bd2b1164a53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1281970"/>
            <a:ext cx="10515600" cy="396336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Thank you!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Questions?</a:t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2400" dirty="0" smtClean="0">
                <a:hlinkClick r:id="rId2"/>
              </a:rPr>
              <a:t>xl038@uark.edu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Xingang Li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 Dataset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61" y="1724809"/>
            <a:ext cx="6680477" cy="45025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06500" y="3671401"/>
            <a:ext cx="321546" cy="334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78838" y="1982346"/>
            <a:ext cx="4570858" cy="352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“Hello World” problem</a:t>
            </a:r>
          </a:p>
          <a:p>
            <a:r>
              <a:rPr lang="en-US" sz="2800" dirty="0" smtClean="0"/>
              <a:t>70,000 images</a:t>
            </a:r>
          </a:p>
          <a:p>
            <a:r>
              <a:rPr lang="en-US" sz="2800" dirty="0"/>
              <a:t>Handwritten </a:t>
            </a:r>
            <a:r>
              <a:rPr lang="en-US" sz="2800" dirty="0" smtClean="0"/>
              <a:t>digits 0~9 (10 classes)</a:t>
            </a:r>
          </a:p>
        </p:txBody>
      </p:sp>
    </p:spTree>
    <p:extLst>
      <p:ext uri="{BB962C8B-B14F-4D97-AF65-F5344CB8AC3E}">
        <p14:creationId xmlns:p14="http://schemas.microsoft.com/office/powerpoint/2010/main" val="40364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6096000" y="2079547"/>
                <a:ext cx="5538105" cy="3232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 smtClean="0"/>
                  <a:t>Grey scale image (one channel)</a:t>
                </a:r>
              </a:p>
              <a:p>
                <a:r>
                  <a:rPr lang="en-US" sz="2800" dirty="0"/>
                  <a:t>S</a:t>
                </a:r>
                <a:r>
                  <a:rPr lang="en-US" sz="2800" dirty="0" smtClean="0"/>
                  <a:t>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sz="2800" b="0" dirty="0" smtClean="0"/>
                  <a:t> (pixels)</a:t>
                </a:r>
              </a:p>
              <a:p>
                <a:r>
                  <a:rPr lang="en-US" sz="2800" dirty="0" smtClean="0"/>
                  <a:t>Each pixel has a value of 0~255 representing brightness intensity</a:t>
                </a:r>
              </a:p>
              <a:p>
                <a:r>
                  <a:rPr lang="en-US" sz="2800" dirty="0" smtClean="0"/>
                  <a:t>Task: given </a:t>
                </a:r>
                <a:r>
                  <a:rPr lang="en-US" sz="2800" dirty="0"/>
                  <a:t>an image, classify it as a digit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9547"/>
                <a:ext cx="5538105" cy="3232286"/>
              </a:xfrm>
              <a:prstGeom prst="rect">
                <a:avLst/>
              </a:prstGeom>
              <a:blipFill>
                <a:blip r:embed="rId2"/>
                <a:stretch>
                  <a:fillRect l="-1982" t="-3019" r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373" y="1670376"/>
            <a:ext cx="4688331" cy="46512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61986" y="664536"/>
            <a:ext cx="10515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65218"/>
            <a:ext cx="10515600" cy="1005840"/>
          </a:xfrm>
        </p:spPr>
        <p:txBody>
          <a:bodyPr/>
          <a:lstStyle/>
          <a:p>
            <a:r>
              <a:rPr lang="en-US" dirty="0"/>
              <a:t>A Simple CNN Structure</a:t>
            </a:r>
          </a:p>
        </p:txBody>
      </p:sp>
      <p:pic>
        <p:nvPicPr>
          <p:cNvPr id="1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13" y="2203393"/>
            <a:ext cx="7374241" cy="2505810"/>
          </a:xfrm>
          <a:prstGeom prst="rect">
            <a:avLst/>
          </a:prstGeom>
        </p:spPr>
      </p:pic>
      <p:pic>
        <p:nvPicPr>
          <p:cNvPr id="18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67" y="3158306"/>
            <a:ext cx="1063085" cy="1054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8639175" y="2990478"/>
            <a:ext cx="241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Loss</a:t>
            </a:r>
          </a:p>
          <a:p>
            <a:r>
              <a:rPr lang="en-US" sz="2000" dirty="0" err="1" smtClean="0"/>
              <a:t>Div</a:t>
            </a:r>
            <a:r>
              <a:rPr lang="en-US" sz="2000" dirty="0" smtClean="0"/>
              <a:t>(prediction, label)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344509" y="2205356"/>
            <a:ext cx="12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4"/>
              <p:cNvSpPr txBox="1">
                <a:spLocks/>
              </p:cNvSpPr>
              <p:nvPr/>
            </p:nvSpPr>
            <p:spPr>
              <a:xfrm>
                <a:off x="2076953" y="2536631"/>
                <a:ext cx="566493" cy="379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53" y="2536631"/>
                <a:ext cx="566493" cy="379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CNN Structure</a:t>
            </a:r>
            <a:endParaRPr lang="en-US" dirty="0"/>
          </a:p>
        </p:txBody>
      </p:sp>
      <p:pic>
        <p:nvPicPr>
          <p:cNvPr id="16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9" y="2363143"/>
            <a:ext cx="8122920" cy="2760215"/>
          </a:xfrm>
          <a:prstGeom prst="rect">
            <a:avLst/>
          </a:prstGeom>
        </p:spPr>
      </p:pic>
      <p:pic>
        <p:nvPicPr>
          <p:cNvPr id="18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02" y="3419377"/>
            <a:ext cx="1194476" cy="118504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4"/>
              <p:cNvSpPr txBox="1">
                <a:spLocks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9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13" y="2749595"/>
                <a:ext cx="566493" cy="379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136966" y="3327751"/>
            <a:ext cx="241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Loss</a:t>
            </a:r>
          </a:p>
          <a:p>
            <a:r>
              <a:rPr lang="en-US" sz="2000" dirty="0" err="1" smtClean="0"/>
              <a:t>Div</a:t>
            </a:r>
            <a:r>
              <a:rPr lang="en-US" sz="2000" dirty="0" smtClean="0"/>
              <a:t>(prediction, label)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29204" y="2272368"/>
            <a:ext cx="12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712" y="2672952"/>
            <a:ext cx="3904744" cy="22671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426200"/>
            <a:ext cx="4497475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352423" y="1783504"/>
            <a:ext cx="9227535" cy="425555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Conv</a:t>
            </a:r>
            <a:r>
              <a:rPr lang="en-US" sz="2800" dirty="0" smtClean="0"/>
              <a:t> layers: </a:t>
            </a:r>
            <a:r>
              <a:rPr lang="en-US" sz="2800" b="1" dirty="0" smtClean="0"/>
              <a:t>filters (kernels), </a:t>
            </a:r>
            <a:r>
              <a:rPr lang="en-US" sz="2800" dirty="0" smtClean="0"/>
              <a:t>2D matrices of numbers</a:t>
            </a:r>
            <a:endParaRPr lang="en-US" sz="2800" b="1" dirty="0" smtClean="0"/>
          </a:p>
          <a:p>
            <a:r>
              <a:rPr lang="en-US" sz="2800" dirty="0" smtClean="0"/>
              <a:t>We can convolve a filter with an input 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Overlay</a:t>
            </a:r>
            <a:r>
              <a:rPr lang="en-US" sz="2000" dirty="0" smtClean="0"/>
              <a:t> the filter on top of the image at a location, usually top left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Performing </a:t>
            </a:r>
            <a:r>
              <a:rPr lang="en-US" sz="2000" b="1" dirty="0"/>
              <a:t>element-wise multiplication</a:t>
            </a:r>
            <a:r>
              <a:rPr lang="en-US" sz="2000" dirty="0"/>
              <a:t> between the values in the filter and their corresponding values in the </a:t>
            </a:r>
            <a:r>
              <a:rPr lang="en-US" sz="2000" dirty="0" smtClean="0"/>
              <a:t>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Summing up </a:t>
            </a:r>
            <a:r>
              <a:rPr lang="en-US" sz="2000" dirty="0"/>
              <a:t>all the element-wise products. This sum is the output value for the </a:t>
            </a:r>
            <a:r>
              <a:rPr lang="en-US" sz="2000" b="1" dirty="0"/>
              <a:t>destination pixel</a:t>
            </a:r>
            <a:r>
              <a:rPr lang="en-US" sz="2000" dirty="0"/>
              <a:t> in the output image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Repeat</a:t>
            </a:r>
            <a:r>
              <a:rPr lang="en-US" sz="2000" dirty="0" smtClean="0"/>
              <a:t> 1-3 for </a:t>
            </a:r>
            <a:r>
              <a:rPr lang="en-US" sz="2000" dirty="0"/>
              <a:t>all locations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022" y="2603661"/>
            <a:ext cx="2622821" cy="2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Step 1 : Overlay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98" y="1845535"/>
            <a:ext cx="7648575" cy="41719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426200"/>
            <a:ext cx="4165879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urved Down Arrow 7"/>
          <p:cNvSpPr/>
          <p:nvPr/>
        </p:nvSpPr>
        <p:spPr>
          <a:xfrm flipH="1">
            <a:off x="3109818" y="2192221"/>
            <a:ext cx="3068103" cy="9043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092273" y="1845535"/>
            <a:ext cx="3733798" cy="36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filter values are needed to be initialized at first and will be updated through the training process</a:t>
            </a:r>
          </a:p>
          <a:p>
            <a:r>
              <a:rPr lang="en-US" sz="2800" dirty="0"/>
              <a:t>Usually starts from top left of an image</a:t>
            </a:r>
          </a:p>
          <a:p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8614" y="1552911"/>
                <a:ext cx="37624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Input image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4×4×1)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14" y="1552911"/>
                <a:ext cx="3762499" cy="523220"/>
              </a:xfrm>
              <a:prstGeom prst="rect">
                <a:avLst/>
              </a:prstGeom>
              <a:blipFill>
                <a:blip r:embed="rId3"/>
                <a:stretch>
                  <a:fillRect l="-340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04078" y="5225876"/>
                <a:ext cx="27157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Filter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3×3×1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78" y="5225876"/>
                <a:ext cx="2715718" cy="523220"/>
              </a:xfrm>
              <a:prstGeom prst="rect">
                <a:avLst/>
              </a:prstGeom>
              <a:blipFill>
                <a:blip r:embed="rId4"/>
                <a:stretch>
                  <a:fillRect l="-3371" t="-10465" r="-314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7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 Step 2 </a:t>
            </a:r>
            <a:r>
              <a:rPr lang="en-US" dirty="0"/>
              <a:t>: </a:t>
            </a:r>
            <a:r>
              <a:rPr lang="en-US" dirty="0" smtClean="0"/>
              <a:t>Element-wise Multiplication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075" y="2193835"/>
            <a:ext cx="7018973" cy="36708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6200"/>
            <a:ext cx="4246266" cy="365125"/>
          </a:xfrm>
        </p:spPr>
        <p:txBody>
          <a:bodyPr/>
          <a:lstStyle/>
          <a:p>
            <a:r>
              <a:rPr lang="en-US" dirty="0"/>
              <a:t>References: https://victorzhou.com/blog/intro-to-cnns-part-1/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IMECE Paper 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123D3-69F4-4D05-B5AE-00585108F36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783506"/>
            <a:ext cx="2189389" cy="2130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4" y="3913722"/>
            <a:ext cx="2213150" cy="219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4571382" y="3759699"/>
                <a:ext cx="1554459" cy="539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82" y="3759699"/>
                <a:ext cx="1554459" cy="539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/>
              <p:cNvSpPr txBox="1">
                <a:spLocks/>
              </p:cNvSpPr>
              <p:nvPr/>
            </p:nvSpPr>
            <p:spPr>
              <a:xfrm>
                <a:off x="6689605" y="3759699"/>
                <a:ext cx="1554459" cy="539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605" y="3759699"/>
                <a:ext cx="1554459" cy="539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4"/>
          <p:cNvSpPr txBox="1">
            <a:spLocks/>
          </p:cNvSpPr>
          <p:nvPr/>
        </p:nvSpPr>
        <p:spPr>
          <a:xfrm>
            <a:off x="9337013" y="1903724"/>
            <a:ext cx="2658252" cy="36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Multiply the image value with the filter value in the corresponding position</a:t>
            </a:r>
            <a:endParaRPr lang="en-US" sz="2800" dirty="0"/>
          </a:p>
          <a:p>
            <a:endParaRPr lang="en-US" sz="28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38589" y="2179556"/>
            <a:ext cx="116379" cy="2105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1014</Words>
  <Application>Microsoft Office PowerPoint</Application>
  <PresentationFormat>Widescreen</PresentationFormat>
  <Paragraphs>231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Introduction to  Convolution Neural Network (CNN)</vt:lpstr>
      <vt:lpstr>Convolution Neural Network (CNN)</vt:lpstr>
      <vt:lpstr>MNIST Dataset</vt:lpstr>
      <vt:lpstr>PowerPoint Presentation</vt:lpstr>
      <vt:lpstr>A Simple CNN Structure</vt:lpstr>
      <vt:lpstr>A Simple CNN Structure</vt:lpstr>
      <vt:lpstr>Convolution</vt:lpstr>
      <vt:lpstr>Convolution Step 1 : Overlay</vt:lpstr>
      <vt:lpstr>Convolution Step 2 : Element-wise Multiplication</vt:lpstr>
      <vt:lpstr>Convolution Step 3 : Sum Up to Destination Pixel</vt:lpstr>
      <vt:lpstr>Stride</vt:lpstr>
      <vt:lpstr>Convolution Step 4: Repeat</vt:lpstr>
      <vt:lpstr>Padding</vt:lpstr>
      <vt:lpstr>A Simple CNN Structure</vt:lpstr>
      <vt:lpstr>Pooling</vt:lpstr>
      <vt:lpstr>Pooling</vt:lpstr>
      <vt:lpstr>A Simple CNN Structure</vt:lpstr>
      <vt:lpstr>Softmax</vt:lpstr>
      <vt:lpstr>A Simple CNN Structure</vt:lpstr>
      <vt:lpstr>One Hot Vector</vt:lpstr>
      <vt:lpstr>Cross-entropy Loss</vt:lpstr>
      <vt:lpstr>A Simple CNN Structure</vt:lpstr>
      <vt:lpstr>Trained CNN </vt:lpstr>
      <vt:lpstr>AlexNet</vt:lpstr>
      <vt:lpstr>Conclusion</vt:lpstr>
      <vt:lpstr>Thank you!  Questions?  xl038@uark.edu Xingang Li</vt:lpstr>
      <vt:lpstr>PowerPoint Presentation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Depcik, Chris</dc:creator>
  <cp:lastModifiedBy>Xingang Li</cp:lastModifiedBy>
  <cp:revision>190</cp:revision>
  <dcterms:created xsi:type="dcterms:W3CDTF">2019-04-12T14:51:05Z</dcterms:created>
  <dcterms:modified xsi:type="dcterms:W3CDTF">2020-11-15T00:23:08Z</dcterms:modified>
</cp:coreProperties>
</file>