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watch?v=7v2OnUti2eM" TargetMode="External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geeksforgeeks.org/establishing-jdbc-connection-in-java/" TargetMode="External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w3schools.com/sql/sql_update.asp" TargetMode="External"/><Relationship Id="rId4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digitalocean.com/community/tutorials/java-resultset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javatpoint.com/PreparedStatement-interface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JDBC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Java Database Connectivity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Database Configuration Steps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1: Install the </a:t>
            </a:r>
            <a:r>
              <a:rPr b="1" lang="en-US"/>
              <a:t>database software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2: Create the necessary </a:t>
            </a:r>
            <a:r>
              <a:rPr b="1" lang="en-US"/>
              <a:t>tables and schemas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3: Enable </a:t>
            </a:r>
            <a:r>
              <a:rPr b="1" lang="en-US"/>
              <a:t>network access </a:t>
            </a:r>
            <a:r>
              <a:rPr lang="en-US"/>
              <a:t>to the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4: Create </a:t>
            </a:r>
            <a:r>
              <a:rPr b="1" lang="en-US"/>
              <a:t>user accounts </a:t>
            </a:r>
            <a:r>
              <a:rPr lang="en-US"/>
              <a:t>and assign privileges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5: Test the </a:t>
            </a:r>
            <a:r>
              <a:rPr b="1" lang="en-US"/>
              <a:t>SQL connection </a:t>
            </a:r>
            <a:r>
              <a:rPr lang="en-US"/>
              <a:t>manually before coding JDBC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Database Setup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MySQL installation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 </a:t>
            </a:r>
            <a:r>
              <a:rPr b="1" lang="en-US"/>
              <a:t>test database </a:t>
            </a:r>
            <a:r>
              <a:rPr lang="en-US"/>
              <a:t>with simple tables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Tables: </a:t>
            </a:r>
            <a:r>
              <a:rPr lang="en-US">
                <a:solidFill>
                  <a:srgbClr val="FF0000"/>
                </a:solidFill>
              </a:rPr>
              <a:t>students, courses, grades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SQL example: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CREATE TABLE students (id INT, name VARCHAR(50), grade INT);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Populate sample data: INSERT INTO students VALUES (1, 'John Doe', 90);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JDBC Driver Setup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Download the appropriate </a:t>
            </a:r>
            <a:r>
              <a:rPr b="1" lang="en-US"/>
              <a:t>JDBC driver </a:t>
            </a:r>
            <a:r>
              <a:rPr lang="en-US"/>
              <a:t>for your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Include the JDBC driver JAR file in your project’s </a:t>
            </a:r>
            <a:r>
              <a:rPr b="1" lang="en-US"/>
              <a:t>classpath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MySQL: </a:t>
            </a:r>
            <a:r>
              <a:rPr lang="en-US">
                <a:solidFill>
                  <a:srgbClr val="FF0000"/>
                </a:solidFill>
              </a:rPr>
              <a:t>mysql-connector-java-x.x.xx-bin.jar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Oracle</a:t>
            </a:r>
            <a:r>
              <a:rPr lang="en-US">
                <a:solidFill>
                  <a:srgbClr val="FF0000"/>
                </a:solidFill>
              </a:rPr>
              <a:t>: ojdbcx.jar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Ensure that the driver is compatible with the </a:t>
            </a:r>
            <a:r>
              <a:rPr b="1" lang="en-US"/>
              <a:t>Java version </a:t>
            </a:r>
            <a:r>
              <a:rPr lang="en-US"/>
              <a:t>in use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Connecting to a Database</a:t>
            </a:r>
            <a:endParaRPr/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 of Database Connection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JDBC API </a:t>
            </a:r>
            <a:r>
              <a:rPr lang="en-US"/>
              <a:t>is used to connect to databases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Java program interacts with the database through a </a:t>
            </a:r>
            <a:r>
              <a:rPr b="1" lang="en-US"/>
              <a:t>Connection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DriverManager</a:t>
            </a:r>
            <a:r>
              <a:rPr lang="en-US"/>
              <a:t> is responsible for establishing connections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Connection requires </a:t>
            </a:r>
            <a:r>
              <a:rPr b="1" lang="en-US"/>
              <a:t>URL, username, and password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Once connected, execute SQL queries and update the database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JDBC Connection Process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1: Load the </a:t>
            </a:r>
            <a:r>
              <a:rPr b="1" lang="en-US"/>
              <a:t>JDBC driver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2: Use </a:t>
            </a:r>
            <a:r>
              <a:rPr lang="en-US">
                <a:solidFill>
                  <a:srgbClr val="FF0000"/>
                </a:solidFill>
              </a:rPr>
              <a:t>DriverManager</a:t>
            </a:r>
            <a:r>
              <a:rPr lang="en-US"/>
              <a:t> to create a connection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3: Create a </a:t>
            </a:r>
            <a:r>
              <a:rPr b="1" lang="en-US"/>
              <a:t>Statement object </a:t>
            </a:r>
            <a:r>
              <a:rPr lang="en-US"/>
              <a:t>for queries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4: Execute the query using the </a:t>
            </a:r>
            <a:r>
              <a:rPr b="1" lang="en-US"/>
              <a:t>Statement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5: Retrieve results using the </a:t>
            </a:r>
            <a:r>
              <a:rPr b="1" lang="en-US"/>
              <a:t>ResultSet object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Loading the JDBC Driver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Load the driver using </a:t>
            </a:r>
            <a:r>
              <a:rPr lang="en-US">
                <a:solidFill>
                  <a:srgbClr val="FF0000"/>
                </a:solidFill>
              </a:rPr>
              <a:t>Class.forName(driverName)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for MySQL: </a:t>
            </a:r>
            <a:r>
              <a:rPr lang="en-US">
                <a:solidFill>
                  <a:srgbClr val="FF0000"/>
                </a:solidFill>
              </a:rPr>
              <a:t>Class.forName("com.mysql.cj.jdbc.Driver");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Registers the driver with </a:t>
            </a:r>
            <a:r>
              <a:rPr b="1" lang="en-US"/>
              <a:t>DriverManager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step is required to initiate the database connection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Ensures that Java is aware of the driver’s existence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Connecting to the Database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the </a:t>
            </a:r>
            <a:r>
              <a:rPr b="1" lang="en-US"/>
              <a:t>DriverManager.getConnection() </a:t>
            </a:r>
            <a:r>
              <a:rPr lang="en-US"/>
              <a:t>method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Connection URL format: </a:t>
            </a:r>
            <a:r>
              <a:rPr b="1" lang="en-US"/>
              <a:t>jdbc:mysql://localhost:3306/mydatabase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Provide database credentials: username and password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Handle connection exceptions using </a:t>
            </a:r>
            <a:r>
              <a:rPr b="1" lang="en-US"/>
              <a:t>SQLException</a:t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440" y="3454401"/>
            <a:ext cx="9888578" cy="630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Code for Connecting to Database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Ensure the database server is running before connecting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Handle connection issues using a </a:t>
            </a:r>
            <a:r>
              <a:rPr b="1" lang="en-US"/>
              <a:t>try-catch block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Always close the connection after performing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Demo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https://www.youtube.com/watch?v=7v2OnUti2eM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7191" y="2179452"/>
            <a:ext cx="8699566" cy="1821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The Connection Interface</a:t>
            </a:r>
            <a:endParaRPr/>
          </a:p>
        </p:txBody>
      </p:sp>
      <p:sp>
        <p:nvSpPr>
          <p:cNvPr id="196" name="Google Shape;196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 Database Connectivity (JDBC)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Introduction to JDBC: Setting up the database, connecting to a Database: The Connection Interface, connecting to the database using Driver Manager, Querying and Updating the Database: Statement Interface, Result Set Interface, Querying and Updating the Database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 of Connection Interface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Represents a </a:t>
            </a:r>
            <a:r>
              <a:rPr b="1" lang="en-US"/>
              <a:t>session</a:t>
            </a:r>
            <a:r>
              <a:rPr lang="en-US"/>
              <a:t> between Java application and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to execute </a:t>
            </a:r>
            <a:r>
              <a:rPr b="1" lang="en-US"/>
              <a:t>SQL statements </a:t>
            </a:r>
            <a:r>
              <a:rPr lang="en-US"/>
              <a:t>and retrieve results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Connection interface has methods for transaction management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Manage database connection lifecycle: open and close connections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</a:t>
            </a:r>
            <a:r>
              <a:rPr b="1" lang="en-US"/>
              <a:t>Statement, PreparedStatement, and CallableStatement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Connection Interface Methods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createStatement(): </a:t>
            </a:r>
            <a:r>
              <a:rPr lang="en-US"/>
              <a:t>Create a basic SQL query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prepareStatement(): </a:t>
            </a:r>
            <a:r>
              <a:rPr lang="en-US"/>
              <a:t>Create parameterized SQL queries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commit(): </a:t>
            </a:r>
            <a:r>
              <a:rPr lang="en-US"/>
              <a:t>Commit a transaction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rollback(): </a:t>
            </a:r>
            <a:r>
              <a:rPr lang="en-US"/>
              <a:t>Rollback to a previous state in case of failure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close(): </a:t>
            </a:r>
            <a:r>
              <a:rPr lang="en-US"/>
              <a:t>Close the connection and release resources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Managing Database Transactions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Transactions allow for grouping multiple SQL queries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JDBC supports </a:t>
            </a:r>
            <a:r>
              <a:rPr b="1" lang="en-US"/>
              <a:t>commit and rollback </a:t>
            </a:r>
            <a:r>
              <a:rPr lang="en-US"/>
              <a:t>methods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</a:t>
            </a:r>
            <a:r>
              <a:rPr lang="en-US">
                <a:solidFill>
                  <a:srgbClr val="FF0000"/>
                </a:solidFill>
              </a:rPr>
              <a:t>setAutoCommit(false)</a:t>
            </a:r>
            <a:r>
              <a:rPr lang="en-US"/>
              <a:t> for manual transaction control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</a:t>
            </a:r>
            <a:r>
              <a:rPr lang="en-US">
                <a:solidFill>
                  <a:srgbClr val="FF0000"/>
                </a:solidFill>
              </a:rPr>
              <a:t>commit() </a:t>
            </a:r>
            <a:r>
              <a:rPr lang="en-US"/>
              <a:t>to save changes to the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</a:t>
            </a:r>
            <a:r>
              <a:rPr lang="en-US">
                <a:solidFill>
                  <a:srgbClr val="FF0000"/>
                </a:solidFill>
              </a:rPr>
              <a:t>rollback() </a:t>
            </a:r>
            <a:r>
              <a:rPr lang="en-US"/>
              <a:t>to undo changes if errors occur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Code for Transactions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Handle exceptions to rollback changes if errors occur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Ensure data consistency by using </a:t>
            </a:r>
            <a:r>
              <a:rPr b="1" lang="en-US"/>
              <a:t>transactions</a:t>
            </a:r>
            <a:endParaRPr b="1"/>
          </a:p>
        </p:txBody>
      </p:sp>
      <p:pic>
        <p:nvPicPr>
          <p:cNvPr id="221" name="Google Shape;22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224" y="2107055"/>
            <a:ext cx="8438789" cy="1894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Closing Database Connection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Always close connections using </a:t>
            </a:r>
            <a:r>
              <a:rPr b="1" lang="en-US"/>
              <a:t>con.close()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Closing prevents </a:t>
            </a:r>
            <a:r>
              <a:rPr b="1" lang="en-US"/>
              <a:t>memory leaks and resource </a:t>
            </a:r>
            <a:r>
              <a:rPr lang="en-US"/>
              <a:t>exhaustion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</a:t>
            </a:r>
            <a:r>
              <a:rPr b="1" lang="en-US"/>
              <a:t>finally</a:t>
            </a:r>
            <a:r>
              <a:rPr lang="en-US"/>
              <a:t> block to ensure the connection is closed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Closing a connection also closes </a:t>
            </a:r>
            <a:r>
              <a:rPr b="1" lang="en-US"/>
              <a:t>Statements and ResultSets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Best practice: </a:t>
            </a:r>
            <a:r>
              <a:rPr b="1" lang="en-US"/>
              <a:t>Connection pooling </a:t>
            </a:r>
            <a:r>
              <a:rPr lang="en-US"/>
              <a:t>for performance optimization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Connecting to Database using DriverManager</a:t>
            </a:r>
            <a:endParaRPr b="1"/>
          </a:p>
        </p:txBody>
      </p:sp>
      <p:sp>
        <p:nvSpPr>
          <p:cNvPr id="233" name="Google Shape;233;p3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 of DriverManager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DriverManager manages the set of </a:t>
            </a:r>
            <a:r>
              <a:rPr b="1" lang="en-US"/>
              <a:t>JDBC drivers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Responsible for establishing database connections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matches the </a:t>
            </a:r>
            <a:r>
              <a:rPr b="1" lang="en-US"/>
              <a:t>database URL </a:t>
            </a:r>
            <a:r>
              <a:rPr lang="en-US"/>
              <a:t>with the appropriate driver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Automatically handles loading and unloading drivers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Supports multiple database drivers in one application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DriverManager Methods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getConnection(url, user, pass): </a:t>
            </a:r>
            <a:r>
              <a:rPr lang="en-US"/>
              <a:t>Establishes a connection to the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registerDriver(driver): </a:t>
            </a:r>
            <a:r>
              <a:rPr lang="en-US"/>
              <a:t>Manually registers a JDBC driver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deregisterDriver(driver): </a:t>
            </a:r>
            <a:r>
              <a:rPr lang="en-US"/>
              <a:t>Removes a driver from DriverManager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getDriver(url): </a:t>
            </a:r>
            <a:r>
              <a:rPr lang="en-US"/>
              <a:t>Returns the driver instance for the specified URL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getLoginTimeout(): </a:t>
            </a:r>
            <a:r>
              <a:rPr lang="en-US"/>
              <a:t>Specifies how long to wait for a connection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Registering Drivers with DriverManager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Drivers can be registered manually or automatically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Manual registration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Automatic registration </a:t>
            </a:r>
            <a:r>
              <a:rPr lang="en-US"/>
              <a:t>via Class.forName()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5162" y="2946400"/>
            <a:ext cx="8596078" cy="60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6960" y="4870900"/>
            <a:ext cx="6326604" cy="687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Managing Multiple Drivers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DriverManager can handle </a:t>
            </a:r>
            <a:r>
              <a:rPr b="1" lang="en-US"/>
              <a:t>multiple database </a:t>
            </a:r>
            <a:r>
              <a:rPr lang="en-US"/>
              <a:t>drivers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Application can connect to different databases concurrently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Ensure the correct driver is used by specifying the correct </a:t>
            </a:r>
            <a:r>
              <a:rPr b="1" lang="en-US"/>
              <a:t>URL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One app using </a:t>
            </a:r>
            <a:r>
              <a:rPr b="1" lang="en-US"/>
              <a:t>MySQL and PostgreSQL </a:t>
            </a:r>
            <a:r>
              <a:rPr lang="en-US"/>
              <a:t>drivers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Manage driver loading and connection handling carefully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JDBC?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JDBC stands for </a:t>
            </a:r>
            <a:r>
              <a:rPr b="1" lang="en-US"/>
              <a:t>Java Database Connectivity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standard API for accessing databases from Java applications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Supports various databases such as Oracle, MySQL, and SQL Server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JDBC abstracts the database access mechanism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Allows Java programs to be </a:t>
            </a:r>
            <a:r>
              <a:rPr b="1" lang="en-US"/>
              <a:t>database-independent.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Code for DriverManager</a:t>
            </a:r>
            <a:endParaRPr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Handle exceptions and check for driver issues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Always check if the driver supports the </a:t>
            </a:r>
            <a:r>
              <a:rPr b="1" lang="en-US"/>
              <a:t>database URL</a:t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Demo </a:t>
            </a:r>
            <a:r>
              <a:rPr b="1" lang="en-US" u="sng">
                <a:solidFill>
                  <a:schemeClr val="hlink"/>
                </a:solidFill>
                <a:hlinkClick r:id="rId3"/>
              </a:rPr>
              <a:t>https://www.geeksforgeeks.org/establishing-jdbc-connection-in-java/</a:t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6" name="Google Shape;26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8923" y="1825625"/>
            <a:ext cx="9389169" cy="1824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Querying and Updating the Database</a:t>
            </a:r>
            <a:endParaRPr/>
          </a:p>
        </p:txBody>
      </p:sp>
      <p:sp>
        <p:nvSpPr>
          <p:cNvPr id="272" name="Google Shape;272;p4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SQL Queries in JDBC</a:t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JDBC allows executing </a:t>
            </a:r>
            <a:r>
              <a:rPr b="1" lang="en-US"/>
              <a:t>SQL queries </a:t>
            </a:r>
            <a:r>
              <a:rPr lang="en-US"/>
              <a:t>to interact with the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Queries include </a:t>
            </a:r>
            <a:r>
              <a:rPr b="1" lang="en-US"/>
              <a:t>SELECT, INSERT, UPDATE, DELETE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Queries are executed using the </a:t>
            </a:r>
            <a:r>
              <a:rPr b="1" lang="en-US"/>
              <a:t>Statement or PreparedStatement </a:t>
            </a:r>
            <a:r>
              <a:rPr lang="en-US"/>
              <a:t>interface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retrieved is stored in a </a:t>
            </a:r>
            <a:r>
              <a:rPr b="1" lang="en-US"/>
              <a:t>ResultSet</a:t>
            </a:r>
            <a:r>
              <a:rPr lang="en-US"/>
              <a:t> </a:t>
            </a:r>
            <a:r>
              <a:rPr b="1" lang="en-US"/>
              <a:t>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Always handle SQL exceptions with proper error handling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Statement Interface</a:t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to execute basic SQL queries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executeQuery(sql) </a:t>
            </a:r>
            <a:r>
              <a:rPr lang="en-US"/>
              <a:t>– for </a:t>
            </a:r>
            <a:r>
              <a:rPr b="1" lang="en-US"/>
              <a:t>SELECT</a:t>
            </a:r>
            <a:r>
              <a:rPr lang="en-US"/>
              <a:t> queries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executeUpdate(sql</a:t>
            </a:r>
            <a:r>
              <a:rPr lang="en-US"/>
              <a:t>) – for </a:t>
            </a:r>
            <a:r>
              <a:rPr b="1" lang="en-US"/>
              <a:t>INSERT, UPDATE, DELETE </a:t>
            </a:r>
            <a:r>
              <a:rPr lang="en-US"/>
              <a:t>queries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execute(sql)</a:t>
            </a:r>
            <a:r>
              <a:rPr lang="en-US"/>
              <a:t> – for complex queries with multiple results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Suitable for simple SQL commands without parameters</a:t>
            </a:r>
            <a:endParaRPr/>
          </a:p>
        </p:txBody>
      </p:sp>
      <p:pic>
        <p:nvPicPr>
          <p:cNvPr id="285" name="Google Shape;28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975" y="5140960"/>
            <a:ext cx="7050995" cy="960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PreparedStatement for Parameterized Queries</a:t>
            </a:r>
            <a:endParaRPr/>
          </a:p>
        </p:txBody>
      </p:sp>
      <p:sp>
        <p:nvSpPr>
          <p:cNvPr id="291" name="Google Shape;291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PreparedStatement </a:t>
            </a:r>
            <a:r>
              <a:rPr lang="en-US"/>
              <a:t>is used for </a:t>
            </a:r>
            <a:r>
              <a:rPr b="1" lang="en-US"/>
              <a:t>parameterized queries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Precompiles the SQL query for better performance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Avoids SQL injection attacks by using placeholders (?)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for queries that are executed multiple times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92" name="Google Shape;29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2359" y="3535680"/>
            <a:ext cx="8277536" cy="1073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Updating the Database</a:t>
            </a:r>
            <a:endParaRPr/>
          </a:p>
        </p:txBody>
      </p:sp>
      <p:sp>
        <p:nvSpPr>
          <p:cNvPr id="298" name="Google Shape;298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executeUpdate()</a:t>
            </a:r>
            <a:r>
              <a:rPr lang="en-US"/>
              <a:t> is used for </a:t>
            </a:r>
            <a:r>
              <a:rPr b="1" lang="en-US"/>
              <a:t>INSERT, UPDATE, DELETE </a:t>
            </a:r>
            <a:r>
              <a:rPr lang="en-US"/>
              <a:t>queries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returns the number of affected rows in the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</a:t>
            </a:r>
            <a:r>
              <a:rPr lang="en-US">
                <a:solidFill>
                  <a:srgbClr val="FF0000"/>
                </a:solidFill>
              </a:rPr>
              <a:t>executeUpdate</a:t>
            </a:r>
            <a:r>
              <a:rPr lang="en-US"/>
              <a:t> for all DML operations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Always handle exceptions when updating the database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Demo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https://www.w3schools.com/sql/sql_update.asp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99" name="Google Shape;29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7207" y="3434080"/>
            <a:ext cx="9190701" cy="1320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Code for Querying and Updating</a:t>
            </a:r>
            <a:endParaRPr/>
          </a:p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Querying with Statement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Updating with PreparedStatement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>
                <a:solidFill>
                  <a:srgbClr val="FF0000"/>
                </a:solidFill>
              </a:rPr>
              <a:t>PreparedStatement pstmt = con.prepareStatement("UPDATE students SET grade = ? WHERE id = ?");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>
                <a:solidFill>
                  <a:srgbClr val="FF0000"/>
                </a:solidFill>
              </a:rPr>
              <a:t>pstmt.setInt(1, 95);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>
                <a:solidFill>
                  <a:srgbClr val="FF0000"/>
                </a:solidFill>
              </a:rPr>
              <a:t>pstmt.setInt(2, 1);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>
                <a:solidFill>
                  <a:srgbClr val="FF0000"/>
                </a:solidFill>
              </a:rPr>
              <a:t>int rows = pstmt.executeUpdate();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06" name="Google Shape;30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4080" y="2225039"/>
            <a:ext cx="6573520" cy="1493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The ResultSet Interface</a:t>
            </a:r>
            <a:endParaRPr/>
          </a:p>
        </p:txBody>
      </p:sp>
      <p:sp>
        <p:nvSpPr>
          <p:cNvPr id="312" name="Google Shape;312;p4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ResultSet</a:t>
            </a:r>
            <a:endParaRPr/>
          </a:p>
        </p:txBody>
      </p:sp>
      <p:sp>
        <p:nvSpPr>
          <p:cNvPr id="318" name="Google Shape;318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ResultSet</a:t>
            </a:r>
            <a:r>
              <a:rPr lang="en-US"/>
              <a:t> holds the results of SQL queries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Represents data in a </a:t>
            </a:r>
            <a:r>
              <a:rPr b="1" lang="en-US"/>
              <a:t>tabular format </a:t>
            </a:r>
            <a:r>
              <a:rPr lang="en-US"/>
              <a:t>(rows and columns)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Cursors are used to navigate through the result 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ResultSet can be </a:t>
            </a:r>
            <a:r>
              <a:rPr b="1" lang="en-US"/>
              <a:t>read-only</a:t>
            </a:r>
            <a:r>
              <a:rPr lang="en-US"/>
              <a:t> or </a:t>
            </a:r>
            <a:r>
              <a:rPr b="1" lang="en-US"/>
              <a:t>scrollable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is accessed using </a:t>
            </a:r>
            <a:r>
              <a:rPr b="1" lang="en-US"/>
              <a:t>get() </a:t>
            </a:r>
            <a:r>
              <a:rPr lang="en-US"/>
              <a:t>methods </a:t>
            </a:r>
            <a:r>
              <a:rPr b="1" lang="en-US"/>
              <a:t>(e.g., getInt(), getString(</a:t>
            </a:r>
            <a:r>
              <a:rPr lang="en-US"/>
              <a:t>))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ResultSet</a:t>
            </a:r>
            <a:endParaRPr/>
          </a:p>
        </p:txBody>
      </p:sp>
      <p:sp>
        <p:nvSpPr>
          <p:cNvPr id="324" name="Google Shape;324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TYPE_FORWARD_ONLY</a:t>
            </a:r>
            <a:r>
              <a:rPr lang="en-US"/>
              <a:t>: Can only move forward in the result set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TYPE_SCROLL_INSENSITIVE</a:t>
            </a:r>
            <a:r>
              <a:rPr lang="en-US"/>
              <a:t>: Can scroll forward and backward; does not reflect changes made by others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TYPE_SCROLL_SENSITIVE</a:t>
            </a:r>
            <a:r>
              <a:rPr lang="en-US"/>
              <a:t>: Can scroll and reflect changes made by others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Choose the type based on the application's needs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Concurrency modes: </a:t>
            </a:r>
            <a:r>
              <a:rPr b="1" lang="en-US"/>
              <a:t>CONCUR_READ_ONLY or CONCUR_UPDATABLE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Purpose of JDBC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Connect Java applications to relational databases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Execute </a:t>
            </a:r>
            <a:r>
              <a:rPr b="1" lang="en-US"/>
              <a:t>SQL statements </a:t>
            </a:r>
            <a:r>
              <a:rPr lang="en-US"/>
              <a:t>from Java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Fetch data from databases and process results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Insert, update, delete records in the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Manage database connections and resources effectively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Navigating the ResultSet</a:t>
            </a:r>
            <a:endParaRPr/>
          </a:p>
        </p:txBody>
      </p:sp>
      <p:sp>
        <p:nvSpPr>
          <p:cNvPr id="330" name="Google Shape;330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 methods for navigating the ResultSet: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next() </a:t>
            </a:r>
            <a:r>
              <a:rPr lang="en-US"/>
              <a:t>– Move to the next row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previous()</a:t>
            </a:r>
            <a:r>
              <a:rPr lang="en-US"/>
              <a:t> – Move to the previous row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first() </a:t>
            </a:r>
            <a:r>
              <a:rPr lang="en-US"/>
              <a:t>– Move to the first row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last() </a:t>
            </a:r>
            <a:r>
              <a:rPr lang="en-US"/>
              <a:t>– Move to the last row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beforeFirst()</a:t>
            </a:r>
            <a:r>
              <a:rPr lang="en-US"/>
              <a:t> – Move before the first row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afterLast()</a:t>
            </a:r>
            <a:r>
              <a:rPr lang="en-US"/>
              <a:t> – Move after the last row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Retrieving Data from ResultSet</a:t>
            </a:r>
            <a:endParaRPr/>
          </a:p>
        </p:txBody>
      </p:sp>
      <p:sp>
        <p:nvSpPr>
          <p:cNvPr id="336" name="Google Shape;336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</a:t>
            </a:r>
            <a:r>
              <a:rPr b="1" lang="en-US"/>
              <a:t>getInt(), getString(), getFloat(), etc., </a:t>
            </a:r>
            <a:r>
              <a:rPr lang="en-US"/>
              <a:t>to retrieve column data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Always use the correct method for the column type</a:t>
            </a:r>
            <a:endParaRPr/>
          </a:p>
        </p:txBody>
      </p:sp>
      <p:pic>
        <p:nvPicPr>
          <p:cNvPr id="337" name="Google Shape;33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200" y="2545017"/>
            <a:ext cx="7149175" cy="2433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Closing the ResultSet</a:t>
            </a:r>
            <a:endParaRPr/>
          </a:p>
        </p:txBody>
      </p:sp>
      <p:sp>
        <p:nvSpPr>
          <p:cNvPr id="343" name="Google Shape;343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Always close the </a:t>
            </a:r>
            <a:r>
              <a:rPr b="1" lang="en-US"/>
              <a:t>ResultSet</a:t>
            </a:r>
            <a:r>
              <a:rPr lang="en-US"/>
              <a:t> to release resources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Closing the </a:t>
            </a:r>
            <a:r>
              <a:rPr b="1" lang="en-US"/>
              <a:t>ResultSet</a:t>
            </a:r>
            <a:r>
              <a:rPr lang="en-US"/>
              <a:t> automatically closes the Statement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</a:t>
            </a:r>
            <a:r>
              <a:rPr b="1" lang="en-US"/>
              <a:t>rs.close() </a:t>
            </a:r>
            <a:r>
              <a:rPr lang="en-US"/>
              <a:t>to explicitly close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Ensure all database resources are freed after use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Closing helps prevent memory leaks and excessive resource consumption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Demo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https://www.digitalocean.com/community/tutorials/java-resultset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Querying and Updating with PreparedStatement</a:t>
            </a:r>
            <a:endParaRPr/>
          </a:p>
        </p:txBody>
      </p:sp>
      <p:sp>
        <p:nvSpPr>
          <p:cNvPr id="349" name="Google Shape;349;p5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PreparedStatement</a:t>
            </a:r>
            <a:endParaRPr/>
          </a:p>
        </p:txBody>
      </p:sp>
      <p:sp>
        <p:nvSpPr>
          <p:cNvPr id="355" name="Google Shape;355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PreparedStatement</a:t>
            </a:r>
            <a:r>
              <a:rPr lang="en-US"/>
              <a:t> allows for precompiled, parameterized queries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Offers better performance than </a:t>
            </a:r>
            <a:r>
              <a:rPr b="1" lang="en-US"/>
              <a:t>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Helps prevent </a:t>
            </a:r>
            <a:r>
              <a:rPr b="1" lang="en-US"/>
              <a:t>SQL injection </a:t>
            </a:r>
            <a:r>
              <a:rPr lang="en-US"/>
              <a:t>attacks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Supports both </a:t>
            </a:r>
            <a:r>
              <a:rPr b="1" lang="en-US"/>
              <a:t>DML and DQL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Widely used in real-time applications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Creating PreparedStatement</a:t>
            </a:r>
            <a:endParaRPr/>
          </a:p>
        </p:txBody>
      </p:sp>
      <p:sp>
        <p:nvSpPr>
          <p:cNvPr id="361" name="Google Shape;361;p5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</a:t>
            </a:r>
            <a:r>
              <a:rPr lang="en-US">
                <a:solidFill>
                  <a:srgbClr val="FF0000"/>
                </a:solidFill>
              </a:rPr>
              <a:t>Connection.prepareStatement(sql)</a:t>
            </a:r>
            <a:r>
              <a:rPr lang="en-US"/>
              <a:t> to create a </a:t>
            </a:r>
            <a:r>
              <a:rPr b="1" lang="en-US"/>
              <a:t>PreparedStatement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Replace values in </a:t>
            </a:r>
            <a:r>
              <a:rPr b="1" lang="en-US"/>
              <a:t>SQL query with ?</a:t>
            </a:r>
            <a:r>
              <a:rPr lang="en-US"/>
              <a:t> (placeholders)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Bind parameters using </a:t>
            </a:r>
            <a:r>
              <a:rPr lang="en-US">
                <a:solidFill>
                  <a:srgbClr val="FF0000"/>
                </a:solidFill>
              </a:rPr>
              <a:t>setInt(), setString(), </a:t>
            </a:r>
            <a:r>
              <a:rPr lang="en-US"/>
              <a:t>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PreparedStatement pstmt = con.prepareStatement("INSERT INTO students (id, name, grade) VALUES (?, ?, ?)");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      pstmt.setInt(1, 101);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pstmt.setString(2, "John Doe");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pstmt.setInt(3, 95);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pstmt.executeUpdate();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Benefits of PreparedStatement</a:t>
            </a:r>
            <a:endParaRPr/>
          </a:p>
        </p:txBody>
      </p:sp>
      <p:sp>
        <p:nvSpPr>
          <p:cNvPr id="367" name="Google Shape;367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Precompiled </a:t>
            </a:r>
            <a:r>
              <a:rPr b="1" lang="en-US"/>
              <a:t>SQL statements </a:t>
            </a:r>
            <a:r>
              <a:rPr lang="en-US"/>
              <a:t>improve performance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be reused for multiple executions with different parameters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Offers better security by avoiding </a:t>
            </a:r>
            <a:r>
              <a:rPr b="1" lang="en-US"/>
              <a:t>SQL injection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Easier to maintain and modify </a:t>
            </a:r>
            <a:r>
              <a:rPr b="1" lang="en-US"/>
              <a:t>complex queries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Suitable for executing batch operations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Demo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https://www.javatpoint.com/PreparedStatement-interface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Executing PreparedStatement Queries</a:t>
            </a:r>
            <a:endParaRPr/>
          </a:p>
        </p:txBody>
      </p:sp>
      <p:sp>
        <p:nvSpPr>
          <p:cNvPr id="373" name="Google Shape;373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</a:t>
            </a:r>
            <a:r>
              <a:rPr b="1" lang="en-US"/>
              <a:t>executeQuery() </a:t>
            </a:r>
            <a:r>
              <a:rPr lang="en-US"/>
              <a:t>for SELECT queries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</a:t>
            </a:r>
            <a:r>
              <a:rPr b="1" lang="en-US"/>
              <a:t>executeUpdate()</a:t>
            </a:r>
            <a:r>
              <a:rPr lang="en-US"/>
              <a:t> for INSERT, UPDATE, DELETE queries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>
                <a:solidFill>
                  <a:srgbClr val="FF0000"/>
                </a:solidFill>
              </a:rPr>
              <a:t>PreparedStatement pstmt = con.prepareStatement("SELECT * FROM students WHERE grade &gt; ?");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>
                <a:solidFill>
                  <a:srgbClr val="FF0000"/>
                </a:solidFill>
              </a:rPr>
              <a:t>pstmt.setInt(1, 90);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>
                <a:solidFill>
                  <a:srgbClr val="FF0000"/>
                </a:solidFill>
              </a:rPr>
              <a:t>ResultSet rs = pstmt.executeQuery();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Updating the Database with PreparedStatement</a:t>
            </a:r>
            <a:endParaRPr/>
          </a:p>
        </p:txBody>
      </p:sp>
      <p:sp>
        <p:nvSpPr>
          <p:cNvPr id="379" name="Google Shape;379;p6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>
                <a:solidFill>
                  <a:srgbClr val="FF0000"/>
                </a:solidFill>
              </a:rPr>
              <a:t>PreparedStatement pstmt = con.prepareStatement("UPDATE students SET grade = ? WHERE id = ?");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>
                <a:solidFill>
                  <a:srgbClr val="FF0000"/>
                </a:solidFill>
              </a:rPr>
              <a:t>pstmt.setInt(1, 85);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>
                <a:solidFill>
                  <a:srgbClr val="FF0000"/>
                </a:solidFill>
              </a:rPr>
              <a:t>pstmt.setInt(2, 101);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>
                <a:solidFill>
                  <a:srgbClr val="FF0000"/>
                </a:solidFill>
              </a:rPr>
              <a:t>int rowsUpdated = pstmt.executeUpdate();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>
                <a:solidFill>
                  <a:srgbClr val="FF0000"/>
                </a:solidFill>
              </a:rPr>
              <a:t>System.out.println("Rows updated: " + rowsUpdated);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Always use PreparedStatement for </a:t>
            </a:r>
            <a:r>
              <a:rPr b="1" lang="en-US"/>
              <a:t>complex queries</a:t>
            </a:r>
            <a:r>
              <a:rPr lang="en-US"/>
              <a:t> and </a:t>
            </a:r>
            <a:r>
              <a:rPr b="1" lang="en-US"/>
              <a:t>dynamic input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Best Practices for JDBC</a:t>
            </a:r>
            <a:endParaRPr/>
          </a:p>
        </p:txBody>
      </p:sp>
      <p:sp>
        <p:nvSpPr>
          <p:cNvPr id="385" name="Google Shape;385;p6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Benefits of JDBC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Cross-platform compatibility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once, connect to any database with minimal changes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Easy to learn and integrate into Java applications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Supports </a:t>
            </a:r>
            <a:r>
              <a:rPr b="1" lang="en-US"/>
              <a:t>transaction management and batch processing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Extensive error handling with </a:t>
            </a:r>
            <a:r>
              <a:rPr b="1" lang="en-US"/>
              <a:t>SQLException</a:t>
            </a:r>
            <a:endParaRPr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Connection Pooling</a:t>
            </a:r>
            <a:endParaRPr/>
          </a:p>
        </p:txBody>
      </p:sp>
      <p:sp>
        <p:nvSpPr>
          <p:cNvPr id="391" name="Google Shape;391;p6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</a:t>
            </a:r>
            <a:r>
              <a:rPr b="1" lang="en-US"/>
              <a:t>connection pooling </a:t>
            </a:r>
            <a:r>
              <a:rPr lang="en-US"/>
              <a:t>to optimize resource usage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Connection pools reuse existing connections instead of creating new ones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Reduces the overhead of establishing connections repeatedly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Widely used in </a:t>
            </a:r>
            <a:r>
              <a:rPr b="1" lang="en-US"/>
              <a:t>high-traffic</a:t>
            </a:r>
            <a:r>
              <a:rPr lang="en-US"/>
              <a:t> applications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 of connection pool libraries: </a:t>
            </a:r>
            <a:r>
              <a:rPr b="1" lang="en-US"/>
              <a:t>HikariCP, Apache DBCP</a:t>
            </a:r>
            <a:endParaRPr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Exception Handling in JDBC</a:t>
            </a:r>
            <a:endParaRPr/>
          </a:p>
        </p:txBody>
      </p:sp>
      <p:sp>
        <p:nvSpPr>
          <p:cNvPr id="397" name="Google Shape;397;p6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Always handle </a:t>
            </a:r>
            <a:r>
              <a:rPr b="1" lang="en-US"/>
              <a:t>SQLException in JDBC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Use try-catch-finally </a:t>
            </a:r>
            <a:r>
              <a:rPr lang="en-US"/>
              <a:t>blocks to ensure resources are released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of catching SQLException: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Handle specific SQL errors like </a:t>
            </a:r>
            <a:r>
              <a:rPr b="1" lang="en-US"/>
              <a:t>invalid syntax</a:t>
            </a:r>
            <a:r>
              <a:rPr lang="en-US"/>
              <a:t> and </a:t>
            </a:r>
            <a:r>
              <a:rPr b="1" lang="en-US"/>
              <a:t>connection failures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98" name="Google Shape;39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1126" y="3258226"/>
            <a:ext cx="6174233" cy="220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Closing Resources</a:t>
            </a:r>
            <a:endParaRPr/>
          </a:p>
        </p:txBody>
      </p:sp>
      <p:sp>
        <p:nvSpPr>
          <p:cNvPr id="404" name="Google Shape;404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Always close </a:t>
            </a:r>
            <a:r>
              <a:rPr b="1" lang="en-US"/>
              <a:t>Connection, Statement, and ResultSet</a:t>
            </a:r>
            <a:r>
              <a:rPr lang="en-US"/>
              <a:t> objects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</a:t>
            </a:r>
            <a:r>
              <a:rPr b="1" lang="en-US"/>
              <a:t>try-with-resources</a:t>
            </a:r>
            <a:r>
              <a:rPr lang="en-US"/>
              <a:t> in Java 7+ for automatic resource management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Closing resources prevents </a:t>
            </a:r>
            <a:r>
              <a:rPr b="1" lang="en-US"/>
              <a:t>memory leaks</a:t>
            </a:r>
            <a:r>
              <a:rPr lang="en-US"/>
              <a:t> and ensures proper cleanup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05" name="Google Shape;40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4324" y="3133064"/>
            <a:ext cx="9162424" cy="1560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Security Best Practices</a:t>
            </a:r>
            <a:endParaRPr/>
          </a:p>
        </p:txBody>
      </p:sp>
      <p:sp>
        <p:nvSpPr>
          <p:cNvPr id="411" name="Google Shape;411;p6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</a:t>
            </a:r>
            <a:r>
              <a:rPr b="1" lang="en-US"/>
              <a:t>PreparedStatement</a:t>
            </a:r>
            <a:r>
              <a:rPr lang="en-US"/>
              <a:t> to prevent SQL injection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Avoid hard-coding c</a:t>
            </a:r>
            <a:r>
              <a:rPr b="1" lang="en-US"/>
              <a:t>redentials</a:t>
            </a:r>
            <a:r>
              <a:rPr lang="en-US"/>
              <a:t> in your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Store sensitive data like </a:t>
            </a:r>
            <a:r>
              <a:rPr b="1" lang="en-US"/>
              <a:t>passwords </a:t>
            </a:r>
            <a:r>
              <a:rPr lang="en-US"/>
              <a:t>securely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</a:t>
            </a:r>
            <a:r>
              <a:rPr b="1" lang="en-US"/>
              <a:t>SSL/TLS</a:t>
            </a:r>
            <a:r>
              <a:rPr lang="en-US"/>
              <a:t> encryption for database connections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Ensure proper </a:t>
            </a:r>
            <a:r>
              <a:rPr b="1" lang="en-US"/>
              <a:t>privilege management </a:t>
            </a:r>
            <a:r>
              <a:rPr lang="en-US"/>
              <a:t>for database users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Performance Optimization in JDBC</a:t>
            </a:r>
            <a:endParaRPr/>
          </a:p>
        </p:txBody>
      </p:sp>
      <p:sp>
        <p:nvSpPr>
          <p:cNvPr id="417" name="Google Shape;417;p6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</a:t>
            </a:r>
            <a:r>
              <a:rPr b="1" lang="en-US"/>
              <a:t>batch processing </a:t>
            </a:r>
            <a:r>
              <a:rPr lang="en-US"/>
              <a:t>to handle multiple queries efficiently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Optimize SQL queries to reduce database load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</a:t>
            </a:r>
            <a:r>
              <a:rPr b="1" lang="en-US"/>
              <a:t>connection pooling </a:t>
            </a:r>
            <a:r>
              <a:rPr lang="en-US"/>
              <a:t>for better resource management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Avoid unnecessary </a:t>
            </a:r>
            <a:r>
              <a:rPr b="1" lang="en-US"/>
              <a:t>auto-commit</a:t>
            </a:r>
            <a:r>
              <a:rPr lang="en-US"/>
              <a:t> operations for better performance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Properly index tables in the database to optimize query execution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Summary </a:t>
            </a:r>
            <a:endParaRPr/>
          </a:p>
        </p:txBody>
      </p:sp>
      <p:sp>
        <p:nvSpPr>
          <p:cNvPr id="423" name="Google Shape;423;p6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 of JDBC Concepts</a:t>
            </a:r>
            <a:endParaRPr/>
          </a:p>
        </p:txBody>
      </p:sp>
      <p:sp>
        <p:nvSpPr>
          <p:cNvPr id="429" name="Google Shape;429;p6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JDBC allows Java applications to interact with databases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Supports both </a:t>
            </a:r>
            <a:r>
              <a:rPr b="1" lang="en-US"/>
              <a:t>SQL querying and database </a:t>
            </a:r>
            <a:r>
              <a:rPr lang="en-US"/>
              <a:t>updates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Offers a wide range of functionality, including </a:t>
            </a:r>
            <a:r>
              <a:rPr b="1" lang="en-US"/>
              <a:t>transactions and batch processing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Provides different interfaces for different query types (Statement, PreparedStatement, etc.)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Recap of Key Components</a:t>
            </a:r>
            <a:endParaRPr/>
          </a:p>
        </p:txBody>
      </p:sp>
      <p:sp>
        <p:nvSpPr>
          <p:cNvPr id="435" name="Google Shape;435;p6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JDBC API </a:t>
            </a:r>
            <a:r>
              <a:rPr lang="en-US"/>
              <a:t>provides a standard method to access databases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DriverManager</a:t>
            </a:r>
            <a:r>
              <a:rPr lang="en-US"/>
              <a:t> manages database drivers and connections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Connection interface </a:t>
            </a:r>
            <a:r>
              <a:rPr lang="en-US"/>
              <a:t>represents the communication session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Statement and PreparedStatement </a:t>
            </a:r>
            <a:r>
              <a:rPr lang="en-US"/>
              <a:t>are used to execute SQL queries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ResultSet</a:t>
            </a:r>
            <a:r>
              <a:rPr lang="en-US"/>
              <a:t> is used to handle data retrieved from queries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Advantages of Using JDBC</a:t>
            </a:r>
            <a:endParaRPr/>
          </a:p>
        </p:txBody>
      </p:sp>
      <p:sp>
        <p:nvSpPr>
          <p:cNvPr id="441" name="Google Shape;441;p7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Cross-platform compatibility </a:t>
            </a:r>
            <a:r>
              <a:rPr lang="en-US"/>
              <a:t>allows for universal database access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Provides a </a:t>
            </a:r>
            <a:r>
              <a:rPr b="1" lang="en-US"/>
              <a:t>secure and efficient </a:t>
            </a:r>
            <a:r>
              <a:rPr lang="en-US"/>
              <a:t>way to query and update databases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JDBC’s </a:t>
            </a:r>
            <a:r>
              <a:rPr b="1" lang="en-US"/>
              <a:t>transaction management </a:t>
            </a:r>
            <a:r>
              <a:rPr lang="en-US"/>
              <a:t>ensures data integrity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Handles </a:t>
            </a:r>
            <a:r>
              <a:rPr b="1" lang="en-US"/>
              <a:t>multiple database </a:t>
            </a:r>
            <a:r>
              <a:rPr lang="en-US"/>
              <a:t>drivers in a single application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Simplifies database access </a:t>
            </a:r>
            <a:r>
              <a:rPr b="1" lang="en-US"/>
              <a:t>in Java enterprise applications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JDBC in Real-World Applications</a:t>
            </a:r>
            <a:endParaRPr/>
          </a:p>
        </p:txBody>
      </p:sp>
      <p:sp>
        <p:nvSpPr>
          <p:cNvPr id="447" name="Google Shape;447;p7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Commonly used in </a:t>
            </a:r>
            <a:r>
              <a:rPr b="1" lang="en-US"/>
              <a:t>web applications </a:t>
            </a:r>
            <a:r>
              <a:rPr lang="en-US"/>
              <a:t>with a relational database backend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Supports </a:t>
            </a:r>
            <a:r>
              <a:rPr b="1" lang="en-US"/>
              <a:t>enterprise-level data processing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JDBC is used in a variety of industries, from </a:t>
            </a:r>
            <a:r>
              <a:rPr b="1" lang="en-US"/>
              <a:t>finance to e-commerce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Enables seamless integration with legacy databases using </a:t>
            </a:r>
            <a:r>
              <a:rPr b="1" lang="en-US"/>
              <a:t>ODBC bridges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Common JDBC Use Cases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Web-based applications with a backend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Enterprise applications needing data storage and retrieval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Desktop applications with local databases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Reporting systems accessing data in real-time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Integration with legacy databases using JDBC-ODBC bridge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Closing Remarks</a:t>
            </a:r>
            <a:endParaRPr/>
          </a:p>
        </p:txBody>
      </p:sp>
      <p:sp>
        <p:nvSpPr>
          <p:cNvPr id="453" name="Google Shape;453;p7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JDBC is an essential API for database-driven applications in Java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Its </a:t>
            </a:r>
            <a:r>
              <a:rPr b="1" lang="en-US"/>
              <a:t>flexibility and robustness </a:t>
            </a:r>
            <a:r>
              <a:rPr lang="en-US"/>
              <a:t>make it a popular choice for developers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Mastering JDBC enables you to build </a:t>
            </a:r>
            <a:r>
              <a:rPr b="1" lang="en-US"/>
              <a:t>data-centric</a:t>
            </a:r>
            <a:r>
              <a:rPr lang="en-US"/>
              <a:t> applications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JDBC Architecture Overview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JDBC API is a </a:t>
            </a:r>
            <a:r>
              <a:rPr b="1" lang="en-US"/>
              <a:t>bridge</a:t>
            </a:r>
            <a:r>
              <a:rPr lang="en-US"/>
              <a:t> between Java and databases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architecture consists of the </a:t>
            </a:r>
            <a:r>
              <a:rPr b="1" lang="en-US"/>
              <a:t>JDBC Driver Manager</a:t>
            </a:r>
            <a:r>
              <a:rPr lang="en-US"/>
              <a:t> and </a:t>
            </a:r>
            <a:r>
              <a:rPr b="1" lang="en-US"/>
              <a:t>Driver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JDBC Drivers</a:t>
            </a:r>
            <a:r>
              <a:rPr lang="en-US"/>
              <a:t> handle database communication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Java code interacts with the </a:t>
            </a:r>
            <a:r>
              <a:rPr b="1" lang="en-US"/>
              <a:t>JDBC API</a:t>
            </a:r>
            <a:r>
              <a:rPr lang="en-US"/>
              <a:t>, which uses </a:t>
            </a:r>
            <a:r>
              <a:rPr b="1" lang="en-US"/>
              <a:t>SQL queries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JDBC Driver translates API calls into </a:t>
            </a:r>
            <a:r>
              <a:rPr b="1" lang="en-US"/>
              <a:t>database-specific instructions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3793" y="4476656"/>
            <a:ext cx="5531134" cy="1835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Setting Up the Database</a:t>
            </a:r>
            <a:endParaRPr/>
          </a:p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Prerequisites for JDBC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Install the required </a:t>
            </a:r>
            <a:r>
              <a:rPr b="1" lang="en-US"/>
              <a:t>RDBMS </a:t>
            </a:r>
            <a:r>
              <a:rPr lang="en-US"/>
              <a:t>(Oracle, MySQL, etc.)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 up the database system on your machine or server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Download and configure the </a:t>
            </a:r>
            <a:r>
              <a:rPr b="1" lang="en-US"/>
              <a:t>JDBC driver </a:t>
            </a:r>
            <a:r>
              <a:rPr lang="en-US"/>
              <a:t>for your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Verify the JDBC driver is compatible with your Java version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Ensure you have </a:t>
            </a:r>
            <a:r>
              <a:rPr b="1" lang="en-US"/>
              <a:t>SQL privileges </a:t>
            </a:r>
            <a:r>
              <a:rPr lang="en-US"/>
              <a:t>to create and modify tables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