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9" r:id="rId4"/>
  </p:sldMasterIdLst>
  <p:notesMasterIdLst>
    <p:notesMasterId r:id="rId15"/>
  </p:notesMasterIdLst>
  <p:handoutMasterIdLst>
    <p:handoutMasterId r:id="rId16"/>
  </p:handoutMasterIdLst>
  <p:sldIdLst>
    <p:sldId id="1965" r:id="rId5"/>
    <p:sldId id="1964" r:id="rId6"/>
    <p:sldId id="1947" r:id="rId7"/>
    <p:sldId id="1948" r:id="rId8"/>
    <p:sldId id="1966" r:id="rId9"/>
    <p:sldId id="1967" r:id="rId10"/>
    <p:sldId id="1968" r:id="rId11"/>
    <p:sldId id="1960" r:id="rId12"/>
    <p:sldId id="1864" r:id="rId13"/>
    <p:sldId id="1963"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Buisness Applications Summit template" id="{4B1BBE2A-6D55-4595-AFBA-0E30BE368C15}">
          <p14:sldIdLst>
            <p14:sldId id="1965"/>
            <p14:sldId id="1964"/>
            <p14:sldId id="1947"/>
            <p14:sldId id="1948"/>
            <p14:sldId id="1966"/>
            <p14:sldId id="1967"/>
            <p14:sldId id="1968"/>
            <p14:sldId id="1960"/>
            <p14:sldId id="1864"/>
            <p14:sldId id="196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C3C41"/>
    <a:srgbClr val="525252"/>
    <a:srgbClr val="D2D2D2"/>
    <a:srgbClr val="E6E6E6"/>
    <a:srgbClr val="30E5D0"/>
    <a:srgbClr val="000000"/>
    <a:srgbClr val="FEF000"/>
    <a:srgbClr val="50E6FF"/>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E5684D-D747-4837-BB1F-8CB62BF904C8}" v="43" dt="2019-06-07T19:38:22.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rown (MCB)" userId="d615780b-523d-4a12-af9e-5f6b14e521cf" providerId="ADAL" clId="{46E5684D-D747-4837-BB1F-8CB62BF904C8}"/>
    <pc:docChg chg="undo custSel modSld">
      <pc:chgData name="Jim Brown (MCB)" userId="d615780b-523d-4a12-af9e-5f6b14e521cf" providerId="ADAL" clId="{46E5684D-D747-4837-BB1F-8CB62BF904C8}" dt="2019-06-07T19:38:22.259" v="42"/>
      <pc:docMkLst>
        <pc:docMk/>
      </pc:docMkLst>
      <pc:sldChg chg="addSp delSp modSp delAnim modAnim">
        <pc:chgData name="Jim Brown (MCB)" userId="d615780b-523d-4a12-af9e-5f6b14e521cf" providerId="ADAL" clId="{46E5684D-D747-4837-BB1F-8CB62BF904C8}" dt="2019-06-07T19:37:29.910" v="38"/>
        <pc:sldMkLst>
          <pc:docMk/>
          <pc:sldMk cId="2371909928" sldId="1948"/>
        </pc:sldMkLst>
        <pc:spChg chg="add del mod">
          <ac:chgData name="Jim Brown (MCB)" userId="d615780b-523d-4a12-af9e-5f6b14e521cf" providerId="ADAL" clId="{46E5684D-D747-4837-BB1F-8CB62BF904C8}" dt="2019-06-07T19:18:39.596" v="15" actId="478"/>
          <ac:spMkLst>
            <pc:docMk/>
            <pc:sldMk cId="2371909928" sldId="1948"/>
            <ac:spMk id="3" creationId="{BE9F677D-390D-4A69-8A62-C04563EFC444}"/>
          </ac:spMkLst>
        </pc:spChg>
        <pc:picChg chg="del">
          <ac:chgData name="Jim Brown (MCB)" userId="d615780b-523d-4a12-af9e-5f6b14e521cf" providerId="ADAL" clId="{46E5684D-D747-4837-BB1F-8CB62BF904C8}" dt="2019-06-07T19:23:07.928" v="16" actId="478"/>
          <ac:picMkLst>
            <pc:docMk/>
            <pc:sldMk cId="2371909928" sldId="1948"/>
            <ac:picMk id="2" creationId="{57AA7566-08E4-43BE-8F90-C0A1B7C98371}"/>
          </ac:picMkLst>
        </pc:picChg>
        <pc:picChg chg="add mod ord">
          <ac:chgData name="Jim Brown (MCB)" userId="d615780b-523d-4a12-af9e-5f6b14e521cf" providerId="ADAL" clId="{46E5684D-D747-4837-BB1F-8CB62BF904C8}" dt="2019-06-07T19:23:25.853" v="19" actId="167"/>
          <ac:picMkLst>
            <pc:docMk/>
            <pc:sldMk cId="2371909928" sldId="1948"/>
            <ac:picMk id="8" creationId="{4EB26B17-C3A7-40FA-87A2-E9BCC195AFC9}"/>
          </ac:picMkLst>
        </pc:picChg>
      </pc:sldChg>
      <pc:sldChg chg="addSp delSp modSp delAnim modAnim">
        <pc:chgData name="Jim Brown (MCB)" userId="d615780b-523d-4a12-af9e-5f6b14e521cf" providerId="ADAL" clId="{46E5684D-D747-4837-BB1F-8CB62BF904C8}" dt="2019-06-07T19:37:56.713" v="40"/>
        <pc:sldMkLst>
          <pc:docMk/>
          <pc:sldMk cId="3733352656" sldId="1966"/>
        </pc:sldMkLst>
        <pc:spChg chg="mod">
          <ac:chgData name="Jim Brown (MCB)" userId="d615780b-523d-4a12-af9e-5f6b14e521cf" providerId="ADAL" clId="{46E5684D-D747-4837-BB1F-8CB62BF904C8}" dt="2019-06-07T19:24:35.152" v="24" actId="14100"/>
          <ac:spMkLst>
            <pc:docMk/>
            <pc:sldMk cId="3733352656" sldId="1966"/>
            <ac:spMk id="5" creationId="{BC17D3CA-4088-4A72-AB62-4B3D520B7E6C}"/>
          </ac:spMkLst>
        </pc:spChg>
        <pc:picChg chg="add mod ord">
          <ac:chgData name="Jim Brown (MCB)" userId="d615780b-523d-4a12-af9e-5f6b14e521cf" providerId="ADAL" clId="{46E5684D-D747-4837-BB1F-8CB62BF904C8}" dt="2019-06-07T19:17:16.760" v="8" actId="1076"/>
          <ac:picMkLst>
            <pc:docMk/>
            <pc:sldMk cId="3733352656" sldId="1966"/>
            <ac:picMk id="2" creationId="{8C655B6E-9A9A-4D19-96BA-F55C814E9146}"/>
          </ac:picMkLst>
        </pc:picChg>
        <pc:picChg chg="del">
          <ac:chgData name="Jim Brown (MCB)" userId="d615780b-523d-4a12-af9e-5f6b14e521cf" providerId="ADAL" clId="{46E5684D-D747-4837-BB1F-8CB62BF904C8}" dt="2019-06-07T19:16:54.794" v="0" actId="478"/>
          <ac:picMkLst>
            <pc:docMk/>
            <pc:sldMk cId="3733352656" sldId="1966"/>
            <ac:picMk id="4" creationId="{2389B1A0-CA3D-4373-B51A-09FC363EE074}"/>
          </ac:picMkLst>
        </pc:picChg>
      </pc:sldChg>
      <pc:sldChg chg="modAnim">
        <pc:chgData name="Jim Brown (MCB)" userId="d615780b-523d-4a12-af9e-5f6b14e521cf" providerId="ADAL" clId="{46E5684D-D747-4837-BB1F-8CB62BF904C8}" dt="2019-06-07T19:38:22.259" v="42"/>
        <pc:sldMkLst>
          <pc:docMk/>
          <pc:sldMk cId="1420154097" sldId="19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6/7/2019 12:38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6/7/2019 12:38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6/7/2019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03747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6/7/2019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33052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6/7/2019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33052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6/7/2019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3305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6/7/2019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3305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6/7/2019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851358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6/7/2019 12:38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050212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a:srcRect l="26945" t="8446"/>
          <a:stretch/>
        </p:blipFill>
        <p:spPr>
          <a:xfrm>
            <a:off x="7402722" y="235738"/>
            <a:ext cx="4560253" cy="38100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a:srcRect l="9968" t="15329" r="16707" b="27042"/>
          <a:stretch/>
        </p:blipFill>
        <p:spPr>
          <a:xfrm>
            <a:off x="7402724" y="4239626"/>
            <a:ext cx="4560252" cy="2389349"/>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229023" y="229024"/>
            <a:ext cx="6944677"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584200" y="2425780"/>
            <a:ext cx="5511800" cy="1107996"/>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a:gradFill>
                  <a:gsLst>
                    <a:gs pos="53982">
                      <a:schemeClr val="tx1"/>
                    </a:gs>
                    <a:gs pos="30000">
                      <a:schemeClr val="tx1"/>
                    </a:gs>
                  </a:gsLst>
                  <a:lin ang="5400000" scaled="1"/>
                </a:gradFill>
              </a:rPr>
              <a:t>Microsoft Business</a:t>
            </a:r>
            <a:br>
              <a:rPr lang="en-US">
                <a:gradFill>
                  <a:gsLst>
                    <a:gs pos="53982">
                      <a:schemeClr val="tx1"/>
                    </a:gs>
                    <a:gs pos="30000">
                      <a:schemeClr val="tx1"/>
                    </a:gs>
                  </a:gsLst>
                  <a:lin ang="5400000" scaled="1"/>
                </a:gradFill>
              </a:rPr>
            </a:br>
            <a:r>
              <a:rPr lang="en-US">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584200" y="3962400"/>
            <a:ext cx="5511800" cy="338554"/>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a:stretch>
            <a:fillRect/>
          </a:stretch>
        </p:blipFill>
        <p:spPr bwMode="white">
          <a:xfrm>
            <a:off x="584200" y="585788"/>
            <a:ext cx="1366245" cy="292608"/>
          </a:xfrm>
          <a:prstGeom prst="rect">
            <a:avLst/>
          </a:prstGeom>
        </p:spPr>
      </p:pic>
    </p:spTree>
    <p:extLst>
      <p:ext uri="{BB962C8B-B14F-4D97-AF65-F5344CB8AC3E}">
        <p14:creationId xmlns:p14="http://schemas.microsoft.com/office/powerpoint/2010/main" val="3740523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6640015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244026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4207933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8035532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179524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1094861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2952055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82262450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5256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53657030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229023" y="229024"/>
            <a:ext cx="11733953"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Title 1"/>
          <p:cNvSpPr>
            <a:spLocks noGrp="1"/>
          </p:cNvSpPr>
          <p:nvPr>
            <p:ph type="title" hasCustomPrompt="1"/>
          </p:nvPr>
        </p:nvSpPr>
        <p:spPr bwMode="white">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9460870" y="539842"/>
            <a:ext cx="2146929" cy="338554"/>
          </a:xfrm>
          <a:noFill/>
        </p:spPr>
        <p:txBody>
          <a:bodyPr wrap="square" lIns="0" tIns="0" rIns="0" bIns="0">
            <a:spAutoFit/>
          </a:bodyPr>
          <a:lstStyle>
            <a:lvl1pPr marL="0" indent="0" algn="r">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a:stretch>
            <a:fillRect/>
          </a:stretch>
        </p:blipFill>
        <p:spPr>
          <a:xfrm>
            <a:off x="584200" y="5674583"/>
            <a:ext cx="3254375" cy="655195"/>
          </a:xfrm>
          <a:prstGeom prst="rect">
            <a:avLst/>
          </a:prstGeom>
        </p:spPr>
      </p:pic>
    </p:spTree>
    <p:extLst>
      <p:ext uri="{BB962C8B-B14F-4D97-AF65-F5344CB8AC3E}">
        <p14:creationId xmlns:p14="http://schemas.microsoft.com/office/powerpoint/2010/main" val="2159747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2871696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96739485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37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966926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00489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62264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6735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4828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98589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1558554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14267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306706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9157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4562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119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53841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518446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21527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633081345"/>
      </p:ext>
    </p:extLst>
  </p:cSld>
  <p:clrMap bg1="lt1" tx1="dk1" bg2="lt2" tx2="dk2" accent1="accent1" accent2="accent2" accent3="accent3" accent4="accent4" accent5="accent5" accent6="accent6" hlink="hlink" folHlink="folHlink"/>
  <p:sldLayoutIdLst>
    <p:sldLayoutId id="2147484833" r:id="rId1"/>
    <p:sldLayoutId id="2147484802" r:id="rId2"/>
    <p:sldLayoutId id="2147484804" r:id="rId3"/>
    <p:sldLayoutId id="2147484805" r:id="rId4"/>
    <p:sldLayoutId id="2147484806" r:id="rId5"/>
    <p:sldLayoutId id="2147484807" r:id="rId6"/>
    <p:sldLayoutId id="2147484808" r:id="rId7"/>
    <p:sldLayoutId id="2147484809" r:id="rId8"/>
    <p:sldLayoutId id="2147484810" r:id="rId9"/>
    <p:sldLayoutId id="2147484811" r:id="rId10"/>
    <p:sldLayoutId id="2147484812" r:id="rId11"/>
    <p:sldLayoutId id="2147484813" r:id="rId12"/>
    <p:sldLayoutId id="2147484814" r:id="rId13"/>
    <p:sldLayoutId id="2147484815" r:id="rId14"/>
    <p:sldLayoutId id="2147484816" r:id="rId15"/>
    <p:sldLayoutId id="2147484817" r:id="rId16"/>
    <p:sldLayoutId id="2147484818" r:id="rId17"/>
    <p:sldLayoutId id="2147484819" r:id="rId18"/>
    <p:sldLayoutId id="2147484820" r:id="rId19"/>
    <p:sldLayoutId id="2147484821" r:id="rId20"/>
    <p:sldLayoutId id="2147484822" r:id="rId21"/>
    <p:sldLayoutId id="2147484823" r:id="rId22"/>
    <p:sldLayoutId id="2147484824" r:id="rId23"/>
    <p:sldLayoutId id="2147484825" r:id="rId24"/>
    <p:sldLayoutId id="2147484826" r:id="rId25"/>
    <p:sldLayoutId id="2147484827" r:id="rId26"/>
    <p:sldLayoutId id="2147484828" r:id="rId27"/>
    <p:sldLayoutId id="2147484829" r:id="rId28"/>
    <p:sldLayoutId id="2147484830" r:id="rId29"/>
    <p:sldLayoutId id="2147484831"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urduepete/MBAS" TargetMode="External"/><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hyperlink" Target="https://aka.ms/MBASeventapp" TargetMode="External"/><Relationship Id="rId1" Type="http://schemas.openxmlformats.org/officeDocument/2006/relationships/slideLayout" Target="../slideLayouts/slideLayout7.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928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701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A0CE-8E27-42FD-B9E7-8EA90F05F56A}"/>
              </a:ext>
            </a:extLst>
          </p:cNvPr>
          <p:cNvSpPr>
            <a:spLocks noGrp="1"/>
          </p:cNvSpPr>
          <p:nvPr>
            <p:ph type="title"/>
          </p:nvPr>
        </p:nvSpPr>
        <p:spPr>
          <a:xfrm>
            <a:off x="584200" y="2425780"/>
            <a:ext cx="9144000" cy="1107996"/>
          </a:xfrm>
        </p:spPr>
        <p:txBody>
          <a:bodyPr/>
          <a:lstStyle/>
          <a:p>
            <a:r>
              <a:rPr lang="en-US"/>
              <a:t>How Microsoft Finance uses BI Tools to Manage Spend part 1 of 2: Back End</a:t>
            </a:r>
          </a:p>
        </p:txBody>
      </p:sp>
      <p:sp>
        <p:nvSpPr>
          <p:cNvPr id="3" name="Text Placeholder 2">
            <a:extLst>
              <a:ext uri="{FF2B5EF4-FFF2-40B4-BE49-F238E27FC236}">
                <a16:creationId xmlns:a16="http://schemas.microsoft.com/office/drawing/2014/main" id="{79587D2A-0BB2-4F95-91F0-109D9140488C}"/>
              </a:ext>
            </a:extLst>
          </p:cNvPr>
          <p:cNvSpPr>
            <a:spLocks noGrp="1"/>
          </p:cNvSpPr>
          <p:nvPr>
            <p:ph type="body" sz="quarter" idx="12"/>
          </p:nvPr>
        </p:nvSpPr>
        <p:spPr>
          <a:xfrm>
            <a:off x="584200" y="3962400"/>
            <a:ext cx="9144000" cy="1477328"/>
          </a:xfrm>
        </p:spPr>
        <p:txBody>
          <a:bodyPr/>
          <a:lstStyle/>
          <a:p>
            <a:r>
              <a:rPr lang="en-US" sz="1200"/>
              <a:t>Jim Brown</a:t>
            </a:r>
          </a:p>
          <a:p>
            <a:r>
              <a:rPr lang="en-US" sz="1200"/>
              <a:t>Sr. Finance Manager</a:t>
            </a:r>
          </a:p>
          <a:p>
            <a:endParaRPr lang="en-US" sz="1200"/>
          </a:p>
          <a:p>
            <a:r>
              <a:rPr lang="en-US" sz="1200"/>
              <a:t>Lum Veselaj</a:t>
            </a:r>
          </a:p>
          <a:p>
            <a:r>
              <a:rPr lang="en-US" sz="1200"/>
              <a:t>Finance Director</a:t>
            </a:r>
          </a:p>
          <a:p>
            <a:endParaRPr lang="en-US" sz="1200"/>
          </a:p>
          <a:p>
            <a:r>
              <a:rPr lang="en-US" sz="1200"/>
              <a:t>Chris Hamill</a:t>
            </a:r>
          </a:p>
          <a:p>
            <a:r>
              <a:rPr lang="en-US" sz="1200"/>
              <a:t>Sr. Finance Manager</a:t>
            </a:r>
          </a:p>
        </p:txBody>
      </p:sp>
      <p:sp>
        <p:nvSpPr>
          <p:cNvPr id="6" name="Text Placeholder 5">
            <a:extLst>
              <a:ext uri="{FF2B5EF4-FFF2-40B4-BE49-F238E27FC236}">
                <a16:creationId xmlns:a16="http://schemas.microsoft.com/office/drawing/2014/main" id="{9666BD99-198F-4FE3-BB80-CBCDDAC62F2F}"/>
              </a:ext>
            </a:extLst>
          </p:cNvPr>
          <p:cNvSpPr>
            <a:spLocks noGrp="1"/>
          </p:cNvSpPr>
          <p:nvPr>
            <p:ph type="body" sz="quarter" idx="13"/>
          </p:nvPr>
        </p:nvSpPr>
        <p:spPr/>
        <p:txBody>
          <a:bodyPr/>
          <a:lstStyle/>
          <a:p>
            <a:r>
              <a:rPr lang="en-US"/>
              <a:t>THR2035</a:t>
            </a:r>
          </a:p>
        </p:txBody>
      </p:sp>
    </p:spTree>
    <p:extLst>
      <p:ext uri="{BB962C8B-B14F-4D97-AF65-F5344CB8AC3E}">
        <p14:creationId xmlns:p14="http://schemas.microsoft.com/office/powerpoint/2010/main" val="3924245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Infrastructure</a:t>
            </a:r>
          </a:p>
        </p:txBody>
      </p:sp>
      <p:sp>
        <p:nvSpPr>
          <p:cNvPr id="6" name="Text Placeholder 5"/>
          <p:cNvSpPr>
            <a:spLocks noGrp="1"/>
          </p:cNvSpPr>
          <p:nvPr>
            <p:ph type="body" sz="quarter" idx="10"/>
          </p:nvPr>
        </p:nvSpPr>
        <p:spPr>
          <a:xfrm>
            <a:off x="406636" y="1434370"/>
            <a:ext cx="11018520" cy="4567404"/>
          </a:xfrm>
        </p:spPr>
        <p:txBody>
          <a:bodyPr/>
          <a:lstStyle/>
          <a:p>
            <a:r>
              <a:rPr lang="en-US"/>
              <a:t>Azure First Approach</a:t>
            </a:r>
          </a:p>
          <a:p>
            <a:pPr marL="342900" indent="-342900">
              <a:buFont typeface="Arial" panose="020B0604020202020204" pitchFamily="34" charset="0"/>
              <a:buChar char="•"/>
            </a:pPr>
            <a:r>
              <a:rPr lang="en-US" sz="2000"/>
              <a:t>Azure DB </a:t>
            </a:r>
          </a:p>
          <a:p>
            <a:pPr marL="342900" indent="-342900">
              <a:buFont typeface="Arial" panose="020B0604020202020204" pitchFamily="34" charset="0"/>
              <a:buChar char="•"/>
            </a:pPr>
            <a:r>
              <a:rPr lang="en-US" sz="2000"/>
              <a:t>Azure Analysis Services</a:t>
            </a:r>
          </a:p>
          <a:p>
            <a:endParaRPr lang="en-US" sz="2000"/>
          </a:p>
          <a:p>
            <a:r>
              <a:rPr lang="en-US"/>
              <a:t>Design Principles</a:t>
            </a:r>
          </a:p>
          <a:p>
            <a:pPr marL="457200" indent="-457200">
              <a:buFont typeface="Arial" panose="020B0604020202020204" pitchFamily="34" charset="0"/>
              <a:buChar char="•"/>
            </a:pPr>
            <a:r>
              <a:rPr lang="en-US" sz="2000"/>
              <a:t>Accuracy </a:t>
            </a:r>
          </a:p>
          <a:p>
            <a:pPr marL="457200" indent="-457200">
              <a:buFont typeface="Arial" panose="020B0604020202020204" pitchFamily="34" charset="0"/>
              <a:buChar char="•"/>
            </a:pPr>
            <a:r>
              <a:rPr lang="en-US" sz="2000"/>
              <a:t>Reliability </a:t>
            </a:r>
          </a:p>
          <a:p>
            <a:pPr marL="457200" indent="-457200">
              <a:buFont typeface="Arial" panose="020B0604020202020204" pitchFamily="34" charset="0"/>
              <a:buChar char="•"/>
            </a:pPr>
            <a:r>
              <a:rPr lang="en-US" sz="2000"/>
              <a:t>Performance</a:t>
            </a:r>
          </a:p>
          <a:p>
            <a:endParaRPr lang="en-US" sz="2000"/>
          </a:p>
          <a:p>
            <a:endParaRPr lang="en-US"/>
          </a:p>
          <a:p>
            <a:endParaRPr lang="en-US"/>
          </a:p>
        </p:txBody>
      </p:sp>
      <p:pic>
        <p:nvPicPr>
          <p:cNvPr id="2" name="Picture 1">
            <a:extLst>
              <a:ext uri="{FF2B5EF4-FFF2-40B4-BE49-F238E27FC236}">
                <a16:creationId xmlns:a16="http://schemas.microsoft.com/office/drawing/2014/main" id="{E45E6D9B-2915-406E-91E0-B18B48F0B94D}"/>
              </a:ext>
            </a:extLst>
          </p:cNvPr>
          <p:cNvPicPr>
            <a:picLocks noChangeAspect="1"/>
          </p:cNvPicPr>
          <p:nvPr/>
        </p:nvPicPr>
        <p:blipFill>
          <a:blip r:embed="rId3"/>
          <a:stretch>
            <a:fillRect/>
          </a:stretch>
        </p:blipFill>
        <p:spPr>
          <a:xfrm>
            <a:off x="4743652" y="1434370"/>
            <a:ext cx="6681504" cy="4966430"/>
          </a:xfrm>
          <a:prstGeom prst="rect">
            <a:avLst/>
          </a:prstGeom>
        </p:spPr>
      </p:pic>
    </p:spTree>
    <p:extLst>
      <p:ext uri="{BB962C8B-B14F-4D97-AF65-F5344CB8AC3E}">
        <p14:creationId xmlns:p14="http://schemas.microsoft.com/office/powerpoint/2010/main" val="3386098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B26B17-C3A7-40FA-87A2-E9BCC195AFC9}"/>
              </a:ext>
            </a:extLst>
          </p:cNvPr>
          <p:cNvPicPr>
            <a:picLocks noChangeAspect="1"/>
          </p:cNvPicPr>
          <p:nvPr/>
        </p:nvPicPr>
        <p:blipFill>
          <a:blip r:embed="rId3"/>
          <a:stretch>
            <a:fillRect/>
          </a:stretch>
        </p:blipFill>
        <p:spPr>
          <a:xfrm>
            <a:off x="6107264" y="449883"/>
            <a:ext cx="1828800" cy="5943600"/>
          </a:xfrm>
          <a:prstGeom prst="rect">
            <a:avLst/>
          </a:prstGeom>
        </p:spPr>
      </p:pic>
      <p:sp>
        <p:nvSpPr>
          <p:cNvPr id="17" name="Title 16"/>
          <p:cNvSpPr>
            <a:spLocks noGrp="1"/>
          </p:cNvSpPr>
          <p:nvPr>
            <p:ph type="title"/>
          </p:nvPr>
        </p:nvSpPr>
        <p:spPr/>
        <p:txBody>
          <a:bodyPr/>
          <a:lstStyle/>
          <a:p>
            <a:r>
              <a:rPr lang="en-US"/>
              <a:t>Simplified Measures</a:t>
            </a:r>
          </a:p>
        </p:txBody>
      </p:sp>
      <p:sp>
        <p:nvSpPr>
          <p:cNvPr id="6" name="Text Placeholder 5"/>
          <p:cNvSpPr>
            <a:spLocks noGrp="1"/>
          </p:cNvSpPr>
          <p:nvPr>
            <p:ph sz="quarter" idx="10"/>
          </p:nvPr>
        </p:nvSpPr>
        <p:spPr>
          <a:xfrm>
            <a:off x="584200" y="1435100"/>
            <a:ext cx="5511800" cy="1465016"/>
          </a:xfrm>
        </p:spPr>
        <p:txBody>
          <a:bodyPr/>
          <a:lstStyle/>
          <a:p>
            <a:r>
              <a:rPr lang="en-US"/>
              <a:t>Related Data</a:t>
            </a:r>
          </a:p>
          <a:p>
            <a:r>
              <a:rPr lang="en-US"/>
              <a:t>Reliance on Cube Dimensions</a:t>
            </a:r>
          </a:p>
          <a:p>
            <a:r>
              <a:rPr lang="en-US"/>
              <a:t>Built-In Context</a:t>
            </a:r>
          </a:p>
        </p:txBody>
      </p:sp>
      <p:pic>
        <p:nvPicPr>
          <p:cNvPr id="4" name="Picture 3">
            <a:extLst>
              <a:ext uri="{FF2B5EF4-FFF2-40B4-BE49-F238E27FC236}">
                <a16:creationId xmlns:a16="http://schemas.microsoft.com/office/drawing/2014/main" id="{9790C5A6-E10B-4672-9178-299251E03D03}"/>
              </a:ext>
            </a:extLst>
          </p:cNvPr>
          <p:cNvPicPr>
            <a:picLocks noChangeAspect="1"/>
          </p:cNvPicPr>
          <p:nvPr/>
        </p:nvPicPr>
        <p:blipFill>
          <a:blip r:embed="rId4"/>
          <a:stretch>
            <a:fillRect/>
          </a:stretch>
        </p:blipFill>
        <p:spPr>
          <a:xfrm>
            <a:off x="8606835" y="449883"/>
            <a:ext cx="1441189" cy="2121301"/>
          </a:xfrm>
          <a:prstGeom prst="rect">
            <a:avLst/>
          </a:prstGeom>
        </p:spPr>
      </p:pic>
      <p:sp>
        <p:nvSpPr>
          <p:cNvPr id="5" name="Rectangle 4">
            <a:extLst>
              <a:ext uri="{FF2B5EF4-FFF2-40B4-BE49-F238E27FC236}">
                <a16:creationId xmlns:a16="http://schemas.microsoft.com/office/drawing/2014/main" id="{F4C0F30D-27A1-45B8-93B7-0E0566383CD8}"/>
              </a:ext>
            </a:extLst>
          </p:cNvPr>
          <p:cNvSpPr/>
          <p:nvPr/>
        </p:nvSpPr>
        <p:spPr bwMode="auto">
          <a:xfrm>
            <a:off x="8854293" y="590212"/>
            <a:ext cx="796705" cy="181069"/>
          </a:xfrm>
          <a:prstGeom prst="rect">
            <a:avLst/>
          </a:prstGeom>
          <a:noFill/>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4BA0F801-8D87-4C85-9B1C-C345F8FA1165}"/>
              </a:ext>
            </a:extLst>
          </p:cNvPr>
          <p:cNvGrpSpPr/>
          <p:nvPr/>
        </p:nvGrpSpPr>
        <p:grpSpPr>
          <a:xfrm>
            <a:off x="6111166" y="449883"/>
            <a:ext cx="1784827" cy="1552669"/>
            <a:chOff x="6096000" y="457200"/>
            <a:chExt cx="1827508" cy="1552669"/>
          </a:xfrm>
        </p:grpSpPr>
        <p:sp>
          <p:nvSpPr>
            <p:cNvPr id="9" name="Rectangle 8">
              <a:extLst>
                <a:ext uri="{FF2B5EF4-FFF2-40B4-BE49-F238E27FC236}">
                  <a16:creationId xmlns:a16="http://schemas.microsoft.com/office/drawing/2014/main" id="{9D221A97-B81E-4E99-89C6-7AE06745F105}"/>
                </a:ext>
              </a:extLst>
            </p:cNvPr>
            <p:cNvSpPr/>
            <p:nvPr/>
          </p:nvSpPr>
          <p:spPr bwMode="auto">
            <a:xfrm>
              <a:off x="6096000" y="457200"/>
              <a:ext cx="1827508" cy="15526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18CE9603-1B7A-416A-9A4E-1D8A70DB7C40}"/>
                </a:ext>
              </a:extLst>
            </p:cNvPr>
            <p:cNvSpPr txBox="1"/>
            <p:nvPr/>
          </p:nvSpPr>
          <p:spPr>
            <a:xfrm>
              <a:off x="6162135" y="597529"/>
              <a:ext cx="1695238" cy="923330"/>
            </a:xfrm>
            <a:prstGeom prst="rect">
              <a:avLst/>
            </a:prstGeom>
            <a:solidFill>
              <a:schemeClr val="bg1"/>
            </a:solidFill>
            <a:ln w="19050">
              <a:noFill/>
            </a:ln>
          </p:spPr>
          <p:txBody>
            <a:bodyPr wrap="square" lIns="0" tIns="0" rIns="0" bIns="0" rtlCol="0">
              <a:spAutoFit/>
            </a:bodyPr>
            <a:lstStyle/>
            <a:p>
              <a:r>
                <a:rPr lang="en-US" sz="2000">
                  <a:solidFill>
                    <a:srgbClr val="FF0000"/>
                  </a:solidFill>
                </a:rPr>
                <a:t>43 measures, each with 3-10 children</a:t>
              </a:r>
            </a:p>
          </p:txBody>
        </p:sp>
      </p:grpSp>
      <p:pic>
        <p:nvPicPr>
          <p:cNvPr id="12" name="Picture 11">
            <a:extLst>
              <a:ext uri="{FF2B5EF4-FFF2-40B4-BE49-F238E27FC236}">
                <a16:creationId xmlns:a16="http://schemas.microsoft.com/office/drawing/2014/main" id="{7DADA7FF-E3A2-4E98-B489-00B96C62EBB7}"/>
              </a:ext>
            </a:extLst>
          </p:cNvPr>
          <p:cNvPicPr>
            <a:picLocks noChangeAspect="1"/>
          </p:cNvPicPr>
          <p:nvPr/>
        </p:nvPicPr>
        <p:blipFill>
          <a:blip r:embed="rId5"/>
          <a:stretch>
            <a:fillRect/>
          </a:stretch>
        </p:blipFill>
        <p:spPr>
          <a:xfrm>
            <a:off x="8606835" y="2913668"/>
            <a:ext cx="3130282" cy="3494449"/>
          </a:xfrm>
          <a:prstGeom prst="rect">
            <a:avLst/>
          </a:prstGeom>
        </p:spPr>
      </p:pic>
      <p:sp>
        <p:nvSpPr>
          <p:cNvPr id="14" name="Rectangle 13">
            <a:extLst>
              <a:ext uri="{FF2B5EF4-FFF2-40B4-BE49-F238E27FC236}">
                <a16:creationId xmlns:a16="http://schemas.microsoft.com/office/drawing/2014/main" id="{5A707AC8-431F-4AF6-BD27-20DB66C1CD83}"/>
              </a:ext>
            </a:extLst>
          </p:cNvPr>
          <p:cNvSpPr/>
          <p:nvPr/>
        </p:nvSpPr>
        <p:spPr bwMode="auto">
          <a:xfrm>
            <a:off x="10483916" y="5015849"/>
            <a:ext cx="1207933" cy="171787"/>
          </a:xfrm>
          <a:prstGeom prst="rect">
            <a:avLst/>
          </a:prstGeom>
          <a:noFill/>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1909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655B6E-9A9A-4D19-96BA-F55C814E9146}"/>
              </a:ext>
            </a:extLst>
          </p:cNvPr>
          <p:cNvPicPr>
            <a:picLocks noChangeAspect="1"/>
          </p:cNvPicPr>
          <p:nvPr/>
        </p:nvPicPr>
        <p:blipFill>
          <a:blip r:embed="rId3"/>
          <a:stretch>
            <a:fillRect/>
          </a:stretch>
        </p:blipFill>
        <p:spPr>
          <a:xfrm>
            <a:off x="5705075" y="1435100"/>
            <a:ext cx="2305112" cy="5293758"/>
          </a:xfrm>
          <a:prstGeom prst="rect">
            <a:avLst/>
          </a:prstGeom>
        </p:spPr>
      </p:pic>
      <p:sp>
        <p:nvSpPr>
          <p:cNvPr id="17" name="Title 16"/>
          <p:cNvSpPr>
            <a:spLocks noGrp="1"/>
          </p:cNvSpPr>
          <p:nvPr>
            <p:ph type="title"/>
          </p:nvPr>
        </p:nvSpPr>
        <p:spPr>
          <a:xfrm>
            <a:off x="588263" y="457200"/>
            <a:ext cx="11018520" cy="553998"/>
          </a:xfrm>
          <a:prstGeom prst="rect">
            <a:avLst/>
          </a:prstGeom>
        </p:spPr>
        <p:txBody>
          <a:bodyPr wrap="square" anchor="t">
            <a:normAutofit/>
          </a:bodyPr>
          <a:lstStyle/>
          <a:p>
            <a:r>
              <a:rPr lang="en-US"/>
              <a:t>Multiple Cube Facts</a:t>
            </a:r>
          </a:p>
        </p:txBody>
      </p:sp>
      <p:sp>
        <p:nvSpPr>
          <p:cNvPr id="6" name="Text Placeholder 5"/>
          <p:cNvSpPr>
            <a:spLocks noGrp="1"/>
          </p:cNvSpPr>
          <p:nvPr>
            <p:ph sz="quarter" idx="12"/>
          </p:nvPr>
        </p:nvSpPr>
        <p:spPr>
          <a:xfrm>
            <a:off x="584200" y="1435100"/>
            <a:ext cx="5211763" cy="4833938"/>
          </a:xfrm>
          <a:prstGeom prst="rect">
            <a:avLst/>
          </a:prstGeom>
        </p:spPr>
        <p:txBody>
          <a:bodyPr wrap="square">
            <a:normAutofit/>
          </a:bodyPr>
          <a:lstStyle/>
          <a:p>
            <a:r>
              <a:rPr lang="en-US"/>
              <a:t>Each fact provides a different level of granularity</a:t>
            </a:r>
          </a:p>
          <a:p>
            <a:r>
              <a:rPr lang="en-US"/>
              <a:t>Few measures, simplifies development</a:t>
            </a:r>
          </a:p>
          <a:p>
            <a:pPr marL="0" indent="0">
              <a:buNone/>
            </a:pPr>
            <a:endParaRPr lang="en-US"/>
          </a:p>
        </p:txBody>
      </p:sp>
      <p:sp>
        <p:nvSpPr>
          <p:cNvPr id="5" name="Rectangle 4">
            <a:extLst>
              <a:ext uri="{FF2B5EF4-FFF2-40B4-BE49-F238E27FC236}">
                <a16:creationId xmlns:a16="http://schemas.microsoft.com/office/drawing/2014/main" id="{BC17D3CA-4088-4A72-AB62-4B3D520B7E6C}"/>
              </a:ext>
            </a:extLst>
          </p:cNvPr>
          <p:cNvSpPr/>
          <p:nvPr/>
        </p:nvSpPr>
        <p:spPr bwMode="auto">
          <a:xfrm>
            <a:off x="6149181" y="4598377"/>
            <a:ext cx="1507787" cy="428561"/>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 Placeholder 4">
            <a:extLst>
              <a:ext uri="{FF2B5EF4-FFF2-40B4-BE49-F238E27FC236}">
                <a16:creationId xmlns:a16="http://schemas.microsoft.com/office/drawing/2014/main" id="{CD0EE909-C05E-4A32-A0AE-0FB78D542AB0}"/>
              </a:ext>
            </a:extLst>
          </p:cNvPr>
          <p:cNvSpPr txBox="1">
            <a:spLocks/>
          </p:cNvSpPr>
          <p:nvPr/>
        </p:nvSpPr>
        <p:spPr>
          <a:xfrm>
            <a:off x="8345250" y="1435100"/>
            <a:ext cx="3460466" cy="5293757"/>
          </a:xfrm>
          <a:prstGeom prst="rect">
            <a:avLst/>
          </a:prstGeom>
          <a:solidFill>
            <a:srgbClr val="FFFFFF"/>
          </a:solidFill>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800">
                <a:latin typeface="Consolas" panose="020B0609020204030204" pitchFamily="49" charset="0"/>
              </a:rPr>
              <a:t>VAR </a:t>
            </a:r>
            <a:r>
              <a:rPr lang="en-US" sz="800" err="1">
                <a:latin typeface="Consolas" panose="020B0609020204030204" pitchFamily="49" charset="0"/>
              </a:rPr>
              <a:t>byProd</a:t>
            </a:r>
            <a:r>
              <a:rPr lang="en-US" sz="800">
                <a:latin typeface="Consolas" panose="020B0609020204030204" pitchFamily="49" charset="0"/>
              </a:rPr>
              <a:t> = SUM ( </a:t>
            </a:r>
            <a:r>
              <a:rPr lang="en-US" sz="800" err="1">
                <a:latin typeface="Consolas" panose="020B0609020204030204" pitchFamily="49" charset="0"/>
              </a:rPr>
              <a:t>PnLData_ByProduct</a:t>
            </a:r>
            <a:r>
              <a:rPr lang="en-US" sz="800">
                <a:latin typeface="Consolas" panose="020B0609020204030204" pitchFamily="49" charset="0"/>
              </a:rPr>
              <a:t>[Amount] )</a:t>
            </a:r>
          </a:p>
          <a:p>
            <a:pPr marL="0" indent="0">
              <a:buNone/>
            </a:pPr>
            <a:r>
              <a:rPr lang="en-US" sz="800">
                <a:latin typeface="Consolas" panose="020B0609020204030204" pitchFamily="49" charset="0"/>
              </a:rPr>
              <a:t>VAR </a:t>
            </a:r>
            <a:r>
              <a:rPr lang="en-US" sz="800" err="1">
                <a:latin typeface="Consolas" panose="020B0609020204030204" pitchFamily="49" charset="0"/>
              </a:rPr>
              <a:t>byPC</a:t>
            </a:r>
            <a:r>
              <a:rPr lang="en-US" sz="800">
                <a:latin typeface="Consolas" panose="020B0609020204030204" pitchFamily="49" charset="0"/>
              </a:rPr>
              <a:t> = SUM ( </a:t>
            </a:r>
            <a:r>
              <a:rPr lang="en-US" sz="800" err="1">
                <a:latin typeface="Consolas" panose="020B0609020204030204" pitchFamily="49" charset="0"/>
              </a:rPr>
              <a:t>PnLData_ByProfitCenter</a:t>
            </a:r>
            <a:r>
              <a:rPr lang="en-US" sz="800">
                <a:latin typeface="Consolas" panose="020B0609020204030204" pitchFamily="49" charset="0"/>
              </a:rPr>
              <a:t>[Amount] )</a:t>
            </a:r>
          </a:p>
          <a:p>
            <a:pPr marL="0" indent="0">
              <a:buNone/>
            </a:pPr>
            <a:r>
              <a:rPr lang="en-US" sz="800">
                <a:latin typeface="Consolas" panose="020B0609020204030204" pitchFamily="49" charset="0"/>
              </a:rPr>
              <a:t>VAR </a:t>
            </a:r>
            <a:r>
              <a:rPr lang="en-US" sz="800" err="1">
                <a:latin typeface="Consolas" panose="020B0609020204030204" pitchFamily="49" charset="0"/>
              </a:rPr>
              <a:t>byTotal</a:t>
            </a:r>
            <a:r>
              <a:rPr lang="en-US" sz="800">
                <a:latin typeface="Consolas" panose="020B0609020204030204" pitchFamily="49" charset="0"/>
              </a:rPr>
              <a:t> = SUM ( </a:t>
            </a:r>
            <a:r>
              <a:rPr lang="en-US" sz="800" err="1">
                <a:latin typeface="Consolas" panose="020B0609020204030204" pitchFamily="49" charset="0"/>
              </a:rPr>
              <a:t>PnLData</a:t>
            </a:r>
            <a:r>
              <a:rPr lang="en-US" sz="800">
                <a:latin typeface="Consolas" panose="020B0609020204030204" pitchFamily="49" charset="0"/>
              </a:rPr>
              <a:t>[Amount] )</a:t>
            </a:r>
          </a:p>
          <a:p>
            <a:pPr marL="0" indent="0">
              <a:buNone/>
            </a:pPr>
            <a:r>
              <a:rPr lang="en-US" sz="800">
                <a:latin typeface="Consolas" panose="020B0609020204030204" pitchFamily="49" charset="0"/>
              </a:rPr>
              <a:t>VAR details = IF (</a:t>
            </a:r>
          </a:p>
          <a:p>
            <a:pPr marL="0" indent="0">
              <a:buNone/>
            </a:pPr>
            <a:r>
              <a:rPr lang="en-US" sz="800">
                <a:latin typeface="Consolas" panose="020B0609020204030204" pitchFamily="49" charset="0"/>
              </a:rPr>
              <a:t>        ISCROSSFILTERED ( 'Internal Order' ) = TRUE</a:t>
            </a:r>
          </a:p>
          <a:p>
            <a:pPr marL="0" indent="0">
              <a:buNone/>
            </a:pPr>
            <a:r>
              <a:rPr lang="en-US" sz="800">
                <a:latin typeface="Consolas" panose="020B0609020204030204" pitchFamily="49" charset="0"/>
              </a:rPr>
              <a:t>            || ISCROSSFILTERED ( 'Allocation Rules' ) = TRUE</a:t>
            </a:r>
          </a:p>
          <a:p>
            <a:pPr marL="0" indent="0">
              <a:buNone/>
            </a:pPr>
            <a:r>
              <a:rPr lang="en-US" sz="800">
                <a:latin typeface="Consolas" panose="020B0609020204030204" pitchFamily="49" charset="0"/>
              </a:rPr>
              <a:t>            || ISCROSSFILTERED ( 'SAP Company' ) = TRUE</a:t>
            </a:r>
          </a:p>
          <a:p>
            <a:pPr marL="0" indent="0">
              <a:buNone/>
            </a:pPr>
            <a:r>
              <a:rPr lang="en-US" sz="800">
                <a:latin typeface="Consolas" panose="020B0609020204030204" pitchFamily="49" charset="0"/>
              </a:rPr>
              <a:t>            || ISCROSSFILTERED ( 'Restatement Detail' ) = TRUE,</a:t>
            </a:r>
          </a:p>
          <a:p>
            <a:pPr marL="0" indent="0">
              <a:buNone/>
            </a:pPr>
            <a:r>
              <a:rPr lang="en-US" sz="800">
                <a:latin typeface="Consolas" panose="020B0609020204030204" pitchFamily="49" charset="0"/>
              </a:rPr>
              <a:t>        TRUE,</a:t>
            </a:r>
          </a:p>
          <a:p>
            <a:pPr marL="0" indent="0">
              <a:buNone/>
            </a:pPr>
            <a:r>
              <a:rPr lang="en-US" sz="800">
                <a:latin typeface="Consolas" panose="020B0609020204030204" pitchFamily="49" charset="0"/>
              </a:rPr>
              <a:t>        FALSE</a:t>
            </a:r>
          </a:p>
          <a:p>
            <a:pPr marL="0" indent="0">
              <a:buNone/>
            </a:pPr>
            <a:r>
              <a:rPr lang="en-US" sz="800">
                <a:latin typeface="Consolas" panose="020B0609020204030204" pitchFamily="49" charset="0"/>
              </a:rPr>
              <a:t>    )</a:t>
            </a:r>
          </a:p>
          <a:p>
            <a:pPr marL="0" indent="0">
              <a:buNone/>
            </a:pPr>
            <a:r>
              <a:rPr lang="en-US" sz="800">
                <a:latin typeface="Consolas" panose="020B0609020204030204" pitchFamily="49" charset="0"/>
              </a:rPr>
              <a:t>    </a:t>
            </a:r>
          </a:p>
          <a:p>
            <a:pPr marL="0" indent="0">
              <a:buNone/>
            </a:pPr>
            <a:r>
              <a:rPr lang="en-US" sz="800">
                <a:latin typeface="Consolas" panose="020B0609020204030204" pitchFamily="49" charset="0"/>
              </a:rPr>
              <a:t>VAR Product = ISCROSSFILTERED ( 'Product Hierarchy' ) = TRUE () &amp;&amp; ISCROSSFILTERED ( 'Organization Hierarchy' ) = FALSE</a:t>
            </a:r>
          </a:p>
          <a:p>
            <a:pPr marL="0" indent="0">
              <a:buNone/>
            </a:pPr>
            <a:endParaRPr lang="en-US" sz="800">
              <a:latin typeface="Consolas" panose="020B0609020204030204" pitchFamily="49" charset="0"/>
            </a:endParaRPr>
          </a:p>
          <a:p>
            <a:pPr marL="0" indent="0">
              <a:buNone/>
            </a:pPr>
            <a:r>
              <a:rPr lang="en-US" sz="800">
                <a:latin typeface="Consolas" panose="020B0609020204030204" pitchFamily="49" charset="0"/>
              </a:rPr>
              <a:t>VAR PC = ISCROSSFILTERED ( 'Product Hierarchy' ) = FALSE () &amp;&amp; ISCROSSFILTERED ( 'Organization Hierarchy' ) = TRUE</a:t>
            </a:r>
          </a:p>
          <a:p>
            <a:pPr marL="0" indent="0">
              <a:buNone/>
            </a:pPr>
            <a:endParaRPr lang="en-US" sz="800">
              <a:latin typeface="Consolas" panose="020B0609020204030204" pitchFamily="49" charset="0"/>
            </a:endParaRPr>
          </a:p>
          <a:p>
            <a:pPr marL="0" indent="0">
              <a:buNone/>
            </a:pPr>
            <a:r>
              <a:rPr lang="en-US" sz="800">
                <a:latin typeface="Consolas" panose="020B0609020204030204" pitchFamily="49" charset="0"/>
              </a:rPr>
              <a:t>VAR </a:t>
            </a:r>
            <a:r>
              <a:rPr lang="en-US" sz="800" err="1">
                <a:latin typeface="Consolas" panose="020B0609020204030204" pitchFamily="49" charset="0"/>
              </a:rPr>
              <a:t>PCandProduct</a:t>
            </a:r>
            <a:r>
              <a:rPr lang="en-US" sz="800">
                <a:latin typeface="Consolas" panose="020B0609020204030204" pitchFamily="49" charset="0"/>
              </a:rPr>
              <a:t> = ISCROSSFILTERED ( 'Product Hierarchy' ) = TRUE () &amp;&amp; ISCROSSFILTERED ( 'Organization Hierarchy' ) = TRUE</a:t>
            </a:r>
          </a:p>
          <a:p>
            <a:pPr marL="0" indent="0">
              <a:buNone/>
            </a:pPr>
            <a:endParaRPr lang="en-US" sz="800">
              <a:latin typeface="Consolas" panose="020B0609020204030204" pitchFamily="49" charset="0"/>
            </a:endParaRPr>
          </a:p>
          <a:p>
            <a:pPr marL="0" indent="0">
              <a:buNone/>
            </a:pPr>
            <a:r>
              <a:rPr lang="en-US" sz="800">
                <a:latin typeface="Consolas" panose="020B0609020204030204" pitchFamily="49" charset="0"/>
              </a:rPr>
              <a:t>RETURN</a:t>
            </a:r>
          </a:p>
          <a:p>
            <a:pPr marL="0" indent="0">
              <a:buNone/>
            </a:pPr>
            <a:r>
              <a:rPr lang="en-US" sz="800">
                <a:latin typeface="Consolas" panose="020B0609020204030204" pitchFamily="49" charset="0"/>
              </a:rPr>
              <a:t>    SWITCH (</a:t>
            </a:r>
          </a:p>
          <a:p>
            <a:pPr marL="0" indent="0">
              <a:buNone/>
            </a:pPr>
            <a:r>
              <a:rPr lang="en-US" sz="800">
                <a:latin typeface="Consolas" panose="020B0609020204030204" pitchFamily="49" charset="0"/>
              </a:rPr>
              <a:t>        TRUE (),</a:t>
            </a:r>
          </a:p>
          <a:p>
            <a:pPr marL="0" indent="0">
              <a:buNone/>
            </a:pPr>
            <a:r>
              <a:rPr lang="en-US" sz="800">
                <a:latin typeface="Consolas" panose="020B0609020204030204" pitchFamily="49" charset="0"/>
              </a:rPr>
              <a:t>        details = TRUE (), </a:t>
            </a:r>
            <a:r>
              <a:rPr lang="en-US" sz="800" err="1">
                <a:latin typeface="Consolas" panose="020B0609020204030204" pitchFamily="49" charset="0"/>
              </a:rPr>
              <a:t>byTotal</a:t>
            </a:r>
            <a:r>
              <a:rPr lang="en-US" sz="800">
                <a:latin typeface="Consolas" panose="020B0609020204030204" pitchFamily="49" charset="0"/>
              </a:rPr>
              <a:t>,</a:t>
            </a:r>
          </a:p>
          <a:p>
            <a:pPr marL="0" indent="0">
              <a:buNone/>
            </a:pPr>
            <a:r>
              <a:rPr lang="en-US" sz="800">
                <a:latin typeface="Consolas" panose="020B0609020204030204" pitchFamily="49" charset="0"/>
              </a:rPr>
              <a:t>        details = FALSE ()</a:t>
            </a:r>
          </a:p>
          <a:p>
            <a:pPr marL="0" indent="0">
              <a:buNone/>
            </a:pPr>
            <a:r>
              <a:rPr lang="en-US" sz="800">
                <a:latin typeface="Consolas" panose="020B0609020204030204" pitchFamily="49" charset="0"/>
              </a:rPr>
              <a:t>            &amp;&amp; Product = TRUE (), </a:t>
            </a:r>
            <a:r>
              <a:rPr lang="en-US" sz="800" err="1">
                <a:latin typeface="Consolas" panose="020B0609020204030204" pitchFamily="49" charset="0"/>
              </a:rPr>
              <a:t>byProd</a:t>
            </a:r>
            <a:r>
              <a:rPr lang="en-US" sz="800">
                <a:latin typeface="Consolas" panose="020B0609020204030204" pitchFamily="49" charset="0"/>
              </a:rPr>
              <a:t>,</a:t>
            </a:r>
          </a:p>
          <a:p>
            <a:pPr marL="0" indent="0">
              <a:buNone/>
            </a:pPr>
            <a:r>
              <a:rPr lang="en-US" sz="800">
                <a:latin typeface="Consolas" panose="020B0609020204030204" pitchFamily="49" charset="0"/>
              </a:rPr>
              <a:t>        details = FALSE ()</a:t>
            </a:r>
          </a:p>
          <a:p>
            <a:pPr marL="0" indent="0">
              <a:buNone/>
            </a:pPr>
            <a:r>
              <a:rPr lang="en-US" sz="800">
                <a:latin typeface="Consolas" panose="020B0609020204030204" pitchFamily="49" charset="0"/>
              </a:rPr>
              <a:t>            &amp;&amp; pc = TRUE (), </a:t>
            </a:r>
            <a:r>
              <a:rPr lang="en-US" sz="800" err="1">
                <a:latin typeface="Consolas" panose="020B0609020204030204" pitchFamily="49" charset="0"/>
              </a:rPr>
              <a:t>byPC</a:t>
            </a:r>
            <a:r>
              <a:rPr lang="en-US" sz="800">
                <a:latin typeface="Consolas" panose="020B0609020204030204" pitchFamily="49" charset="0"/>
              </a:rPr>
              <a:t>,</a:t>
            </a:r>
          </a:p>
          <a:p>
            <a:pPr marL="0" indent="0">
              <a:buNone/>
            </a:pPr>
            <a:r>
              <a:rPr lang="en-US" sz="800">
                <a:latin typeface="Consolas" panose="020B0609020204030204" pitchFamily="49" charset="0"/>
              </a:rPr>
              <a:t>        details = FALSE ()</a:t>
            </a:r>
          </a:p>
          <a:p>
            <a:pPr marL="0" indent="0">
              <a:buNone/>
            </a:pPr>
            <a:r>
              <a:rPr lang="en-US" sz="800">
                <a:latin typeface="Consolas" panose="020B0609020204030204" pitchFamily="49" charset="0"/>
              </a:rPr>
              <a:t>            &amp;&amp; </a:t>
            </a:r>
            <a:r>
              <a:rPr lang="en-US" sz="800" err="1">
                <a:latin typeface="Consolas" panose="020B0609020204030204" pitchFamily="49" charset="0"/>
              </a:rPr>
              <a:t>PCandProduct</a:t>
            </a:r>
            <a:r>
              <a:rPr lang="en-US" sz="800">
                <a:latin typeface="Consolas" panose="020B0609020204030204" pitchFamily="49" charset="0"/>
              </a:rPr>
              <a:t> = TRUE (), </a:t>
            </a:r>
            <a:r>
              <a:rPr lang="en-US" sz="800" err="1">
                <a:latin typeface="Consolas" panose="020B0609020204030204" pitchFamily="49" charset="0"/>
              </a:rPr>
              <a:t>byTotal</a:t>
            </a:r>
            <a:r>
              <a:rPr lang="en-US" sz="800">
                <a:latin typeface="Consolas" panose="020B0609020204030204" pitchFamily="49" charset="0"/>
              </a:rPr>
              <a:t>,</a:t>
            </a:r>
          </a:p>
          <a:p>
            <a:pPr marL="0" indent="0">
              <a:buNone/>
            </a:pPr>
            <a:r>
              <a:rPr lang="en-US" sz="800">
                <a:latin typeface="Consolas" panose="020B0609020204030204" pitchFamily="49" charset="0"/>
              </a:rPr>
              <a:t>        </a:t>
            </a:r>
            <a:r>
              <a:rPr lang="en-US" sz="800" err="1">
                <a:latin typeface="Consolas" panose="020B0609020204030204" pitchFamily="49" charset="0"/>
              </a:rPr>
              <a:t>byPC</a:t>
            </a:r>
            <a:endParaRPr lang="en-US" sz="800">
              <a:latin typeface="Consolas" panose="020B0609020204030204" pitchFamily="49" charset="0"/>
            </a:endParaRPr>
          </a:p>
          <a:p>
            <a:pPr marL="0" indent="0">
              <a:buNone/>
            </a:pPr>
            <a:r>
              <a:rPr lang="en-US" sz="800">
                <a:latin typeface="Consolas" panose="020B0609020204030204" pitchFamily="49" charset="0"/>
              </a:rPr>
              <a:t>    )</a:t>
            </a:r>
          </a:p>
        </p:txBody>
      </p:sp>
    </p:spTree>
    <p:extLst>
      <p:ext uri="{BB962C8B-B14F-4D97-AF65-F5344CB8AC3E}">
        <p14:creationId xmlns:p14="http://schemas.microsoft.com/office/powerpoint/2010/main" val="3733352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a:prstGeom prst="rect">
            <a:avLst/>
          </a:prstGeom>
        </p:spPr>
        <p:txBody>
          <a:bodyPr wrap="square" anchor="t">
            <a:normAutofit/>
          </a:bodyPr>
          <a:lstStyle/>
          <a:p>
            <a:r>
              <a:rPr lang="en-US"/>
              <a:t>Context Related Time Dimension</a:t>
            </a:r>
          </a:p>
        </p:txBody>
      </p:sp>
      <p:sp>
        <p:nvSpPr>
          <p:cNvPr id="6" name="Text Placeholder 5"/>
          <p:cNvSpPr>
            <a:spLocks noGrp="1"/>
          </p:cNvSpPr>
          <p:nvPr>
            <p:ph sz="quarter" idx="12"/>
          </p:nvPr>
        </p:nvSpPr>
        <p:spPr>
          <a:xfrm>
            <a:off x="584200" y="1435100"/>
            <a:ext cx="5211763" cy="4833938"/>
          </a:xfrm>
          <a:prstGeom prst="rect">
            <a:avLst/>
          </a:prstGeom>
        </p:spPr>
        <p:txBody>
          <a:bodyPr wrap="square">
            <a:normAutofit/>
          </a:bodyPr>
          <a:lstStyle/>
          <a:p>
            <a:r>
              <a:rPr lang="en-US"/>
              <a:t>Filtering By Various Time Cuts</a:t>
            </a:r>
          </a:p>
          <a:p>
            <a:pPr lvl="1"/>
            <a:r>
              <a:rPr lang="en-US"/>
              <a:t>Monthly</a:t>
            </a:r>
          </a:p>
          <a:p>
            <a:pPr lvl="1"/>
            <a:r>
              <a:rPr lang="en-US"/>
              <a:t>Quarterly</a:t>
            </a:r>
          </a:p>
          <a:p>
            <a:pPr lvl="1"/>
            <a:r>
              <a:rPr lang="en-US"/>
              <a:t>Yearly</a:t>
            </a:r>
          </a:p>
          <a:p>
            <a:r>
              <a:rPr lang="en-US"/>
              <a:t>Simplified Report/PowerBI Maintenance</a:t>
            </a:r>
          </a:p>
        </p:txBody>
      </p:sp>
      <p:pic>
        <p:nvPicPr>
          <p:cNvPr id="2" name="Picture 1">
            <a:extLst>
              <a:ext uri="{FF2B5EF4-FFF2-40B4-BE49-F238E27FC236}">
                <a16:creationId xmlns:a16="http://schemas.microsoft.com/office/drawing/2014/main" id="{BE5B60E6-8DB3-4EA0-A557-700DFD7E725E}"/>
              </a:ext>
            </a:extLst>
          </p:cNvPr>
          <p:cNvPicPr>
            <a:picLocks noChangeAspect="1"/>
          </p:cNvPicPr>
          <p:nvPr/>
        </p:nvPicPr>
        <p:blipFill>
          <a:blip r:embed="rId3"/>
          <a:stretch>
            <a:fillRect/>
          </a:stretch>
        </p:blipFill>
        <p:spPr>
          <a:xfrm>
            <a:off x="5866485" y="1435100"/>
            <a:ext cx="3274992" cy="4833938"/>
          </a:xfrm>
          <a:prstGeom prst="rect">
            <a:avLst/>
          </a:prstGeom>
          <a:noFill/>
        </p:spPr>
      </p:pic>
      <p:sp>
        <p:nvSpPr>
          <p:cNvPr id="3" name="Rectangle 2">
            <a:extLst>
              <a:ext uri="{FF2B5EF4-FFF2-40B4-BE49-F238E27FC236}">
                <a16:creationId xmlns:a16="http://schemas.microsoft.com/office/drawing/2014/main" id="{80A729FA-F2A8-41BA-B4E2-7527827E056E}"/>
              </a:ext>
            </a:extLst>
          </p:cNvPr>
          <p:cNvSpPr/>
          <p:nvPr/>
        </p:nvSpPr>
        <p:spPr bwMode="auto">
          <a:xfrm>
            <a:off x="7503981" y="3078864"/>
            <a:ext cx="1637496" cy="759805"/>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DEF23820-540C-4CB2-8784-F1681AF15562}"/>
              </a:ext>
            </a:extLst>
          </p:cNvPr>
          <p:cNvPicPr>
            <a:picLocks noChangeAspect="1"/>
          </p:cNvPicPr>
          <p:nvPr/>
        </p:nvPicPr>
        <p:blipFill>
          <a:blip r:embed="rId4"/>
          <a:stretch>
            <a:fillRect/>
          </a:stretch>
        </p:blipFill>
        <p:spPr>
          <a:xfrm>
            <a:off x="9467404" y="1435100"/>
            <a:ext cx="2483566" cy="1481562"/>
          </a:xfrm>
          <a:prstGeom prst="rect">
            <a:avLst/>
          </a:prstGeom>
        </p:spPr>
      </p:pic>
    </p:spTree>
    <p:extLst>
      <p:ext uri="{BB962C8B-B14F-4D97-AF65-F5344CB8AC3E}">
        <p14:creationId xmlns:p14="http://schemas.microsoft.com/office/powerpoint/2010/main" val="1420154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PowerShell</a:t>
            </a:r>
          </a:p>
        </p:txBody>
      </p:sp>
      <p:sp>
        <p:nvSpPr>
          <p:cNvPr id="6" name="Text Placeholder 5"/>
          <p:cNvSpPr>
            <a:spLocks noGrp="1"/>
          </p:cNvSpPr>
          <p:nvPr>
            <p:ph sz="quarter" idx="10"/>
          </p:nvPr>
        </p:nvSpPr>
        <p:spPr>
          <a:xfrm>
            <a:off x="584200" y="1435100"/>
            <a:ext cx="11018838" cy="947952"/>
          </a:xfrm>
        </p:spPr>
        <p:txBody>
          <a:bodyPr/>
          <a:lstStyle/>
          <a:p>
            <a:r>
              <a:rPr lang="en-US"/>
              <a:t>Creating Cube Partitions</a:t>
            </a:r>
          </a:p>
          <a:p>
            <a:r>
              <a:rPr lang="en-US"/>
              <a:t>Selectively Refreshing Dimensions and Fact Partitions</a:t>
            </a:r>
          </a:p>
        </p:txBody>
      </p:sp>
    </p:spTree>
    <p:extLst>
      <p:ext uri="{BB962C8B-B14F-4D97-AF65-F5344CB8AC3E}">
        <p14:creationId xmlns:p14="http://schemas.microsoft.com/office/powerpoint/2010/main" val="3546323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035808"/>
            <a:ext cx="9144000" cy="498598"/>
          </a:xfrm>
        </p:spPr>
        <p:txBody>
          <a:bodyPr/>
          <a:lstStyle/>
          <a:p>
            <a:r>
              <a:rPr lang="en-US">
                <a:hlinkClick r:id="rId3"/>
              </a:rPr>
              <a:t>https://github.com/purduepete/MBAS</a:t>
            </a:r>
            <a:endParaRPr lang="en-US"/>
          </a:p>
        </p:txBody>
      </p:sp>
      <p:sp>
        <p:nvSpPr>
          <p:cNvPr id="3" name="Title 1">
            <a:extLst>
              <a:ext uri="{FF2B5EF4-FFF2-40B4-BE49-F238E27FC236}">
                <a16:creationId xmlns:a16="http://schemas.microsoft.com/office/drawing/2014/main" id="{06452239-1B28-4DAF-909C-73F44ACB9351}"/>
              </a:ext>
            </a:extLst>
          </p:cNvPr>
          <p:cNvSpPr txBox="1">
            <a:spLocks/>
          </p:cNvSpPr>
          <p:nvPr/>
        </p:nvSpPr>
        <p:spPr>
          <a:xfrm>
            <a:off x="585216" y="539496"/>
            <a:ext cx="9144000"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Resources</a:t>
            </a:r>
          </a:p>
        </p:txBody>
      </p:sp>
    </p:spTree>
    <p:extLst>
      <p:ext uri="{BB962C8B-B14F-4D97-AF65-F5344CB8AC3E}">
        <p14:creationId xmlns:p14="http://schemas.microsoft.com/office/powerpoint/2010/main" val="2994528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24798E-C33A-4377-ADBE-BCF91C95E822}"/>
              </a:ext>
            </a:extLst>
          </p:cNvPr>
          <p:cNvSpPr/>
          <p:nvPr/>
        </p:nvSpPr>
        <p:spPr>
          <a:xfrm>
            <a:off x="3458275" y="2046652"/>
            <a:ext cx="8439216" cy="2403735"/>
          </a:xfrm>
          <a:prstGeom prst="rect">
            <a:avLst/>
          </a:prstGeom>
        </p:spPr>
        <p:txBody>
          <a:bodyPr wrap="square" lIns="0" tIns="0" rIns="0" bIns="0">
            <a:spAutoFit/>
          </a:bodyPr>
          <a:lstStyle/>
          <a:p>
            <a:pPr defTabSz="932293" fontAlgn="base">
              <a:lnSpc>
                <a:spcPct val="90000"/>
              </a:lnSpc>
              <a:spcBef>
                <a:spcPct val="0"/>
              </a:spcBef>
              <a:spcAft>
                <a:spcPct val="0"/>
              </a:spcAft>
            </a:pPr>
            <a:r>
              <a:rPr lang="en-US" sz="2400">
                <a:gradFill>
                  <a:gsLst>
                    <a:gs pos="4444">
                      <a:srgbClr val="0D0D0D"/>
                    </a:gs>
                    <a:gs pos="23000">
                      <a:srgbClr val="0D0D0D"/>
                    </a:gs>
                  </a:gsLst>
                  <a:lin ang="5400000" scaled="0"/>
                </a:gradFill>
                <a:latin typeface="Segoe UI Semibold"/>
                <a:cs typeface="Segoe UI Semilight" panose="020B0402040204020203" pitchFamily="34" charset="0"/>
              </a:rPr>
              <a:t>Complete your session and conference evaluations </a:t>
            </a:r>
            <a:br>
              <a:rPr lang="en-US" sz="2400">
                <a:gradFill>
                  <a:gsLst>
                    <a:gs pos="4444">
                      <a:srgbClr val="0D0D0D"/>
                    </a:gs>
                    <a:gs pos="23000">
                      <a:srgbClr val="0D0D0D"/>
                    </a:gs>
                  </a:gsLst>
                  <a:lin ang="5400000" scaled="0"/>
                </a:gradFill>
                <a:latin typeface="Segoe UI Semibold"/>
                <a:cs typeface="Segoe UI Semilight" panose="020B0402040204020203" pitchFamily="34" charset="0"/>
              </a:rPr>
            </a:br>
            <a:r>
              <a:rPr lang="en-US" sz="2400">
                <a:gradFill>
                  <a:gsLst>
                    <a:gs pos="4444">
                      <a:srgbClr val="0D0D0D"/>
                    </a:gs>
                    <a:gs pos="23000">
                      <a:srgbClr val="0D0D0D"/>
                    </a:gs>
                  </a:gsLst>
                  <a:lin ang="5400000" scaled="0"/>
                </a:gradFill>
                <a:latin typeface="Segoe UI Semibold"/>
                <a:cs typeface="Segoe UI Semilight" panose="020B0402040204020203" pitchFamily="34" charset="0"/>
              </a:rPr>
              <a:t>through the mobile app or </a:t>
            </a:r>
            <a:r>
              <a:rPr lang="en-US" sz="2400">
                <a:gradFill>
                  <a:gsLst>
                    <a:gs pos="4444">
                      <a:srgbClr val="0D0D0D"/>
                    </a:gs>
                    <a:gs pos="23000">
                      <a:srgbClr val="0D0D0D"/>
                    </a:gs>
                  </a:gsLst>
                  <a:lin ang="5400000" scaled="0"/>
                </a:gradFill>
                <a:latin typeface="Segoe UI Semibold"/>
                <a:cs typeface="Segoe UI Semilight" panose="020B0402040204020203" pitchFamily="34" charset="0"/>
                <a:hlinkClick r:id="rId2"/>
              </a:rPr>
              <a:t>https://aka.ms/MBASeventapp</a:t>
            </a:r>
            <a:endParaRPr lang="en-US" sz="2400">
              <a:gradFill>
                <a:gsLst>
                  <a:gs pos="4444">
                    <a:srgbClr val="0D0D0D"/>
                  </a:gs>
                  <a:gs pos="23000">
                    <a:srgbClr val="0D0D0D"/>
                  </a:gs>
                </a:gsLst>
                <a:lin ang="5400000" scaled="0"/>
              </a:gradFill>
              <a:latin typeface="Segoe UI Semibold"/>
              <a:cs typeface="Segoe UI Semilight" panose="020B0402040204020203" pitchFamily="34" charset="0"/>
            </a:endParaRPr>
          </a:p>
          <a:p>
            <a:pPr defTabSz="932293" fontAlgn="base">
              <a:lnSpc>
                <a:spcPct val="90000"/>
              </a:lnSpc>
              <a:spcBef>
                <a:spcPct val="0"/>
              </a:spcBef>
              <a:spcAft>
                <a:spcPct val="0"/>
              </a:spcAft>
            </a:pPr>
            <a:endParaRPr lang="en-US" sz="2400">
              <a:gradFill>
                <a:gsLst>
                  <a:gs pos="4444">
                    <a:srgbClr val="0D0D0D"/>
                  </a:gs>
                  <a:gs pos="23000">
                    <a:srgbClr val="0D0D0D"/>
                  </a:gs>
                </a:gsLst>
                <a:lin ang="5400000" scaled="0"/>
              </a:gradFill>
              <a:latin typeface="Segoe UI Semibold"/>
              <a:cs typeface="Segoe UI Semilight" panose="020B0402040204020203" pitchFamily="34" charset="0"/>
            </a:endParaRPr>
          </a:p>
          <a:p>
            <a:pPr defTabSz="896386">
              <a:lnSpc>
                <a:spcPct val="90000"/>
              </a:lnSpc>
              <a:spcAft>
                <a:spcPts val="576"/>
              </a:spcAft>
              <a:defRPr/>
            </a:pPr>
            <a:r>
              <a:rPr lang="en-US" sz="2400">
                <a:gradFill>
                  <a:gsLst>
                    <a:gs pos="0">
                      <a:schemeClr val="tx2"/>
                    </a:gs>
                    <a:gs pos="100000">
                      <a:schemeClr val="tx2"/>
                    </a:gs>
                  </a:gsLst>
                  <a:lin ang="5400000" scaled="1"/>
                </a:gradFill>
                <a:latin typeface="Segoe UI Semibold"/>
                <a:cs typeface="Segoe UI Semilight" panose="020B0402040204020203" pitchFamily="34" charset="0"/>
              </a:rPr>
              <a:t>Please select Microsoft Business Applications Summit </a:t>
            </a:r>
            <a:br>
              <a:rPr lang="en-US" sz="2400">
                <a:gradFill>
                  <a:gsLst>
                    <a:gs pos="0">
                      <a:schemeClr val="tx2"/>
                    </a:gs>
                    <a:gs pos="100000">
                      <a:schemeClr val="tx2"/>
                    </a:gs>
                  </a:gsLst>
                  <a:lin ang="5400000" scaled="1"/>
                </a:gradFill>
                <a:latin typeface="Segoe UI Semibold"/>
                <a:cs typeface="Segoe UI Semilight" panose="020B0402040204020203" pitchFamily="34" charset="0"/>
              </a:rPr>
            </a:br>
            <a:r>
              <a:rPr lang="en-US" sz="2400">
                <a:gradFill>
                  <a:gsLst>
                    <a:gs pos="0">
                      <a:schemeClr val="tx2"/>
                    </a:gs>
                    <a:gs pos="100000">
                      <a:schemeClr val="tx2"/>
                    </a:gs>
                  </a:gsLst>
                  <a:lin ang="5400000" scaled="1"/>
                </a:gradFill>
                <a:latin typeface="Segoe UI Semibold"/>
                <a:cs typeface="Segoe UI Semilight" panose="020B0402040204020203" pitchFamily="34" charset="0"/>
              </a:rPr>
              <a:t>from the menu of events and then log in with your registration credentials </a:t>
            </a:r>
          </a:p>
          <a:p>
            <a:pPr defTabSz="932293" fontAlgn="base">
              <a:lnSpc>
                <a:spcPct val="90000"/>
              </a:lnSpc>
              <a:spcBef>
                <a:spcPct val="0"/>
              </a:spcBef>
              <a:spcAft>
                <a:spcPct val="0"/>
              </a:spcAft>
            </a:pPr>
            <a:endParaRPr lang="en-US" sz="2400">
              <a:gradFill>
                <a:gsLst>
                  <a:gs pos="4444">
                    <a:srgbClr val="0D0D0D"/>
                  </a:gs>
                  <a:gs pos="23000">
                    <a:srgbClr val="0D0D0D"/>
                  </a:gs>
                </a:gsLst>
                <a:lin ang="5400000" scaled="0"/>
              </a:gradFill>
              <a:latin typeface="Segoe UI Semibold"/>
              <a:cs typeface="Segoe UI Semilight" panose="020B0402040204020203" pitchFamily="34" charset="0"/>
            </a:endParaRPr>
          </a:p>
        </p:txBody>
      </p:sp>
      <p:sp>
        <p:nvSpPr>
          <p:cNvPr id="2" name="Title 1">
            <a:extLst>
              <a:ext uri="{FF2B5EF4-FFF2-40B4-BE49-F238E27FC236}">
                <a16:creationId xmlns:a16="http://schemas.microsoft.com/office/drawing/2014/main" id="{EC877275-AD47-466D-BE80-B5944D1984EA}"/>
              </a:ext>
            </a:extLst>
          </p:cNvPr>
          <p:cNvSpPr>
            <a:spLocks noGrp="1"/>
          </p:cNvSpPr>
          <p:nvPr>
            <p:ph type="title"/>
          </p:nvPr>
        </p:nvSpPr>
        <p:spPr/>
        <p:txBody>
          <a:bodyPr/>
          <a:lstStyle/>
          <a:p>
            <a:r>
              <a:rPr lang="en-US"/>
              <a:t>Evaluate this session</a:t>
            </a:r>
          </a:p>
        </p:txBody>
      </p:sp>
      <p:pic>
        <p:nvPicPr>
          <p:cNvPr id="5" name="Picture 4">
            <a:extLst>
              <a:ext uri="{FF2B5EF4-FFF2-40B4-BE49-F238E27FC236}">
                <a16:creationId xmlns:a16="http://schemas.microsoft.com/office/drawing/2014/main" id="{9A3C8F15-679B-4151-9F3D-383C116DC263}"/>
              </a:ext>
            </a:extLst>
          </p:cNvPr>
          <p:cNvPicPr>
            <a:picLocks noChangeAspect="1"/>
          </p:cNvPicPr>
          <p:nvPr/>
        </p:nvPicPr>
        <p:blipFill>
          <a:blip r:embed="rId3"/>
          <a:stretch>
            <a:fillRect/>
          </a:stretch>
        </p:blipFill>
        <p:spPr>
          <a:xfrm>
            <a:off x="589045" y="1456860"/>
            <a:ext cx="2540945" cy="4811777"/>
          </a:xfrm>
          <a:prstGeom prst="rect">
            <a:avLst/>
          </a:prstGeom>
        </p:spPr>
      </p:pic>
      <p:pic>
        <p:nvPicPr>
          <p:cNvPr id="1026" name="Picture 2" descr="4c6c16d7-935b-4023-8102-e749e1743f4f@namprd07">
            <a:extLst>
              <a:ext uri="{FF2B5EF4-FFF2-40B4-BE49-F238E27FC236}">
                <a16:creationId xmlns:a16="http://schemas.microsoft.com/office/drawing/2014/main" id="{9C0D8B74-B806-48D9-922C-E775B36159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820"/>
          <a:stretch/>
        </p:blipFill>
        <p:spPr bwMode="auto">
          <a:xfrm>
            <a:off x="749817" y="1816136"/>
            <a:ext cx="2236719" cy="38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403532"/>
      </p:ext>
    </p:extLst>
  </p:cSld>
  <p:clrMapOvr>
    <a:masterClrMapping/>
  </p:clrMapOvr>
  <p:transition>
    <p:fade/>
  </p:transition>
</p:sld>
</file>

<file path=ppt/theme/theme1.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3C309-8520-4616-80FC-2CB10D5B83A0}">
  <ds:schemaRefs>
    <ds:schemaRef ds:uri="06670dda-0291-4061-b6e0-f6c0cb392c51"/>
    <ds:schemaRef ds:uri="e4aa919a-b200-49cb-beca-4c7e081032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e4aa919a-b200-49cb-beca-4c7e0810321e"/>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7</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9-51038_Microsoft Buisness Applications Summit Template</vt:lpstr>
      <vt:lpstr>PowerPoint Presentation</vt:lpstr>
      <vt:lpstr>How Microsoft Finance uses BI Tools to Manage Spend part 1 of 2: Back End</vt:lpstr>
      <vt:lpstr>Infrastructure</vt:lpstr>
      <vt:lpstr>Simplified Measures</vt:lpstr>
      <vt:lpstr>Multiple Cube Facts</vt:lpstr>
      <vt:lpstr>Context Related Time Dimension</vt:lpstr>
      <vt:lpstr>PowerShell</vt:lpstr>
      <vt:lpstr>https://github.com/purduepete/MBAS</vt:lpstr>
      <vt:lpstr>Evaluate this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Brown (MCB)</dc:creator>
  <cp:revision>1</cp:revision>
  <dcterms:created xsi:type="dcterms:W3CDTF">2019-06-06T17:57:07Z</dcterms:created>
  <dcterms:modified xsi:type="dcterms:W3CDTF">2019-06-07T19:38:46Z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jimb@microsoft.com</vt:lpwstr>
  </property>
  <property fmtid="{D5CDD505-2E9C-101B-9397-08002B2CF9AE}" pid="5" name="MSIP_Label_f42aa342-8706-4288-bd11-ebb85995028c_SetDate">
    <vt:lpwstr>2019-06-06T18:11:19.5091758Z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68651168-7ffa-4a91-a664-1330111291d9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