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68" r:id="rId2"/>
    <p:sldId id="260" r:id="rId3"/>
    <p:sldId id="257" r:id="rId4"/>
    <p:sldId id="266" r:id="rId5"/>
    <p:sldId id="259" r:id="rId6"/>
    <p:sldId id="258" r:id="rId7"/>
    <p:sldId id="262" r:id="rId8"/>
    <p:sldId id="263" r:id="rId9"/>
    <p:sldId id="265" r:id="rId10"/>
    <p:sldId id="264" r:id="rId11"/>
    <p:sldId id="256" r:id="rId12"/>
    <p:sldId id="267" r:id="rId13"/>
    <p:sldId id="270" r:id="rId14"/>
    <p:sldId id="271" r:id="rId15"/>
    <p:sldId id="272" r:id="rId16"/>
    <p:sldId id="269" r:id="rId17"/>
    <p:sldId id="275" r:id="rId18"/>
    <p:sldId id="276" r:id="rId19"/>
    <p:sldId id="274" r:id="rId20"/>
    <p:sldId id="273"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002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showGuides="1">
      <p:cViewPr varScale="1">
        <p:scale>
          <a:sx n="75" d="100"/>
          <a:sy n="75" d="100"/>
        </p:scale>
        <p:origin x="678" y="78"/>
      </p:cViewPr>
      <p:guideLst>
        <p:guide orient="horz" pos="2160"/>
        <p:guide pos="3840"/>
      </p:guideLst>
    </p:cSldViewPr>
  </p:slideViewPr>
  <p:notesTextViewPr>
    <p:cViewPr>
      <p:scale>
        <a:sx n="3" d="2"/>
        <a:sy n="3" d="2"/>
      </p:scale>
      <p:origin x="0" y="0"/>
    </p:cViewPr>
  </p:notesTextViewPr>
  <p:sorterViewPr>
    <p:cViewPr>
      <p:scale>
        <a:sx n="100" d="100"/>
        <a:sy n="100" d="100"/>
      </p:scale>
      <p:origin x="0" y="-2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24DB3-535B-46EB-9A1B-7C1D041FC4D0}"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B6B11-1485-4CFA-8501-82584658AD39}" type="slidenum">
              <a:rPr lang="en-US" smtClean="0"/>
              <a:t>‹#›</a:t>
            </a:fld>
            <a:endParaRPr lang="en-US"/>
          </a:p>
        </p:txBody>
      </p:sp>
    </p:spTree>
    <p:extLst>
      <p:ext uri="{BB962C8B-B14F-4D97-AF65-F5344CB8AC3E}">
        <p14:creationId xmlns:p14="http://schemas.microsoft.com/office/powerpoint/2010/main" val="358268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2</a:t>
            </a:fld>
            <a:endParaRPr lang="en-US"/>
          </a:p>
        </p:txBody>
      </p:sp>
    </p:spTree>
    <p:extLst>
      <p:ext uri="{BB962C8B-B14F-4D97-AF65-F5344CB8AC3E}">
        <p14:creationId xmlns:p14="http://schemas.microsoft.com/office/powerpoint/2010/main" val="3149846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3</a:t>
            </a:fld>
            <a:endParaRPr lang="en-US"/>
          </a:p>
        </p:txBody>
      </p:sp>
    </p:spTree>
    <p:extLst>
      <p:ext uri="{BB962C8B-B14F-4D97-AF65-F5344CB8AC3E}">
        <p14:creationId xmlns:p14="http://schemas.microsoft.com/office/powerpoint/2010/main" val="406424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5</a:t>
            </a:fld>
            <a:endParaRPr lang="en-US"/>
          </a:p>
        </p:txBody>
      </p:sp>
    </p:spTree>
    <p:extLst>
      <p:ext uri="{BB962C8B-B14F-4D97-AF65-F5344CB8AC3E}">
        <p14:creationId xmlns:p14="http://schemas.microsoft.com/office/powerpoint/2010/main" val="139267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6</a:t>
            </a:fld>
            <a:endParaRPr lang="en-US"/>
          </a:p>
        </p:txBody>
      </p:sp>
    </p:spTree>
    <p:extLst>
      <p:ext uri="{BB962C8B-B14F-4D97-AF65-F5344CB8AC3E}">
        <p14:creationId xmlns:p14="http://schemas.microsoft.com/office/powerpoint/2010/main" val="188468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7</a:t>
            </a:fld>
            <a:endParaRPr lang="en-US"/>
          </a:p>
        </p:txBody>
      </p:sp>
    </p:spTree>
    <p:extLst>
      <p:ext uri="{BB962C8B-B14F-4D97-AF65-F5344CB8AC3E}">
        <p14:creationId xmlns:p14="http://schemas.microsoft.com/office/powerpoint/2010/main" val="365442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8</a:t>
            </a:fld>
            <a:endParaRPr lang="en-US"/>
          </a:p>
        </p:txBody>
      </p:sp>
    </p:spTree>
    <p:extLst>
      <p:ext uri="{BB962C8B-B14F-4D97-AF65-F5344CB8AC3E}">
        <p14:creationId xmlns:p14="http://schemas.microsoft.com/office/powerpoint/2010/main" val="193345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0B6B11-1485-4CFA-8501-82584658AD39}" type="slidenum">
              <a:rPr lang="en-US" smtClean="0"/>
              <a:t>11</a:t>
            </a:fld>
            <a:endParaRPr lang="en-US"/>
          </a:p>
        </p:txBody>
      </p:sp>
    </p:spTree>
    <p:extLst>
      <p:ext uri="{BB962C8B-B14F-4D97-AF65-F5344CB8AC3E}">
        <p14:creationId xmlns:p14="http://schemas.microsoft.com/office/powerpoint/2010/main" val="175468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002C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6013" y="752667"/>
            <a:ext cx="2545873"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a:xfrm>
            <a:off x="10587481" y="7050865"/>
            <a:ext cx="1530927" cy="365125"/>
          </a:xfrm>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buSzPct val="125000"/>
              <a:defRPr sz="2400">
                <a:latin typeface="Calibri" panose="020F0502020204030204" pitchFamily="34" charset="0"/>
              </a:defRPr>
            </a:lvl1pPr>
            <a:lvl2pPr>
              <a:buSzPct val="125000"/>
              <a:defRPr sz="2000">
                <a:latin typeface="Calibri" panose="020F0502020204030204" pitchFamily="34" charset="0"/>
              </a:defRPr>
            </a:lvl2pPr>
            <a:lvl3pPr>
              <a:buSzPct val="124000"/>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00792" y="7345395"/>
            <a:ext cx="1530927" cy="365125"/>
          </a:xfrm>
        </p:spPr>
        <p:txBody>
          <a:bodyPr/>
          <a:lstStyle/>
          <a:p>
            <a:endParaRPr lang="en-US" dirty="0"/>
          </a:p>
        </p:txBody>
      </p:sp>
      <p:sp>
        <p:nvSpPr>
          <p:cNvPr id="9" name="Rectangle 8"/>
          <p:cNvSpPr/>
          <p:nvPr userDrawn="1"/>
        </p:nvSpPr>
        <p:spPr>
          <a:xfrm>
            <a:off x="11492899" y="6385023"/>
            <a:ext cx="407484" cy="307777"/>
          </a:xfrm>
          <a:prstGeom prst="rect">
            <a:avLst/>
          </a:prstGeom>
        </p:spPr>
        <p:txBody>
          <a:bodyPr wrap="none">
            <a:spAutoFit/>
          </a:bodyPr>
          <a:lstStyle/>
          <a:p>
            <a:fld id="{4FAB73BC-B049-4115-A692-8D63A059BFB8}" type="slidenum">
              <a:rPr lang="en-US" sz="1400"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a:off x="262465" y="6356350"/>
            <a:ext cx="2743200" cy="365125"/>
          </a:xfrm>
          <a:prstGeom prst="rect">
            <a:avLst/>
          </a:prstGeom>
        </p:spPr>
        <p:txBody>
          <a:bodyPr/>
          <a:lstStyle/>
          <a:p>
            <a:fld id="{5586B75A-687E-405C-8A0B-8D00578BA2C3}" type="datetimeFigureOut">
              <a:rPr lang="en-US" dirty="0"/>
              <a:pPr/>
              <a:t>6/6/2016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rgbClr val="002C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773441" y="723342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smtClean="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9668" y="146982"/>
            <a:ext cx="1383544" cy="429527"/>
          </a:xfrm>
          <a:prstGeom prst="rect">
            <a:avLst/>
          </a:prstGeom>
        </p:spPr>
      </p:pic>
      <p:sp>
        <p:nvSpPr>
          <p:cNvPr id="8" name="Rectangle 7"/>
          <p:cNvSpPr/>
          <p:nvPr userDrawn="1"/>
        </p:nvSpPr>
        <p:spPr>
          <a:xfrm>
            <a:off x="139668" y="6424422"/>
            <a:ext cx="2800767" cy="253916"/>
          </a:xfrm>
          <a:prstGeom prst="rect">
            <a:avLst/>
          </a:prstGeom>
        </p:spPr>
        <p:txBody>
          <a:bodyPr wrap="none">
            <a:spAutoFit/>
          </a:bodyPr>
          <a:lstStyle/>
          <a:p>
            <a:r>
              <a:rPr lang="en-US" sz="1050" dirty="0" smtClean="0"/>
              <a:t>Copyright © 2016 by ASNA. All rights reserved.</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rgbClr val="002C4D"/>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rgbClr val="002C4D"/>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rgbClr val="002C4D"/>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rgbClr val="002C4D"/>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rgbClr val="002C4D"/>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veracity-scm.com/" TargetMode="External"/><Relationship Id="rId3" Type="http://schemas.openxmlformats.org/officeDocument/2006/relationships/hyperlink" Target="https://www.mercurial-scm.org/" TargetMode="External"/><Relationship Id="rId7" Type="http://schemas.openxmlformats.org/officeDocument/2006/relationships/hyperlink" Target="https://www.visualstudio.com/en-us/products/tfs-overview-vs.aspx"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subversion.apache.org/" TargetMode="External"/><Relationship Id="rId5" Type="http://schemas.openxmlformats.org/officeDocument/2006/relationships/hyperlink" Target="http://ourcegear.com/vault" TargetMode="External"/><Relationship Id="rId4" Type="http://schemas.openxmlformats.org/officeDocument/2006/relationships/hyperlink" Target="http://www.perforc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 Id="rId4" Type="http://schemas.openxmlformats.org/officeDocument/2006/relationships/hyperlink" Target="https://www.gitkrake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it.ly/2813OEj"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roger.pence@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inmerge.org/" TargetMode="External"/><Relationship Id="rId3" Type="http://schemas.openxmlformats.org/officeDocument/2006/relationships/hyperlink" Target="https://git-scm.com/book/en/v2" TargetMode="External"/><Relationship Id="rId7" Type="http://schemas.openxmlformats.org/officeDocument/2006/relationships/hyperlink" Target="https://www.gitkraken.com/" TargetMode="External"/><Relationship Id="rId2" Type="http://schemas.openxmlformats.org/officeDocument/2006/relationships/hyperlink" Target="http://ericsink.com/vcbe/vcbe_usletter_lo.pdf" TargetMode="External"/><Relationship Id="rId1" Type="http://schemas.openxmlformats.org/officeDocument/2006/relationships/slideLayout" Target="../slideLayouts/slideLayout2.xml"/><Relationship Id="rId6" Type="http://schemas.openxmlformats.org/officeDocument/2006/relationships/hyperlink" Target="https://desktop.github.com/" TargetMode="External"/><Relationship Id="rId5" Type="http://schemas.openxmlformats.org/officeDocument/2006/relationships/hyperlink" Target="https://www.atlassian.com/software/sourcetree" TargetMode="External"/><Relationship Id="rId10" Type="http://schemas.openxmlformats.org/officeDocument/2006/relationships/hyperlink" Target="http://www.scootersoftware.com/index.php" TargetMode="External"/><Relationship Id="rId4" Type="http://schemas.openxmlformats.org/officeDocument/2006/relationships/hyperlink" Target="https://www.atlassian.com/git/" TargetMode="External"/><Relationship Id="rId9" Type="http://schemas.openxmlformats.org/officeDocument/2006/relationships/hyperlink" Target="https://sourcegear.com/diffmer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Protecting your AVR projects with source</a:t>
            </a:r>
            <a:br>
              <a:rPr lang="en-US" dirty="0" smtClean="0"/>
            </a:br>
            <a:r>
              <a:rPr lang="en-US" dirty="0" smtClean="0"/>
              <a:t>control</a:t>
            </a:r>
            <a:endParaRPr lang="en-US" dirty="0"/>
          </a:p>
        </p:txBody>
      </p:sp>
      <p:sp>
        <p:nvSpPr>
          <p:cNvPr id="3" name="Subtitle 2"/>
          <p:cNvSpPr>
            <a:spLocks noGrp="1"/>
          </p:cNvSpPr>
          <p:nvPr>
            <p:ph type="subTitle" idx="1"/>
          </p:nvPr>
        </p:nvSpPr>
        <p:spPr/>
        <p:txBody>
          <a:bodyPr/>
          <a:lstStyle/>
          <a:p>
            <a:r>
              <a:rPr lang="en-US" dirty="0" smtClean="0"/>
              <a:t>By Roger Pence</a:t>
            </a:r>
            <a:endParaRPr lang="en-US" dirty="0"/>
          </a:p>
        </p:txBody>
      </p:sp>
      <p:sp>
        <p:nvSpPr>
          <p:cNvPr id="4" name="TextBox 3"/>
          <p:cNvSpPr txBox="1"/>
          <p:nvPr/>
        </p:nvSpPr>
        <p:spPr>
          <a:xfrm>
            <a:off x="9415278" y="2325915"/>
            <a:ext cx="2715808" cy="1200329"/>
          </a:xfrm>
          <a:prstGeom prst="rect">
            <a:avLst/>
          </a:prstGeom>
          <a:noFill/>
        </p:spPr>
        <p:txBody>
          <a:bodyPr wrap="none" rtlCol="0">
            <a:spAutoFit/>
          </a:bodyPr>
          <a:lstStyle/>
          <a:p>
            <a:r>
              <a:rPr lang="en-US" sz="2400" dirty="0" smtClean="0"/>
              <a:t>There is nothing</a:t>
            </a:r>
            <a:br>
              <a:rPr lang="en-US" sz="2400" dirty="0" smtClean="0"/>
            </a:br>
            <a:r>
              <a:rPr lang="en-US" sz="2400" dirty="0" smtClean="0"/>
              <a:t>so stable as change.</a:t>
            </a:r>
          </a:p>
          <a:p>
            <a:r>
              <a:rPr lang="en-US" sz="2400" dirty="0" smtClean="0"/>
              <a:t>              — Bob Dylan</a:t>
            </a:r>
            <a:endParaRPr lang="en-US" sz="2400" dirty="0"/>
          </a:p>
        </p:txBody>
      </p:sp>
    </p:spTree>
    <p:extLst>
      <p:ext uri="{BB962C8B-B14F-4D97-AF65-F5344CB8AC3E}">
        <p14:creationId xmlns:p14="http://schemas.microsoft.com/office/powerpoint/2010/main" val="1306347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err="1" smtClean="0"/>
              <a:t>Git</a:t>
            </a:r>
            <a:endParaRPr lang="en-US" dirty="0" smtClean="0"/>
          </a:p>
          <a:p>
            <a:pPr lvl="1"/>
            <a:r>
              <a:rPr lang="en-US" dirty="0">
                <a:hlinkClick r:id="rId2"/>
              </a:rPr>
              <a:t>https://git-scm.com</a:t>
            </a:r>
            <a:r>
              <a:rPr lang="en-US" dirty="0" smtClean="0">
                <a:hlinkClick r:id="rId2"/>
              </a:rPr>
              <a:t>/</a:t>
            </a:r>
            <a:endParaRPr lang="en-US" dirty="0" smtClean="0"/>
          </a:p>
          <a:p>
            <a:r>
              <a:rPr lang="en-US" dirty="0" smtClean="0"/>
              <a:t>Mercurial</a:t>
            </a:r>
          </a:p>
          <a:p>
            <a:pPr lvl="1"/>
            <a:r>
              <a:rPr lang="en-US" dirty="0">
                <a:hlinkClick r:id="rId3"/>
              </a:rPr>
              <a:t>https://www.mercurial-scm.org</a:t>
            </a:r>
            <a:r>
              <a:rPr lang="en-US" dirty="0" smtClean="0">
                <a:hlinkClick r:id="rId3"/>
              </a:rPr>
              <a:t>/</a:t>
            </a:r>
            <a:endParaRPr lang="en-US" dirty="0" smtClean="0"/>
          </a:p>
          <a:p>
            <a:r>
              <a:rPr lang="en-US" dirty="0" smtClean="0"/>
              <a:t>Perforce</a:t>
            </a:r>
          </a:p>
          <a:p>
            <a:pPr lvl="1"/>
            <a:r>
              <a:rPr lang="en-US" dirty="0">
                <a:hlinkClick r:id="rId4"/>
              </a:rPr>
              <a:t>http://www.perforce.com</a:t>
            </a:r>
            <a:r>
              <a:rPr lang="en-US" dirty="0" smtClean="0">
                <a:hlinkClick r:id="rId4"/>
              </a:rPr>
              <a:t>/</a:t>
            </a:r>
            <a:endParaRPr lang="en-US" dirty="0"/>
          </a:p>
          <a:p>
            <a:r>
              <a:rPr lang="en-US" dirty="0" err="1" smtClean="0"/>
              <a:t>SourceGear</a:t>
            </a:r>
            <a:r>
              <a:rPr lang="en-US" dirty="0" smtClean="0"/>
              <a:t> </a:t>
            </a:r>
          </a:p>
          <a:p>
            <a:pPr lvl="1"/>
            <a:r>
              <a:rPr lang="en-US" dirty="0" smtClean="0">
                <a:hlinkClick r:id="rId5"/>
              </a:rPr>
              <a:t>http://ourcegear.com/vault</a:t>
            </a:r>
            <a:endParaRPr lang="en-US" dirty="0" smtClean="0"/>
          </a:p>
          <a:p>
            <a:r>
              <a:rPr lang="en-US" dirty="0" smtClean="0"/>
              <a:t>SVN</a:t>
            </a:r>
          </a:p>
          <a:p>
            <a:pPr lvl="1"/>
            <a:r>
              <a:rPr lang="en-US" dirty="0">
                <a:hlinkClick r:id="rId6"/>
              </a:rPr>
              <a:t>https://subversion.apache.org</a:t>
            </a:r>
            <a:r>
              <a:rPr lang="en-US" dirty="0" smtClean="0">
                <a:hlinkClick r:id="rId6"/>
              </a:rPr>
              <a:t>/</a:t>
            </a:r>
            <a:endParaRPr lang="en-US" dirty="0" smtClean="0"/>
          </a:p>
          <a:p>
            <a:r>
              <a:rPr lang="en-US" dirty="0" smtClean="0"/>
              <a:t>Team Foundation Server</a:t>
            </a:r>
          </a:p>
          <a:p>
            <a:pPr lvl="1"/>
            <a:r>
              <a:rPr lang="en-US" dirty="0">
                <a:hlinkClick r:id="rId7"/>
              </a:rPr>
              <a:t>https://</a:t>
            </a:r>
            <a:r>
              <a:rPr lang="en-US" dirty="0" smtClean="0">
                <a:hlinkClick r:id="rId7"/>
              </a:rPr>
              <a:t>www.visualstudio.com/en-us/products/tfs-overview-vs.aspx</a:t>
            </a:r>
            <a:endParaRPr lang="en-US" dirty="0" smtClean="0"/>
          </a:p>
          <a:p>
            <a:r>
              <a:rPr lang="en-US" dirty="0" smtClean="0"/>
              <a:t>Veracity</a:t>
            </a:r>
          </a:p>
          <a:p>
            <a:pPr lvl="1"/>
            <a:r>
              <a:rPr lang="en-US" dirty="0">
                <a:hlinkClick r:id="rId8"/>
              </a:rPr>
              <a:t>http://veracity-scm.com</a:t>
            </a:r>
            <a:r>
              <a:rPr lang="en-US" dirty="0" smtClean="0">
                <a:hlinkClick r:id="rId8"/>
              </a:rPr>
              <a:t>/</a:t>
            </a:r>
            <a:endParaRPr lang="en-US" dirty="0" smtClean="0"/>
          </a:p>
          <a:p>
            <a:endParaRPr lang="en-US" dirty="0"/>
          </a:p>
        </p:txBody>
      </p:sp>
    </p:spTree>
    <p:extLst>
      <p:ext uri="{BB962C8B-B14F-4D97-AF65-F5344CB8AC3E}">
        <p14:creationId xmlns:p14="http://schemas.microsoft.com/office/powerpoint/2010/main" val="1014614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Installing </a:t>
            </a:r>
            <a:r>
              <a:rPr lang="en-US" dirty="0" err="1" smtClean="0"/>
              <a:t>Git</a:t>
            </a:r>
            <a:r>
              <a:rPr lang="en-US" dirty="0" smtClean="0"/>
              <a:t> and its components</a:t>
            </a:r>
            <a:br>
              <a:rPr lang="en-US" dirty="0" smtClean="0"/>
            </a:br>
            <a:endParaRPr lang="en-US" dirty="0"/>
          </a:p>
        </p:txBody>
      </p:sp>
      <p:sp>
        <p:nvSpPr>
          <p:cNvPr id="4" name="TextBox 3"/>
          <p:cNvSpPr txBox="1"/>
          <p:nvPr/>
        </p:nvSpPr>
        <p:spPr>
          <a:xfrm>
            <a:off x="9415278" y="2325915"/>
            <a:ext cx="2664512" cy="2308324"/>
          </a:xfrm>
          <a:prstGeom prst="rect">
            <a:avLst/>
          </a:prstGeom>
          <a:noFill/>
        </p:spPr>
        <p:txBody>
          <a:bodyPr wrap="none" rtlCol="0">
            <a:spAutoFit/>
          </a:bodyPr>
          <a:lstStyle/>
          <a:p>
            <a:r>
              <a:rPr lang="en-US" sz="2400" dirty="0" smtClean="0"/>
              <a:t>People seldom do</a:t>
            </a:r>
            <a:br>
              <a:rPr lang="en-US" sz="2400" dirty="0" smtClean="0"/>
            </a:br>
            <a:r>
              <a:rPr lang="en-US" sz="2400" dirty="0" smtClean="0"/>
              <a:t>what they believe</a:t>
            </a:r>
            <a:br>
              <a:rPr lang="en-US" sz="2400" dirty="0" smtClean="0"/>
            </a:br>
            <a:r>
              <a:rPr lang="en-US" sz="2400" dirty="0" smtClean="0"/>
              <a:t>in. They do what </a:t>
            </a:r>
            <a:br>
              <a:rPr lang="en-US" sz="2400" dirty="0" smtClean="0"/>
            </a:br>
            <a:r>
              <a:rPr lang="en-US" sz="2400" dirty="0" smtClean="0"/>
              <a:t>they want, then</a:t>
            </a:r>
            <a:br>
              <a:rPr lang="en-US" sz="2400" dirty="0" smtClean="0"/>
            </a:br>
            <a:r>
              <a:rPr lang="en-US" sz="2400" dirty="0" smtClean="0"/>
              <a:t>repent.</a:t>
            </a:r>
          </a:p>
          <a:p>
            <a:r>
              <a:rPr lang="en-US" sz="2400" dirty="0" smtClean="0"/>
              <a:t>              — Bob Dylan</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89" y="131054"/>
            <a:ext cx="1399031" cy="434334"/>
          </a:xfrm>
          <a:prstGeom prst="rect">
            <a:avLst/>
          </a:prstGeom>
        </p:spPr>
      </p:pic>
    </p:spTree>
    <p:extLst>
      <p:ext uri="{BB962C8B-B14F-4D97-AF65-F5344CB8AC3E}">
        <p14:creationId xmlns:p14="http://schemas.microsoft.com/office/powerpoint/2010/main" val="3027289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br>
              <a:rPr lang="en-US" dirty="0" smtClean="0"/>
            </a:br>
            <a:r>
              <a:rPr lang="en-US" dirty="0" smtClean="0"/>
              <a:t>Getting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The first thing we’ll do is install is </a:t>
            </a:r>
            <a:r>
              <a:rPr lang="en-US" dirty="0" err="1" smtClean="0"/>
              <a:t>Git</a:t>
            </a:r>
            <a:r>
              <a:rPr lang="en-US" dirty="0" smtClean="0"/>
              <a:t> for Windows </a:t>
            </a:r>
          </a:p>
          <a:p>
            <a:pPr lvl="1"/>
            <a:r>
              <a:rPr lang="en-US" dirty="0" smtClean="0"/>
              <a:t>Note this isn’t what used to be called GitHub for Windows</a:t>
            </a:r>
            <a:r>
              <a:rPr lang="en-US" dirty="0"/>
              <a:t> </a:t>
            </a:r>
            <a:r>
              <a:rPr lang="en-US" dirty="0" smtClean="0"/>
              <a:t>(that product is now called GitHub Desktop) GitHub for Windows/GitHub Desktop is a graphical Windows client for </a:t>
            </a:r>
            <a:r>
              <a:rPr lang="en-US" dirty="0" err="1" smtClean="0"/>
              <a:t>Git</a:t>
            </a:r>
            <a:r>
              <a:rPr lang="en-US" dirty="0" smtClean="0"/>
              <a:t>. </a:t>
            </a:r>
          </a:p>
          <a:p>
            <a:pPr lvl="1"/>
            <a:r>
              <a:rPr lang="en-US" dirty="0" smtClean="0"/>
              <a:t>In this step we are installing </a:t>
            </a:r>
            <a:r>
              <a:rPr lang="en-US" dirty="0" err="1" smtClean="0"/>
              <a:t>Git</a:t>
            </a:r>
            <a:r>
              <a:rPr lang="en-US" dirty="0" smtClean="0"/>
              <a:t> itself on our Windows box. </a:t>
            </a:r>
          </a:p>
          <a:p>
            <a:r>
              <a:rPr lang="en-US" dirty="0" smtClean="0"/>
              <a:t>Download installer here</a:t>
            </a:r>
          </a:p>
          <a:p>
            <a:pPr lvl="1"/>
            <a:r>
              <a:rPr lang="en-US" dirty="0" smtClean="0">
                <a:hlinkClick r:id="rId2"/>
              </a:rPr>
              <a:t>https://git-scm.com</a:t>
            </a:r>
            <a:endParaRPr lang="en-US" dirty="0" smtClean="0"/>
          </a:p>
          <a:p>
            <a:pPr marL="502920" lvl="1" indent="0">
              <a:buNone/>
            </a:pPr>
            <a:endParaRPr lang="en-US" dirty="0" smtClean="0"/>
          </a:p>
          <a:p>
            <a:endParaRPr lang="en-US" dirty="0"/>
          </a:p>
        </p:txBody>
      </p:sp>
    </p:spTree>
    <p:extLst>
      <p:ext uri="{BB962C8B-B14F-4D97-AF65-F5344CB8AC3E}">
        <p14:creationId xmlns:p14="http://schemas.microsoft.com/office/powerpoint/2010/main" val="1583085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br>
              <a:rPr lang="en-US" dirty="0" smtClean="0"/>
            </a:br>
            <a:r>
              <a:rPr lang="en-US" dirty="0" err="1" smtClean="0"/>
              <a:t>WinMerge</a:t>
            </a:r>
            <a:endParaRPr lang="en-US" dirty="0"/>
          </a:p>
        </p:txBody>
      </p:sp>
      <p:sp>
        <p:nvSpPr>
          <p:cNvPr id="3" name="Content Placeholder 2"/>
          <p:cNvSpPr>
            <a:spLocks noGrp="1"/>
          </p:cNvSpPr>
          <p:nvPr>
            <p:ph idx="1"/>
          </p:nvPr>
        </p:nvSpPr>
        <p:spPr/>
        <p:txBody>
          <a:bodyPr/>
          <a:lstStyle/>
          <a:p>
            <a:r>
              <a:rPr lang="en-US" dirty="0" err="1" smtClean="0"/>
              <a:t>WinMerge</a:t>
            </a:r>
            <a:r>
              <a:rPr lang="en-US" dirty="0" smtClean="0"/>
              <a:t> is a free diff/merge tool. It shows you project and source member differences and it can also be used to merge conflicting changes. </a:t>
            </a:r>
          </a:p>
          <a:p>
            <a:r>
              <a:rPr lang="en-US" dirty="0" smtClean="0"/>
              <a:t>Download its installer here:</a:t>
            </a:r>
          </a:p>
          <a:p>
            <a:pPr lvl="1"/>
            <a:r>
              <a:rPr lang="en-US" dirty="0" smtClean="0"/>
              <a:t>http</a:t>
            </a:r>
            <a:r>
              <a:rPr lang="en-US" dirty="0"/>
              <a:t>://winmerge.org/</a:t>
            </a:r>
          </a:p>
        </p:txBody>
      </p:sp>
    </p:spTree>
    <p:extLst>
      <p:ext uri="{BB962C8B-B14F-4D97-AF65-F5344CB8AC3E}">
        <p14:creationId xmlns:p14="http://schemas.microsoft.com/office/powerpoint/2010/main" val="368166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br>
              <a:rPr lang="en-US" dirty="0" smtClean="0"/>
            </a:br>
            <a:r>
              <a:rPr lang="en-US" dirty="0" err="1" smtClean="0"/>
              <a:t>SourceTree</a:t>
            </a:r>
            <a:endParaRPr lang="en-US" dirty="0"/>
          </a:p>
        </p:txBody>
      </p:sp>
      <p:sp>
        <p:nvSpPr>
          <p:cNvPr id="3" name="Content Placeholder 2"/>
          <p:cNvSpPr>
            <a:spLocks noGrp="1"/>
          </p:cNvSpPr>
          <p:nvPr>
            <p:ph idx="1"/>
          </p:nvPr>
        </p:nvSpPr>
        <p:spPr/>
        <p:txBody>
          <a:bodyPr/>
          <a:lstStyle/>
          <a:p>
            <a:r>
              <a:rPr lang="en-US" dirty="0" err="1" smtClean="0"/>
              <a:t>SourceTree</a:t>
            </a:r>
            <a:r>
              <a:rPr lang="en-US" dirty="0" smtClean="0"/>
              <a:t> is </a:t>
            </a:r>
            <a:r>
              <a:rPr lang="en-US" dirty="0" err="1" smtClean="0"/>
              <a:t>Atlassian’s</a:t>
            </a:r>
            <a:r>
              <a:rPr lang="en-US" dirty="0" smtClean="0"/>
              <a:t> free </a:t>
            </a:r>
            <a:r>
              <a:rPr lang="en-US" dirty="0" err="1" smtClean="0"/>
              <a:t>Git</a:t>
            </a:r>
            <a:r>
              <a:rPr lang="en-US" dirty="0" smtClean="0"/>
              <a:t> graphical client for Windows </a:t>
            </a:r>
          </a:p>
          <a:p>
            <a:r>
              <a:rPr lang="en-US" dirty="0" smtClean="0"/>
              <a:t>Get the installer here:</a:t>
            </a:r>
          </a:p>
          <a:p>
            <a:pPr lvl="1"/>
            <a:r>
              <a:rPr lang="en-US" dirty="0">
                <a:hlinkClick r:id="rId2"/>
              </a:rPr>
              <a:t>https://www.sourcetreeapp.com</a:t>
            </a:r>
            <a:r>
              <a:rPr lang="en-US" dirty="0" smtClean="0">
                <a:hlinkClick r:id="rId2"/>
              </a:rPr>
              <a:t>/</a:t>
            </a:r>
            <a:endParaRPr lang="en-US" dirty="0" smtClean="0"/>
          </a:p>
          <a:p>
            <a:r>
              <a:rPr lang="en-US" dirty="0" smtClean="0"/>
              <a:t>There are other </a:t>
            </a:r>
            <a:r>
              <a:rPr lang="en-US" dirty="0" err="1" smtClean="0"/>
              <a:t>Git</a:t>
            </a:r>
            <a:r>
              <a:rPr lang="en-US" dirty="0" smtClean="0"/>
              <a:t> clients for Windows</a:t>
            </a:r>
          </a:p>
          <a:p>
            <a:pPr lvl="1"/>
            <a:r>
              <a:rPr lang="en-US" dirty="0"/>
              <a:t>GitHub Desktop – </a:t>
            </a:r>
            <a:r>
              <a:rPr lang="en-US" dirty="0">
                <a:hlinkClick r:id="rId3"/>
              </a:rPr>
              <a:t>https://desktop.github.com</a:t>
            </a:r>
            <a:r>
              <a:rPr lang="en-US" dirty="0" smtClean="0">
                <a:hlinkClick r:id="rId3"/>
              </a:rPr>
              <a:t>/</a:t>
            </a:r>
            <a:endParaRPr lang="en-US" dirty="0" smtClean="0"/>
          </a:p>
          <a:p>
            <a:pPr lvl="1"/>
            <a:r>
              <a:rPr lang="en-US" dirty="0" err="1" smtClean="0"/>
              <a:t>GitKraken</a:t>
            </a:r>
            <a:r>
              <a:rPr lang="en-US" dirty="0"/>
              <a:t> –</a:t>
            </a:r>
            <a:r>
              <a:rPr lang="en-US" dirty="0" smtClean="0"/>
              <a:t> </a:t>
            </a:r>
            <a:r>
              <a:rPr lang="en-US" dirty="0">
                <a:hlinkClick r:id="rId4"/>
              </a:rPr>
              <a:t>https://www.gitkraken.com</a:t>
            </a:r>
            <a:r>
              <a:rPr lang="en-US" dirty="0" smtClean="0">
                <a:hlinkClick r:id="rId4"/>
              </a:rPr>
              <a:t>/</a:t>
            </a:r>
            <a:r>
              <a:rPr lang="en-US" dirty="0" smtClean="0"/>
              <a:t> </a:t>
            </a:r>
          </a:p>
          <a:p>
            <a:pPr lvl="1"/>
            <a:r>
              <a:rPr lang="en-US" dirty="0" err="1" smtClean="0"/>
              <a:t>Git</a:t>
            </a:r>
            <a:r>
              <a:rPr lang="en-US" dirty="0" smtClean="0"/>
              <a:t> itself offers one but it very clunky</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281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br>
              <a:rPr lang="en-US" dirty="0" smtClean="0"/>
            </a:br>
            <a:r>
              <a:rPr lang="en-US" dirty="0" smtClean="0"/>
              <a:t>Get a </a:t>
            </a:r>
            <a:r>
              <a:rPr lang="en-US" dirty="0" err="1" smtClean="0"/>
              <a:t>BitBucket</a:t>
            </a:r>
            <a:r>
              <a:rPr lang="en-US" dirty="0" smtClean="0"/>
              <a:t> account</a:t>
            </a:r>
            <a:endParaRPr lang="en-US" dirty="0"/>
          </a:p>
        </p:txBody>
      </p:sp>
      <p:sp>
        <p:nvSpPr>
          <p:cNvPr id="3" name="Content Placeholder 2"/>
          <p:cNvSpPr>
            <a:spLocks noGrp="1"/>
          </p:cNvSpPr>
          <p:nvPr>
            <p:ph idx="1"/>
          </p:nvPr>
        </p:nvSpPr>
        <p:spPr/>
        <p:txBody>
          <a:bodyPr/>
          <a:lstStyle/>
          <a:p>
            <a:r>
              <a:rPr lang="en-US" dirty="0" smtClean="0"/>
              <a:t>Create an account at bitbucket.org</a:t>
            </a:r>
          </a:p>
          <a:p>
            <a:r>
              <a:rPr lang="en-US" dirty="0" smtClean="0"/>
              <a:t>This is the site to which you’ll push your projects</a:t>
            </a:r>
          </a:p>
          <a:p>
            <a:r>
              <a:rPr lang="en-US" dirty="0" err="1" smtClean="0"/>
              <a:t>Bitbucket</a:t>
            </a:r>
            <a:r>
              <a:rPr lang="en-US" dirty="0" smtClean="0"/>
              <a:t> allows unlimited, free, private repositories</a:t>
            </a:r>
          </a:p>
          <a:p>
            <a:pPr lvl="1"/>
            <a:r>
              <a:rPr lang="en-US" dirty="0" smtClean="0"/>
              <a:t>GitHub charges for them </a:t>
            </a:r>
            <a:endParaRPr lang="en-US" dirty="0"/>
          </a:p>
        </p:txBody>
      </p:sp>
    </p:spTree>
    <p:extLst>
      <p:ext uri="{BB962C8B-B14F-4D97-AF65-F5344CB8AC3E}">
        <p14:creationId xmlns:p14="http://schemas.microsoft.com/office/powerpoint/2010/main" val="61152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US" dirty="0"/>
          </a:p>
        </p:txBody>
      </p:sp>
      <p:sp>
        <p:nvSpPr>
          <p:cNvPr id="3" name="Content Placeholder 2"/>
          <p:cNvSpPr>
            <a:spLocks noGrp="1"/>
          </p:cNvSpPr>
          <p:nvPr>
            <p:ph idx="1"/>
          </p:nvPr>
        </p:nvSpPr>
        <p:spPr/>
        <p:txBody>
          <a:bodyPr/>
          <a:lstStyle/>
          <a:p>
            <a:r>
              <a:rPr lang="en-US" dirty="0" smtClean="0"/>
              <a:t>Microsoft free code editor. It is very handy for editing text files. </a:t>
            </a:r>
          </a:p>
          <a:p>
            <a:pPr lvl="1"/>
            <a:r>
              <a:rPr lang="en-US" dirty="0">
                <a:hlinkClick r:id="rId2"/>
              </a:rPr>
              <a:t>http://code.visualstudio.com</a:t>
            </a:r>
            <a:r>
              <a:rPr lang="en-US" dirty="0" smtClean="0">
                <a:hlinkClick r:id="rId2"/>
              </a:rPr>
              <a:t>/</a:t>
            </a:r>
            <a:endParaRPr lang="en-US" dirty="0"/>
          </a:p>
          <a:p>
            <a:r>
              <a:rPr lang="en-US" dirty="0" smtClean="0"/>
              <a:t>This is an optional component you can download. You’ll see me using it for editing some files—but you could just as easily use Notepad or another ASCII text editor. </a:t>
            </a:r>
          </a:p>
          <a:p>
            <a:r>
              <a:rPr lang="en-US" dirty="0" smtClean="0"/>
              <a:t>We won’t poke around much with it, but Visual Studio Code also has some interesting </a:t>
            </a:r>
            <a:r>
              <a:rPr lang="en-US" dirty="0" err="1" smtClean="0"/>
              <a:t>Git</a:t>
            </a:r>
            <a:r>
              <a:rPr lang="en-US" dirty="0" smtClean="0"/>
              <a:t> integration built into it. </a:t>
            </a:r>
            <a:endParaRPr lang="en-US" dirty="0"/>
          </a:p>
        </p:txBody>
      </p:sp>
    </p:spTree>
    <p:extLst>
      <p:ext uri="{BB962C8B-B14F-4D97-AF65-F5344CB8AC3E}">
        <p14:creationId xmlns:p14="http://schemas.microsoft.com/office/powerpoint/2010/main" val="1498424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a:t>
            </a:r>
            <a:br>
              <a:rPr lang="en-US" dirty="0" smtClean="0"/>
            </a:br>
            <a:r>
              <a:rPr lang="en-US" dirty="0" smtClean="0"/>
              <a:t>and its components</a:t>
            </a:r>
            <a:endParaRPr lang="en-US" dirty="0"/>
          </a:p>
        </p:txBody>
      </p:sp>
      <p:sp>
        <p:nvSpPr>
          <p:cNvPr id="3" name="Content Placeholder 2"/>
          <p:cNvSpPr>
            <a:spLocks noGrp="1"/>
          </p:cNvSpPr>
          <p:nvPr>
            <p:ph idx="1"/>
          </p:nvPr>
        </p:nvSpPr>
        <p:spPr/>
        <p:txBody>
          <a:bodyPr/>
          <a:lstStyle/>
          <a:p>
            <a:r>
              <a:rPr lang="en-US" dirty="0" smtClean="0"/>
              <a:t>Learning five </a:t>
            </a:r>
            <a:r>
              <a:rPr lang="en-US" dirty="0" err="1" smtClean="0"/>
              <a:t>Git</a:t>
            </a:r>
            <a:r>
              <a:rPr lang="en-US" dirty="0" smtClean="0"/>
              <a:t> commands (and one bonus!)</a:t>
            </a:r>
          </a:p>
          <a:p>
            <a:r>
              <a:rPr lang="en-US" dirty="0" smtClean="0"/>
              <a:t>Using </a:t>
            </a:r>
            <a:r>
              <a:rPr lang="en-US" dirty="0" err="1" smtClean="0"/>
              <a:t>SourceTree</a:t>
            </a:r>
            <a:r>
              <a:rPr lang="en-US" dirty="0" smtClean="0"/>
              <a:t> to look at </a:t>
            </a:r>
            <a:r>
              <a:rPr lang="en-US" smtClean="0"/>
              <a:t>version differences</a:t>
            </a:r>
            <a:endParaRPr lang="en-US" dirty="0" smtClean="0"/>
          </a:p>
          <a:p>
            <a:r>
              <a:rPr lang="en-US" dirty="0" smtClean="0"/>
              <a:t>Customizing </a:t>
            </a:r>
            <a:r>
              <a:rPr lang="en-US" dirty="0" err="1" smtClean="0"/>
              <a:t>Git</a:t>
            </a:r>
            <a:r>
              <a:rPr lang="en-US" dirty="0" smtClean="0"/>
              <a:t> </a:t>
            </a:r>
          </a:p>
          <a:p>
            <a:r>
              <a:rPr lang="en-US" dirty="0" smtClean="0"/>
              <a:t>Pushing a </a:t>
            </a:r>
            <a:r>
              <a:rPr lang="en-US" dirty="0" err="1" smtClean="0"/>
              <a:t>Git</a:t>
            </a:r>
            <a:r>
              <a:rPr lang="en-US" dirty="0" smtClean="0"/>
              <a:t> repo to </a:t>
            </a:r>
            <a:r>
              <a:rPr lang="en-US" dirty="0" err="1" smtClean="0"/>
              <a:t>BitBucket</a:t>
            </a:r>
            <a:endParaRPr lang="en-US" dirty="0" smtClean="0"/>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27527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core commands</a:t>
            </a:r>
            <a:endParaRPr lang="en-US" dirty="0"/>
          </a:p>
        </p:txBody>
      </p:sp>
      <p:sp>
        <p:nvSpPr>
          <p:cNvPr id="3" name="Content Placeholder 2"/>
          <p:cNvSpPr>
            <a:spLocks noGrp="1"/>
          </p:cNvSpPr>
          <p:nvPr>
            <p:ph idx="1"/>
          </p:nvPr>
        </p:nvSpPr>
        <p:spPr/>
        <p:txBody>
          <a:bodyPr/>
          <a:lstStyle/>
          <a:p>
            <a:r>
              <a:rPr lang="en-US" dirty="0" smtClean="0"/>
              <a:t>A quick run-through of some core </a:t>
            </a:r>
            <a:r>
              <a:rPr lang="en-US" dirty="0" err="1" smtClean="0"/>
              <a:t>Git</a:t>
            </a:r>
            <a:r>
              <a:rPr lang="en-US" dirty="0" smtClean="0"/>
              <a:t> commands</a:t>
            </a:r>
          </a:p>
          <a:p>
            <a:pPr lvl="1"/>
            <a:r>
              <a:rPr lang="en-US" dirty="0" smtClean="0"/>
              <a:t>Initialize a </a:t>
            </a:r>
            <a:r>
              <a:rPr lang="en-US" dirty="0" err="1" smtClean="0"/>
              <a:t>git</a:t>
            </a:r>
            <a:r>
              <a:rPr lang="en-US" dirty="0" smtClean="0"/>
              <a:t> repository (a repo)</a:t>
            </a:r>
          </a:p>
          <a:p>
            <a:pPr lvl="2"/>
            <a:r>
              <a:rPr lang="en-US" b="1" dirty="0" err="1" smtClean="0"/>
              <a:t>git</a:t>
            </a:r>
            <a:r>
              <a:rPr lang="en-US" b="1" dirty="0" smtClean="0"/>
              <a:t> </a:t>
            </a:r>
            <a:r>
              <a:rPr lang="en-US" b="1" dirty="0" err="1" smtClean="0"/>
              <a:t>init</a:t>
            </a:r>
            <a:endParaRPr lang="en-US" b="1" dirty="0" smtClean="0"/>
          </a:p>
          <a:p>
            <a:pPr lvl="1"/>
            <a:r>
              <a:rPr lang="en-US" dirty="0" smtClean="0"/>
              <a:t>Add files to be committed</a:t>
            </a:r>
          </a:p>
          <a:p>
            <a:pPr lvl="2"/>
            <a:r>
              <a:rPr lang="en-US" b="1" dirty="0" err="1" smtClean="0"/>
              <a:t>git</a:t>
            </a:r>
            <a:r>
              <a:rPr lang="en-US" b="1" dirty="0" smtClean="0"/>
              <a:t> add –A</a:t>
            </a:r>
          </a:p>
          <a:p>
            <a:pPr lvl="1"/>
            <a:r>
              <a:rPr lang="en-US" dirty="0" smtClean="0"/>
              <a:t>Commit files to </a:t>
            </a:r>
            <a:r>
              <a:rPr lang="en-US" dirty="0" err="1" smtClean="0"/>
              <a:t>git</a:t>
            </a:r>
            <a:endParaRPr lang="en-US" dirty="0" smtClean="0"/>
          </a:p>
          <a:p>
            <a:pPr lvl="2"/>
            <a:r>
              <a:rPr lang="en-US" b="1" dirty="0" err="1" smtClean="0"/>
              <a:t>git</a:t>
            </a:r>
            <a:r>
              <a:rPr lang="en-US" b="1" dirty="0" smtClean="0"/>
              <a:t> commit –m ‘commit message’</a:t>
            </a:r>
          </a:p>
          <a:p>
            <a:pPr lvl="1"/>
            <a:r>
              <a:rPr lang="en-US" dirty="0" smtClean="0"/>
              <a:t>Show current working directory status</a:t>
            </a:r>
          </a:p>
          <a:p>
            <a:pPr lvl="2"/>
            <a:r>
              <a:rPr lang="en-US" b="1" dirty="0" err="1" smtClean="0"/>
              <a:t>git</a:t>
            </a:r>
            <a:r>
              <a:rPr lang="en-US" b="1" dirty="0" smtClean="0"/>
              <a:t> status </a:t>
            </a:r>
          </a:p>
          <a:p>
            <a:pPr lvl="1"/>
            <a:r>
              <a:rPr lang="en-US" dirty="0" smtClean="0"/>
              <a:t>Show commit log</a:t>
            </a:r>
          </a:p>
          <a:p>
            <a:pPr lvl="2"/>
            <a:r>
              <a:rPr lang="en-US" b="1" dirty="0" err="1" smtClean="0"/>
              <a:t>git</a:t>
            </a:r>
            <a:r>
              <a:rPr lang="en-US" b="1" dirty="0" smtClean="0"/>
              <a:t> log </a:t>
            </a:r>
          </a:p>
          <a:p>
            <a:r>
              <a:rPr lang="en-US" dirty="0" smtClean="0"/>
              <a:t>To clear a Bash screen, use</a:t>
            </a:r>
          </a:p>
          <a:p>
            <a:pPr lvl="1"/>
            <a:r>
              <a:rPr lang="en-US" b="1" dirty="0" smtClean="0"/>
              <a:t>clear</a:t>
            </a:r>
          </a:p>
          <a:p>
            <a:pPr lvl="1"/>
            <a:endParaRPr lang="en-US" dirty="0" smtClean="0"/>
          </a:p>
          <a:p>
            <a:pPr lvl="1"/>
            <a:endParaRPr lang="en-US" dirty="0"/>
          </a:p>
        </p:txBody>
      </p:sp>
    </p:spTree>
    <p:extLst>
      <p:ext uri="{BB962C8B-B14F-4D97-AF65-F5344CB8AC3E}">
        <p14:creationId xmlns:p14="http://schemas.microsoft.com/office/powerpoint/2010/main" val="2227911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Git</a:t>
            </a:r>
            <a:r>
              <a:rPr lang="en-US" dirty="0" smtClean="0"/>
              <a:t> ls-files</a:t>
            </a:r>
            <a:endParaRPr lang="en-US" dirty="0"/>
          </a:p>
        </p:txBody>
      </p:sp>
    </p:spTree>
    <p:extLst>
      <p:ext uri="{BB962C8B-B14F-4D97-AF65-F5344CB8AC3E}">
        <p14:creationId xmlns:p14="http://schemas.microsoft.com/office/powerpoint/2010/main" val="381152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Source control management</a:t>
            </a:r>
          </a:p>
          <a:p>
            <a:pPr lvl="1"/>
            <a:r>
              <a:rPr lang="en-US" dirty="0" smtClean="0"/>
              <a:t>Leading to the popular abbreviation SCM for Source Control Management</a:t>
            </a:r>
          </a:p>
          <a:p>
            <a:pPr lvl="1"/>
            <a:r>
              <a:rPr lang="en-US" dirty="0" smtClean="0"/>
              <a:t>SCM is also used as an abbreviation for Software Configuration Management—which generally casts a much wider net than just source code</a:t>
            </a:r>
          </a:p>
          <a:p>
            <a:pPr lvl="1"/>
            <a:r>
              <a:rPr lang="en-US" dirty="0" smtClean="0"/>
              <a:t>This discussion is about source code control specifically and uses “SCM” to refer to Source Control Management.</a:t>
            </a:r>
          </a:p>
          <a:p>
            <a:r>
              <a:rPr lang="en-US" dirty="0" smtClean="0"/>
              <a:t>Other names used for SCM</a:t>
            </a:r>
          </a:p>
          <a:p>
            <a:pPr lvl="1"/>
            <a:r>
              <a:rPr lang="en-US" dirty="0" smtClean="0"/>
              <a:t>Version control</a:t>
            </a:r>
          </a:p>
          <a:p>
            <a:pPr lvl="1"/>
            <a:r>
              <a:rPr lang="en-US" dirty="0" smtClean="0"/>
              <a:t>Change management </a:t>
            </a:r>
          </a:p>
          <a:p>
            <a:pPr lvl="1"/>
            <a:r>
              <a:rPr lang="en-US" dirty="0" smtClean="0"/>
              <a:t>Revision control</a:t>
            </a:r>
            <a:endParaRPr lang="en-US" dirty="0"/>
          </a:p>
          <a:p>
            <a:endParaRPr lang="en-US" dirty="0"/>
          </a:p>
        </p:txBody>
      </p:sp>
    </p:spTree>
    <p:extLst>
      <p:ext uri="{BB962C8B-B14F-4D97-AF65-F5344CB8AC3E}">
        <p14:creationId xmlns:p14="http://schemas.microsoft.com/office/powerpoint/2010/main" val="683108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a:t>
            </a:r>
            <a:br>
              <a:rPr lang="en-US" dirty="0" smtClean="0"/>
            </a:br>
            <a:r>
              <a:rPr lang="en-US" dirty="0" smtClean="0"/>
              <a:t>and its components</a:t>
            </a:r>
            <a:endParaRPr lang="en-US" dirty="0"/>
          </a:p>
        </p:txBody>
      </p:sp>
      <p:sp>
        <p:nvSpPr>
          <p:cNvPr id="3" name="Content Placeholder 2"/>
          <p:cNvSpPr>
            <a:spLocks noGrp="1"/>
          </p:cNvSpPr>
          <p:nvPr>
            <p:ph idx="1"/>
          </p:nvPr>
        </p:nvSpPr>
        <p:spPr/>
        <p:txBody>
          <a:bodyPr/>
          <a:lstStyle/>
          <a:p>
            <a:r>
              <a:rPr lang="en-US" dirty="0"/>
              <a:t>.</a:t>
            </a:r>
            <a:r>
              <a:rPr lang="en-US" dirty="0" err="1"/>
              <a:t>gitconfig</a:t>
            </a:r>
            <a:endParaRPr lang="en-US" dirty="0">
              <a:hlinkClick r:id="rId2"/>
            </a:endParaRPr>
          </a:p>
          <a:p>
            <a:pPr lvl="1"/>
            <a:r>
              <a:rPr lang="en-US" dirty="0" smtClean="0">
                <a:cs typeface="Arial" panose="020B0604020202020204" pitchFamily="34" charset="0"/>
              </a:rPr>
              <a:t>http</a:t>
            </a:r>
            <a:r>
              <a:rPr lang="en-US" dirty="0">
                <a:cs typeface="Arial" panose="020B0604020202020204" pitchFamily="34" charset="0"/>
              </a:rPr>
              <a:t>://</a:t>
            </a:r>
            <a:r>
              <a:rPr lang="en-US" dirty="0" smtClean="0">
                <a:cs typeface="Arial" panose="020B0604020202020204" pitchFamily="34" charset="0"/>
              </a:rPr>
              <a:t>bit.ly/asna-gitconfig</a:t>
            </a:r>
          </a:p>
          <a:p>
            <a:pPr lvl="1"/>
            <a:r>
              <a:rPr lang="en-US" dirty="0" smtClean="0">
                <a:cs typeface="Arial" panose="020B0604020202020204" pitchFamily="34" charset="0"/>
              </a:rPr>
              <a:t>Copy alias lines to your c:\users\&lt;yourname&gt;\.gitconfig file’s alias section</a:t>
            </a:r>
          </a:p>
          <a:p>
            <a:r>
              <a:rPr lang="en-US" dirty="0" smtClean="0">
                <a:cs typeface="Arial" panose="020B0604020202020204" pitchFamily="34" charset="0"/>
              </a:rPr>
              <a:t>.</a:t>
            </a:r>
            <a:r>
              <a:rPr lang="en-US" dirty="0" err="1" smtClean="0">
                <a:cs typeface="Arial" panose="020B0604020202020204" pitchFamily="34" charset="0"/>
              </a:rPr>
              <a:t>gitignore</a:t>
            </a:r>
            <a:r>
              <a:rPr lang="en-US" dirty="0" smtClean="0">
                <a:cs typeface="Arial" panose="020B0604020202020204" pitchFamily="34" charset="0"/>
              </a:rPr>
              <a:t> file</a:t>
            </a:r>
          </a:p>
          <a:p>
            <a:pPr lvl="1"/>
            <a:r>
              <a:rPr lang="en-US" u="sng" dirty="0">
                <a:cs typeface="Arial" panose="020B0604020202020204" pitchFamily="34" charset="0"/>
              </a:rPr>
              <a:t>http://bit.ly/asna-gitignore</a:t>
            </a:r>
          </a:p>
          <a:p>
            <a:pPr lvl="1"/>
            <a:r>
              <a:rPr lang="en-US" dirty="0">
                <a:cs typeface="Arial" panose="020B0604020202020204" pitchFamily="34" charset="0"/>
              </a:rPr>
              <a:t>Put </a:t>
            </a:r>
            <a:r>
              <a:rPr lang="en-US" dirty="0" smtClean="0">
                <a:cs typeface="Arial" panose="020B0604020202020204" pitchFamily="34" charset="0"/>
              </a:rPr>
              <a:t>the file at the link above in </a:t>
            </a:r>
            <a:r>
              <a:rPr lang="en-US" dirty="0">
                <a:cs typeface="Arial" panose="020B0604020202020204" pitchFamily="34" charset="0"/>
              </a:rPr>
              <a:t>your </a:t>
            </a:r>
            <a:r>
              <a:rPr lang="en-US" dirty="0" smtClean="0">
                <a:cs typeface="Arial" panose="020B0604020202020204" pitchFamily="34" charset="0"/>
              </a:rPr>
              <a:t/>
            </a:r>
            <a:br>
              <a:rPr lang="en-US" dirty="0" smtClean="0">
                <a:cs typeface="Arial" panose="020B0604020202020204" pitchFamily="34" charset="0"/>
              </a:rPr>
            </a:br>
            <a:r>
              <a:rPr lang="en-US" dirty="0" smtClean="0">
                <a:cs typeface="Arial" panose="020B0604020202020204" pitchFamily="34" charset="0"/>
              </a:rPr>
              <a:t>	c:\users\&lt;</a:t>
            </a:r>
            <a:r>
              <a:rPr lang="en-US" dirty="0">
                <a:cs typeface="Arial" panose="020B0604020202020204" pitchFamily="34" charset="0"/>
              </a:rPr>
              <a:t>yourname</a:t>
            </a:r>
            <a:r>
              <a:rPr lang="en-US" dirty="0" smtClean="0">
                <a:cs typeface="Arial" panose="020B0604020202020204" pitchFamily="34" charset="0"/>
              </a:rPr>
              <a:t>&gt;\bin </a:t>
            </a:r>
            <a:br>
              <a:rPr lang="en-US" dirty="0" smtClean="0">
                <a:cs typeface="Arial" panose="020B0604020202020204" pitchFamily="34" charset="0"/>
              </a:rPr>
            </a:br>
            <a:r>
              <a:rPr lang="en-US" dirty="0" smtClean="0">
                <a:cs typeface="Arial" panose="020B0604020202020204" pitchFamily="34" charset="0"/>
              </a:rPr>
              <a:t>folder as .</a:t>
            </a:r>
            <a:r>
              <a:rPr lang="en-US" dirty="0" err="1" smtClean="0">
                <a:cs typeface="Arial" panose="020B0604020202020204" pitchFamily="34" charset="0"/>
              </a:rPr>
              <a:t>gitignore</a:t>
            </a:r>
            <a:endParaRPr lang="en-US" dirty="0">
              <a:cs typeface="Arial" panose="020B0604020202020204" pitchFamily="34" charset="0"/>
            </a:endParaRPr>
          </a:p>
          <a:p>
            <a:pPr lvl="1"/>
            <a:r>
              <a:rPr lang="en-US" dirty="0" smtClean="0">
                <a:latin typeface="Calibri" panose="020F0502020204030204" pitchFamily="34" charset="0"/>
                <a:cs typeface="Arial" panose="020B0604020202020204" pitchFamily="34" charset="0"/>
              </a:rPr>
              <a:t>Create the bin folder if it isn’t there yet. </a:t>
            </a:r>
          </a:p>
          <a:p>
            <a:pPr lvl="1"/>
            <a:r>
              <a:rPr lang="en-US" dirty="0" smtClean="0">
                <a:latin typeface="Calibri" panose="020F0502020204030204" pitchFamily="34" charset="0"/>
                <a:cs typeface="Arial" panose="020B0604020202020204" pitchFamily="34" charset="0"/>
              </a:rPr>
              <a:t>With </a:t>
            </a:r>
            <a:r>
              <a:rPr lang="en-US" dirty="0" err="1" smtClean="0">
                <a:latin typeface="Calibri" panose="020F0502020204030204" pitchFamily="34" charset="0"/>
                <a:cs typeface="Arial" panose="020B0604020202020204" pitchFamily="34" charset="0"/>
              </a:rPr>
              <a:t>NotePad</a:t>
            </a:r>
            <a:r>
              <a:rPr lang="en-US" dirty="0">
                <a:latin typeface="Calibri" panose="020F0502020204030204" pitchFamily="34" charset="0"/>
                <a:cs typeface="Arial" panose="020B0604020202020204" pitchFamily="34" charset="0"/>
              </a:rPr>
              <a:t> </a:t>
            </a:r>
            <a:r>
              <a:rPr lang="en-US" dirty="0" smtClean="0">
                <a:latin typeface="Calibri" panose="020F0502020204030204" pitchFamily="34" charset="0"/>
                <a:cs typeface="Arial" panose="020B0604020202020204" pitchFamily="34" charset="0"/>
              </a:rPr>
              <a:t>(or your favorite text editor) put a text file named ‘my-</a:t>
            </a:r>
            <a:r>
              <a:rPr lang="en-US" dirty="0" err="1" smtClean="0">
                <a:latin typeface="Calibri" panose="020F0502020204030204" pitchFamily="34" charset="0"/>
                <a:cs typeface="Arial" panose="020B0604020202020204" pitchFamily="34" charset="0"/>
              </a:rPr>
              <a:t>git</a:t>
            </a:r>
            <a:r>
              <a:rPr lang="en-US" dirty="0" smtClean="0">
                <a:latin typeface="Calibri" panose="020F0502020204030204" pitchFamily="34" charset="0"/>
                <a:cs typeface="Arial" panose="020B0604020202020204" pitchFamily="34" charset="0"/>
              </a:rPr>
              <a:t>-</a:t>
            </a:r>
            <a:r>
              <a:rPr lang="en-US" dirty="0" err="1" smtClean="0">
                <a:latin typeface="Calibri" panose="020F0502020204030204" pitchFamily="34" charset="0"/>
                <a:cs typeface="Arial" panose="020B0604020202020204" pitchFamily="34" charset="0"/>
              </a:rPr>
              <a:t>init</a:t>
            </a:r>
            <a:r>
              <a:rPr lang="en-US" dirty="0" smtClean="0">
                <a:latin typeface="Calibri" panose="020F0502020204030204" pitchFamily="34" charset="0"/>
                <a:cs typeface="Arial" panose="020B0604020202020204" pitchFamily="34" charset="0"/>
              </a:rPr>
              <a:t>’ in that same folder with these two lines in it:</a:t>
            </a:r>
          </a:p>
          <a:p>
            <a:pPr lvl="2"/>
            <a:r>
              <a:rPr lang="en-US" dirty="0" err="1">
                <a:cs typeface="Arial" panose="020B0604020202020204" pitchFamily="34" charset="0"/>
              </a:rPr>
              <a:t>cp</a:t>
            </a:r>
            <a:r>
              <a:rPr lang="en-US" dirty="0">
                <a:cs typeface="Arial" panose="020B0604020202020204" pitchFamily="34" charset="0"/>
              </a:rPr>
              <a:t> /c/users/roger/bin/.</a:t>
            </a:r>
            <a:r>
              <a:rPr lang="en-US" dirty="0" err="1">
                <a:cs typeface="Arial" panose="020B0604020202020204" pitchFamily="34" charset="0"/>
              </a:rPr>
              <a:t>gitignore</a:t>
            </a:r>
            <a:r>
              <a:rPr lang="en-US" dirty="0">
                <a:cs typeface="Arial" panose="020B0604020202020204" pitchFamily="34" charset="0"/>
              </a:rPr>
              <a:t> </a:t>
            </a:r>
            <a:r>
              <a:rPr lang="en-US" dirty="0" smtClean="0">
                <a:cs typeface="Arial" panose="020B0604020202020204" pitchFamily="34" charset="0"/>
              </a:rPr>
              <a:t>.   </a:t>
            </a:r>
          </a:p>
          <a:p>
            <a:pPr lvl="2"/>
            <a:r>
              <a:rPr lang="en-US" dirty="0" err="1" smtClean="0">
                <a:latin typeface="Calibri" panose="020F0502020204030204" pitchFamily="34" charset="0"/>
                <a:cs typeface="Arial" panose="020B0604020202020204" pitchFamily="34" charset="0"/>
              </a:rPr>
              <a:t>git</a:t>
            </a:r>
            <a:r>
              <a:rPr lang="en-US" dirty="0" smtClean="0">
                <a:latin typeface="Calibri" panose="020F0502020204030204" pitchFamily="34" charset="0"/>
                <a:cs typeface="Arial" panose="020B0604020202020204" pitchFamily="34" charset="0"/>
              </a:rPr>
              <a:t> </a:t>
            </a:r>
            <a:r>
              <a:rPr lang="en-US" dirty="0" err="1" smtClean="0">
                <a:latin typeface="Calibri" panose="020F0502020204030204" pitchFamily="34" charset="0"/>
                <a:cs typeface="Arial" panose="020B0604020202020204" pitchFamily="34" charset="0"/>
              </a:rPr>
              <a:t>init</a:t>
            </a:r>
            <a:endParaRPr lang="en-US" dirty="0">
              <a:latin typeface="Calibri" panose="020F0502020204030204" pitchFamily="34" charset="0"/>
              <a:cs typeface="Arial" panose="020B0604020202020204" pitchFamily="34" charset="0"/>
            </a:endParaRPr>
          </a:p>
        </p:txBody>
      </p:sp>
      <p:sp>
        <p:nvSpPr>
          <p:cNvPr id="4" name="TextBox 3"/>
          <p:cNvSpPr txBox="1"/>
          <p:nvPr/>
        </p:nvSpPr>
        <p:spPr>
          <a:xfrm>
            <a:off x="7811813" y="5790887"/>
            <a:ext cx="3618186" cy="646331"/>
          </a:xfrm>
          <a:prstGeom prst="rect">
            <a:avLst/>
          </a:prstGeom>
          <a:noFill/>
        </p:spPr>
        <p:txBody>
          <a:bodyPr wrap="square" rtlCol="0">
            <a:spAutoFit/>
          </a:bodyPr>
          <a:lstStyle/>
          <a:p>
            <a:r>
              <a:rPr lang="en-US" dirty="0" smtClean="0">
                <a:solidFill>
                  <a:srgbClr val="FF0000"/>
                </a:solidFill>
              </a:rPr>
              <a:t>This line ends with a space and then a period. Don’t forget that part!</a:t>
            </a:r>
            <a:endParaRPr lang="en-US" dirty="0">
              <a:solidFill>
                <a:srgbClr val="FF0000"/>
              </a:solidFill>
            </a:endParaRPr>
          </a:p>
        </p:txBody>
      </p:sp>
      <p:cxnSp>
        <p:nvCxnSpPr>
          <p:cNvPr id="6" name="Straight Arrow Connector 5"/>
          <p:cNvCxnSpPr/>
          <p:nvPr/>
        </p:nvCxnSpPr>
        <p:spPr>
          <a:xfrm flipH="1" flipV="1">
            <a:off x="8308428" y="5486400"/>
            <a:ext cx="543910" cy="3626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4500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SSH</a:t>
            </a:r>
            <a:endParaRPr lang="en-US" dirty="0"/>
          </a:p>
        </p:txBody>
      </p:sp>
      <p:sp>
        <p:nvSpPr>
          <p:cNvPr id="3" name="Content Placeholder 2"/>
          <p:cNvSpPr>
            <a:spLocks noGrp="1"/>
          </p:cNvSpPr>
          <p:nvPr>
            <p:ph idx="1"/>
          </p:nvPr>
        </p:nvSpPr>
        <p:spPr/>
        <p:txBody>
          <a:bodyPr/>
          <a:lstStyle/>
          <a:p>
            <a:r>
              <a:rPr lang="en-US" dirty="0" smtClean="0"/>
              <a:t>Create a new SSH key</a:t>
            </a:r>
          </a:p>
          <a:p>
            <a:pPr lvl="1"/>
            <a:r>
              <a:rPr lang="de-DE" dirty="0" smtClean="0"/>
              <a:t>$ ssh-keygen </a:t>
            </a:r>
            <a:r>
              <a:rPr lang="de-DE" dirty="0"/>
              <a:t>-t rsa -b 4096 -C </a:t>
            </a:r>
            <a:r>
              <a:rPr lang="de-DE" dirty="0" smtClean="0">
                <a:hlinkClick r:id="rId2"/>
              </a:rPr>
              <a:t>roger.pence@gmail.com</a:t>
            </a:r>
            <a:endParaRPr lang="de-DE" dirty="0" smtClean="0"/>
          </a:p>
          <a:p>
            <a:pPr lvl="1"/>
            <a:r>
              <a:rPr lang="de-DE" dirty="0" smtClean="0"/>
              <a:t>Press enter</a:t>
            </a:r>
          </a:p>
          <a:p>
            <a:pPr lvl="1"/>
            <a:r>
              <a:rPr lang="de-DE" dirty="0" smtClean="0"/>
              <a:t>You are prompted for an SSH key file name</a:t>
            </a:r>
          </a:p>
          <a:p>
            <a:pPr lvl="2"/>
            <a:r>
              <a:rPr lang="de-DE" dirty="0" smtClean="0"/>
              <a:t>The default is: /c/users/roger/.ssh/id_rsa</a:t>
            </a:r>
          </a:p>
          <a:p>
            <a:pPr lvl="1"/>
            <a:r>
              <a:rPr lang="de-DE" dirty="0" smtClean="0"/>
              <a:t>Press enter to accept the default</a:t>
            </a:r>
          </a:p>
          <a:p>
            <a:pPr lvl="1"/>
            <a:r>
              <a:rPr lang="de-DE" dirty="0" smtClean="0"/>
              <a:t>Your are prompted for a passphrase</a:t>
            </a:r>
          </a:p>
          <a:p>
            <a:pPr lvl="2"/>
            <a:r>
              <a:rPr lang="de-DE" dirty="0" smtClean="0"/>
              <a:t>Enter one if you want to</a:t>
            </a:r>
          </a:p>
          <a:p>
            <a:pPr lvl="2"/>
            <a:r>
              <a:rPr lang="de-DE" dirty="0" smtClean="0"/>
              <a:t>But remember it! </a:t>
            </a:r>
          </a:p>
          <a:p>
            <a:pPr lvl="2"/>
            <a:r>
              <a:rPr lang="de-DE" dirty="0" smtClean="0"/>
              <a:t>Press enter if you don‘t want to use a passphrase</a:t>
            </a:r>
          </a:p>
          <a:p>
            <a:pPr lvl="2"/>
            <a:r>
              <a:rPr lang="de-DE" dirty="0" smtClean="0"/>
              <a:t>Press enter again to confirm passphrase</a:t>
            </a:r>
          </a:p>
          <a:p>
            <a:endParaRPr lang="en-US" dirty="0" smtClean="0"/>
          </a:p>
          <a:p>
            <a:pPr lvl="1"/>
            <a:endParaRPr lang="en-US" dirty="0"/>
          </a:p>
        </p:txBody>
      </p:sp>
    </p:spTree>
    <p:extLst>
      <p:ext uri="{BB962C8B-B14F-4D97-AF65-F5344CB8AC3E}">
        <p14:creationId xmlns:p14="http://schemas.microsoft.com/office/powerpoint/2010/main" val="3163009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your SSH key to the </a:t>
            </a:r>
            <a:r>
              <a:rPr lang="en-US" dirty="0" err="1" smtClean="0"/>
              <a:t>ssh</a:t>
            </a:r>
            <a:r>
              <a:rPr lang="en-US" dirty="0" smtClean="0"/>
              <a:t>-agent</a:t>
            </a:r>
          </a:p>
          <a:p>
            <a:r>
              <a:rPr lang="en-US" dirty="0" smtClean="0"/>
              <a:t>From the bash command line, start the </a:t>
            </a:r>
            <a:r>
              <a:rPr lang="en-US" dirty="0" err="1" smtClean="0"/>
              <a:t>ssh</a:t>
            </a:r>
            <a:r>
              <a:rPr lang="en-US" dirty="0" smtClean="0"/>
              <a:t>-agent</a:t>
            </a:r>
          </a:p>
          <a:p>
            <a:pPr lvl="1"/>
            <a:r>
              <a:rPr lang="en-US" dirty="0" err="1" smtClean="0"/>
              <a:t>eval</a:t>
            </a:r>
            <a:r>
              <a:rPr lang="en-US" dirty="0" smtClean="0"/>
              <a:t> “$(</a:t>
            </a:r>
            <a:r>
              <a:rPr lang="en-US" dirty="0" err="1" smtClean="0"/>
              <a:t>ssh</a:t>
            </a:r>
            <a:r>
              <a:rPr lang="en-US" dirty="0" smtClean="0"/>
              <a:t>-agent –s)”</a:t>
            </a:r>
          </a:p>
          <a:p>
            <a:r>
              <a:rPr lang="en-US" dirty="0" smtClean="0"/>
              <a:t>Add the SSH key to the agent</a:t>
            </a:r>
          </a:p>
          <a:p>
            <a:pPr lvl="1"/>
            <a:r>
              <a:rPr lang="en-US" dirty="0" err="1" smtClean="0"/>
              <a:t>ssh</a:t>
            </a:r>
            <a:r>
              <a:rPr lang="en-US" dirty="0" smtClean="0"/>
              <a:t>-add ~/.</a:t>
            </a:r>
            <a:r>
              <a:rPr lang="en-US" dirty="0" err="1" smtClean="0"/>
              <a:t>ssh</a:t>
            </a:r>
            <a:r>
              <a:rPr lang="en-US" dirty="0" smtClean="0"/>
              <a:t>/</a:t>
            </a:r>
            <a:r>
              <a:rPr lang="en-US" dirty="0" err="1" smtClean="0"/>
              <a:t>id_rsa</a:t>
            </a:r>
            <a:endParaRPr lang="en-US" dirty="0" smtClean="0"/>
          </a:p>
          <a:p>
            <a:r>
              <a:rPr lang="en-US" dirty="0" smtClean="0"/>
              <a:t>If you entered a passphrase previously, you’ll be prompted for it</a:t>
            </a:r>
          </a:p>
          <a:p>
            <a:pPr lvl="1"/>
            <a:endParaRPr lang="en-US" dirty="0"/>
          </a:p>
        </p:txBody>
      </p:sp>
    </p:spTree>
    <p:extLst>
      <p:ext uri="{BB962C8B-B14F-4D97-AF65-F5344CB8AC3E}">
        <p14:creationId xmlns:p14="http://schemas.microsoft.com/office/powerpoint/2010/main" val="4157508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Navigate to the c:\users\roger\.ssh folder</a:t>
            </a:r>
          </a:p>
          <a:p>
            <a:r>
              <a:rPr lang="en-US" dirty="0" smtClean="0"/>
              <a:t>Open id_rsa.pub with a text editor and copy its contents to the clipboard</a:t>
            </a:r>
          </a:p>
          <a:p>
            <a:r>
              <a:rPr lang="en-US" dirty="0" smtClean="0"/>
              <a:t>Add the key to Bitbucket.org </a:t>
            </a:r>
          </a:p>
          <a:p>
            <a:endParaRPr lang="en-US" dirty="0"/>
          </a:p>
          <a:p>
            <a:endParaRPr lang="en-US" dirty="0" smtClean="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5108726" y="3263479"/>
            <a:ext cx="4402704" cy="2721269"/>
          </a:xfrm>
          <a:prstGeom prst="rect">
            <a:avLst/>
          </a:prstGeom>
          <a:ln>
            <a:solidFill>
              <a:schemeClr val="tx2"/>
            </a:solidFill>
          </a:ln>
        </p:spPr>
      </p:pic>
    </p:spTree>
    <p:extLst>
      <p:ext uri="{BB962C8B-B14F-4D97-AF65-F5344CB8AC3E}">
        <p14:creationId xmlns:p14="http://schemas.microsoft.com/office/powerpoint/2010/main" val="1948095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SSH key passphrase isn’t necessary, but it makes SSH much more secure. </a:t>
            </a:r>
            <a:endParaRPr lang="en-US" dirty="0"/>
          </a:p>
          <a:p>
            <a:pPr lvl="1"/>
            <a:r>
              <a:rPr lang="en-US" dirty="0" smtClean="0"/>
              <a:t>It’s annoying, though, because you’re asked for the phrase every time you push a commit to </a:t>
            </a:r>
            <a:r>
              <a:rPr lang="en-US" dirty="0" err="1" smtClean="0"/>
              <a:t>BitBucket</a:t>
            </a:r>
            <a:endParaRPr lang="en-US" dirty="0" smtClean="0"/>
          </a:p>
          <a:p>
            <a:r>
              <a:rPr lang="en-US" dirty="0" smtClean="0"/>
              <a:t>But, you can configure the Bash command window to prompt for the phrase once (when it opens) to minimize the hassle</a:t>
            </a:r>
          </a:p>
          <a:p>
            <a:r>
              <a:rPr lang="en-US" dirty="0" smtClean="0"/>
              <a:t>In c:\users\&lt;yourname&gt;</a:t>
            </a:r>
          </a:p>
          <a:p>
            <a:pPr lvl="1"/>
            <a:r>
              <a:rPr lang="en-US" dirty="0" smtClean="0"/>
              <a:t>.</a:t>
            </a:r>
            <a:r>
              <a:rPr lang="en-US" dirty="0" err="1" smtClean="0"/>
              <a:t>bash_profile</a:t>
            </a:r>
            <a:endParaRPr lang="en-US" dirty="0" smtClean="0"/>
          </a:p>
          <a:p>
            <a:pPr lvl="2"/>
            <a:r>
              <a:rPr lang="en-US" dirty="0"/>
              <a:t>test -f ~/.profile &amp;&amp; . ~/.</a:t>
            </a:r>
            <a:r>
              <a:rPr lang="en-US" dirty="0" smtClean="0"/>
              <a:t>profile</a:t>
            </a:r>
          </a:p>
          <a:p>
            <a:pPr lvl="2"/>
            <a:r>
              <a:rPr lang="en-US" dirty="0" smtClean="0"/>
              <a:t>test </a:t>
            </a:r>
            <a:r>
              <a:rPr lang="en-US" dirty="0"/>
              <a:t>-f ~/.</a:t>
            </a:r>
            <a:r>
              <a:rPr lang="en-US" dirty="0" err="1"/>
              <a:t>bashrc</a:t>
            </a:r>
            <a:r>
              <a:rPr lang="en-US" dirty="0"/>
              <a:t> &amp;&amp; . ~/.</a:t>
            </a:r>
            <a:r>
              <a:rPr lang="en-US" dirty="0" err="1"/>
              <a:t>bashrc</a:t>
            </a:r>
            <a:endParaRPr lang="en-US" dirty="0"/>
          </a:p>
          <a:p>
            <a:pPr lvl="1"/>
            <a:r>
              <a:rPr lang="en-US" dirty="0" smtClean="0"/>
              <a:t>.</a:t>
            </a:r>
            <a:r>
              <a:rPr lang="en-US" dirty="0" err="1" smtClean="0"/>
              <a:t>bashrc</a:t>
            </a:r>
            <a:endParaRPr lang="en-US" dirty="0" smtClean="0"/>
          </a:p>
          <a:p>
            <a:pPr lvl="2"/>
            <a:r>
              <a:rPr lang="en-US" dirty="0" err="1"/>
              <a:t>eval</a:t>
            </a:r>
            <a:r>
              <a:rPr lang="en-US" dirty="0"/>
              <a:t> "$(</a:t>
            </a:r>
            <a:r>
              <a:rPr lang="en-US" dirty="0" err="1"/>
              <a:t>ssh</a:t>
            </a:r>
            <a:r>
              <a:rPr lang="en-US" dirty="0"/>
              <a:t>-agent -s)"</a:t>
            </a:r>
          </a:p>
          <a:p>
            <a:pPr lvl="2"/>
            <a:r>
              <a:rPr lang="en-US" dirty="0" err="1"/>
              <a:t>ssh</a:t>
            </a:r>
            <a:r>
              <a:rPr lang="en-US" dirty="0"/>
              <a:t>-add ~/.</a:t>
            </a:r>
            <a:r>
              <a:rPr lang="en-US" dirty="0" err="1" smtClean="0"/>
              <a:t>ssh</a:t>
            </a:r>
            <a:r>
              <a:rPr lang="en-US" dirty="0" smtClean="0"/>
              <a:t>/</a:t>
            </a:r>
            <a:r>
              <a:rPr lang="en-US" dirty="0" err="1" smtClean="0"/>
              <a:t>id_rsa</a:t>
            </a:r>
            <a:endParaRPr lang="en-US" dirty="0" smtClean="0"/>
          </a:p>
          <a:p>
            <a:pPr lvl="1"/>
            <a:endParaRPr lang="en-US" dirty="0"/>
          </a:p>
        </p:txBody>
      </p:sp>
    </p:spTree>
    <p:extLst>
      <p:ext uri="{BB962C8B-B14F-4D97-AF65-F5344CB8AC3E}">
        <p14:creationId xmlns:p14="http://schemas.microsoft.com/office/powerpoint/2010/main" val="2655574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source control?</a:t>
            </a:r>
            <a:endParaRPr lang="en-US" dirty="0"/>
          </a:p>
        </p:txBody>
      </p:sp>
      <p:sp>
        <p:nvSpPr>
          <p:cNvPr id="3" name="Content Placeholder 2"/>
          <p:cNvSpPr>
            <a:spLocks noGrp="1"/>
          </p:cNvSpPr>
          <p:nvPr>
            <p:ph idx="1"/>
          </p:nvPr>
        </p:nvSpPr>
        <p:spPr>
          <a:xfrm>
            <a:off x="3850607" y="1563899"/>
            <a:ext cx="7315200" cy="5120640"/>
          </a:xfrm>
        </p:spPr>
        <p:txBody>
          <a:bodyPr>
            <a:normAutofit fontScale="77500" lnSpcReduction="20000"/>
          </a:bodyPr>
          <a:lstStyle/>
          <a:p>
            <a:r>
              <a:rPr lang="en-US" b="1" dirty="0" smtClean="0"/>
              <a:t>Code without regret!</a:t>
            </a:r>
            <a:r>
              <a:rPr lang="en-US" dirty="0" smtClean="0"/>
              <a:t> SCM makes it is to rewind changes</a:t>
            </a:r>
          </a:p>
          <a:p>
            <a:r>
              <a:rPr lang="en-US" b="1" dirty="0" smtClean="0"/>
              <a:t>Avoid tears.</a:t>
            </a:r>
            <a:r>
              <a:rPr lang="en-US" dirty="0" smtClean="0"/>
              <a:t> SCM serves, at least partly, as a project backup</a:t>
            </a:r>
          </a:p>
          <a:p>
            <a:r>
              <a:rPr lang="en-US" b="1" dirty="0" smtClean="0"/>
              <a:t>See change</a:t>
            </a:r>
            <a:r>
              <a:rPr lang="en-US" dirty="0" smtClean="0"/>
              <a:t>. SCM lets you see code changes </a:t>
            </a:r>
          </a:p>
          <a:p>
            <a:r>
              <a:rPr lang="en-US" b="1" dirty="0" smtClean="0"/>
              <a:t>Enable teamwork. </a:t>
            </a:r>
            <a:r>
              <a:rPr lang="en-US" dirty="0" smtClean="0"/>
              <a:t>Multiple team members can work on the project simultaneously</a:t>
            </a:r>
          </a:p>
          <a:p>
            <a:r>
              <a:rPr lang="en-US" b="1" dirty="0" smtClean="0"/>
              <a:t>Make your code accessible.</a:t>
            </a:r>
            <a:r>
              <a:rPr lang="en-US" dirty="0" smtClean="0"/>
              <a:t> A distributed SCM makes it easy for others to download your code (if you want them to)</a:t>
            </a:r>
          </a:p>
          <a:p>
            <a:r>
              <a:rPr lang="en-US" b="1" dirty="0" smtClean="0"/>
              <a:t>Experiment without fear.</a:t>
            </a:r>
            <a:r>
              <a:rPr lang="en-US" dirty="0" smtClean="0"/>
              <a:t> Try that crazy change you’ve been wanting to knowing you can easily get your original code back if needed</a:t>
            </a:r>
          </a:p>
          <a:p>
            <a:r>
              <a:rPr lang="en-US" b="1" dirty="0" smtClean="0"/>
              <a:t>Find where and when your code broke.</a:t>
            </a:r>
            <a:r>
              <a:rPr lang="en-US" dirty="0" smtClean="0"/>
              <a:t> SCM lets you drill down into code changes</a:t>
            </a:r>
          </a:p>
          <a:p>
            <a:r>
              <a:rPr lang="en-US" b="1" dirty="0" smtClean="0"/>
              <a:t>Manage multiple versions.</a:t>
            </a:r>
            <a:r>
              <a:rPr lang="en-US" dirty="0" smtClean="0"/>
              <a:t> SCM makes it easy to create V2 while continuing to have V1 available</a:t>
            </a:r>
          </a:p>
          <a:p>
            <a:r>
              <a:rPr lang="en-US" b="1" dirty="0" smtClean="0"/>
              <a:t>Regulation compliance.</a:t>
            </a:r>
            <a:r>
              <a:rPr lang="en-US" dirty="0" smtClean="0"/>
              <a:t> Many companies must keep very close track of source changes. </a:t>
            </a:r>
          </a:p>
          <a:p>
            <a:r>
              <a:rPr lang="en-US" b="1" dirty="0"/>
              <a:t>A giant thumb drive in the sky</a:t>
            </a:r>
            <a:r>
              <a:rPr lang="en-US" dirty="0"/>
              <a:t>—if you are using a product that uses the distributed model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65234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check out/ check</a:t>
            </a:r>
            <a:r>
              <a:rPr lang="en-US" dirty="0" smtClean="0"/>
              <a:t> in model and the </a:t>
            </a:r>
            <a:r>
              <a:rPr lang="en-US" i="1" dirty="0" smtClean="0"/>
              <a:t>merge </a:t>
            </a:r>
            <a:r>
              <a:rPr lang="en-US" dirty="0" smtClean="0"/>
              <a:t>model.</a:t>
            </a:r>
            <a:endParaRPr lang="en-US" dirty="0"/>
          </a:p>
        </p:txBody>
      </p:sp>
      <p:sp>
        <p:nvSpPr>
          <p:cNvPr id="3" name="Content Placeholder 2"/>
          <p:cNvSpPr>
            <a:spLocks noGrp="1"/>
          </p:cNvSpPr>
          <p:nvPr>
            <p:ph idx="1"/>
          </p:nvPr>
        </p:nvSpPr>
        <p:spPr/>
        <p:txBody>
          <a:bodyPr>
            <a:normAutofit lnSpcReduction="10000"/>
          </a:bodyPr>
          <a:lstStyle/>
          <a:p>
            <a:r>
              <a:rPr lang="en-US" b="1" dirty="0" smtClean="0"/>
              <a:t>Check out/check in model</a:t>
            </a:r>
          </a:p>
          <a:p>
            <a:pPr lvl="1"/>
            <a:r>
              <a:rPr lang="en-US" dirty="0" smtClean="0"/>
              <a:t>Developer checks out a working copy of a project. An ongoing network connection is needed to see history and changes.</a:t>
            </a:r>
          </a:p>
          <a:p>
            <a:pPr lvl="1"/>
            <a:r>
              <a:rPr lang="en-US" dirty="0" smtClean="0"/>
              <a:t>While the project is checked out, it is locked so that no one else can work on it</a:t>
            </a:r>
          </a:p>
          <a:p>
            <a:pPr lvl="1"/>
            <a:r>
              <a:rPr lang="en-US" dirty="0" smtClean="0"/>
              <a:t>The project is unlocked when the developer checks changes back in</a:t>
            </a:r>
          </a:p>
          <a:p>
            <a:pPr lvl="1"/>
            <a:r>
              <a:rPr lang="en-US" dirty="0" smtClean="0"/>
              <a:t>Some managers prefer this model because it ensures no conflicting changes can be made to the code</a:t>
            </a:r>
          </a:p>
          <a:p>
            <a:r>
              <a:rPr lang="en-US" b="1" dirty="0" smtClean="0"/>
              <a:t>Merge model</a:t>
            </a:r>
          </a:p>
          <a:p>
            <a:pPr lvl="1"/>
            <a:r>
              <a:rPr lang="en-US" dirty="0" smtClean="0"/>
              <a:t>Developer checks out working copy of a project and also gets all history and changes. No ongoing network connection needed for that after check out.</a:t>
            </a:r>
          </a:p>
          <a:p>
            <a:pPr lvl="1"/>
            <a:r>
              <a:rPr lang="en-US" dirty="0" smtClean="0"/>
              <a:t>Developer checks in changes and a manager might need to merge changes to resolve conflicting changes made by simultaneous edits by multiple changes</a:t>
            </a:r>
          </a:p>
          <a:p>
            <a:pPr lvl="1"/>
            <a:endParaRPr lang="en-US" dirty="0"/>
          </a:p>
        </p:txBody>
      </p:sp>
    </p:spTree>
    <p:extLst>
      <p:ext uri="{BB962C8B-B14F-4D97-AF65-F5344CB8AC3E}">
        <p14:creationId xmlns:p14="http://schemas.microsoft.com/office/powerpoint/2010/main" val="227490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versus</a:t>
            </a:r>
            <a:br>
              <a:rPr lang="en-US" dirty="0" smtClean="0"/>
            </a:br>
            <a:r>
              <a:rPr lang="en-US" dirty="0" smtClean="0"/>
              <a:t>distributed SCM</a:t>
            </a:r>
            <a:endParaRPr lang="en-US" dirty="0"/>
          </a:p>
        </p:txBody>
      </p:sp>
      <p:sp>
        <p:nvSpPr>
          <p:cNvPr id="3" name="Content Placeholder 2"/>
          <p:cNvSpPr>
            <a:spLocks noGrp="1"/>
          </p:cNvSpPr>
          <p:nvPr>
            <p:ph idx="1"/>
          </p:nvPr>
        </p:nvSpPr>
        <p:spPr/>
        <p:txBody>
          <a:bodyPr>
            <a:normAutofit lnSpcReduction="10000"/>
          </a:bodyPr>
          <a:lstStyle/>
          <a:p>
            <a:r>
              <a:rPr lang="en-US" dirty="0" smtClean="0"/>
              <a:t>Centralized SCM</a:t>
            </a:r>
          </a:p>
          <a:p>
            <a:pPr lvl="1"/>
            <a:r>
              <a:rPr lang="en-US" dirty="0" smtClean="0"/>
              <a:t>Client/server oriented</a:t>
            </a:r>
          </a:p>
          <a:p>
            <a:pPr lvl="1"/>
            <a:r>
              <a:rPr lang="en-US" dirty="0" smtClean="0"/>
              <a:t>Source code is stored in centralized database </a:t>
            </a:r>
          </a:p>
          <a:p>
            <a:pPr lvl="1"/>
            <a:r>
              <a:rPr lang="en-US" dirty="0" smtClean="0"/>
              <a:t>Ongoing network connection required to see history and previous changes</a:t>
            </a:r>
          </a:p>
          <a:p>
            <a:pPr lvl="1"/>
            <a:r>
              <a:rPr lang="en-US" dirty="0" smtClean="0"/>
              <a:t>Check-out/check-in and merge models usually both supported</a:t>
            </a:r>
          </a:p>
          <a:p>
            <a:r>
              <a:rPr lang="en-US" dirty="0" smtClean="0"/>
              <a:t>Distributed SCM</a:t>
            </a:r>
          </a:p>
          <a:p>
            <a:pPr lvl="1"/>
            <a:r>
              <a:rPr lang="en-US" dirty="0" smtClean="0"/>
              <a:t>Peer-to-peer oriented </a:t>
            </a:r>
          </a:p>
          <a:p>
            <a:pPr lvl="1"/>
            <a:r>
              <a:rPr lang="en-US" dirty="0" smtClean="0"/>
              <a:t>Each check out gets both a current working copy of the project </a:t>
            </a:r>
            <a:r>
              <a:rPr lang="en-US" i="1" dirty="0" smtClean="0"/>
              <a:t>and</a:t>
            </a:r>
            <a:r>
              <a:rPr lang="en-US" dirty="0" smtClean="0"/>
              <a:t> all history and changes</a:t>
            </a:r>
          </a:p>
          <a:p>
            <a:pPr lvl="1"/>
            <a:r>
              <a:rPr lang="en-US" dirty="0" smtClean="0"/>
              <a:t>Most distributed models don’t support the check out/check in model—making it likely that at some point conflicting check-ins will need to be resolved by a manager</a:t>
            </a:r>
          </a:p>
          <a:p>
            <a:pPr lvl="1"/>
            <a:r>
              <a:rPr lang="en-US" dirty="0" smtClean="0"/>
              <a:t>It sounds scary to most, but the merge model isn’t as bad as it sounds—rarely do multiple teams work on exactly the same parts of the project</a:t>
            </a:r>
          </a:p>
        </p:txBody>
      </p:sp>
    </p:spTree>
    <p:extLst>
      <p:ext uri="{BB962C8B-B14F-4D97-AF65-F5344CB8AC3E}">
        <p14:creationId xmlns:p14="http://schemas.microsoft.com/office/powerpoint/2010/main" val="2470273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a:t>
            </a:r>
            <a:br>
              <a:rPr lang="en-US" dirty="0" smtClean="0"/>
            </a:br>
            <a:r>
              <a:rPr lang="en-US" dirty="0" smtClean="0"/>
              <a:t>products</a:t>
            </a:r>
            <a:endParaRPr lang="en-US" dirty="0"/>
          </a:p>
        </p:txBody>
      </p:sp>
      <p:sp>
        <p:nvSpPr>
          <p:cNvPr id="3" name="Content Placeholder 2"/>
          <p:cNvSpPr>
            <a:spLocks noGrp="1"/>
          </p:cNvSpPr>
          <p:nvPr>
            <p:ph idx="1"/>
          </p:nvPr>
        </p:nvSpPr>
        <p:spPr/>
        <p:txBody>
          <a:bodyPr/>
          <a:lstStyle/>
          <a:p>
            <a:r>
              <a:rPr lang="en-US" dirty="0" smtClean="0"/>
              <a:t>Commercial products</a:t>
            </a:r>
          </a:p>
          <a:p>
            <a:pPr lvl="1"/>
            <a:r>
              <a:rPr lang="en-US" dirty="0" smtClean="0"/>
              <a:t>Perforce</a:t>
            </a:r>
          </a:p>
          <a:p>
            <a:pPr lvl="1"/>
            <a:r>
              <a:rPr lang="en-US" dirty="0" smtClean="0"/>
              <a:t>Team Foundation by Microsoft</a:t>
            </a:r>
          </a:p>
          <a:p>
            <a:pPr lvl="1"/>
            <a:r>
              <a:rPr lang="en-US" dirty="0" smtClean="0"/>
              <a:t>Vault by </a:t>
            </a:r>
            <a:r>
              <a:rPr lang="en-US" dirty="0" err="1" smtClean="0"/>
              <a:t>SourceGear</a:t>
            </a:r>
            <a:endParaRPr lang="en-US" dirty="0" smtClean="0"/>
          </a:p>
          <a:p>
            <a:pPr lvl="2"/>
            <a:r>
              <a:rPr lang="en-US" dirty="0" smtClean="0"/>
              <a:t>Vault is free for a single user! </a:t>
            </a:r>
          </a:p>
          <a:p>
            <a:r>
              <a:rPr lang="en-US" dirty="0" smtClean="0"/>
              <a:t>Open source products</a:t>
            </a:r>
          </a:p>
          <a:p>
            <a:pPr lvl="1"/>
            <a:r>
              <a:rPr lang="en-US" dirty="0" err="1" smtClean="0"/>
              <a:t>Git</a:t>
            </a:r>
            <a:r>
              <a:rPr lang="en-US" dirty="0" smtClean="0"/>
              <a:t> </a:t>
            </a:r>
          </a:p>
          <a:p>
            <a:pPr lvl="1"/>
            <a:r>
              <a:rPr lang="en-US" dirty="0" smtClean="0"/>
              <a:t>Mercurial</a:t>
            </a:r>
          </a:p>
          <a:p>
            <a:pPr lvl="1"/>
            <a:r>
              <a:rPr lang="en-US" dirty="0" smtClean="0"/>
              <a:t>Subversion (aka SVN)</a:t>
            </a:r>
          </a:p>
          <a:p>
            <a:pPr lvl="1"/>
            <a:r>
              <a:rPr lang="en-US" dirty="0" smtClean="0"/>
              <a:t>Veracity</a:t>
            </a:r>
          </a:p>
          <a:p>
            <a:pPr lvl="1"/>
            <a:endParaRPr lang="en-US" dirty="0" smtClean="0"/>
          </a:p>
          <a:p>
            <a:pPr lvl="1"/>
            <a:endParaRPr lang="en-US" dirty="0"/>
          </a:p>
        </p:txBody>
      </p:sp>
    </p:spTree>
    <p:extLst>
      <p:ext uri="{BB962C8B-B14F-4D97-AF65-F5344CB8AC3E}">
        <p14:creationId xmlns:p14="http://schemas.microsoft.com/office/powerpoint/2010/main" val="379645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for the win! </a:t>
            </a:r>
            <a:endParaRPr lang="en-US" dirty="0"/>
          </a:p>
        </p:txBody>
      </p:sp>
      <p:sp>
        <p:nvSpPr>
          <p:cNvPr id="3" name="Content Placeholder 2"/>
          <p:cNvSpPr>
            <a:spLocks noGrp="1"/>
          </p:cNvSpPr>
          <p:nvPr>
            <p:ph idx="1"/>
          </p:nvPr>
        </p:nvSpPr>
        <p:spPr/>
        <p:txBody>
          <a:bodyPr/>
          <a:lstStyle/>
          <a:p>
            <a:r>
              <a:rPr lang="en-US" dirty="0" smtClean="0"/>
              <a:t>In this video, we’ll take a look at using </a:t>
            </a:r>
            <a:r>
              <a:rPr lang="en-US" dirty="0" err="1" smtClean="0"/>
              <a:t>Git</a:t>
            </a:r>
            <a:r>
              <a:rPr lang="en-US" dirty="0" smtClean="0"/>
              <a:t> with AVR projects</a:t>
            </a:r>
          </a:p>
          <a:p>
            <a:r>
              <a:rPr lang="en-US" dirty="0" smtClean="0"/>
              <a:t>While a bit daunting at first, </a:t>
            </a:r>
            <a:r>
              <a:rPr lang="en-US" dirty="0" err="1" smtClean="0"/>
              <a:t>Git’s</a:t>
            </a:r>
            <a:r>
              <a:rPr lang="en-US" dirty="0" smtClean="0"/>
              <a:t> core feature set is actually very simple and easy to use</a:t>
            </a:r>
          </a:p>
          <a:p>
            <a:r>
              <a:rPr lang="en-US" dirty="0" smtClean="0"/>
              <a:t>This is decidedly an opinionated look at how to use </a:t>
            </a:r>
            <a:r>
              <a:rPr lang="en-US" dirty="0" err="1" smtClean="0"/>
              <a:t>Git</a:t>
            </a:r>
            <a:r>
              <a:rPr lang="en-US" dirty="0" smtClean="0"/>
              <a:t>. I’ll show you what works for me—you decide if this model works for you</a:t>
            </a:r>
          </a:p>
          <a:p>
            <a:r>
              <a:rPr lang="en-US" dirty="0" smtClean="0"/>
              <a:t>If this model doesn’t work for you, find one that does </a:t>
            </a:r>
          </a:p>
          <a:p>
            <a:r>
              <a:rPr lang="en-US" dirty="0" smtClean="0"/>
              <a:t>Coding without source control is like riding a motorcycle with loose spokes. In either case, you’re sure to get bruised and banged up</a:t>
            </a:r>
          </a:p>
        </p:txBody>
      </p:sp>
    </p:spTree>
    <p:extLst>
      <p:ext uri="{BB962C8B-B14F-4D97-AF65-F5344CB8AC3E}">
        <p14:creationId xmlns:p14="http://schemas.microsoft.com/office/powerpoint/2010/main" val="2010046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t>
            </a:r>
            <a:r>
              <a:rPr lang="en-US" dirty="0" err="1" smtClean="0"/>
              <a:t>sayin</a:t>
            </a:r>
            <a:r>
              <a:rPr lang="en-US" dirty="0" smtClean="0"/>
              <a:t>…</a:t>
            </a:r>
            <a:endParaRPr lang="en-US" dirty="0"/>
          </a:p>
        </p:txBody>
      </p:sp>
      <p:sp>
        <p:nvSpPr>
          <p:cNvPr id="3" name="Content Placeholder 2"/>
          <p:cNvSpPr>
            <a:spLocks noGrp="1"/>
          </p:cNvSpPr>
          <p:nvPr>
            <p:ph idx="1"/>
          </p:nvPr>
        </p:nvSpPr>
        <p:spPr/>
        <p:txBody>
          <a:bodyPr/>
          <a:lstStyle/>
          <a:p>
            <a:r>
              <a:rPr lang="en-US" dirty="0" smtClean="0"/>
              <a:t>Avoid fancy Visual Studio add-ins that attempt to integrate source control into Visual Studio. You might feel comfortable with one of them—I’ve never found one that didn’t end up causing more trouble that it’s worth</a:t>
            </a:r>
          </a:p>
          <a:p>
            <a:r>
              <a:rPr lang="en-US" dirty="0" smtClean="0"/>
              <a:t>Don’t fear the command line</a:t>
            </a:r>
          </a:p>
          <a:p>
            <a:r>
              <a:rPr lang="en-US" dirty="0" smtClean="0"/>
              <a:t>Using SCM is going to slow your workflow productivity down at first—but it catches up and after mastering learning curve you’ll be way ahead of the game! </a:t>
            </a:r>
            <a:endParaRPr lang="en-US" dirty="0"/>
          </a:p>
        </p:txBody>
      </p:sp>
    </p:spTree>
    <p:extLst>
      <p:ext uri="{BB962C8B-B14F-4D97-AF65-F5344CB8AC3E}">
        <p14:creationId xmlns:p14="http://schemas.microsoft.com/office/powerpoint/2010/main" val="2746379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Collateral</a:t>
            </a:r>
            <a:endParaRPr lang="en-US" dirty="0"/>
          </a:p>
        </p:txBody>
      </p:sp>
      <p:sp>
        <p:nvSpPr>
          <p:cNvPr id="3" name="Content Placeholder 2"/>
          <p:cNvSpPr>
            <a:spLocks noGrp="1"/>
          </p:cNvSpPr>
          <p:nvPr>
            <p:ph idx="1"/>
          </p:nvPr>
        </p:nvSpPr>
        <p:spPr>
          <a:xfrm>
            <a:off x="3844216" y="624767"/>
            <a:ext cx="7315200" cy="5599322"/>
          </a:xfrm>
        </p:spPr>
        <p:txBody>
          <a:bodyPr>
            <a:normAutofit fontScale="77500" lnSpcReduction="20000"/>
          </a:bodyPr>
          <a:lstStyle/>
          <a:p>
            <a:r>
              <a:rPr lang="en-US" dirty="0" smtClean="0"/>
              <a:t>Version Control by Example</a:t>
            </a:r>
          </a:p>
          <a:p>
            <a:pPr lvl="1"/>
            <a:r>
              <a:rPr lang="en-US" dirty="0">
                <a:hlinkClick r:id="rId2"/>
              </a:rPr>
              <a:t>http://</a:t>
            </a:r>
            <a:r>
              <a:rPr lang="en-US" dirty="0" smtClean="0">
                <a:hlinkClick r:id="rId2"/>
              </a:rPr>
              <a:t>ericsink.com/vcbe/vcbe_usletter_lo.pdf</a:t>
            </a:r>
            <a:endParaRPr lang="en-US" dirty="0" smtClean="0"/>
          </a:p>
          <a:p>
            <a:pPr lvl="1"/>
            <a:r>
              <a:rPr lang="en-US" dirty="0" smtClean="0"/>
              <a:t>The author, Eric Sink, is the CEO of </a:t>
            </a:r>
            <a:r>
              <a:rPr lang="en-US" dirty="0" err="1" smtClean="0"/>
              <a:t>SourceGear</a:t>
            </a:r>
            <a:r>
              <a:rPr lang="en-US" dirty="0" smtClean="0"/>
              <a:t>. He provides a good introduction to many source control concepts with this free book. </a:t>
            </a:r>
          </a:p>
          <a:p>
            <a:r>
              <a:rPr lang="en-US" dirty="0" smtClean="0"/>
              <a:t>Pro </a:t>
            </a:r>
            <a:r>
              <a:rPr lang="en-US" dirty="0" err="1" smtClean="0"/>
              <a:t>Git</a:t>
            </a:r>
            <a:endParaRPr lang="en-US" dirty="0" smtClean="0"/>
          </a:p>
          <a:p>
            <a:pPr lvl="1"/>
            <a:r>
              <a:rPr lang="en-US" dirty="0" smtClean="0"/>
              <a:t>This is a free version of the </a:t>
            </a:r>
            <a:r>
              <a:rPr lang="en-US" dirty="0" err="1" smtClean="0"/>
              <a:t>Apress</a:t>
            </a:r>
            <a:r>
              <a:rPr lang="en-US" dirty="0" smtClean="0"/>
              <a:t>-published book Pro </a:t>
            </a:r>
            <a:r>
              <a:rPr lang="en-US" dirty="0" err="1" smtClean="0"/>
              <a:t>Git</a:t>
            </a:r>
            <a:r>
              <a:rPr lang="en-US" dirty="0" smtClean="0"/>
              <a:t>. It is less of a tutorial and more a reference. It covers </a:t>
            </a:r>
            <a:r>
              <a:rPr lang="en-US" dirty="0" err="1" smtClean="0"/>
              <a:t>Git</a:t>
            </a:r>
            <a:r>
              <a:rPr lang="en-US" dirty="0" smtClean="0"/>
              <a:t> very thoroughly. </a:t>
            </a:r>
          </a:p>
          <a:p>
            <a:pPr lvl="1"/>
            <a:r>
              <a:rPr lang="en-US" dirty="0">
                <a:hlinkClick r:id="rId3"/>
              </a:rPr>
              <a:t>https://</a:t>
            </a:r>
            <a:r>
              <a:rPr lang="en-US" dirty="0" smtClean="0">
                <a:hlinkClick r:id="rId3"/>
              </a:rPr>
              <a:t>git-scm.com/book/en/v2</a:t>
            </a:r>
            <a:endParaRPr lang="en-US" dirty="0" smtClean="0"/>
          </a:p>
          <a:p>
            <a:r>
              <a:rPr lang="en-US" dirty="0" err="1" smtClean="0"/>
              <a:t>Atlassian</a:t>
            </a:r>
            <a:r>
              <a:rPr lang="en-US" dirty="0" smtClean="0"/>
              <a:t> Getting </a:t>
            </a:r>
            <a:r>
              <a:rPr lang="en-US" dirty="0" err="1" smtClean="0"/>
              <a:t>Git</a:t>
            </a:r>
            <a:r>
              <a:rPr lang="en-US" dirty="0" smtClean="0"/>
              <a:t> Right tutorial</a:t>
            </a:r>
          </a:p>
          <a:p>
            <a:pPr lvl="1"/>
            <a:r>
              <a:rPr lang="en-US" dirty="0" smtClean="0">
                <a:hlinkClick r:id="rId4"/>
              </a:rPr>
              <a:t>https</a:t>
            </a:r>
            <a:r>
              <a:rPr lang="en-US" dirty="0">
                <a:hlinkClick r:id="rId4"/>
              </a:rPr>
              <a:t>://www.atlassian.com/git</a:t>
            </a:r>
            <a:r>
              <a:rPr lang="en-US" dirty="0" smtClean="0">
                <a:hlinkClick r:id="rId4"/>
              </a:rPr>
              <a:t>/</a:t>
            </a:r>
            <a:endParaRPr lang="en-US" dirty="0" smtClean="0"/>
          </a:p>
          <a:p>
            <a:r>
              <a:rPr lang="en-US" dirty="0" smtClean="0"/>
              <a:t>There are </a:t>
            </a:r>
            <a:r>
              <a:rPr lang="en-US" i="1" dirty="0" smtClean="0"/>
              <a:t>many</a:t>
            </a:r>
            <a:r>
              <a:rPr lang="en-US" dirty="0" smtClean="0"/>
              <a:t> other </a:t>
            </a:r>
            <a:r>
              <a:rPr lang="en-US" dirty="0" err="1" smtClean="0"/>
              <a:t>Git</a:t>
            </a:r>
            <a:r>
              <a:rPr lang="en-US" dirty="0" smtClean="0"/>
              <a:t> tutorials on the Web. Get your Google out and find one that makes you happy!</a:t>
            </a:r>
          </a:p>
          <a:p>
            <a:r>
              <a:rPr lang="en-US" dirty="0" smtClean="0"/>
              <a:t>Free Windows </a:t>
            </a:r>
            <a:r>
              <a:rPr lang="en-US" dirty="0" err="1" smtClean="0"/>
              <a:t>Git</a:t>
            </a:r>
            <a:r>
              <a:rPr lang="en-US" dirty="0" smtClean="0"/>
              <a:t> clients</a:t>
            </a:r>
          </a:p>
          <a:p>
            <a:pPr lvl="1"/>
            <a:r>
              <a:rPr lang="en-US" dirty="0">
                <a:hlinkClick r:id="rId5"/>
              </a:rPr>
              <a:t>https://</a:t>
            </a:r>
            <a:r>
              <a:rPr lang="en-US" dirty="0" smtClean="0">
                <a:hlinkClick r:id="rId5"/>
              </a:rPr>
              <a:t>www.atlassian.com/software/sourcetree</a:t>
            </a:r>
            <a:endParaRPr lang="en-US" dirty="0" smtClean="0"/>
          </a:p>
          <a:p>
            <a:pPr lvl="1"/>
            <a:r>
              <a:rPr lang="en-US" dirty="0">
                <a:hlinkClick r:id="rId6"/>
              </a:rPr>
              <a:t>https://desktop.github.com</a:t>
            </a:r>
            <a:r>
              <a:rPr lang="en-US" dirty="0" smtClean="0">
                <a:hlinkClick r:id="rId6"/>
              </a:rPr>
              <a:t>/</a:t>
            </a:r>
            <a:endParaRPr lang="en-US" dirty="0" smtClean="0"/>
          </a:p>
          <a:p>
            <a:pPr lvl="1"/>
            <a:r>
              <a:rPr lang="en-US" dirty="0">
                <a:hlinkClick r:id="rId7"/>
              </a:rPr>
              <a:t>https://www.gitkraken.com</a:t>
            </a:r>
            <a:r>
              <a:rPr lang="en-US" dirty="0" smtClean="0">
                <a:hlinkClick r:id="rId7"/>
              </a:rPr>
              <a:t>/</a:t>
            </a:r>
            <a:endParaRPr lang="en-US" dirty="0" smtClean="0"/>
          </a:p>
          <a:p>
            <a:r>
              <a:rPr lang="en-US" dirty="0" smtClean="0"/>
              <a:t>Diff tools</a:t>
            </a:r>
          </a:p>
          <a:p>
            <a:pPr lvl="1"/>
            <a:r>
              <a:rPr lang="en-US" dirty="0" err="1" smtClean="0"/>
              <a:t>WinMerge</a:t>
            </a:r>
            <a:r>
              <a:rPr lang="en-US" dirty="0"/>
              <a:t> (</a:t>
            </a:r>
            <a:r>
              <a:rPr lang="en-US" dirty="0">
                <a:hlinkClick r:id="rId8"/>
              </a:rPr>
              <a:t>http://winmerge.org</a:t>
            </a:r>
            <a:r>
              <a:rPr lang="en-US" dirty="0" smtClean="0">
                <a:hlinkClick r:id="rId8"/>
              </a:rPr>
              <a:t>/</a:t>
            </a:r>
            <a:r>
              <a:rPr lang="en-US" dirty="0" smtClean="0"/>
              <a:t>) (Free) </a:t>
            </a:r>
          </a:p>
          <a:p>
            <a:pPr lvl="1"/>
            <a:r>
              <a:rPr lang="en-US" dirty="0" err="1" smtClean="0"/>
              <a:t>DiffMerge</a:t>
            </a:r>
            <a:r>
              <a:rPr lang="en-US" dirty="0" smtClean="0"/>
              <a:t> (</a:t>
            </a:r>
            <a:r>
              <a:rPr lang="en-US" dirty="0" smtClean="0">
                <a:hlinkClick r:id="rId9"/>
              </a:rPr>
              <a:t>https</a:t>
            </a:r>
            <a:r>
              <a:rPr lang="en-US" dirty="0">
                <a:hlinkClick r:id="rId9"/>
              </a:rPr>
              <a:t>://sourcegear.com/diffmerge</a:t>
            </a:r>
            <a:r>
              <a:rPr lang="en-US" dirty="0" smtClean="0">
                <a:hlinkClick r:id="rId9"/>
              </a:rPr>
              <a:t>/</a:t>
            </a:r>
            <a:r>
              <a:rPr lang="en-US" dirty="0" smtClean="0"/>
              <a:t>) (Free)</a:t>
            </a:r>
          </a:p>
          <a:p>
            <a:pPr lvl="1"/>
            <a:r>
              <a:rPr lang="en-US" dirty="0" err="1" smtClean="0"/>
              <a:t>BeyondCompare</a:t>
            </a:r>
            <a:r>
              <a:rPr lang="en-US" dirty="0"/>
              <a:t> (</a:t>
            </a:r>
            <a:r>
              <a:rPr lang="en-US" dirty="0">
                <a:hlinkClick r:id="rId10"/>
              </a:rPr>
              <a:t>http://</a:t>
            </a:r>
            <a:r>
              <a:rPr lang="en-US" dirty="0" smtClean="0">
                <a:hlinkClick r:id="rId10"/>
              </a:rPr>
              <a:t>www.scootersoftware.com/index.php</a:t>
            </a:r>
            <a:r>
              <a:rPr lang="en-US" dirty="0" smtClean="0"/>
              <a:t>)</a:t>
            </a:r>
          </a:p>
          <a:p>
            <a:pPr lvl="2"/>
            <a:r>
              <a:rPr lang="en-US" dirty="0" smtClean="0"/>
              <a:t>$30-$60 but a </a:t>
            </a:r>
            <a:r>
              <a:rPr lang="en-US" i="1" dirty="0" smtClean="0"/>
              <a:t>great</a:t>
            </a:r>
            <a:r>
              <a:rPr lang="en-US" dirty="0" smtClean="0"/>
              <a:t> compare/diff utility</a:t>
            </a:r>
          </a:p>
        </p:txBody>
      </p:sp>
    </p:spTree>
    <p:extLst>
      <p:ext uri="{BB962C8B-B14F-4D97-AF65-F5344CB8AC3E}">
        <p14:creationId xmlns:p14="http://schemas.microsoft.com/office/powerpoint/2010/main" val="2511450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1799</TotalTime>
  <Words>1533</Words>
  <Application>Microsoft Office PowerPoint</Application>
  <PresentationFormat>Widescreen</PresentationFormat>
  <Paragraphs>208</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Wingdings 2</vt:lpstr>
      <vt:lpstr>Frame</vt:lpstr>
      <vt:lpstr>Protecting your AVR projects with source control</vt:lpstr>
      <vt:lpstr>What’s in a name?</vt:lpstr>
      <vt:lpstr>Why use source control?</vt:lpstr>
      <vt:lpstr>The check out/ check in model and the merge model.</vt:lpstr>
      <vt:lpstr>Centralized versus distributed SCM</vt:lpstr>
      <vt:lpstr>Source control products</vt:lpstr>
      <vt:lpstr>Git for the win! </vt:lpstr>
      <vt:lpstr>Just sayin…</vt:lpstr>
      <vt:lpstr>Collateral</vt:lpstr>
      <vt:lpstr>Links</vt:lpstr>
      <vt:lpstr>Installing Git and its components </vt:lpstr>
      <vt:lpstr>Step 1.  Getting Git</vt:lpstr>
      <vt:lpstr>Step 2. WinMerge</vt:lpstr>
      <vt:lpstr>Step 3. SourceTree</vt:lpstr>
      <vt:lpstr>Step 4.  Get a BitBucket account</vt:lpstr>
      <vt:lpstr>Visual Studio Code</vt:lpstr>
      <vt:lpstr>Using Git  and its components</vt:lpstr>
      <vt:lpstr>Git core commands</vt:lpstr>
      <vt:lpstr>PowerPoint Presentation</vt:lpstr>
      <vt:lpstr>Using Git  and its components</vt:lpstr>
      <vt:lpstr>Setting up SSH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Pence</dc:creator>
  <cp:lastModifiedBy>Roger Pence</cp:lastModifiedBy>
  <cp:revision>61</cp:revision>
  <dcterms:created xsi:type="dcterms:W3CDTF">2016-05-18T20:25:09Z</dcterms:created>
  <dcterms:modified xsi:type="dcterms:W3CDTF">2016-06-06T19:22:56Z</dcterms:modified>
</cp:coreProperties>
</file>