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0" r:id="rId2"/>
    <p:sldId id="257" r:id="rId3"/>
    <p:sldId id="258" r:id="rId4"/>
    <p:sldId id="267" r:id="rId5"/>
    <p:sldId id="259" r:id="rId6"/>
    <p:sldId id="260" r:id="rId7"/>
    <p:sldId id="264" r:id="rId8"/>
    <p:sldId id="265" r:id="rId9"/>
    <p:sldId id="261" r:id="rId10"/>
    <p:sldId id="266" r:id="rId11"/>
    <p:sldId id="262"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ED2927-8512-448E-8C10-EC4772B727C2}" v="5" dt="2024-05-16T10:28:48.1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1348E-0720-45F9-9966-0F849C1071B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B31E524-E2CD-46DB-AAE9-189C5D64BA78}">
      <dgm:prSet/>
      <dgm:spPr/>
      <dgm:t>
        <a:bodyPr/>
        <a:lstStyle/>
        <a:p>
          <a:r>
            <a:rPr lang="en-US"/>
            <a:t>Overview of the dataset</a:t>
          </a:r>
        </a:p>
      </dgm:t>
    </dgm:pt>
    <dgm:pt modelId="{33A57E97-7343-4203-A9DB-C60C4ADDB51A}" type="parTrans" cxnId="{4D6CD5EF-C4C9-40CE-80D1-F439256F2748}">
      <dgm:prSet/>
      <dgm:spPr/>
      <dgm:t>
        <a:bodyPr/>
        <a:lstStyle/>
        <a:p>
          <a:endParaRPr lang="en-US"/>
        </a:p>
      </dgm:t>
    </dgm:pt>
    <dgm:pt modelId="{D69A540E-291A-4F47-9C42-ED64CFBFB116}" type="sibTrans" cxnId="{4D6CD5EF-C4C9-40CE-80D1-F439256F2748}">
      <dgm:prSet/>
      <dgm:spPr/>
      <dgm:t>
        <a:bodyPr/>
        <a:lstStyle/>
        <a:p>
          <a:endParaRPr lang="en-US"/>
        </a:p>
      </dgm:t>
    </dgm:pt>
    <dgm:pt modelId="{15F66EAF-3B8A-4D63-BE91-6ED3A1209E85}">
      <dgm:prSet/>
      <dgm:spPr/>
      <dgm:t>
        <a:bodyPr/>
        <a:lstStyle/>
        <a:p>
          <a:r>
            <a:rPr lang="en-US"/>
            <a:t>Objective: Predict student outcomes based on various socioeconomic features</a:t>
          </a:r>
        </a:p>
      </dgm:t>
    </dgm:pt>
    <dgm:pt modelId="{2C955BFA-E550-4314-A894-19DB80001FCA}" type="parTrans" cxnId="{05A2249E-C925-468F-B025-925A7A2A0C5E}">
      <dgm:prSet/>
      <dgm:spPr/>
      <dgm:t>
        <a:bodyPr/>
        <a:lstStyle/>
        <a:p>
          <a:endParaRPr lang="en-US"/>
        </a:p>
      </dgm:t>
    </dgm:pt>
    <dgm:pt modelId="{5F8A7AEB-C765-4B6B-9BF9-EA0DA011772A}" type="sibTrans" cxnId="{05A2249E-C925-468F-B025-925A7A2A0C5E}">
      <dgm:prSet/>
      <dgm:spPr/>
      <dgm:t>
        <a:bodyPr/>
        <a:lstStyle/>
        <a:p>
          <a:endParaRPr lang="en-US"/>
        </a:p>
      </dgm:t>
    </dgm:pt>
    <dgm:pt modelId="{45842539-F3ED-4338-AE75-80AC154F45CC}" type="pres">
      <dgm:prSet presAssocID="{70B1348E-0720-45F9-9966-0F849C1071B5}" presName="root" presStyleCnt="0">
        <dgm:presLayoutVars>
          <dgm:dir/>
          <dgm:resizeHandles val="exact"/>
        </dgm:presLayoutVars>
      </dgm:prSet>
      <dgm:spPr/>
    </dgm:pt>
    <dgm:pt modelId="{35678D11-AE66-4333-B639-D41E4345D97B}" type="pres">
      <dgm:prSet presAssocID="{7B31E524-E2CD-46DB-AAE9-189C5D64BA78}" presName="compNode" presStyleCnt="0"/>
      <dgm:spPr/>
    </dgm:pt>
    <dgm:pt modelId="{11D31577-2949-4894-A2B4-B41D6B801555}" type="pres">
      <dgm:prSet presAssocID="{7B31E524-E2CD-46DB-AAE9-189C5D64BA78}" presName="bgRect" presStyleLbl="bgShp" presStyleIdx="0" presStyleCnt="2"/>
      <dgm:spPr/>
    </dgm:pt>
    <dgm:pt modelId="{AEBDDCC7-953E-44B2-81CE-8221987A0D26}" type="pres">
      <dgm:prSet presAssocID="{7B31E524-E2CD-46DB-AAE9-189C5D64BA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72425FF-F73C-453A-B85F-E8D33D7D4C5E}" type="pres">
      <dgm:prSet presAssocID="{7B31E524-E2CD-46DB-AAE9-189C5D64BA78}" presName="spaceRect" presStyleCnt="0"/>
      <dgm:spPr/>
    </dgm:pt>
    <dgm:pt modelId="{B0E0CD40-4298-41D1-AFD6-2C143BBA5C68}" type="pres">
      <dgm:prSet presAssocID="{7B31E524-E2CD-46DB-AAE9-189C5D64BA78}" presName="parTx" presStyleLbl="revTx" presStyleIdx="0" presStyleCnt="2">
        <dgm:presLayoutVars>
          <dgm:chMax val="0"/>
          <dgm:chPref val="0"/>
        </dgm:presLayoutVars>
      </dgm:prSet>
      <dgm:spPr/>
    </dgm:pt>
    <dgm:pt modelId="{01474DE9-7D22-4974-A334-1224D2E2A3B6}" type="pres">
      <dgm:prSet presAssocID="{D69A540E-291A-4F47-9C42-ED64CFBFB116}" presName="sibTrans" presStyleCnt="0"/>
      <dgm:spPr/>
    </dgm:pt>
    <dgm:pt modelId="{C708B321-7164-419F-B888-8288736A5A98}" type="pres">
      <dgm:prSet presAssocID="{15F66EAF-3B8A-4D63-BE91-6ED3A1209E85}" presName="compNode" presStyleCnt="0"/>
      <dgm:spPr/>
    </dgm:pt>
    <dgm:pt modelId="{D3542674-0D69-431E-8E7A-0927B8813E41}" type="pres">
      <dgm:prSet presAssocID="{15F66EAF-3B8A-4D63-BE91-6ED3A1209E85}" presName="bgRect" presStyleLbl="bgShp" presStyleIdx="1" presStyleCnt="2"/>
      <dgm:spPr/>
    </dgm:pt>
    <dgm:pt modelId="{92F76417-A30B-4B2F-B5F9-6D45028B35DA}" type="pres">
      <dgm:prSet presAssocID="{15F66EAF-3B8A-4D63-BE91-6ED3A1209E8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361CB085-C48A-4C53-B571-EF0D12578254}" type="pres">
      <dgm:prSet presAssocID="{15F66EAF-3B8A-4D63-BE91-6ED3A1209E85}" presName="spaceRect" presStyleCnt="0"/>
      <dgm:spPr/>
    </dgm:pt>
    <dgm:pt modelId="{A5FC31EB-816E-4E9F-9DCB-20F633AD08EC}" type="pres">
      <dgm:prSet presAssocID="{15F66EAF-3B8A-4D63-BE91-6ED3A1209E85}" presName="parTx" presStyleLbl="revTx" presStyleIdx="1" presStyleCnt="2">
        <dgm:presLayoutVars>
          <dgm:chMax val="0"/>
          <dgm:chPref val="0"/>
        </dgm:presLayoutVars>
      </dgm:prSet>
      <dgm:spPr/>
    </dgm:pt>
  </dgm:ptLst>
  <dgm:cxnLst>
    <dgm:cxn modelId="{5C2D8E37-5824-4B74-9FD3-F703CE254AF3}" type="presOf" srcId="{15F66EAF-3B8A-4D63-BE91-6ED3A1209E85}" destId="{A5FC31EB-816E-4E9F-9DCB-20F633AD08EC}" srcOrd="0" destOrd="0" presId="urn:microsoft.com/office/officeart/2018/2/layout/IconVerticalSolidList"/>
    <dgm:cxn modelId="{05A2249E-C925-468F-B025-925A7A2A0C5E}" srcId="{70B1348E-0720-45F9-9966-0F849C1071B5}" destId="{15F66EAF-3B8A-4D63-BE91-6ED3A1209E85}" srcOrd="1" destOrd="0" parTransId="{2C955BFA-E550-4314-A894-19DB80001FCA}" sibTransId="{5F8A7AEB-C765-4B6B-9BF9-EA0DA011772A}"/>
    <dgm:cxn modelId="{51BB8BB1-5F3B-4780-BCF8-CBC53F5EAB6A}" type="presOf" srcId="{7B31E524-E2CD-46DB-AAE9-189C5D64BA78}" destId="{B0E0CD40-4298-41D1-AFD6-2C143BBA5C68}" srcOrd="0" destOrd="0" presId="urn:microsoft.com/office/officeart/2018/2/layout/IconVerticalSolidList"/>
    <dgm:cxn modelId="{4D6CD5EF-C4C9-40CE-80D1-F439256F2748}" srcId="{70B1348E-0720-45F9-9966-0F849C1071B5}" destId="{7B31E524-E2CD-46DB-AAE9-189C5D64BA78}" srcOrd="0" destOrd="0" parTransId="{33A57E97-7343-4203-A9DB-C60C4ADDB51A}" sibTransId="{D69A540E-291A-4F47-9C42-ED64CFBFB116}"/>
    <dgm:cxn modelId="{FED7C9FA-CB65-4E44-A955-611F17FF0E46}" type="presOf" srcId="{70B1348E-0720-45F9-9966-0F849C1071B5}" destId="{45842539-F3ED-4338-AE75-80AC154F45CC}" srcOrd="0" destOrd="0" presId="urn:microsoft.com/office/officeart/2018/2/layout/IconVerticalSolidList"/>
    <dgm:cxn modelId="{FB68982D-08F8-47B4-87B2-CC6AA6B3E431}" type="presParOf" srcId="{45842539-F3ED-4338-AE75-80AC154F45CC}" destId="{35678D11-AE66-4333-B639-D41E4345D97B}" srcOrd="0" destOrd="0" presId="urn:microsoft.com/office/officeart/2018/2/layout/IconVerticalSolidList"/>
    <dgm:cxn modelId="{2240EBC7-8938-424A-BE03-C9FE1D6A0358}" type="presParOf" srcId="{35678D11-AE66-4333-B639-D41E4345D97B}" destId="{11D31577-2949-4894-A2B4-B41D6B801555}" srcOrd="0" destOrd="0" presId="urn:microsoft.com/office/officeart/2018/2/layout/IconVerticalSolidList"/>
    <dgm:cxn modelId="{320AA339-7A3D-421C-8713-55BB9945835C}" type="presParOf" srcId="{35678D11-AE66-4333-B639-D41E4345D97B}" destId="{AEBDDCC7-953E-44B2-81CE-8221987A0D26}" srcOrd="1" destOrd="0" presId="urn:microsoft.com/office/officeart/2018/2/layout/IconVerticalSolidList"/>
    <dgm:cxn modelId="{E5B163B7-1494-4068-AF27-C1D23BF473B7}" type="presParOf" srcId="{35678D11-AE66-4333-B639-D41E4345D97B}" destId="{572425FF-F73C-453A-B85F-E8D33D7D4C5E}" srcOrd="2" destOrd="0" presId="urn:microsoft.com/office/officeart/2018/2/layout/IconVerticalSolidList"/>
    <dgm:cxn modelId="{11DB819F-7414-48CE-9A6A-8D0D621179F0}" type="presParOf" srcId="{35678D11-AE66-4333-B639-D41E4345D97B}" destId="{B0E0CD40-4298-41D1-AFD6-2C143BBA5C68}" srcOrd="3" destOrd="0" presId="urn:microsoft.com/office/officeart/2018/2/layout/IconVerticalSolidList"/>
    <dgm:cxn modelId="{FB69894C-36B7-42D3-8BBB-E312E8D91888}" type="presParOf" srcId="{45842539-F3ED-4338-AE75-80AC154F45CC}" destId="{01474DE9-7D22-4974-A334-1224D2E2A3B6}" srcOrd="1" destOrd="0" presId="urn:microsoft.com/office/officeart/2018/2/layout/IconVerticalSolidList"/>
    <dgm:cxn modelId="{1ADFFC39-685E-4200-978A-855296A75C5F}" type="presParOf" srcId="{45842539-F3ED-4338-AE75-80AC154F45CC}" destId="{C708B321-7164-419F-B888-8288736A5A98}" srcOrd="2" destOrd="0" presId="urn:microsoft.com/office/officeart/2018/2/layout/IconVerticalSolidList"/>
    <dgm:cxn modelId="{2FC7296C-EE9C-4EF9-B4CE-0D54EA7258E1}" type="presParOf" srcId="{C708B321-7164-419F-B888-8288736A5A98}" destId="{D3542674-0D69-431E-8E7A-0927B8813E41}" srcOrd="0" destOrd="0" presId="urn:microsoft.com/office/officeart/2018/2/layout/IconVerticalSolidList"/>
    <dgm:cxn modelId="{106420F1-BF25-4D3B-AA6F-FC47E9C3D8F4}" type="presParOf" srcId="{C708B321-7164-419F-B888-8288736A5A98}" destId="{92F76417-A30B-4B2F-B5F9-6D45028B35DA}" srcOrd="1" destOrd="0" presId="urn:microsoft.com/office/officeart/2018/2/layout/IconVerticalSolidList"/>
    <dgm:cxn modelId="{8C13D51D-87DE-47D6-BC81-97884DFF7618}" type="presParOf" srcId="{C708B321-7164-419F-B888-8288736A5A98}" destId="{361CB085-C48A-4C53-B571-EF0D12578254}" srcOrd="2" destOrd="0" presId="urn:microsoft.com/office/officeart/2018/2/layout/IconVerticalSolidList"/>
    <dgm:cxn modelId="{37728D41-AAEF-42C2-A842-AD6205E0AA25}" type="presParOf" srcId="{C708B321-7164-419F-B888-8288736A5A98}" destId="{A5FC31EB-816E-4E9F-9DCB-20F633AD08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44030D-4404-4FDE-A35C-664D7283A6B3}"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9ABCDDF8-F560-44EF-B3EE-81BF7525658E}">
      <dgm:prSet custT="1"/>
      <dgm:spPr/>
      <dgm:t>
        <a:bodyPr/>
        <a:lstStyle/>
        <a:p>
          <a:r>
            <a:rPr lang="en-US" sz="2000" dirty="0"/>
            <a:t>Handling categorical and numerical features: </a:t>
          </a:r>
        </a:p>
      </dgm:t>
    </dgm:pt>
    <dgm:pt modelId="{48BF5FCD-7EDF-45EB-B1B0-04DE7A091CF6}" type="parTrans" cxnId="{C84B1ACB-4EA4-462B-AEE0-FB594B351CBA}">
      <dgm:prSet/>
      <dgm:spPr/>
      <dgm:t>
        <a:bodyPr/>
        <a:lstStyle/>
        <a:p>
          <a:endParaRPr lang="en-US"/>
        </a:p>
      </dgm:t>
    </dgm:pt>
    <dgm:pt modelId="{F5059E8A-46FB-4FA5-B4F5-A24E6B1F2BFE}" type="sibTrans" cxnId="{C84B1ACB-4EA4-462B-AEE0-FB594B351CBA}">
      <dgm:prSet/>
      <dgm:spPr/>
      <dgm:t>
        <a:bodyPr/>
        <a:lstStyle/>
        <a:p>
          <a:endParaRPr lang="en-US"/>
        </a:p>
      </dgm:t>
    </dgm:pt>
    <dgm:pt modelId="{C5393577-40BF-4FC6-B4A8-BFEEDDFC7F79}">
      <dgm:prSet custT="1"/>
      <dgm:spPr/>
      <dgm:t>
        <a:bodyPr/>
        <a:lstStyle/>
        <a:p>
          <a:r>
            <a:rPr lang="en-US" sz="2000" dirty="0"/>
            <a:t>Converted categorical variables to numerical ones using Label Encoding</a:t>
          </a:r>
          <a:r>
            <a:rPr lang="en-US" sz="1400" dirty="0"/>
            <a:t>.</a:t>
          </a:r>
        </a:p>
      </dgm:t>
    </dgm:pt>
    <dgm:pt modelId="{D054217B-7EA4-4DB5-8EBD-C9366E09111A}" type="parTrans" cxnId="{96DC11B5-0C01-4BA0-92EB-692F2832A111}">
      <dgm:prSet/>
      <dgm:spPr/>
      <dgm:t>
        <a:bodyPr/>
        <a:lstStyle/>
        <a:p>
          <a:endParaRPr lang="en-US"/>
        </a:p>
      </dgm:t>
    </dgm:pt>
    <dgm:pt modelId="{68639A4A-F9C9-4A01-A792-1FF005B72278}" type="sibTrans" cxnId="{96DC11B5-0C01-4BA0-92EB-692F2832A111}">
      <dgm:prSet/>
      <dgm:spPr/>
      <dgm:t>
        <a:bodyPr/>
        <a:lstStyle/>
        <a:p>
          <a:endParaRPr lang="en-US"/>
        </a:p>
      </dgm:t>
    </dgm:pt>
    <dgm:pt modelId="{678BAE99-B000-4705-AAFD-13F72EED5C4F}">
      <dgm:prSet/>
      <dgm:spPr/>
      <dgm:t>
        <a:bodyPr/>
        <a:lstStyle/>
        <a:p>
          <a:r>
            <a:rPr lang="en-US" dirty="0"/>
            <a:t> Encoding the target variable: Converted 'Target' to numerical values.</a:t>
          </a:r>
        </a:p>
      </dgm:t>
    </dgm:pt>
    <dgm:pt modelId="{D50A9FA1-917B-4927-9183-C9F8C7D750A9}" type="parTrans" cxnId="{DC103D57-2209-4843-94F5-971C9D212068}">
      <dgm:prSet/>
      <dgm:spPr/>
      <dgm:t>
        <a:bodyPr/>
        <a:lstStyle/>
        <a:p>
          <a:endParaRPr lang="en-US"/>
        </a:p>
      </dgm:t>
    </dgm:pt>
    <dgm:pt modelId="{6D6E9E5C-1927-4656-9B42-A3EB5FC9690E}" type="sibTrans" cxnId="{DC103D57-2209-4843-94F5-971C9D212068}">
      <dgm:prSet/>
      <dgm:spPr/>
      <dgm:t>
        <a:bodyPr/>
        <a:lstStyle/>
        <a:p>
          <a:endParaRPr lang="en-US"/>
        </a:p>
      </dgm:t>
    </dgm:pt>
    <dgm:pt modelId="{845B5CE2-BE6B-4D44-A631-47FDC8978D74}">
      <dgm:prSet/>
      <dgm:spPr/>
      <dgm:t>
        <a:bodyPr/>
        <a:lstStyle/>
        <a:p>
          <a:r>
            <a:rPr lang="en-US" dirty="0"/>
            <a:t>Splitting the data: Divided the dataset into training and testing sets.</a:t>
          </a:r>
        </a:p>
      </dgm:t>
    </dgm:pt>
    <dgm:pt modelId="{45E2D668-D5E2-48C5-8D26-C0BB291E0AEC}" type="parTrans" cxnId="{91C800A1-6A02-4CF3-A5DC-68874C909CD9}">
      <dgm:prSet/>
      <dgm:spPr/>
      <dgm:t>
        <a:bodyPr/>
        <a:lstStyle/>
        <a:p>
          <a:endParaRPr lang="en-US"/>
        </a:p>
      </dgm:t>
    </dgm:pt>
    <dgm:pt modelId="{2AFCE1C1-BEBD-40B5-8152-D044FA7025F7}" type="sibTrans" cxnId="{91C800A1-6A02-4CF3-A5DC-68874C909CD9}">
      <dgm:prSet/>
      <dgm:spPr/>
      <dgm:t>
        <a:bodyPr/>
        <a:lstStyle/>
        <a:p>
          <a:endParaRPr lang="en-US"/>
        </a:p>
      </dgm:t>
    </dgm:pt>
    <dgm:pt modelId="{BAF8A0B3-A4D4-4F7F-86E2-1A100C11A722}">
      <dgm:prSet/>
      <dgm:spPr/>
      <dgm:t>
        <a:bodyPr/>
        <a:lstStyle/>
        <a:p>
          <a:r>
            <a:rPr lang="en-US" dirty="0"/>
            <a:t>Ensuring data quality: Checked for missing values and handled them appropriately.</a:t>
          </a:r>
        </a:p>
      </dgm:t>
    </dgm:pt>
    <dgm:pt modelId="{9E9C7345-E131-4FD4-A3AE-A663CB5C7401}" type="parTrans" cxnId="{503BE094-EC89-4B5B-99DE-81BB76443B4A}">
      <dgm:prSet/>
      <dgm:spPr/>
      <dgm:t>
        <a:bodyPr/>
        <a:lstStyle/>
        <a:p>
          <a:endParaRPr lang="en-US"/>
        </a:p>
      </dgm:t>
    </dgm:pt>
    <dgm:pt modelId="{FE0374D8-C1A7-4392-AF47-1945CF34B121}" type="sibTrans" cxnId="{503BE094-EC89-4B5B-99DE-81BB76443B4A}">
      <dgm:prSet/>
      <dgm:spPr/>
      <dgm:t>
        <a:bodyPr/>
        <a:lstStyle/>
        <a:p>
          <a:endParaRPr lang="en-US"/>
        </a:p>
      </dgm:t>
    </dgm:pt>
    <dgm:pt modelId="{B91DA672-0FB5-4602-A51F-CF4C55962086}" type="pres">
      <dgm:prSet presAssocID="{1E44030D-4404-4FDE-A35C-664D7283A6B3}" presName="outerComposite" presStyleCnt="0">
        <dgm:presLayoutVars>
          <dgm:chMax val="5"/>
          <dgm:dir/>
          <dgm:resizeHandles val="exact"/>
        </dgm:presLayoutVars>
      </dgm:prSet>
      <dgm:spPr/>
    </dgm:pt>
    <dgm:pt modelId="{63271BF2-05F2-4DA2-9E9F-646666553435}" type="pres">
      <dgm:prSet presAssocID="{1E44030D-4404-4FDE-A35C-664D7283A6B3}" presName="dummyMaxCanvas" presStyleCnt="0">
        <dgm:presLayoutVars/>
      </dgm:prSet>
      <dgm:spPr/>
    </dgm:pt>
    <dgm:pt modelId="{F4952EA2-839D-475F-91C7-2E7BFBB23D2A}" type="pres">
      <dgm:prSet presAssocID="{1E44030D-4404-4FDE-A35C-664D7283A6B3}" presName="FiveNodes_1" presStyleLbl="node1" presStyleIdx="0" presStyleCnt="5">
        <dgm:presLayoutVars>
          <dgm:bulletEnabled val="1"/>
        </dgm:presLayoutVars>
      </dgm:prSet>
      <dgm:spPr/>
    </dgm:pt>
    <dgm:pt modelId="{AD3BF06D-497A-456E-ACA3-AEB92D3819A8}" type="pres">
      <dgm:prSet presAssocID="{1E44030D-4404-4FDE-A35C-664D7283A6B3}" presName="FiveNodes_2" presStyleLbl="node1" presStyleIdx="1" presStyleCnt="5">
        <dgm:presLayoutVars>
          <dgm:bulletEnabled val="1"/>
        </dgm:presLayoutVars>
      </dgm:prSet>
      <dgm:spPr/>
    </dgm:pt>
    <dgm:pt modelId="{83E09436-EEFA-42EC-9878-A3CCC2321666}" type="pres">
      <dgm:prSet presAssocID="{1E44030D-4404-4FDE-A35C-664D7283A6B3}" presName="FiveNodes_3" presStyleLbl="node1" presStyleIdx="2" presStyleCnt="5">
        <dgm:presLayoutVars>
          <dgm:bulletEnabled val="1"/>
        </dgm:presLayoutVars>
      </dgm:prSet>
      <dgm:spPr/>
    </dgm:pt>
    <dgm:pt modelId="{8F3720E8-7860-4B97-90CF-C3C0F4D724DD}" type="pres">
      <dgm:prSet presAssocID="{1E44030D-4404-4FDE-A35C-664D7283A6B3}" presName="FiveNodes_4" presStyleLbl="node1" presStyleIdx="3" presStyleCnt="5">
        <dgm:presLayoutVars>
          <dgm:bulletEnabled val="1"/>
        </dgm:presLayoutVars>
      </dgm:prSet>
      <dgm:spPr/>
    </dgm:pt>
    <dgm:pt modelId="{856E6FD8-B638-4B15-B976-EC6FA7E4BD8A}" type="pres">
      <dgm:prSet presAssocID="{1E44030D-4404-4FDE-A35C-664D7283A6B3}" presName="FiveNodes_5" presStyleLbl="node1" presStyleIdx="4" presStyleCnt="5">
        <dgm:presLayoutVars>
          <dgm:bulletEnabled val="1"/>
        </dgm:presLayoutVars>
      </dgm:prSet>
      <dgm:spPr/>
    </dgm:pt>
    <dgm:pt modelId="{FE7B3E15-0CB9-49C8-8DBE-238D65382F1E}" type="pres">
      <dgm:prSet presAssocID="{1E44030D-4404-4FDE-A35C-664D7283A6B3}" presName="FiveConn_1-2" presStyleLbl="fgAccFollowNode1" presStyleIdx="0" presStyleCnt="4">
        <dgm:presLayoutVars>
          <dgm:bulletEnabled val="1"/>
        </dgm:presLayoutVars>
      </dgm:prSet>
      <dgm:spPr/>
    </dgm:pt>
    <dgm:pt modelId="{F16CAA0C-D4AC-4432-8D09-1C656F423E93}" type="pres">
      <dgm:prSet presAssocID="{1E44030D-4404-4FDE-A35C-664D7283A6B3}" presName="FiveConn_2-3" presStyleLbl="fgAccFollowNode1" presStyleIdx="1" presStyleCnt="4">
        <dgm:presLayoutVars>
          <dgm:bulletEnabled val="1"/>
        </dgm:presLayoutVars>
      </dgm:prSet>
      <dgm:spPr/>
    </dgm:pt>
    <dgm:pt modelId="{9C61530F-9852-441A-A353-10B11257A002}" type="pres">
      <dgm:prSet presAssocID="{1E44030D-4404-4FDE-A35C-664D7283A6B3}" presName="FiveConn_3-4" presStyleLbl="fgAccFollowNode1" presStyleIdx="2" presStyleCnt="4">
        <dgm:presLayoutVars>
          <dgm:bulletEnabled val="1"/>
        </dgm:presLayoutVars>
      </dgm:prSet>
      <dgm:spPr/>
    </dgm:pt>
    <dgm:pt modelId="{7935E119-BEB3-4BDA-9BDA-7EE24C661CD5}" type="pres">
      <dgm:prSet presAssocID="{1E44030D-4404-4FDE-A35C-664D7283A6B3}" presName="FiveConn_4-5" presStyleLbl="fgAccFollowNode1" presStyleIdx="3" presStyleCnt="4">
        <dgm:presLayoutVars>
          <dgm:bulletEnabled val="1"/>
        </dgm:presLayoutVars>
      </dgm:prSet>
      <dgm:spPr/>
    </dgm:pt>
    <dgm:pt modelId="{63BF80FA-8930-4503-BD7C-4785D41C7043}" type="pres">
      <dgm:prSet presAssocID="{1E44030D-4404-4FDE-A35C-664D7283A6B3}" presName="FiveNodes_1_text" presStyleLbl="node1" presStyleIdx="4" presStyleCnt="5">
        <dgm:presLayoutVars>
          <dgm:bulletEnabled val="1"/>
        </dgm:presLayoutVars>
      </dgm:prSet>
      <dgm:spPr/>
    </dgm:pt>
    <dgm:pt modelId="{1D252279-29BF-48A6-890A-D78D3B607148}" type="pres">
      <dgm:prSet presAssocID="{1E44030D-4404-4FDE-A35C-664D7283A6B3}" presName="FiveNodes_2_text" presStyleLbl="node1" presStyleIdx="4" presStyleCnt="5">
        <dgm:presLayoutVars>
          <dgm:bulletEnabled val="1"/>
        </dgm:presLayoutVars>
      </dgm:prSet>
      <dgm:spPr/>
    </dgm:pt>
    <dgm:pt modelId="{356AAD67-45EB-4832-BB6B-84351DC3F1A0}" type="pres">
      <dgm:prSet presAssocID="{1E44030D-4404-4FDE-A35C-664D7283A6B3}" presName="FiveNodes_3_text" presStyleLbl="node1" presStyleIdx="4" presStyleCnt="5">
        <dgm:presLayoutVars>
          <dgm:bulletEnabled val="1"/>
        </dgm:presLayoutVars>
      </dgm:prSet>
      <dgm:spPr/>
    </dgm:pt>
    <dgm:pt modelId="{B74E2EF9-E94B-47BA-BAC1-8FD0ADA9EF69}" type="pres">
      <dgm:prSet presAssocID="{1E44030D-4404-4FDE-A35C-664D7283A6B3}" presName="FiveNodes_4_text" presStyleLbl="node1" presStyleIdx="4" presStyleCnt="5">
        <dgm:presLayoutVars>
          <dgm:bulletEnabled val="1"/>
        </dgm:presLayoutVars>
      </dgm:prSet>
      <dgm:spPr/>
    </dgm:pt>
    <dgm:pt modelId="{1B2280F5-A845-4808-9FF3-1A16E5FA0173}" type="pres">
      <dgm:prSet presAssocID="{1E44030D-4404-4FDE-A35C-664D7283A6B3}" presName="FiveNodes_5_text" presStyleLbl="node1" presStyleIdx="4" presStyleCnt="5">
        <dgm:presLayoutVars>
          <dgm:bulletEnabled val="1"/>
        </dgm:presLayoutVars>
      </dgm:prSet>
      <dgm:spPr/>
    </dgm:pt>
  </dgm:ptLst>
  <dgm:cxnLst>
    <dgm:cxn modelId="{CF00900A-8271-4C43-BFEB-8CAD9BF1B1E2}" type="presOf" srcId="{678BAE99-B000-4705-AAFD-13F72EED5C4F}" destId="{83E09436-EEFA-42EC-9878-A3CCC2321666}" srcOrd="0" destOrd="0" presId="urn:microsoft.com/office/officeart/2005/8/layout/vProcess5"/>
    <dgm:cxn modelId="{D119360E-D489-407A-8B23-671473093F04}" type="presOf" srcId="{C5393577-40BF-4FC6-B4A8-BFEEDDFC7F79}" destId="{AD3BF06D-497A-456E-ACA3-AEB92D3819A8}" srcOrd="0" destOrd="0" presId="urn:microsoft.com/office/officeart/2005/8/layout/vProcess5"/>
    <dgm:cxn modelId="{97530310-A792-4CAE-9CCF-C045DF285DE3}" type="presOf" srcId="{2AFCE1C1-BEBD-40B5-8152-D044FA7025F7}" destId="{7935E119-BEB3-4BDA-9BDA-7EE24C661CD5}" srcOrd="0" destOrd="0" presId="urn:microsoft.com/office/officeart/2005/8/layout/vProcess5"/>
    <dgm:cxn modelId="{E670821A-953A-4797-B647-8A876994E1DD}" type="presOf" srcId="{BAF8A0B3-A4D4-4F7F-86E2-1A100C11A722}" destId="{856E6FD8-B638-4B15-B976-EC6FA7E4BD8A}" srcOrd="0" destOrd="0" presId="urn:microsoft.com/office/officeart/2005/8/layout/vProcess5"/>
    <dgm:cxn modelId="{4FD88A26-BBE9-40FC-8F53-5F3995C235B9}" type="presOf" srcId="{845B5CE2-BE6B-4D44-A631-47FDC8978D74}" destId="{B74E2EF9-E94B-47BA-BAC1-8FD0ADA9EF69}" srcOrd="1" destOrd="0" presId="urn:microsoft.com/office/officeart/2005/8/layout/vProcess5"/>
    <dgm:cxn modelId="{A1EB422E-DA92-4558-8D6F-E10E67F210C5}" type="presOf" srcId="{F5059E8A-46FB-4FA5-B4F5-A24E6B1F2BFE}" destId="{FE7B3E15-0CB9-49C8-8DBE-238D65382F1E}" srcOrd="0" destOrd="0" presId="urn:microsoft.com/office/officeart/2005/8/layout/vProcess5"/>
    <dgm:cxn modelId="{6F768E38-1067-4B83-93D1-5DEDB9D78DA9}" type="presOf" srcId="{845B5CE2-BE6B-4D44-A631-47FDC8978D74}" destId="{8F3720E8-7860-4B97-90CF-C3C0F4D724DD}" srcOrd="0" destOrd="0" presId="urn:microsoft.com/office/officeart/2005/8/layout/vProcess5"/>
    <dgm:cxn modelId="{9DBADE5B-E670-492D-9D77-05EA85642F82}" type="presOf" srcId="{6D6E9E5C-1927-4656-9B42-A3EB5FC9690E}" destId="{9C61530F-9852-441A-A353-10B11257A002}" srcOrd="0" destOrd="0" presId="urn:microsoft.com/office/officeart/2005/8/layout/vProcess5"/>
    <dgm:cxn modelId="{029AD365-9D3C-4D9C-8B3F-8D703E4A95C9}" type="presOf" srcId="{BAF8A0B3-A4D4-4F7F-86E2-1A100C11A722}" destId="{1B2280F5-A845-4808-9FF3-1A16E5FA0173}" srcOrd="1" destOrd="0" presId="urn:microsoft.com/office/officeart/2005/8/layout/vProcess5"/>
    <dgm:cxn modelId="{7A637352-CDD0-4953-8620-453AD00FB927}" type="presOf" srcId="{1E44030D-4404-4FDE-A35C-664D7283A6B3}" destId="{B91DA672-0FB5-4602-A51F-CF4C55962086}" srcOrd="0" destOrd="0" presId="urn:microsoft.com/office/officeart/2005/8/layout/vProcess5"/>
    <dgm:cxn modelId="{DC103D57-2209-4843-94F5-971C9D212068}" srcId="{1E44030D-4404-4FDE-A35C-664D7283A6B3}" destId="{678BAE99-B000-4705-AAFD-13F72EED5C4F}" srcOrd="2" destOrd="0" parTransId="{D50A9FA1-917B-4927-9183-C9F8C7D750A9}" sibTransId="{6D6E9E5C-1927-4656-9B42-A3EB5FC9690E}"/>
    <dgm:cxn modelId="{CB56C984-D624-4BDB-B3A6-F54B4DC61066}" type="presOf" srcId="{9ABCDDF8-F560-44EF-B3EE-81BF7525658E}" destId="{F4952EA2-839D-475F-91C7-2E7BFBB23D2A}" srcOrd="0" destOrd="0" presId="urn:microsoft.com/office/officeart/2005/8/layout/vProcess5"/>
    <dgm:cxn modelId="{54D67E91-CAFA-4349-90EE-EB4690DA2216}" type="presOf" srcId="{68639A4A-F9C9-4A01-A792-1FF005B72278}" destId="{F16CAA0C-D4AC-4432-8D09-1C656F423E93}" srcOrd="0" destOrd="0" presId="urn:microsoft.com/office/officeart/2005/8/layout/vProcess5"/>
    <dgm:cxn modelId="{503BE094-EC89-4B5B-99DE-81BB76443B4A}" srcId="{1E44030D-4404-4FDE-A35C-664D7283A6B3}" destId="{BAF8A0B3-A4D4-4F7F-86E2-1A100C11A722}" srcOrd="4" destOrd="0" parTransId="{9E9C7345-E131-4FD4-A3AE-A663CB5C7401}" sibTransId="{FE0374D8-C1A7-4392-AF47-1945CF34B121}"/>
    <dgm:cxn modelId="{91C800A1-6A02-4CF3-A5DC-68874C909CD9}" srcId="{1E44030D-4404-4FDE-A35C-664D7283A6B3}" destId="{845B5CE2-BE6B-4D44-A631-47FDC8978D74}" srcOrd="3" destOrd="0" parTransId="{45E2D668-D5E2-48C5-8D26-C0BB291E0AEC}" sibTransId="{2AFCE1C1-BEBD-40B5-8152-D044FA7025F7}"/>
    <dgm:cxn modelId="{CF1669B3-852C-4DEB-BB4A-3BD3A79ECD44}" type="presOf" srcId="{9ABCDDF8-F560-44EF-B3EE-81BF7525658E}" destId="{63BF80FA-8930-4503-BD7C-4785D41C7043}" srcOrd="1" destOrd="0" presId="urn:microsoft.com/office/officeart/2005/8/layout/vProcess5"/>
    <dgm:cxn modelId="{96DC11B5-0C01-4BA0-92EB-692F2832A111}" srcId="{1E44030D-4404-4FDE-A35C-664D7283A6B3}" destId="{C5393577-40BF-4FC6-B4A8-BFEEDDFC7F79}" srcOrd="1" destOrd="0" parTransId="{D054217B-7EA4-4DB5-8EBD-C9366E09111A}" sibTransId="{68639A4A-F9C9-4A01-A792-1FF005B72278}"/>
    <dgm:cxn modelId="{675841BF-65E8-4397-8AB1-3D5D42EA213F}" type="presOf" srcId="{C5393577-40BF-4FC6-B4A8-BFEEDDFC7F79}" destId="{1D252279-29BF-48A6-890A-D78D3B607148}" srcOrd="1" destOrd="0" presId="urn:microsoft.com/office/officeart/2005/8/layout/vProcess5"/>
    <dgm:cxn modelId="{C84B1ACB-4EA4-462B-AEE0-FB594B351CBA}" srcId="{1E44030D-4404-4FDE-A35C-664D7283A6B3}" destId="{9ABCDDF8-F560-44EF-B3EE-81BF7525658E}" srcOrd="0" destOrd="0" parTransId="{48BF5FCD-7EDF-45EB-B1B0-04DE7A091CF6}" sibTransId="{F5059E8A-46FB-4FA5-B4F5-A24E6B1F2BFE}"/>
    <dgm:cxn modelId="{3B061CFD-D60C-4A93-8BD3-7F4245D1DB9C}" type="presOf" srcId="{678BAE99-B000-4705-AAFD-13F72EED5C4F}" destId="{356AAD67-45EB-4832-BB6B-84351DC3F1A0}" srcOrd="1" destOrd="0" presId="urn:microsoft.com/office/officeart/2005/8/layout/vProcess5"/>
    <dgm:cxn modelId="{38D420DF-497D-4305-9787-A1A5BAC2ECC4}" type="presParOf" srcId="{B91DA672-0FB5-4602-A51F-CF4C55962086}" destId="{63271BF2-05F2-4DA2-9E9F-646666553435}" srcOrd="0" destOrd="0" presId="urn:microsoft.com/office/officeart/2005/8/layout/vProcess5"/>
    <dgm:cxn modelId="{4307E4C0-CAB7-4432-8E8C-F8577541D237}" type="presParOf" srcId="{B91DA672-0FB5-4602-A51F-CF4C55962086}" destId="{F4952EA2-839D-475F-91C7-2E7BFBB23D2A}" srcOrd="1" destOrd="0" presId="urn:microsoft.com/office/officeart/2005/8/layout/vProcess5"/>
    <dgm:cxn modelId="{ABE46B9B-A623-4125-BF40-B683B37C15A1}" type="presParOf" srcId="{B91DA672-0FB5-4602-A51F-CF4C55962086}" destId="{AD3BF06D-497A-456E-ACA3-AEB92D3819A8}" srcOrd="2" destOrd="0" presId="urn:microsoft.com/office/officeart/2005/8/layout/vProcess5"/>
    <dgm:cxn modelId="{09E024B0-9DF4-485E-A329-09877EC0F543}" type="presParOf" srcId="{B91DA672-0FB5-4602-A51F-CF4C55962086}" destId="{83E09436-EEFA-42EC-9878-A3CCC2321666}" srcOrd="3" destOrd="0" presId="urn:microsoft.com/office/officeart/2005/8/layout/vProcess5"/>
    <dgm:cxn modelId="{B64CBA3B-D8B9-46AD-B2AC-7C7BA5E44B04}" type="presParOf" srcId="{B91DA672-0FB5-4602-A51F-CF4C55962086}" destId="{8F3720E8-7860-4B97-90CF-C3C0F4D724DD}" srcOrd="4" destOrd="0" presId="urn:microsoft.com/office/officeart/2005/8/layout/vProcess5"/>
    <dgm:cxn modelId="{99C811A4-E84B-45E4-9796-B5A173122ED1}" type="presParOf" srcId="{B91DA672-0FB5-4602-A51F-CF4C55962086}" destId="{856E6FD8-B638-4B15-B976-EC6FA7E4BD8A}" srcOrd="5" destOrd="0" presId="urn:microsoft.com/office/officeart/2005/8/layout/vProcess5"/>
    <dgm:cxn modelId="{24C2856B-D0C5-49E3-88A6-AD16BEC1FD8D}" type="presParOf" srcId="{B91DA672-0FB5-4602-A51F-CF4C55962086}" destId="{FE7B3E15-0CB9-49C8-8DBE-238D65382F1E}" srcOrd="6" destOrd="0" presId="urn:microsoft.com/office/officeart/2005/8/layout/vProcess5"/>
    <dgm:cxn modelId="{05D75E87-12C6-427A-BDFC-617FB63A42B9}" type="presParOf" srcId="{B91DA672-0FB5-4602-A51F-CF4C55962086}" destId="{F16CAA0C-D4AC-4432-8D09-1C656F423E93}" srcOrd="7" destOrd="0" presId="urn:microsoft.com/office/officeart/2005/8/layout/vProcess5"/>
    <dgm:cxn modelId="{E78591EE-6A93-4D92-A4E0-F9AAFBFBA58B}" type="presParOf" srcId="{B91DA672-0FB5-4602-A51F-CF4C55962086}" destId="{9C61530F-9852-441A-A353-10B11257A002}" srcOrd="8" destOrd="0" presId="urn:microsoft.com/office/officeart/2005/8/layout/vProcess5"/>
    <dgm:cxn modelId="{85B954A3-51B4-4D9D-8FF5-732F5CB842F6}" type="presParOf" srcId="{B91DA672-0FB5-4602-A51F-CF4C55962086}" destId="{7935E119-BEB3-4BDA-9BDA-7EE24C661CD5}" srcOrd="9" destOrd="0" presId="urn:microsoft.com/office/officeart/2005/8/layout/vProcess5"/>
    <dgm:cxn modelId="{0643A0FA-357E-4F14-B158-FEDB15450723}" type="presParOf" srcId="{B91DA672-0FB5-4602-A51F-CF4C55962086}" destId="{63BF80FA-8930-4503-BD7C-4785D41C7043}" srcOrd="10" destOrd="0" presId="urn:microsoft.com/office/officeart/2005/8/layout/vProcess5"/>
    <dgm:cxn modelId="{6D0C47DC-CA7E-4751-8388-44F0B50A2A2E}" type="presParOf" srcId="{B91DA672-0FB5-4602-A51F-CF4C55962086}" destId="{1D252279-29BF-48A6-890A-D78D3B607148}" srcOrd="11" destOrd="0" presId="urn:microsoft.com/office/officeart/2005/8/layout/vProcess5"/>
    <dgm:cxn modelId="{52899A2B-E86B-4667-AFC2-E6F9CB56BE70}" type="presParOf" srcId="{B91DA672-0FB5-4602-A51F-CF4C55962086}" destId="{356AAD67-45EB-4832-BB6B-84351DC3F1A0}" srcOrd="12" destOrd="0" presId="urn:microsoft.com/office/officeart/2005/8/layout/vProcess5"/>
    <dgm:cxn modelId="{EA9666F4-EDFF-4C69-AB26-E81B28AA7B67}" type="presParOf" srcId="{B91DA672-0FB5-4602-A51F-CF4C55962086}" destId="{B74E2EF9-E94B-47BA-BAC1-8FD0ADA9EF69}" srcOrd="13" destOrd="0" presId="urn:microsoft.com/office/officeart/2005/8/layout/vProcess5"/>
    <dgm:cxn modelId="{62ABDED0-F827-4275-80F8-C752A8CF2438}" type="presParOf" srcId="{B91DA672-0FB5-4602-A51F-CF4C55962086}" destId="{1B2280F5-A845-4808-9FF3-1A16E5FA017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03E6A5-6A21-4A24-9F12-5BA92B9B52E3}" type="doc">
      <dgm:prSet loTypeId="urn:microsoft.com/office/officeart/2018/2/layout/IconCircleList" loCatId="icon" qsTypeId="urn:microsoft.com/office/officeart/2005/8/quickstyle/simple1" qsCatId="simple" csTypeId="urn:microsoft.com/office/officeart/2005/8/colors/colorful2" csCatId="colorful" phldr="1"/>
      <dgm:spPr/>
      <dgm:t>
        <a:bodyPr/>
        <a:lstStyle/>
        <a:p>
          <a:endParaRPr lang="en-US"/>
        </a:p>
      </dgm:t>
    </dgm:pt>
    <dgm:pt modelId="{7696528A-0C8C-4D9B-91F9-5079451DD08A}">
      <dgm:prSet/>
      <dgm:spPr/>
      <dgm:t>
        <a:bodyPr/>
        <a:lstStyle/>
        <a:p>
          <a:pPr>
            <a:lnSpc>
              <a:spcPct val="100000"/>
            </a:lnSpc>
          </a:pPr>
          <a:r>
            <a:rPr lang="en-US"/>
            <a:t>Model used: RandomForestClassifier</a:t>
          </a:r>
        </a:p>
      </dgm:t>
    </dgm:pt>
    <dgm:pt modelId="{AF032FFC-CFD1-4E91-958C-93964C2D1590}" type="parTrans" cxnId="{D075D416-8559-4D68-8AB7-865320C4F5A1}">
      <dgm:prSet/>
      <dgm:spPr/>
      <dgm:t>
        <a:bodyPr/>
        <a:lstStyle/>
        <a:p>
          <a:endParaRPr lang="en-US"/>
        </a:p>
      </dgm:t>
    </dgm:pt>
    <dgm:pt modelId="{A3217D73-1E2C-4473-8721-00FDCC067FA4}" type="sibTrans" cxnId="{D075D416-8559-4D68-8AB7-865320C4F5A1}">
      <dgm:prSet/>
      <dgm:spPr/>
      <dgm:t>
        <a:bodyPr/>
        <a:lstStyle/>
        <a:p>
          <a:pPr>
            <a:lnSpc>
              <a:spcPct val="100000"/>
            </a:lnSpc>
          </a:pPr>
          <a:endParaRPr lang="en-US"/>
        </a:p>
      </dgm:t>
    </dgm:pt>
    <dgm:pt modelId="{884A5055-263A-450F-AFCA-F59C3DCBD21B}">
      <dgm:prSet/>
      <dgm:spPr/>
      <dgm:t>
        <a:bodyPr/>
        <a:lstStyle/>
        <a:p>
          <a:pPr>
            <a:lnSpc>
              <a:spcPct val="100000"/>
            </a:lnSpc>
          </a:pPr>
          <a:r>
            <a:rPr lang="en-US"/>
            <a:t>Mean Cross-validation results: 76%</a:t>
          </a:r>
        </a:p>
      </dgm:t>
    </dgm:pt>
    <dgm:pt modelId="{76F48089-67EE-4802-B175-02D976BBFAB6}" type="parTrans" cxnId="{7F260923-54C0-4877-BCF1-B71712921287}">
      <dgm:prSet/>
      <dgm:spPr/>
      <dgm:t>
        <a:bodyPr/>
        <a:lstStyle/>
        <a:p>
          <a:endParaRPr lang="en-US"/>
        </a:p>
      </dgm:t>
    </dgm:pt>
    <dgm:pt modelId="{3B14AB6B-E57B-4268-90FC-B3D1EF534F7C}" type="sibTrans" cxnId="{7F260923-54C0-4877-BCF1-B71712921287}">
      <dgm:prSet/>
      <dgm:spPr/>
      <dgm:t>
        <a:bodyPr/>
        <a:lstStyle/>
        <a:p>
          <a:pPr>
            <a:lnSpc>
              <a:spcPct val="100000"/>
            </a:lnSpc>
          </a:pPr>
          <a:endParaRPr lang="en-US"/>
        </a:p>
      </dgm:t>
    </dgm:pt>
    <dgm:pt modelId="{34AA13B4-D5A4-4231-B120-29E11E210CB1}">
      <dgm:prSet/>
      <dgm:spPr/>
      <dgm:t>
        <a:bodyPr/>
        <a:lstStyle/>
        <a:p>
          <a:pPr>
            <a:lnSpc>
              <a:spcPct val="100000"/>
            </a:lnSpc>
          </a:pPr>
          <a:r>
            <a:rPr lang="en-US"/>
            <a:t>Training accuracy: 81%</a:t>
          </a:r>
        </a:p>
      </dgm:t>
    </dgm:pt>
    <dgm:pt modelId="{173B23A9-9F42-45D4-9CAC-8E04770EBC76}" type="parTrans" cxnId="{BBB7188A-2229-4375-9768-01FA08C24432}">
      <dgm:prSet/>
      <dgm:spPr/>
      <dgm:t>
        <a:bodyPr/>
        <a:lstStyle/>
        <a:p>
          <a:endParaRPr lang="en-US"/>
        </a:p>
      </dgm:t>
    </dgm:pt>
    <dgm:pt modelId="{28B36227-14BD-4FAC-A012-FAA058C16E21}" type="sibTrans" cxnId="{BBB7188A-2229-4375-9768-01FA08C24432}">
      <dgm:prSet/>
      <dgm:spPr/>
      <dgm:t>
        <a:bodyPr/>
        <a:lstStyle/>
        <a:p>
          <a:pPr>
            <a:lnSpc>
              <a:spcPct val="100000"/>
            </a:lnSpc>
          </a:pPr>
          <a:endParaRPr lang="en-US"/>
        </a:p>
      </dgm:t>
    </dgm:pt>
    <dgm:pt modelId="{C2CBB09A-1342-4026-A6FF-8F9DDC011AEB}">
      <dgm:prSet/>
      <dgm:spPr/>
      <dgm:t>
        <a:bodyPr/>
        <a:lstStyle/>
        <a:p>
          <a:pPr>
            <a:lnSpc>
              <a:spcPct val="100000"/>
            </a:lnSpc>
          </a:pPr>
          <a:r>
            <a:rPr lang="en-US" dirty="0"/>
            <a:t>Testing accuracy:  80%</a:t>
          </a:r>
        </a:p>
      </dgm:t>
    </dgm:pt>
    <dgm:pt modelId="{840DB04E-6D22-4334-BB2B-43C532CDC19B}" type="parTrans" cxnId="{01710CB7-A88B-48A0-925E-72C8C43F1983}">
      <dgm:prSet/>
      <dgm:spPr/>
      <dgm:t>
        <a:bodyPr/>
        <a:lstStyle/>
        <a:p>
          <a:endParaRPr lang="en-US"/>
        </a:p>
      </dgm:t>
    </dgm:pt>
    <dgm:pt modelId="{F88F7B9D-490F-49D1-9706-DE4065579DAC}" type="sibTrans" cxnId="{01710CB7-A88B-48A0-925E-72C8C43F1983}">
      <dgm:prSet/>
      <dgm:spPr/>
      <dgm:t>
        <a:bodyPr/>
        <a:lstStyle/>
        <a:p>
          <a:endParaRPr lang="en-US"/>
        </a:p>
      </dgm:t>
    </dgm:pt>
    <dgm:pt modelId="{F764003E-AE1C-4EA9-9E3A-7F7FFE5E5674}" type="pres">
      <dgm:prSet presAssocID="{7803E6A5-6A21-4A24-9F12-5BA92B9B52E3}" presName="root" presStyleCnt="0">
        <dgm:presLayoutVars>
          <dgm:dir/>
          <dgm:resizeHandles val="exact"/>
        </dgm:presLayoutVars>
      </dgm:prSet>
      <dgm:spPr/>
    </dgm:pt>
    <dgm:pt modelId="{70170B43-E5A3-4111-A847-424BEC21A819}" type="pres">
      <dgm:prSet presAssocID="{7803E6A5-6A21-4A24-9F12-5BA92B9B52E3}" presName="container" presStyleCnt="0">
        <dgm:presLayoutVars>
          <dgm:dir/>
          <dgm:resizeHandles val="exact"/>
        </dgm:presLayoutVars>
      </dgm:prSet>
      <dgm:spPr/>
    </dgm:pt>
    <dgm:pt modelId="{6A230394-137F-46E4-BCC4-159A9D18EA48}" type="pres">
      <dgm:prSet presAssocID="{7696528A-0C8C-4D9B-91F9-5079451DD08A}" presName="compNode" presStyleCnt="0"/>
      <dgm:spPr/>
    </dgm:pt>
    <dgm:pt modelId="{CD2DF681-7219-417D-9C0D-235DAF5E6234}" type="pres">
      <dgm:prSet presAssocID="{7696528A-0C8C-4D9B-91F9-5079451DD08A}" presName="iconBgRect" presStyleLbl="bgShp" presStyleIdx="0" presStyleCnt="4"/>
      <dgm:spPr/>
    </dgm:pt>
    <dgm:pt modelId="{F3DF9DFF-22AE-4F02-9AA6-9EA1E2DF11C8}" type="pres">
      <dgm:prSet presAssocID="{7696528A-0C8C-4D9B-91F9-5079451DD0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BFFCA5B2-CC1E-4EE2-8200-2CBF2A6E94BD}" type="pres">
      <dgm:prSet presAssocID="{7696528A-0C8C-4D9B-91F9-5079451DD08A}" presName="spaceRect" presStyleCnt="0"/>
      <dgm:spPr/>
    </dgm:pt>
    <dgm:pt modelId="{8A4DC491-B379-4A56-8BB4-A51D6998B3BE}" type="pres">
      <dgm:prSet presAssocID="{7696528A-0C8C-4D9B-91F9-5079451DD08A}" presName="textRect" presStyleLbl="revTx" presStyleIdx="0" presStyleCnt="4">
        <dgm:presLayoutVars>
          <dgm:chMax val="1"/>
          <dgm:chPref val="1"/>
        </dgm:presLayoutVars>
      </dgm:prSet>
      <dgm:spPr/>
    </dgm:pt>
    <dgm:pt modelId="{87CBEADB-5E5C-46D6-8801-4A6BD8C11E92}" type="pres">
      <dgm:prSet presAssocID="{A3217D73-1E2C-4473-8721-00FDCC067FA4}" presName="sibTrans" presStyleLbl="sibTrans2D1" presStyleIdx="0" presStyleCnt="0"/>
      <dgm:spPr/>
    </dgm:pt>
    <dgm:pt modelId="{4641580B-E696-4569-AD8D-D827918CB74F}" type="pres">
      <dgm:prSet presAssocID="{884A5055-263A-450F-AFCA-F59C3DCBD21B}" presName="compNode" presStyleCnt="0"/>
      <dgm:spPr/>
    </dgm:pt>
    <dgm:pt modelId="{F2445D1F-2D73-42EF-B7DB-EB14A11B8616}" type="pres">
      <dgm:prSet presAssocID="{884A5055-263A-450F-AFCA-F59C3DCBD21B}" presName="iconBgRect" presStyleLbl="bgShp" presStyleIdx="1" presStyleCnt="4"/>
      <dgm:spPr/>
    </dgm:pt>
    <dgm:pt modelId="{3664593F-C2E7-4C95-AFAE-F8EC65805F51}" type="pres">
      <dgm:prSet presAssocID="{884A5055-263A-450F-AFCA-F59C3DCBD21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dy Builder"/>
        </a:ext>
      </dgm:extLst>
    </dgm:pt>
    <dgm:pt modelId="{5D5376B9-4C06-4403-8CCA-A047AFF430E5}" type="pres">
      <dgm:prSet presAssocID="{884A5055-263A-450F-AFCA-F59C3DCBD21B}" presName="spaceRect" presStyleCnt="0"/>
      <dgm:spPr/>
    </dgm:pt>
    <dgm:pt modelId="{008BC7DD-FF6E-45CF-AF49-2E0C684A110B}" type="pres">
      <dgm:prSet presAssocID="{884A5055-263A-450F-AFCA-F59C3DCBD21B}" presName="textRect" presStyleLbl="revTx" presStyleIdx="1" presStyleCnt="4">
        <dgm:presLayoutVars>
          <dgm:chMax val="1"/>
          <dgm:chPref val="1"/>
        </dgm:presLayoutVars>
      </dgm:prSet>
      <dgm:spPr/>
    </dgm:pt>
    <dgm:pt modelId="{3EFE7F1E-21DC-4687-AA45-088AD6F2879F}" type="pres">
      <dgm:prSet presAssocID="{3B14AB6B-E57B-4268-90FC-B3D1EF534F7C}" presName="sibTrans" presStyleLbl="sibTrans2D1" presStyleIdx="0" presStyleCnt="0"/>
      <dgm:spPr/>
    </dgm:pt>
    <dgm:pt modelId="{4D802B3B-AE50-4764-983E-2039BB83A077}" type="pres">
      <dgm:prSet presAssocID="{34AA13B4-D5A4-4231-B120-29E11E210CB1}" presName="compNode" presStyleCnt="0"/>
      <dgm:spPr/>
    </dgm:pt>
    <dgm:pt modelId="{E56FDAF1-4419-4110-BEDB-D93B091222DC}" type="pres">
      <dgm:prSet presAssocID="{34AA13B4-D5A4-4231-B120-29E11E210CB1}" presName="iconBgRect" presStyleLbl="bgShp" presStyleIdx="2" presStyleCnt="4"/>
      <dgm:spPr/>
    </dgm:pt>
    <dgm:pt modelId="{223B081D-E612-4C4A-84A4-6D8D57EF084C}" type="pres">
      <dgm:prSet presAssocID="{34AA13B4-D5A4-4231-B120-29E11E210CB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4E52B5A7-2AF0-4A3F-A368-492840932794}" type="pres">
      <dgm:prSet presAssocID="{34AA13B4-D5A4-4231-B120-29E11E210CB1}" presName="spaceRect" presStyleCnt="0"/>
      <dgm:spPr/>
    </dgm:pt>
    <dgm:pt modelId="{088C9D67-9A6D-4371-880E-99146BC1EE32}" type="pres">
      <dgm:prSet presAssocID="{34AA13B4-D5A4-4231-B120-29E11E210CB1}" presName="textRect" presStyleLbl="revTx" presStyleIdx="2" presStyleCnt="4">
        <dgm:presLayoutVars>
          <dgm:chMax val="1"/>
          <dgm:chPref val="1"/>
        </dgm:presLayoutVars>
      </dgm:prSet>
      <dgm:spPr/>
    </dgm:pt>
    <dgm:pt modelId="{4D0943D3-B053-42A5-B7DC-5C414C09404A}" type="pres">
      <dgm:prSet presAssocID="{28B36227-14BD-4FAC-A012-FAA058C16E21}" presName="sibTrans" presStyleLbl="sibTrans2D1" presStyleIdx="0" presStyleCnt="0"/>
      <dgm:spPr/>
    </dgm:pt>
    <dgm:pt modelId="{0804DA29-6096-4902-BC53-D1038867E0A1}" type="pres">
      <dgm:prSet presAssocID="{C2CBB09A-1342-4026-A6FF-8F9DDC011AEB}" presName="compNode" presStyleCnt="0"/>
      <dgm:spPr/>
    </dgm:pt>
    <dgm:pt modelId="{AC032D9C-E7A9-4D55-AE6A-D28DDE2B2A46}" type="pres">
      <dgm:prSet presAssocID="{C2CBB09A-1342-4026-A6FF-8F9DDC011AEB}" presName="iconBgRect" presStyleLbl="bgShp" presStyleIdx="3" presStyleCnt="4"/>
      <dgm:spPr/>
    </dgm:pt>
    <dgm:pt modelId="{F2A632C1-0749-4232-B9A9-AD4B2D0DEE3B}" type="pres">
      <dgm:prSet presAssocID="{C2CBB09A-1342-4026-A6FF-8F9DDC011A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E467C73B-F68E-4F24-A238-59A14EC049DD}" type="pres">
      <dgm:prSet presAssocID="{C2CBB09A-1342-4026-A6FF-8F9DDC011AEB}" presName="spaceRect" presStyleCnt="0"/>
      <dgm:spPr/>
    </dgm:pt>
    <dgm:pt modelId="{030610C5-3BC4-4531-8A00-E3E6434F36A5}" type="pres">
      <dgm:prSet presAssocID="{C2CBB09A-1342-4026-A6FF-8F9DDC011AEB}" presName="textRect" presStyleLbl="revTx" presStyleIdx="3" presStyleCnt="4">
        <dgm:presLayoutVars>
          <dgm:chMax val="1"/>
          <dgm:chPref val="1"/>
        </dgm:presLayoutVars>
      </dgm:prSet>
      <dgm:spPr/>
    </dgm:pt>
  </dgm:ptLst>
  <dgm:cxnLst>
    <dgm:cxn modelId="{D075D416-8559-4D68-8AB7-865320C4F5A1}" srcId="{7803E6A5-6A21-4A24-9F12-5BA92B9B52E3}" destId="{7696528A-0C8C-4D9B-91F9-5079451DD08A}" srcOrd="0" destOrd="0" parTransId="{AF032FFC-CFD1-4E91-958C-93964C2D1590}" sibTransId="{A3217D73-1E2C-4473-8721-00FDCC067FA4}"/>
    <dgm:cxn modelId="{7F260923-54C0-4877-BCF1-B71712921287}" srcId="{7803E6A5-6A21-4A24-9F12-5BA92B9B52E3}" destId="{884A5055-263A-450F-AFCA-F59C3DCBD21B}" srcOrd="1" destOrd="0" parTransId="{76F48089-67EE-4802-B175-02D976BBFAB6}" sibTransId="{3B14AB6B-E57B-4268-90FC-B3D1EF534F7C}"/>
    <dgm:cxn modelId="{5B502D67-3B62-44A9-9187-FBDD6CB425E5}" type="presOf" srcId="{7803E6A5-6A21-4A24-9F12-5BA92B9B52E3}" destId="{F764003E-AE1C-4EA9-9E3A-7F7FFE5E5674}" srcOrd="0" destOrd="0" presId="urn:microsoft.com/office/officeart/2018/2/layout/IconCircleList"/>
    <dgm:cxn modelId="{04C29B6C-117F-4172-8ADC-1E1CE8F52793}" type="presOf" srcId="{3B14AB6B-E57B-4268-90FC-B3D1EF534F7C}" destId="{3EFE7F1E-21DC-4687-AA45-088AD6F2879F}" srcOrd="0" destOrd="0" presId="urn:microsoft.com/office/officeart/2018/2/layout/IconCircleList"/>
    <dgm:cxn modelId="{4238EA72-D4C8-41E5-AB28-C82CB84F25CA}" type="presOf" srcId="{C2CBB09A-1342-4026-A6FF-8F9DDC011AEB}" destId="{030610C5-3BC4-4531-8A00-E3E6434F36A5}" srcOrd="0" destOrd="0" presId="urn:microsoft.com/office/officeart/2018/2/layout/IconCircleList"/>
    <dgm:cxn modelId="{463A4A89-C746-4697-8000-0053EDA31232}" type="presOf" srcId="{884A5055-263A-450F-AFCA-F59C3DCBD21B}" destId="{008BC7DD-FF6E-45CF-AF49-2E0C684A110B}" srcOrd="0" destOrd="0" presId="urn:microsoft.com/office/officeart/2018/2/layout/IconCircleList"/>
    <dgm:cxn modelId="{BBB7188A-2229-4375-9768-01FA08C24432}" srcId="{7803E6A5-6A21-4A24-9F12-5BA92B9B52E3}" destId="{34AA13B4-D5A4-4231-B120-29E11E210CB1}" srcOrd="2" destOrd="0" parTransId="{173B23A9-9F42-45D4-9CAC-8E04770EBC76}" sibTransId="{28B36227-14BD-4FAC-A012-FAA058C16E21}"/>
    <dgm:cxn modelId="{064F0B98-11E3-4D5C-AC89-F7E5856B2FD6}" type="presOf" srcId="{A3217D73-1E2C-4473-8721-00FDCC067FA4}" destId="{87CBEADB-5E5C-46D6-8801-4A6BD8C11E92}" srcOrd="0" destOrd="0" presId="urn:microsoft.com/office/officeart/2018/2/layout/IconCircleList"/>
    <dgm:cxn modelId="{9D0B54A2-EB17-417E-B3C4-0F7DCAC2CC3C}" type="presOf" srcId="{28B36227-14BD-4FAC-A012-FAA058C16E21}" destId="{4D0943D3-B053-42A5-B7DC-5C414C09404A}" srcOrd="0" destOrd="0" presId="urn:microsoft.com/office/officeart/2018/2/layout/IconCircleList"/>
    <dgm:cxn modelId="{01710CB7-A88B-48A0-925E-72C8C43F1983}" srcId="{7803E6A5-6A21-4A24-9F12-5BA92B9B52E3}" destId="{C2CBB09A-1342-4026-A6FF-8F9DDC011AEB}" srcOrd="3" destOrd="0" parTransId="{840DB04E-6D22-4334-BB2B-43C532CDC19B}" sibTransId="{F88F7B9D-490F-49D1-9706-DE4065579DAC}"/>
    <dgm:cxn modelId="{D4B8DEC7-8B38-4AF7-8D37-4258EC0C9C7A}" type="presOf" srcId="{7696528A-0C8C-4D9B-91F9-5079451DD08A}" destId="{8A4DC491-B379-4A56-8BB4-A51D6998B3BE}" srcOrd="0" destOrd="0" presId="urn:microsoft.com/office/officeart/2018/2/layout/IconCircleList"/>
    <dgm:cxn modelId="{CA33F1E8-60C3-430F-B3FC-353F895BBE85}" type="presOf" srcId="{34AA13B4-D5A4-4231-B120-29E11E210CB1}" destId="{088C9D67-9A6D-4371-880E-99146BC1EE32}" srcOrd="0" destOrd="0" presId="urn:microsoft.com/office/officeart/2018/2/layout/IconCircleList"/>
    <dgm:cxn modelId="{E3A6E734-5C60-4EE8-BF68-AAC482BB9DFB}" type="presParOf" srcId="{F764003E-AE1C-4EA9-9E3A-7F7FFE5E5674}" destId="{70170B43-E5A3-4111-A847-424BEC21A819}" srcOrd="0" destOrd="0" presId="urn:microsoft.com/office/officeart/2018/2/layout/IconCircleList"/>
    <dgm:cxn modelId="{CFFE4CDD-FCE2-457C-B93E-146C339B91C1}" type="presParOf" srcId="{70170B43-E5A3-4111-A847-424BEC21A819}" destId="{6A230394-137F-46E4-BCC4-159A9D18EA48}" srcOrd="0" destOrd="0" presId="urn:microsoft.com/office/officeart/2018/2/layout/IconCircleList"/>
    <dgm:cxn modelId="{5D85C1FA-7F49-4DA3-85B4-79089839C0AF}" type="presParOf" srcId="{6A230394-137F-46E4-BCC4-159A9D18EA48}" destId="{CD2DF681-7219-417D-9C0D-235DAF5E6234}" srcOrd="0" destOrd="0" presId="urn:microsoft.com/office/officeart/2018/2/layout/IconCircleList"/>
    <dgm:cxn modelId="{E825734C-E9C3-405F-BA0D-755A99CB4586}" type="presParOf" srcId="{6A230394-137F-46E4-BCC4-159A9D18EA48}" destId="{F3DF9DFF-22AE-4F02-9AA6-9EA1E2DF11C8}" srcOrd="1" destOrd="0" presId="urn:microsoft.com/office/officeart/2018/2/layout/IconCircleList"/>
    <dgm:cxn modelId="{9D91E0D4-CE86-469B-8144-810ED5B7040F}" type="presParOf" srcId="{6A230394-137F-46E4-BCC4-159A9D18EA48}" destId="{BFFCA5B2-CC1E-4EE2-8200-2CBF2A6E94BD}" srcOrd="2" destOrd="0" presId="urn:microsoft.com/office/officeart/2018/2/layout/IconCircleList"/>
    <dgm:cxn modelId="{2965FA3A-1401-4ACF-8CC8-135FEB10DF5D}" type="presParOf" srcId="{6A230394-137F-46E4-BCC4-159A9D18EA48}" destId="{8A4DC491-B379-4A56-8BB4-A51D6998B3BE}" srcOrd="3" destOrd="0" presId="urn:microsoft.com/office/officeart/2018/2/layout/IconCircleList"/>
    <dgm:cxn modelId="{6936A791-EFD2-4484-A712-227A4ACA2DC6}" type="presParOf" srcId="{70170B43-E5A3-4111-A847-424BEC21A819}" destId="{87CBEADB-5E5C-46D6-8801-4A6BD8C11E92}" srcOrd="1" destOrd="0" presId="urn:microsoft.com/office/officeart/2018/2/layout/IconCircleList"/>
    <dgm:cxn modelId="{41793E6A-16E5-45BE-B9EE-F711A0561AE9}" type="presParOf" srcId="{70170B43-E5A3-4111-A847-424BEC21A819}" destId="{4641580B-E696-4569-AD8D-D827918CB74F}" srcOrd="2" destOrd="0" presId="urn:microsoft.com/office/officeart/2018/2/layout/IconCircleList"/>
    <dgm:cxn modelId="{8A5C4BE6-375A-462D-9C06-588AB948B930}" type="presParOf" srcId="{4641580B-E696-4569-AD8D-D827918CB74F}" destId="{F2445D1F-2D73-42EF-B7DB-EB14A11B8616}" srcOrd="0" destOrd="0" presId="urn:microsoft.com/office/officeart/2018/2/layout/IconCircleList"/>
    <dgm:cxn modelId="{02F2CA37-269D-4522-8A80-6895D2F388D0}" type="presParOf" srcId="{4641580B-E696-4569-AD8D-D827918CB74F}" destId="{3664593F-C2E7-4C95-AFAE-F8EC65805F51}" srcOrd="1" destOrd="0" presId="urn:microsoft.com/office/officeart/2018/2/layout/IconCircleList"/>
    <dgm:cxn modelId="{740B8EA5-E721-411F-99B0-73675C6C73F9}" type="presParOf" srcId="{4641580B-E696-4569-AD8D-D827918CB74F}" destId="{5D5376B9-4C06-4403-8CCA-A047AFF430E5}" srcOrd="2" destOrd="0" presId="urn:microsoft.com/office/officeart/2018/2/layout/IconCircleList"/>
    <dgm:cxn modelId="{DA509F96-9BE5-4470-8F3E-904B72C7944B}" type="presParOf" srcId="{4641580B-E696-4569-AD8D-D827918CB74F}" destId="{008BC7DD-FF6E-45CF-AF49-2E0C684A110B}" srcOrd="3" destOrd="0" presId="urn:microsoft.com/office/officeart/2018/2/layout/IconCircleList"/>
    <dgm:cxn modelId="{6DA34BF3-9053-4B4D-9F39-B7ACDD1B4BC2}" type="presParOf" srcId="{70170B43-E5A3-4111-A847-424BEC21A819}" destId="{3EFE7F1E-21DC-4687-AA45-088AD6F2879F}" srcOrd="3" destOrd="0" presId="urn:microsoft.com/office/officeart/2018/2/layout/IconCircleList"/>
    <dgm:cxn modelId="{B4A075F7-E75F-4E05-B2CB-0A34F5242CF8}" type="presParOf" srcId="{70170B43-E5A3-4111-A847-424BEC21A819}" destId="{4D802B3B-AE50-4764-983E-2039BB83A077}" srcOrd="4" destOrd="0" presId="urn:microsoft.com/office/officeart/2018/2/layout/IconCircleList"/>
    <dgm:cxn modelId="{F8534E3A-02FB-420F-BE52-3E7870E5B69C}" type="presParOf" srcId="{4D802B3B-AE50-4764-983E-2039BB83A077}" destId="{E56FDAF1-4419-4110-BEDB-D93B091222DC}" srcOrd="0" destOrd="0" presId="urn:microsoft.com/office/officeart/2018/2/layout/IconCircleList"/>
    <dgm:cxn modelId="{EF264EAF-D39F-4FF5-8874-23769C3C8E82}" type="presParOf" srcId="{4D802B3B-AE50-4764-983E-2039BB83A077}" destId="{223B081D-E612-4C4A-84A4-6D8D57EF084C}" srcOrd="1" destOrd="0" presId="urn:microsoft.com/office/officeart/2018/2/layout/IconCircleList"/>
    <dgm:cxn modelId="{BDF9BDDA-09C9-4095-A80C-35D27A4547BB}" type="presParOf" srcId="{4D802B3B-AE50-4764-983E-2039BB83A077}" destId="{4E52B5A7-2AF0-4A3F-A368-492840932794}" srcOrd="2" destOrd="0" presId="urn:microsoft.com/office/officeart/2018/2/layout/IconCircleList"/>
    <dgm:cxn modelId="{E4CF530F-6F87-4034-9057-7015C9F7949B}" type="presParOf" srcId="{4D802B3B-AE50-4764-983E-2039BB83A077}" destId="{088C9D67-9A6D-4371-880E-99146BC1EE32}" srcOrd="3" destOrd="0" presId="urn:microsoft.com/office/officeart/2018/2/layout/IconCircleList"/>
    <dgm:cxn modelId="{B62E3F61-7A69-4DBA-B30D-656BED286219}" type="presParOf" srcId="{70170B43-E5A3-4111-A847-424BEC21A819}" destId="{4D0943D3-B053-42A5-B7DC-5C414C09404A}" srcOrd="5" destOrd="0" presId="urn:microsoft.com/office/officeart/2018/2/layout/IconCircleList"/>
    <dgm:cxn modelId="{5D08A2D7-47AB-4839-806D-564F9801265A}" type="presParOf" srcId="{70170B43-E5A3-4111-A847-424BEC21A819}" destId="{0804DA29-6096-4902-BC53-D1038867E0A1}" srcOrd="6" destOrd="0" presId="urn:microsoft.com/office/officeart/2018/2/layout/IconCircleList"/>
    <dgm:cxn modelId="{32DCC0C9-4432-4C0B-BD19-ADE788C63521}" type="presParOf" srcId="{0804DA29-6096-4902-BC53-D1038867E0A1}" destId="{AC032D9C-E7A9-4D55-AE6A-D28DDE2B2A46}" srcOrd="0" destOrd="0" presId="urn:microsoft.com/office/officeart/2018/2/layout/IconCircleList"/>
    <dgm:cxn modelId="{F5439C80-E2AA-4FB0-8108-979F64D10882}" type="presParOf" srcId="{0804DA29-6096-4902-BC53-D1038867E0A1}" destId="{F2A632C1-0749-4232-B9A9-AD4B2D0DEE3B}" srcOrd="1" destOrd="0" presId="urn:microsoft.com/office/officeart/2018/2/layout/IconCircleList"/>
    <dgm:cxn modelId="{9A7E2AA1-1129-4749-BBEB-DB016B6FDCD4}" type="presParOf" srcId="{0804DA29-6096-4902-BC53-D1038867E0A1}" destId="{E467C73B-F68E-4F24-A238-59A14EC049DD}" srcOrd="2" destOrd="0" presId="urn:microsoft.com/office/officeart/2018/2/layout/IconCircleList"/>
    <dgm:cxn modelId="{C19E1B0C-C959-4DFC-969E-1674CF29B9BF}" type="presParOf" srcId="{0804DA29-6096-4902-BC53-D1038867E0A1}" destId="{030610C5-3BC4-4531-8A00-E3E6434F36A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478518-05C1-4B11-92C5-4160D102C23C}"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03EB793D-E2CB-4E5C-B12B-7846957886A4}">
      <dgm:prSet/>
      <dgm:spPr/>
      <dgm:t>
        <a:bodyPr/>
        <a:lstStyle/>
        <a:p>
          <a:r>
            <a:rPr lang="en-US"/>
            <a:t>Implications:</a:t>
          </a:r>
        </a:p>
      </dgm:t>
    </dgm:pt>
    <dgm:pt modelId="{E29AEAC4-0768-497E-96BC-A1661E690E68}" type="parTrans" cxnId="{2D98C8EE-A7EC-4038-ABBB-E2BBEF586C21}">
      <dgm:prSet/>
      <dgm:spPr/>
      <dgm:t>
        <a:bodyPr/>
        <a:lstStyle/>
        <a:p>
          <a:endParaRPr lang="en-US"/>
        </a:p>
      </dgm:t>
    </dgm:pt>
    <dgm:pt modelId="{70B2479F-B11A-4098-8660-A727377957EC}" type="sibTrans" cxnId="{2D98C8EE-A7EC-4038-ABBB-E2BBEF586C21}">
      <dgm:prSet/>
      <dgm:spPr/>
      <dgm:t>
        <a:bodyPr/>
        <a:lstStyle/>
        <a:p>
          <a:endParaRPr lang="en-US"/>
        </a:p>
      </dgm:t>
    </dgm:pt>
    <dgm:pt modelId="{982D88C6-6E75-43BE-B48D-9E842B0DBAD6}">
      <dgm:prSet/>
      <dgm:spPr/>
      <dgm:t>
        <a:bodyPr/>
        <a:lstStyle/>
        <a:p>
          <a:r>
            <a:rPr lang="en-US"/>
            <a:t>Curricular Performance: most critical factors are related to students' performance in curricular units, especially in the second semester. This suggests focusing on supporting students academically during these periods.</a:t>
          </a:r>
        </a:p>
      </dgm:t>
    </dgm:pt>
    <dgm:pt modelId="{917DD7D5-3FCE-4FFC-A473-EAA47AB776B7}" type="parTrans" cxnId="{774A72C3-0307-44E4-B431-A2BB0FADBDEE}">
      <dgm:prSet/>
      <dgm:spPr/>
      <dgm:t>
        <a:bodyPr/>
        <a:lstStyle/>
        <a:p>
          <a:endParaRPr lang="en-US"/>
        </a:p>
      </dgm:t>
    </dgm:pt>
    <dgm:pt modelId="{195F9B6F-8C0A-489D-B1DC-9C605BDFE9CD}" type="sibTrans" cxnId="{774A72C3-0307-44E4-B431-A2BB0FADBDEE}">
      <dgm:prSet/>
      <dgm:spPr/>
      <dgm:t>
        <a:bodyPr/>
        <a:lstStyle/>
        <a:p>
          <a:endParaRPr lang="en-US"/>
        </a:p>
      </dgm:t>
    </dgm:pt>
    <dgm:pt modelId="{D5C30D04-4E7B-4D73-8D9A-7C302FB61B26}">
      <dgm:prSet/>
      <dgm:spPr/>
      <dgm:t>
        <a:bodyPr/>
        <a:lstStyle/>
        <a:p>
          <a:r>
            <a:rPr lang="en-US"/>
            <a:t>Financial Stability: Features like tuition fee status and scholarships highlight the importance of financial stability in student success.</a:t>
          </a:r>
        </a:p>
      </dgm:t>
    </dgm:pt>
    <dgm:pt modelId="{9D0C7F3F-230E-4207-90F8-EE559389A1DC}" type="parTrans" cxnId="{7ECB39F3-F10E-4018-9D58-6E68901F0CC3}">
      <dgm:prSet/>
      <dgm:spPr/>
      <dgm:t>
        <a:bodyPr/>
        <a:lstStyle/>
        <a:p>
          <a:endParaRPr lang="en-US"/>
        </a:p>
      </dgm:t>
    </dgm:pt>
    <dgm:pt modelId="{DC9A2D61-FDFB-4664-AB14-5AE66FF3DDD1}" type="sibTrans" cxnId="{7ECB39F3-F10E-4018-9D58-6E68901F0CC3}">
      <dgm:prSet/>
      <dgm:spPr/>
      <dgm:t>
        <a:bodyPr/>
        <a:lstStyle/>
        <a:p>
          <a:endParaRPr lang="en-US"/>
        </a:p>
      </dgm:t>
    </dgm:pt>
    <dgm:pt modelId="{AC69CC42-DD38-4D33-8102-47BE634D39EA}">
      <dgm:prSet/>
      <dgm:spPr/>
      <dgm:t>
        <a:bodyPr/>
        <a:lstStyle/>
        <a:p>
          <a:r>
            <a:rPr lang="en-US"/>
            <a:t>Demographic Factors: Age and gender also play a role, although less significant than academic performance.</a:t>
          </a:r>
        </a:p>
      </dgm:t>
    </dgm:pt>
    <dgm:pt modelId="{CD3E7504-F917-4C5A-8CAC-B0684E70888F}" type="parTrans" cxnId="{F72FFED3-0141-46AC-BA90-3970AC7A0EF7}">
      <dgm:prSet/>
      <dgm:spPr/>
      <dgm:t>
        <a:bodyPr/>
        <a:lstStyle/>
        <a:p>
          <a:endParaRPr lang="en-US"/>
        </a:p>
      </dgm:t>
    </dgm:pt>
    <dgm:pt modelId="{5CDDF46B-4DF1-426E-9B7F-5954F5A9701F}" type="sibTrans" cxnId="{F72FFED3-0141-46AC-BA90-3970AC7A0EF7}">
      <dgm:prSet/>
      <dgm:spPr/>
      <dgm:t>
        <a:bodyPr/>
        <a:lstStyle/>
        <a:p>
          <a:endParaRPr lang="en-US"/>
        </a:p>
      </dgm:t>
    </dgm:pt>
    <dgm:pt modelId="{187AD534-64A8-41DD-B2F6-5D3C3A41DFC9}" type="pres">
      <dgm:prSet presAssocID="{CC478518-05C1-4B11-92C5-4160D102C23C}" presName="linearFlow" presStyleCnt="0">
        <dgm:presLayoutVars>
          <dgm:resizeHandles val="exact"/>
        </dgm:presLayoutVars>
      </dgm:prSet>
      <dgm:spPr/>
    </dgm:pt>
    <dgm:pt modelId="{689EDFB4-724D-4F7C-837F-61B5D509DB52}" type="pres">
      <dgm:prSet presAssocID="{03EB793D-E2CB-4E5C-B12B-7846957886A4}" presName="node" presStyleLbl="node1" presStyleIdx="0" presStyleCnt="1" custLinFactNeighborX="2694" custLinFactNeighborY="-2673">
        <dgm:presLayoutVars>
          <dgm:bulletEnabled val="1"/>
        </dgm:presLayoutVars>
      </dgm:prSet>
      <dgm:spPr/>
    </dgm:pt>
  </dgm:ptLst>
  <dgm:cxnLst>
    <dgm:cxn modelId="{8E8A9A30-6C93-4562-89DA-DE37E084652C}" type="presOf" srcId="{D5C30D04-4E7B-4D73-8D9A-7C302FB61B26}" destId="{689EDFB4-724D-4F7C-837F-61B5D509DB52}" srcOrd="0" destOrd="2" presId="urn:microsoft.com/office/officeart/2005/8/layout/process2"/>
    <dgm:cxn modelId="{54B6F750-CB0E-4B65-BDD7-DA065EDB469E}" type="presOf" srcId="{CC478518-05C1-4B11-92C5-4160D102C23C}" destId="{187AD534-64A8-41DD-B2F6-5D3C3A41DFC9}" srcOrd="0" destOrd="0" presId="urn:microsoft.com/office/officeart/2005/8/layout/process2"/>
    <dgm:cxn modelId="{FB0E7354-35C3-432F-8D0C-6B026347C6D8}" type="presOf" srcId="{03EB793D-E2CB-4E5C-B12B-7846957886A4}" destId="{689EDFB4-724D-4F7C-837F-61B5D509DB52}" srcOrd="0" destOrd="0" presId="urn:microsoft.com/office/officeart/2005/8/layout/process2"/>
    <dgm:cxn modelId="{01E84597-BE79-4238-B152-9347F9C383F8}" type="presOf" srcId="{982D88C6-6E75-43BE-B48D-9E842B0DBAD6}" destId="{689EDFB4-724D-4F7C-837F-61B5D509DB52}" srcOrd="0" destOrd="1" presId="urn:microsoft.com/office/officeart/2005/8/layout/process2"/>
    <dgm:cxn modelId="{8BF840BC-C155-4F67-B7D5-561A3CE6EE9A}" type="presOf" srcId="{AC69CC42-DD38-4D33-8102-47BE634D39EA}" destId="{689EDFB4-724D-4F7C-837F-61B5D509DB52}" srcOrd="0" destOrd="3" presId="urn:microsoft.com/office/officeart/2005/8/layout/process2"/>
    <dgm:cxn modelId="{774A72C3-0307-44E4-B431-A2BB0FADBDEE}" srcId="{03EB793D-E2CB-4E5C-B12B-7846957886A4}" destId="{982D88C6-6E75-43BE-B48D-9E842B0DBAD6}" srcOrd="0" destOrd="0" parTransId="{917DD7D5-3FCE-4FFC-A473-EAA47AB776B7}" sibTransId="{195F9B6F-8C0A-489D-B1DC-9C605BDFE9CD}"/>
    <dgm:cxn modelId="{F72FFED3-0141-46AC-BA90-3970AC7A0EF7}" srcId="{03EB793D-E2CB-4E5C-B12B-7846957886A4}" destId="{AC69CC42-DD38-4D33-8102-47BE634D39EA}" srcOrd="2" destOrd="0" parTransId="{CD3E7504-F917-4C5A-8CAC-B0684E70888F}" sibTransId="{5CDDF46B-4DF1-426E-9B7F-5954F5A9701F}"/>
    <dgm:cxn modelId="{2D98C8EE-A7EC-4038-ABBB-E2BBEF586C21}" srcId="{CC478518-05C1-4B11-92C5-4160D102C23C}" destId="{03EB793D-E2CB-4E5C-B12B-7846957886A4}" srcOrd="0" destOrd="0" parTransId="{E29AEAC4-0768-497E-96BC-A1661E690E68}" sibTransId="{70B2479F-B11A-4098-8660-A727377957EC}"/>
    <dgm:cxn modelId="{7ECB39F3-F10E-4018-9D58-6E68901F0CC3}" srcId="{03EB793D-E2CB-4E5C-B12B-7846957886A4}" destId="{D5C30D04-4E7B-4D73-8D9A-7C302FB61B26}" srcOrd="1" destOrd="0" parTransId="{9D0C7F3F-230E-4207-90F8-EE559389A1DC}" sibTransId="{DC9A2D61-FDFB-4664-AB14-5AE66FF3DDD1}"/>
    <dgm:cxn modelId="{55A12C7D-66DF-4935-8192-CBEDFE84996E}" type="presParOf" srcId="{187AD534-64A8-41DD-B2F6-5D3C3A41DFC9}" destId="{689EDFB4-724D-4F7C-837F-61B5D509DB52}" srcOrd="0"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31577-2949-4894-A2B4-B41D6B801555}">
      <dsp:nvSpPr>
        <dsp:cNvPr id="0" name=""/>
        <dsp:cNvSpPr/>
      </dsp:nvSpPr>
      <dsp:spPr>
        <a:xfrm>
          <a:off x="0" y="955306"/>
          <a:ext cx="47262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DDCC7-953E-44B2-81CE-8221987A0D26}">
      <dsp:nvSpPr>
        <dsp:cNvPr id="0" name=""/>
        <dsp:cNvSpPr/>
      </dsp:nvSpPr>
      <dsp:spPr>
        <a:xfrm>
          <a:off x="533501" y="1352126"/>
          <a:ext cx="970003" cy="970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E0CD40-4298-41D1-AFD6-2C143BBA5C68}">
      <dsp:nvSpPr>
        <dsp:cNvPr id="0" name=""/>
        <dsp:cNvSpPr/>
      </dsp:nvSpPr>
      <dsp:spPr>
        <a:xfrm>
          <a:off x="2037007" y="955306"/>
          <a:ext cx="26891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844550">
            <a:lnSpc>
              <a:spcPct val="90000"/>
            </a:lnSpc>
            <a:spcBef>
              <a:spcPct val="0"/>
            </a:spcBef>
            <a:spcAft>
              <a:spcPct val="35000"/>
            </a:spcAft>
            <a:buNone/>
          </a:pPr>
          <a:r>
            <a:rPr lang="en-US" sz="1900" kern="1200"/>
            <a:t>Overview of the dataset</a:t>
          </a:r>
        </a:p>
      </dsp:txBody>
      <dsp:txXfrm>
        <a:off x="2037007" y="955306"/>
        <a:ext cx="2689193" cy="1763642"/>
      </dsp:txXfrm>
    </dsp:sp>
    <dsp:sp modelId="{D3542674-0D69-431E-8E7A-0927B8813E41}">
      <dsp:nvSpPr>
        <dsp:cNvPr id="0" name=""/>
        <dsp:cNvSpPr/>
      </dsp:nvSpPr>
      <dsp:spPr>
        <a:xfrm>
          <a:off x="0" y="3159859"/>
          <a:ext cx="47262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F76417-A30B-4B2F-B5F9-6D45028B35DA}">
      <dsp:nvSpPr>
        <dsp:cNvPr id="0" name=""/>
        <dsp:cNvSpPr/>
      </dsp:nvSpPr>
      <dsp:spPr>
        <a:xfrm>
          <a:off x="533501" y="3556679"/>
          <a:ext cx="970003" cy="970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FC31EB-816E-4E9F-9DCB-20F633AD08EC}">
      <dsp:nvSpPr>
        <dsp:cNvPr id="0" name=""/>
        <dsp:cNvSpPr/>
      </dsp:nvSpPr>
      <dsp:spPr>
        <a:xfrm>
          <a:off x="2037007" y="3159859"/>
          <a:ext cx="26891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844550">
            <a:lnSpc>
              <a:spcPct val="90000"/>
            </a:lnSpc>
            <a:spcBef>
              <a:spcPct val="0"/>
            </a:spcBef>
            <a:spcAft>
              <a:spcPct val="35000"/>
            </a:spcAft>
            <a:buNone/>
          </a:pPr>
          <a:r>
            <a:rPr lang="en-US" sz="1900" kern="1200"/>
            <a:t>Objective: Predict student outcomes based on various socioeconomic features</a:t>
          </a:r>
        </a:p>
      </dsp:txBody>
      <dsp:txXfrm>
        <a:off x="2037007" y="3159859"/>
        <a:ext cx="2689193" cy="1763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52EA2-839D-475F-91C7-2E7BFBB23D2A}">
      <dsp:nvSpPr>
        <dsp:cNvPr id="0" name=""/>
        <dsp:cNvSpPr/>
      </dsp:nvSpPr>
      <dsp:spPr>
        <a:xfrm>
          <a:off x="0" y="0"/>
          <a:ext cx="6072759" cy="89906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Handling categorical and numerical features: </a:t>
          </a:r>
        </a:p>
      </dsp:txBody>
      <dsp:txXfrm>
        <a:off x="26333" y="26333"/>
        <a:ext cx="4997410" cy="846395"/>
      </dsp:txXfrm>
    </dsp:sp>
    <dsp:sp modelId="{AD3BF06D-497A-456E-ACA3-AEB92D3819A8}">
      <dsp:nvSpPr>
        <dsp:cNvPr id="0" name=""/>
        <dsp:cNvSpPr/>
      </dsp:nvSpPr>
      <dsp:spPr>
        <a:xfrm>
          <a:off x="453485" y="1023931"/>
          <a:ext cx="6072759" cy="899061"/>
        </a:xfrm>
        <a:prstGeom prst="roundRect">
          <a:avLst>
            <a:gd name="adj" fmla="val 10000"/>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Converted categorical variables to numerical ones using Label Encoding</a:t>
          </a:r>
          <a:r>
            <a:rPr lang="en-US" sz="1400" kern="1200" dirty="0"/>
            <a:t>.</a:t>
          </a:r>
        </a:p>
      </dsp:txBody>
      <dsp:txXfrm>
        <a:off x="479818" y="1050264"/>
        <a:ext cx="4982217" cy="846395"/>
      </dsp:txXfrm>
    </dsp:sp>
    <dsp:sp modelId="{83E09436-EEFA-42EC-9878-A3CCC2321666}">
      <dsp:nvSpPr>
        <dsp:cNvPr id="0" name=""/>
        <dsp:cNvSpPr/>
      </dsp:nvSpPr>
      <dsp:spPr>
        <a:xfrm>
          <a:off x="906970" y="2047862"/>
          <a:ext cx="6072759" cy="899061"/>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 Encoding the target variable: Converted 'Target' to numerical values.</a:t>
          </a:r>
        </a:p>
      </dsp:txBody>
      <dsp:txXfrm>
        <a:off x="933303" y="2074195"/>
        <a:ext cx="4982217" cy="846395"/>
      </dsp:txXfrm>
    </dsp:sp>
    <dsp:sp modelId="{8F3720E8-7860-4B97-90CF-C3C0F4D724DD}">
      <dsp:nvSpPr>
        <dsp:cNvPr id="0" name=""/>
        <dsp:cNvSpPr/>
      </dsp:nvSpPr>
      <dsp:spPr>
        <a:xfrm>
          <a:off x="1360455" y="3071794"/>
          <a:ext cx="6072759" cy="899061"/>
        </a:xfrm>
        <a:prstGeom prst="roundRect">
          <a:avLst>
            <a:gd name="adj" fmla="val 10000"/>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Splitting the data: Divided the dataset into training and testing sets.</a:t>
          </a:r>
        </a:p>
      </dsp:txBody>
      <dsp:txXfrm>
        <a:off x="1386788" y="3098127"/>
        <a:ext cx="4982217" cy="846395"/>
      </dsp:txXfrm>
    </dsp:sp>
    <dsp:sp modelId="{856E6FD8-B638-4B15-B976-EC6FA7E4BD8A}">
      <dsp:nvSpPr>
        <dsp:cNvPr id="0" name=""/>
        <dsp:cNvSpPr/>
      </dsp:nvSpPr>
      <dsp:spPr>
        <a:xfrm>
          <a:off x="1813940" y="4095725"/>
          <a:ext cx="6072759" cy="899061"/>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Ensuring data quality: Checked for missing values and handled them appropriately.</a:t>
          </a:r>
        </a:p>
      </dsp:txBody>
      <dsp:txXfrm>
        <a:off x="1840273" y="4122058"/>
        <a:ext cx="4982217" cy="846395"/>
      </dsp:txXfrm>
    </dsp:sp>
    <dsp:sp modelId="{FE7B3E15-0CB9-49C8-8DBE-238D65382F1E}">
      <dsp:nvSpPr>
        <dsp:cNvPr id="0" name=""/>
        <dsp:cNvSpPr/>
      </dsp:nvSpPr>
      <dsp:spPr>
        <a:xfrm>
          <a:off x="5488368" y="656814"/>
          <a:ext cx="584390" cy="584390"/>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619856" y="656814"/>
        <a:ext cx="321414" cy="439753"/>
      </dsp:txXfrm>
    </dsp:sp>
    <dsp:sp modelId="{F16CAA0C-D4AC-4432-8D09-1C656F423E93}">
      <dsp:nvSpPr>
        <dsp:cNvPr id="0" name=""/>
        <dsp:cNvSpPr/>
      </dsp:nvSpPr>
      <dsp:spPr>
        <a:xfrm>
          <a:off x="5941854" y="1680745"/>
          <a:ext cx="584390" cy="584390"/>
        </a:xfrm>
        <a:prstGeom prst="downArrow">
          <a:avLst>
            <a:gd name="adj1" fmla="val 55000"/>
            <a:gd name="adj2" fmla="val 45000"/>
          </a:avLst>
        </a:prstGeom>
        <a:solidFill>
          <a:schemeClr val="accent5">
            <a:tint val="40000"/>
            <a:alpha val="90000"/>
            <a:hueOff val="-3580161"/>
            <a:satOff val="16084"/>
            <a:lumOff val="1106"/>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073342" y="1680745"/>
        <a:ext cx="321414" cy="439753"/>
      </dsp:txXfrm>
    </dsp:sp>
    <dsp:sp modelId="{9C61530F-9852-441A-A353-10B11257A002}">
      <dsp:nvSpPr>
        <dsp:cNvPr id="0" name=""/>
        <dsp:cNvSpPr/>
      </dsp:nvSpPr>
      <dsp:spPr>
        <a:xfrm>
          <a:off x="6395339" y="2689692"/>
          <a:ext cx="584390" cy="584390"/>
        </a:xfrm>
        <a:prstGeom prst="downArrow">
          <a:avLst>
            <a:gd name="adj1" fmla="val 55000"/>
            <a:gd name="adj2" fmla="val 45000"/>
          </a:avLst>
        </a:prstGeom>
        <a:solidFill>
          <a:schemeClr val="accent5">
            <a:tint val="40000"/>
            <a:alpha val="90000"/>
            <a:hueOff val="-7160321"/>
            <a:satOff val="32169"/>
            <a:lumOff val="2211"/>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526827" y="2689692"/>
        <a:ext cx="321414" cy="439753"/>
      </dsp:txXfrm>
    </dsp:sp>
    <dsp:sp modelId="{7935E119-BEB3-4BDA-9BDA-7EE24C661CD5}">
      <dsp:nvSpPr>
        <dsp:cNvPr id="0" name=""/>
        <dsp:cNvSpPr/>
      </dsp:nvSpPr>
      <dsp:spPr>
        <a:xfrm>
          <a:off x="6848824" y="3723613"/>
          <a:ext cx="584390" cy="584390"/>
        </a:xfrm>
        <a:prstGeom prst="downArrow">
          <a:avLst>
            <a:gd name="adj1" fmla="val 55000"/>
            <a:gd name="adj2" fmla="val 45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980312" y="3723613"/>
        <a:ext cx="321414" cy="439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DF681-7219-417D-9C0D-235DAF5E6234}">
      <dsp:nvSpPr>
        <dsp:cNvPr id="0" name=""/>
        <dsp:cNvSpPr/>
      </dsp:nvSpPr>
      <dsp:spPr>
        <a:xfrm>
          <a:off x="145153" y="800136"/>
          <a:ext cx="1005669" cy="100566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F9DFF-22AE-4F02-9AA6-9EA1E2DF11C8}">
      <dsp:nvSpPr>
        <dsp:cNvPr id="0" name=""/>
        <dsp:cNvSpPr/>
      </dsp:nvSpPr>
      <dsp:spPr>
        <a:xfrm>
          <a:off x="356344" y="1011326"/>
          <a:ext cx="583288" cy="58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4DC491-B379-4A56-8BB4-A51D6998B3BE}">
      <dsp:nvSpPr>
        <dsp:cNvPr id="0" name=""/>
        <dsp:cNvSpPr/>
      </dsp:nvSpPr>
      <dsp:spPr>
        <a:xfrm>
          <a:off x="1366323"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Model used: RandomForestClassifier</a:t>
          </a:r>
        </a:p>
      </dsp:txBody>
      <dsp:txXfrm>
        <a:off x="1366323" y="800136"/>
        <a:ext cx="2370505" cy="1005669"/>
      </dsp:txXfrm>
    </dsp:sp>
    <dsp:sp modelId="{F2445D1F-2D73-42EF-B7DB-EB14A11B8616}">
      <dsp:nvSpPr>
        <dsp:cNvPr id="0" name=""/>
        <dsp:cNvSpPr/>
      </dsp:nvSpPr>
      <dsp:spPr>
        <a:xfrm>
          <a:off x="4149871" y="800136"/>
          <a:ext cx="1005669" cy="100566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64593F-C2E7-4C95-AFAE-F8EC65805F51}">
      <dsp:nvSpPr>
        <dsp:cNvPr id="0" name=""/>
        <dsp:cNvSpPr/>
      </dsp:nvSpPr>
      <dsp:spPr>
        <a:xfrm>
          <a:off x="4361061" y="1011326"/>
          <a:ext cx="583288" cy="58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8BC7DD-FF6E-45CF-AF49-2E0C684A110B}">
      <dsp:nvSpPr>
        <dsp:cNvPr id="0" name=""/>
        <dsp:cNvSpPr/>
      </dsp:nvSpPr>
      <dsp:spPr>
        <a:xfrm>
          <a:off x="5371040"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Mean Cross-validation results: 76%</a:t>
          </a:r>
        </a:p>
      </dsp:txBody>
      <dsp:txXfrm>
        <a:off x="5371040" y="800136"/>
        <a:ext cx="2370505" cy="1005669"/>
      </dsp:txXfrm>
    </dsp:sp>
    <dsp:sp modelId="{E56FDAF1-4419-4110-BEDB-D93B091222DC}">
      <dsp:nvSpPr>
        <dsp:cNvPr id="0" name=""/>
        <dsp:cNvSpPr/>
      </dsp:nvSpPr>
      <dsp:spPr>
        <a:xfrm>
          <a:off x="145153" y="2545532"/>
          <a:ext cx="1005669" cy="100566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3B081D-E612-4C4A-84A4-6D8D57EF084C}">
      <dsp:nvSpPr>
        <dsp:cNvPr id="0" name=""/>
        <dsp:cNvSpPr/>
      </dsp:nvSpPr>
      <dsp:spPr>
        <a:xfrm>
          <a:off x="356344" y="2756723"/>
          <a:ext cx="583288" cy="583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8C9D67-9A6D-4371-880E-99146BC1EE32}">
      <dsp:nvSpPr>
        <dsp:cNvPr id="0" name=""/>
        <dsp:cNvSpPr/>
      </dsp:nvSpPr>
      <dsp:spPr>
        <a:xfrm>
          <a:off x="1366323"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Training accuracy: 81%</a:t>
          </a:r>
        </a:p>
      </dsp:txBody>
      <dsp:txXfrm>
        <a:off x="1366323" y="2545532"/>
        <a:ext cx="2370505" cy="1005669"/>
      </dsp:txXfrm>
    </dsp:sp>
    <dsp:sp modelId="{AC032D9C-E7A9-4D55-AE6A-D28DDE2B2A46}">
      <dsp:nvSpPr>
        <dsp:cNvPr id="0" name=""/>
        <dsp:cNvSpPr/>
      </dsp:nvSpPr>
      <dsp:spPr>
        <a:xfrm>
          <a:off x="4149871" y="2545532"/>
          <a:ext cx="1005669" cy="100566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632C1-0749-4232-B9A9-AD4B2D0DEE3B}">
      <dsp:nvSpPr>
        <dsp:cNvPr id="0" name=""/>
        <dsp:cNvSpPr/>
      </dsp:nvSpPr>
      <dsp:spPr>
        <a:xfrm>
          <a:off x="4361061" y="2756723"/>
          <a:ext cx="583288" cy="5832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0610C5-3BC4-4531-8A00-E3E6434F36A5}">
      <dsp:nvSpPr>
        <dsp:cNvPr id="0" name=""/>
        <dsp:cNvSpPr/>
      </dsp:nvSpPr>
      <dsp:spPr>
        <a:xfrm>
          <a:off x="5371040"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Testing accuracy:  80%</a:t>
          </a:r>
        </a:p>
      </dsp:txBody>
      <dsp:txXfrm>
        <a:off x="5371040" y="2545532"/>
        <a:ext cx="2370505" cy="10056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EDFB4-724D-4F7C-837F-61B5D509DB52}">
      <dsp:nvSpPr>
        <dsp:cNvPr id="0" name=""/>
        <dsp:cNvSpPr/>
      </dsp:nvSpPr>
      <dsp:spPr>
        <a:xfrm>
          <a:off x="0" y="0"/>
          <a:ext cx="4572000" cy="30132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Implications:</a:t>
          </a:r>
        </a:p>
        <a:p>
          <a:pPr marL="114300" lvl="1" indent="-114300" algn="l" defTabSz="622300">
            <a:lnSpc>
              <a:spcPct val="90000"/>
            </a:lnSpc>
            <a:spcBef>
              <a:spcPct val="0"/>
            </a:spcBef>
            <a:spcAft>
              <a:spcPct val="15000"/>
            </a:spcAft>
            <a:buChar char="•"/>
          </a:pPr>
          <a:r>
            <a:rPr lang="en-US" sz="1400" kern="1200"/>
            <a:t>Curricular Performance: most critical factors are related to students' performance in curricular units, especially in the second semester. This suggests focusing on supporting students academically during these periods.</a:t>
          </a:r>
        </a:p>
        <a:p>
          <a:pPr marL="114300" lvl="1" indent="-114300" algn="l" defTabSz="622300">
            <a:lnSpc>
              <a:spcPct val="90000"/>
            </a:lnSpc>
            <a:spcBef>
              <a:spcPct val="0"/>
            </a:spcBef>
            <a:spcAft>
              <a:spcPct val="15000"/>
            </a:spcAft>
            <a:buChar char="•"/>
          </a:pPr>
          <a:r>
            <a:rPr lang="en-US" sz="1400" kern="1200"/>
            <a:t>Financial Stability: Features like tuition fee status and scholarships highlight the importance of financial stability in student success.</a:t>
          </a:r>
        </a:p>
        <a:p>
          <a:pPr marL="114300" lvl="1" indent="-114300" algn="l" defTabSz="622300">
            <a:lnSpc>
              <a:spcPct val="90000"/>
            </a:lnSpc>
            <a:spcBef>
              <a:spcPct val="0"/>
            </a:spcBef>
            <a:spcAft>
              <a:spcPct val="15000"/>
            </a:spcAft>
            <a:buChar char="•"/>
          </a:pPr>
          <a:r>
            <a:rPr lang="en-US" sz="1400" kern="1200"/>
            <a:t>Demographic Factors: Age and gender also play a role, although less significant than academic performance.</a:t>
          </a:r>
        </a:p>
      </dsp:txBody>
      <dsp:txXfrm>
        <a:off x="88255" y="88255"/>
        <a:ext cx="4395490" cy="28367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468FF-DB40-41FF-B4C2-C59E4651F8AF}" type="datetimeFigureOut">
              <a:rPr lang="en-GB" smtClean="0"/>
              <a:t>16/05/2024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88101-39C5-4A03-84BB-CE0CFBCB8166}" type="slidenum">
              <a:rPr lang="en-GB" smtClean="0"/>
              <a:t>‹#›</a:t>
            </a:fld>
            <a:endParaRPr lang="en-GB"/>
          </a:p>
        </p:txBody>
      </p:sp>
    </p:spTree>
    <p:extLst>
      <p:ext uri="{BB962C8B-B14F-4D97-AF65-F5344CB8AC3E}">
        <p14:creationId xmlns:p14="http://schemas.microsoft.com/office/powerpoint/2010/main" val="1564692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688101-39C5-4A03-84BB-CE0CFBCB8166}" type="slidenum">
              <a:rPr lang="en-GB" smtClean="0"/>
              <a:t>5</a:t>
            </a:fld>
            <a:endParaRPr lang="en-GB"/>
          </a:p>
        </p:txBody>
      </p:sp>
    </p:spTree>
    <p:extLst>
      <p:ext uri="{BB962C8B-B14F-4D97-AF65-F5344CB8AC3E}">
        <p14:creationId xmlns:p14="http://schemas.microsoft.com/office/powerpoint/2010/main" val="917429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jpeg"/><Relationship Id="rId7"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jpeg"/><Relationship Id="rId7" Type="http://schemas.openxmlformats.org/officeDocument/2006/relationships/diagramColors" Target="../diagrams/colors4.xml"/><Relationship Id="rId2" Type="http://schemas.openxmlformats.org/officeDocument/2006/relationships/image" Target="../media/image20.jpeg"/><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C8130AF-515B-67B8-3C80-4DF88E990989}"/>
              </a:ext>
            </a:extLst>
          </p:cNvPr>
          <p:cNvPicPr>
            <a:picLocks noChangeAspect="1"/>
          </p:cNvPicPr>
          <p:nvPr/>
        </p:nvPicPr>
        <p:blipFill rotWithShape="1">
          <a:blip r:embed="rId2">
            <a:alphaModFix amt="50000"/>
          </a:blip>
          <a:srcRect l="17021"/>
          <a:stretch/>
        </p:blipFill>
        <p:spPr>
          <a:xfrm>
            <a:off x="-2285" y="10"/>
            <a:ext cx="9143999" cy="6857990"/>
          </a:xfrm>
          <a:prstGeom prst="rect">
            <a:avLst/>
          </a:prstGeom>
        </p:spPr>
      </p:pic>
      <p:sp>
        <p:nvSpPr>
          <p:cNvPr id="2" name="Title 1">
            <a:extLst>
              <a:ext uri="{FF2B5EF4-FFF2-40B4-BE49-F238E27FC236}">
                <a16:creationId xmlns:a16="http://schemas.microsoft.com/office/drawing/2014/main" id="{C656FBE5-092D-92A3-CBCD-5690954C6007}"/>
              </a:ext>
            </a:extLst>
          </p:cNvPr>
          <p:cNvSpPr>
            <a:spLocks noGrp="1"/>
          </p:cNvSpPr>
          <p:nvPr>
            <p:ph type="ctrTitle"/>
          </p:nvPr>
        </p:nvSpPr>
        <p:spPr>
          <a:xfrm>
            <a:off x="1143000" y="1122363"/>
            <a:ext cx="6858000" cy="3063240"/>
          </a:xfrm>
        </p:spPr>
        <p:txBody>
          <a:bodyPr>
            <a:normAutofit/>
          </a:bodyPr>
          <a:lstStyle/>
          <a:p>
            <a:pPr>
              <a:lnSpc>
                <a:spcPct val="90000"/>
              </a:lnSpc>
            </a:pPr>
            <a:r>
              <a:rPr kumimoji="0" lang="en-US" sz="3600" b="0" i="0" u="none" strike="noStrike" kern="1200" cap="none" spc="0" normalizeH="0" baseline="0" noProof="0">
                <a:ln>
                  <a:noFill/>
                </a:ln>
                <a:solidFill>
                  <a:schemeClr val="bg1"/>
                </a:solidFill>
                <a:effectLst/>
                <a:uLnTx/>
                <a:uFillTx/>
                <a:latin typeface="Calibri"/>
                <a:ea typeface="+mj-ea"/>
                <a:cs typeface="+mj-cs"/>
              </a:rPr>
              <a:t>Analyzing and Predicting Student Outcomes in Higher Education: An Insightful Exploration of Academic Performance and Socioeconomic Factors</a:t>
            </a:r>
            <a:endParaRPr lang="en-GB" sz="3600">
              <a:solidFill>
                <a:schemeClr val="bg1"/>
              </a:solidFill>
            </a:endParaRPr>
          </a:p>
        </p:txBody>
      </p:sp>
      <p:sp>
        <p:nvSpPr>
          <p:cNvPr id="3" name="Subtitle 2">
            <a:extLst>
              <a:ext uri="{FF2B5EF4-FFF2-40B4-BE49-F238E27FC236}">
                <a16:creationId xmlns:a16="http://schemas.microsoft.com/office/drawing/2014/main" id="{0E5A26E6-DC96-A937-CABA-C6174574372A}"/>
              </a:ext>
            </a:extLst>
          </p:cNvPr>
          <p:cNvSpPr>
            <a:spLocks noGrp="1"/>
          </p:cNvSpPr>
          <p:nvPr>
            <p:ph type="subTitle" idx="1"/>
          </p:nvPr>
        </p:nvSpPr>
        <p:spPr>
          <a:xfrm>
            <a:off x="1145286" y="4599432"/>
            <a:ext cx="6858000" cy="1536192"/>
          </a:xfrm>
        </p:spPr>
        <p:txBody>
          <a:bodyPr>
            <a:normAutofit/>
          </a:bodyPr>
          <a:lstStyle/>
          <a:p>
            <a:pPr>
              <a:lnSpc>
                <a:spcPct val="90000"/>
              </a:lnSpc>
            </a:pPr>
            <a:r>
              <a:rPr lang="en-US" sz="3000">
                <a:solidFill>
                  <a:schemeClr val="bg1"/>
                </a:solidFill>
              </a:rPr>
              <a:t>ASNA JAMSHID</a:t>
            </a:r>
          </a:p>
          <a:p>
            <a:pPr>
              <a:lnSpc>
                <a:spcPct val="90000"/>
              </a:lnSpc>
            </a:pPr>
            <a:r>
              <a:rPr lang="en-US" sz="3000">
                <a:solidFill>
                  <a:schemeClr val="bg1"/>
                </a:solidFill>
              </a:rPr>
              <a:t>PROJECT-3</a:t>
            </a:r>
          </a:p>
          <a:p>
            <a:pPr>
              <a:lnSpc>
                <a:spcPct val="90000"/>
              </a:lnSpc>
            </a:pPr>
            <a:r>
              <a:rPr lang="en-US" sz="3000">
                <a:solidFill>
                  <a:schemeClr val="bg1"/>
                </a:solidFill>
              </a:rPr>
              <a:t>OESON TRAINING AND INTERNSHIP</a:t>
            </a:r>
          </a:p>
          <a:p>
            <a:pPr>
              <a:lnSpc>
                <a:spcPct val="90000"/>
              </a:lnSpc>
            </a:pPr>
            <a:endParaRPr lang="en-GB" sz="3000">
              <a:solidFill>
                <a:schemeClr val="bg1"/>
              </a:solidFill>
            </a:endParaRPr>
          </a:p>
        </p:txBody>
      </p:sp>
      <p:sp>
        <p:nvSpPr>
          <p:cNvPr id="4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4368623"/>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99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7544" y="536210"/>
            <a:ext cx="304800" cy="322326"/>
            <a:chOff x="215328" y="-46937"/>
            <a:chExt cx="304800" cy="2773841"/>
          </a:xfrm>
        </p:grpSpPr>
        <p:cxnSp>
          <p:nvCxnSpPr>
            <p:cNvPr id="72" name="Straight Connector 71">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5BE0D975-7725-493F-8862-ED40C46BE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103" name="Oval 102">
              <a:extLst>
                <a:ext uri="{FF2B5EF4-FFF2-40B4-BE49-F238E27FC236}">
                  <a16:creationId xmlns:a16="http://schemas.microsoft.com/office/drawing/2014/main" id="{683F0D96-8CD4-4CDE-B0CC-657797260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924C51D7-954A-4143-B39C-4752FA3B6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B491EF17-1635-4AEB-AC11-07BA2A119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2F202BA-4686-4BC5-8CA5-60010A0FC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753C14B0-1161-49D1-9AAC-B4BAD7436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C8E96422-DF7F-4DB7-9786-EABEBF8BC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descr="Close up of ruler">
            <a:extLst>
              <a:ext uri="{FF2B5EF4-FFF2-40B4-BE49-F238E27FC236}">
                <a16:creationId xmlns:a16="http://schemas.microsoft.com/office/drawing/2014/main" id="{44A70013-5C62-18D5-D9D3-EEED998B65AD}"/>
              </a:ext>
            </a:extLst>
          </p:cNvPr>
          <p:cNvPicPr>
            <a:picLocks noChangeAspect="1"/>
          </p:cNvPicPr>
          <p:nvPr/>
        </p:nvPicPr>
        <p:blipFill rotWithShape="1">
          <a:blip r:embed="rId2"/>
          <a:srcRect l="25081" r="30469" b="-1"/>
          <a:stretch/>
        </p:blipFill>
        <p:spPr>
          <a:xfrm>
            <a:off x="472734" y="338510"/>
            <a:ext cx="2325692" cy="3492497"/>
          </a:xfrm>
          <a:prstGeom prst="rect">
            <a:avLst/>
          </a:prstGeom>
        </p:spPr>
      </p:pic>
      <p:sp>
        <p:nvSpPr>
          <p:cNvPr id="109" name="Rectangle 108">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88" name="Straight Connector 8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11" name="Rectangle 11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96" name="Straight Connector 95">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447A342-248C-5F5C-6099-F2AAC113D581}"/>
              </a:ext>
            </a:extLst>
          </p:cNvPr>
          <p:cNvSpPr>
            <a:spLocks noGrp="1"/>
          </p:cNvSpPr>
          <p:nvPr>
            <p:ph type="title"/>
          </p:nvPr>
        </p:nvSpPr>
        <p:spPr>
          <a:xfrm>
            <a:off x="3612500" y="2510449"/>
            <a:ext cx="4357665" cy="911957"/>
          </a:xfrm>
          <a:noFill/>
        </p:spPr>
        <p:txBody>
          <a:bodyPr vert="horz" lIns="91440" tIns="45720" rIns="91440" bIns="45720" rtlCol="0" anchor="t">
            <a:normAutofit fontScale="90000"/>
          </a:bodyPr>
          <a:lstStyle/>
          <a:p>
            <a:pPr algn="l" defTabSz="914400">
              <a:lnSpc>
                <a:spcPct val="90000"/>
              </a:lnSpc>
            </a:pPr>
            <a:r>
              <a:rPr lang="en-US" sz="3600" dirty="0">
                <a:solidFill>
                  <a:schemeClr val="bg1"/>
                </a:solidFill>
              </a:rPr>
              <a:t>Classification Report:</a:t>
            </a:r>
            <a:br>
              <a:rPr lang="en-US" sz="3600" dirty="0">
                <a:solidFill>
                  <a:schemeClr val="bg1"/>
                </a:solidFill>
              </a:rPr>
            </a:br>
            <a:endParaRPr lang="en-US" sz="3600" dirty="0">
              <a:solidFill>
                <a:schemeClr val="bg1"/>
              </a:solidFill>
            </a:endParaRPr>
          </a:p>
        </p:txBody>
      </p:sp>
      <p:sp>
        <p:nvSpPr>
          <p:cNvPr id="5" name="TextBox 4">
            <a:extLst>
              <a:ext uri="{FF2B5EF4-FFF2-40B4-BE49-F238E27FC236}">
                <a16:creationId xmlns:a16="http://schemas.microsoft.com/office/drawing/2014/main" id="{01852C88-EDA1-C1F2-B104-14687B5A5C51}"/>
              </a:ext>
            </a:extLst>
          </p:cNvPr>
          <p:cNvSpPr txBox="1"/>
          <p:nvPr/>
        </p:nvSpPr>
        <p:spPr>
          <a:xfrm>
            <a:off x="4114560" y="4018143"/>
            <a:ext cx="4495999" cy="2129599"/>
          </a:xfrm>
          <a:prstGeom prst="rect">
            <a:avLst/>
          </a:prstGeom>
          <a:noFill/>
        </p:spPr>
        <p:txBody>
          <a:bodyPr vert="horz" lIns="91440" tIns="45720" rIns="91440" bIns="45720" rtlCol="0" anchor="t">
            <a:normAutofit/>
          </a:bodyPr>
          <a:lstStyle/>
          <a:p>
            <a:pPr defTabSz="914400">
              <a:lnSpc>
                <a:spcPct val="90000"/>
              </a:lnSpc>
              <a:spcAft>
                <a:spcPts val="600"/>
              </a:spcAft>
            </a:pPr>
            <a:endParaRPr lang="en-US" sz="1100" dirty="0">
              <a:solidFill>
                <a:schemeClr val="bg1"/>
              </a:solidFill>
            </a:endParaRPr>
          </a:p>
        </p:txBody>
      </p:sp>
      <p:graphicFrame>
        <p:nvGraphicFramePr>
          <p:cNvPr id="8" name="Table 7">
            <a:extLst>
              <a:ext uri="{FF2B5EF4-FFF2-40B4-BE49-F238E27FC236}">
                <a16:creationId xmlns:a16="http://schemas.microsoft.com/office/drawing/2014/main" id="{6C002FF5-A4F1-6357-9AAF-B0A23D37E2BC}"/>
              </a:ext>
            </a:extLst>
          </p:cNvPr>
          <p:cNvGraphicFramePr>
            <a:graphicFrameLocks noGrp="1"/>
          </p:cNvGraphicFramePr>
          <p:nvPr>
            <p:extLst>
              <p:ext uri="{D42A27DB-BD31-4B8C-83A1-F6EECF244321}">
                <p14:modId xmlns:p14="http://schemas.microsoft.com/office/powerpoint/2010/main" val="934838727"/>
              </p:ext>
            </p:extLst>
          </p:nvPr>
        </p:nvGraphicFramePr>
        <p:xfrm>
          <a:off x="1057637" y="4169517"/>
          <a:ext cx="6951661" cy="1883352"/>
        </p:xfrm>
        <a:graphic>
          <a:graphicData uri="http://schemas.openxmlformats.org/drawingml/2006/table">
            <a:tbl>
              <a:tblPr firstRow="1" bandRow="1">
                <a:solidFill>
                  <a:srgbClr val="F2F2F2">
                    <a:alpha val="30196"/>
                  </a:srgbClr>
                </a:solidFill>
                <a:tableStyleId>{5C22544A-7EE6-4342-B048-85BDC9FD1C3A}</a:tableStyleId>
              </a:tblPr>
              <a:tblGrid>
                <a:gridCol w="1648828">
                  <a:extLst>
                    <a:ext uri="{9D8B030D-6E8A-4147-A177-3AD203B41FA5}">
                      <a16:colId xmlns:a16="http://schemas.microsoft.com/office/drawing/2014/main" val="3319894334"/>
                    </a:ext>
                  </a:extLst>
                </a:gridCol>
                <a:gridCol w="1494468">
                  <a:extLst>
                    <a:ext uri="{9D8B030D-6E8A-4147-A177-3AD203B41FA5}">
                      <a16:colId xmlns:a16="http://schemas.microsoft.com/office/drawing/2014/main" val="3432595278"/>
                    </a:ext>
                  </a:extLst>
                </a:gridCol>
                <a:gridCol w="1151188">
                  <a:extLst>
                    <a:ext uri="{9D8B030D-6E8A-4147-A177-3AD203B41FA5}">
                      <a16:colId xmlns:a16="http://schemas.microsoft.com/office/drawing/2014/main" val="3667149549"/>
                    </a:ext>
                  </a:extLst>
                </a:gridCol>
                <a:gridCol w="1321676">
                  <a:extLst>
                    <a:ext uri="{9D8B030D-6E8A-4147-A177-3AD203B41FA5}">
                      <a16:colId xmlns:a16="http://schemas.microsoft.com/office/drawing/2014/main" val="3279996970"/>
                    </a:ext>
                  </a:extLst>
                </a:gridCol>
                <a:gridCol w="1335501">
                  <a:extLst>
                    <a:ext uri="{9D8B030D-6E8A-4147-A177-3AD203B41FA5}">
                      <a16:colId xmlns:a16="http://schemas.microsoft.com/office/drawing/2014/main" val="1499737834"/>
                    </a:ext>
                  </a:extLst>
                </a:gridCol>
              </a:tblGrid>
              <a:tr h="470838">
                <a:tc>
                  <a:txBody>
                    <a:bodyPr/>
                    <a:lstStyle/>
                    <a:p>
                      <a:r>
                        <a:rPr lang="en-US" sz="1200" b="0" cap="none" spc="0">
                          <a:solidFill>
                            <a:schemeClr val="bg1"/>
                          </a:solidFill>
                        </a:rPr>
                        <a:t>Class</a:t>
                      </a:r>
                      <a:endParaRPr lang="en-GB" sz="1200" b="0" cap="none" spc="0">
                        <a:solidFill>
                          <a:schemeClr val="bg1"/>
                        </a:solidFill>
                      </a:endParaRPr>
                    </a:p>
                  </a:txBody>
                  <a:tcPr marL="99220" marR="52462" marT="76323" marB="76323"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r>
                        <a:rPr lang="en-US" sz="1200" b="0" cap="none" spc="0">
                          <a:solidFill>
                            <a:schemeClr val="bg1"/>
                          </a:solidFill>
                        </a:rPr>
                        <a:t>Precision</a:t>
                      </a:r>
                      <a:endParaRPr lang="en-GB" sz="1200" b="0" cap="none" spc="0">
                        <a:solidFill>
                          <a:schemeClr val="bg1"/>
                        </a:solidFill>
                      </a:endParaRPr>
                    </a:p>
                  </a:txBody>
                  <a:tcPr marL="99220" marR="52462" marT="76323" marB="76323"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200" b="0" cap="none" spc="0">
                          <a:solidFill>
                            <a:schemeClr val="bg1"/>
                          </a:solidFill>
                        </a:rPr>
                        <a:t>Recall</a:t>
                      </a:r>
                      <a:endParaRPr lang="en-GB" sz="1200" b="0" cap="none" spc="0">
                        <a:solidFill>
                          <a:schemeClr val="bg1"/>
                        </a:solidFill>
                      </a:endParaRPr>
                    </a:p>
                  </a:txBody>
                  <a:tcPr marL="99220" marR="52462" marT="76323" marB="76323"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200" b="0" cap="none" spc="0">
                          <a:solidFill>
                            <a:schemeClr val="bg1"/>
                          </a:solidFill>
                        </a:rPr>
                        <a:t>f1Score</a:t>
                      </a:r>
                      <a:endParaRPr lang="en-GB" sz="1200" b="0" cap="none" spc="0">
                        <a:solidFill>
                          <a:schemeClr val="bg1"/>
                        </a:solidFill>
                      </a:endParaRPr>
                    </a:p>
                  </a:txBody>
                  <a:tcPr marL="99220" marR="52462" marT="76323" marB="76323"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200" b="0" cap="none" spc="0">
                          <a:solidFill>
                            <a:schemeClr val="bg1"/>
                          </a:solidFill>
                        </a:rPr>
                        <a:t>Support</a:t>
                      </a:r>
                      <a:endParaRPr lang="en-GB" sz="1200" b="0" cap="none" spc="0">
                        <a:solidFill>
                          <a:schemeClr val="bg1"/>
                        </a:solidFill>
                      </a:endParaRPr>
                    </a:p>
                  </a:txBody>
                  <a:tcPr marL="99220" marR="52462" marT="76323" marB="76323"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4207859083"/>
                  </a:ext>
                </a:extLst>
              </a:tr>
              <a:tr h="470838">
                <a:tc>
                  <a:txBody>
                    <a:bodyPr/>
                    <a:lstStyle/>
                    <a:p>
                      <a:r>
                        <a:rPr lang="en-US" sz="1200" cap="none" spc="0">
                          <a:solidFill>
                            <a:schemeClr val="tx1"/>
                          </a:solidFill>
                        </a:rPr>
                        <a:t>Drop-out</a:t>
                      </a:r>
                      <a:endParaRPr lang="en-GB" sz="1200" cap="none" spc="0">
                        <a:solidFill>
                          <a:schemeClr val="tx1"/>
                        </a:solidFill>
                      </a:endParaRPr>
                    </a:p>
                  </a:txBody>
                  <a:tcPr marL="99220" marR="52462" marT="76323" marB="76323">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1200" cap="none" spc="0">
                          <a:solidFill>
                            <a:schemeClr val="tx1"/>
                          </a:solidFill>
                        </a:rPr>
                        <a:t>93%</a:t>
                      </a:r>
                      <a:endParaRPr lang="en-GB" sz="1200" cap="none" spc="0">
                        <a:solidFill>
                          <a:schemeClr val="tx1"/>
                        </a:solidFill>
                      </a:endParaRPr>
                    </a:p>
                  </a:txBody>
                  <a:tcPr marL="99220" marR="52462" marT="76323" marB="76323">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1200" cap="none" spc="0">
                          <a:solidFill>
                            <a:schemeClr val="tx1"/>
                          </a:solidFill>
                        </a:rPr>
                        <a:t>86%</a:t>
                      </a:r>
                      <a:endParaRPr lang="en-GB" sz="1200" cap="none" spc="0">
                        <a:solidFill>
                          <a:schemeClr val="tx1"/>
                        </a:solidFill>
                      </a:endParaRPr>
                    </a:p>
                  </a:txBody>
                  <a:tcPr marL="99220" marR="52462" marT="76323" marB="76323">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1200" cap="none" spc="0">
                          <a:solidFill>
                            <a:schemeClr val="tx1"/>
                          </a:solidFill>
                        </a:rPr>
                        <a:t>89%</a:t>
                      </a:r>
                      <a:endParaRPr lang="en-GB" sz="1200" cap="none" spc="0">
                        <a:solidFill>
                          <a:schemeClr val="tx1"/>
                        </a:solidFill>
                      </a:endParaRPr>
                    </a:p>
                  </a:txBody>
                  <a:tcPr marL="99220" marR="52462" marT="76323" marB="76323">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1200" cap="none" spc="0">
                          <a:solidFill>
                            <a:schemeClr val="tx1"/>
                          </a:solidFill>
                        </a:rPr>
                        <a:t>390</a:t>
                      </a:r>
                      <a:endParaRPr lang="en-GB" sz="1200" cap="none" spc="0">
                        <a:solidFill>
                          <a:schemeClr val="tx1"/>
                        </a:solidFill>
                      </a:endParaRPr>
                    </a:p>
                  </a:txBody>
                  <a:tcPr marL="99220" marR="52462" marT="76323" marB="76323">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178392197"/>
                  </a:ext>
                </a:extLst>
              </a:tr>
              <a:tr h="470838">
                <a:tc>
                  <a:txBody>
                    <a:bodyPr/>
                    <a:lstStyle/>
                    <a:p>
                      <a:r>
                        <a:rPr lang="en-US" sz="1200" cap="none" spc="0">
                          <a:solidFill>
                            <a:schemeClr val="tx1"/>
                          </a:solidFill>
                        </a:rPr>
                        <a:t>Enrolled</a:t>
                      </a:r>
                      <a:endParaRPr lang="en-GB" sz="1200" cap="none" spc="0">
                        <a:solidFill>
                          <a:schemeClr val="tx1"/>
                        </a:solidFill>
                      </a:endParaRPr>
                    </a:p>
                  </a:txBody>
                  <a:tcPr marL="99220" marR="52462" marT="76323" marB="76323">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200" cap="none" spc="0" dirty="0">
                          <a:solidFill>
                            <a:schemeClr val="tx1"/>
                          </a:solidFill>
                        </a:rPr>
                        <a:t>83%</a:t>
                      </a:r>
                      <a:endParaRPr lang="en-GB" sz="1200" cap="none" spc="0" dirty="0">
                        <a:solidFill>
                          <a:schemeClr val="tx1"/>
                        </a:solidFill>
                      </a:endParaRPr>
                    </a:p>
                  </a:txBody>
                  <a:tcPr marL="99220" marR="52462" marT="76323" marB="76323">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200" cap="none" spc="0">
                          <a:solidFill>
                            <a:schemeClr val="tx1"/>
                          </a:solidFill>
                        </a:rPr>
                        <a:t>90%</a:t>
                      </a:r>
                      <a:endParaRPr lang="en-GB" sz="1200" cap="none" spc="0">
                        <a:solidFill>
                          <a:schemeClr val="tx1"/>
                        </a:solidFill>
                      </a:endParaRPr>
                    </a:p>
                  </a:txBody>
                  <a:tcPr marL="99220" marR="52462" marT="76323" marB="76323">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200" cap="none" spc="0">
                          <a:solidFill>
                            <a:schemeClr val="tx1"/>
                          </a:solidFill>
                        </a:rPr>
                        <a:t>87%</a:t>
                      </a:r>
                      <a:endParaRPr lang="en-GB" sz="1200" cap="none" spc="0">
                        <a:solidFill>
                          <a:schemeClr val="tx1"/>
                        </a:solidFill>
                      </a:endParaRPr>
                    </a:p>
                  </a:txBody>
                  <a:tcPr marL="99220" marR="52462" marT="76323" marB="76323">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200" cap="none" spc="0">
                          <a:solidFill>
                            <a:schemeClr val="tx1"/>
                          </a:solidFill>
                        </a:rPr>
                        <a:t>349</a:t>
                      </a:r>
                      <a:endParaRPr lang="en-GB" sz="1200" cap="none" spc="0">
                        <a:solidFill>
                          <a:schemeClr val="tx1"/>
                        </a:solidFill>
                      </a:endParaRPr>
                    </a:p>
                  </a:txBody>
                  <a:tcPr marL="99220" marR="52462" marT="76323" marB="76323">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325907820"/>
                  </a:ext>
                </a:extLst>
              </a:tr>
              <a:tr h="470838">
                <a:tc>
                  <a:txBody>
                    <a:bodyPr/>
                    <a:lstStyle/>
                    <a:p>
                      <a:r>
                        <a:rPr lang="en-US" sz="1200" cap="none" spc="0">
                          <a:solidFill>
                            <a:schemeClr val="tx1"/>
                          </a:solidFill>
                        </a:rPr>
                        <a:t>Graduated</a:t>
                      </a:r>
                      <a:endParaRPr lang="en-GB" sz="1200" cap="none" spc="0">
                        <a:solidFill>
                          <a:schemeClr val="tx1"/>
                        </a:solidFill>
                      </a:endParaRPr>
                    </a:p>
                  </a:txBody>
                  <a:tcPr marL="99220" marR="52462" marT="76323" marB="76323">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r>
                        <a:rPr lang="en-US" sz="1200" cap="none" spc="0">
                          <a:solidFill>
                            <a:schemeClr val="tx1"/>
                          </a:solidFill>
                        </a:rPr>
                        <a:t>86%</a:t>
                      </a:r>
                      <a:endParaRPr lang="en-GB" sz="1200" cap="none" spc="0">
                        <a:solidFill>
                          <a:schemeClr val="tx1"/>
                        </a:solidFill>
                      </a:endParaRPr>
                    </a:p>
                  </a:txBody>
                  <a:tcPr marL="99220" marR="52462" marT="76323" marB="76323">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r>
                        <a:rPr lang="en-US" sz="1200" cap="none" spc="0">
                          <a:solidFill>
                            <a:schemeClr val="tx1"/>
                          </a:solidFill>
                        </a:rPr>
                        <a:t>86%</a:t>
                      </a:r>
                      <a:endParaRPr lang="en-GB" sz="1200" cap="none" spc="0">
                        <a:solidFill>
                          <a:schemeClr val="tx1"/>
                        </a:solidFill>
                      </a:endParaRPr>
                    </a:p>
                  </a:txBody>
                  <a:tcPr marL="99220" marR="52462" marT="76323" marB="76323">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r>
                        <a:rPr lang="en-US" sz="1200" cap="none" spc="0">
                          <a:solidFill>
                            <a:schemeClr val="tx1"/>
                          </a:solidFill>
                        </a:rPr>
                        <a:t>86%</a:t>
                      </a:r>
                      <a:endParaRPr lang="en-GB" sz="1200" cap="none" spc="0">
                        <a:solidFill>
                          <a:schemeClr val="tx1"/>
                        </a:solidFill>
                      </a:endParaRPr>
                    </a:p>
                  </a:txBody>
                  <a:tcPr marL="99220" marR="52462" marT="76323" marB="76323">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r>
                        <a:rPr lang="en-US" sz="1200" cap="none" spc="0" dirty="0">
                          <a:solidFill>
                            <a:schemeClr val="tx1"/>
                          </a:solidFill>
                        </a:rPr>
                        <a:t>341</a:t>
                      </a:r>
                      <a:endParaRPr lang="en-GB" sz="1200" cap="none" spc="0" dirty="0">
                        <a:solidFill>
                          <a:schemeClr val="tx1"/>
                        </a:solidFill>
                      </a:endParaRPr>
                    </a:p>
                  </a:txBody>
                  <a:tcPr marL="99220" marR="52462" marT="76323" marB="76323">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282938542"/>
                  </a:ext>
                </a:extLst>
              </a:tr>
            </a:tbl>
          </a:graphicData>
        </a:graphic>
      </p:graphicFrame>
    </p:spTree>
    <p:extLst>
      <p:ext uri="{BB962C8B-B14F-4D97-AF65-F5344CB8AC3E}">
        <p14:creationId xmlns:p14="http://schemas.microsoft.com/office/powerpoint/2010/main" val="116337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txBody>
          <a:bodyPr vert="horz" lIns="91440" tIns="45720" rIns="91440" bIns="45720" rtlCol="0">
            <a:normAutofit/>
          </a:bodyPr>
          <a:lstStyle/>
          <a:p>
            <a:pPr defTabSz="914400"/>
            <a:r>
              <a:rPr lang="en-US" sz="2800" kern="1200">
                <a:solidFill>
                  <a:schemeClr val="bg1"/>
                </a:solidFill>
                <a:latin typeface="+mj-lt"/>
                <a:ea typeface="+mj-ea"/>
                <a:cs typeface="+mj-cs"/>
              </a:rPr>
              <a:t>ROC-AUC Curve</a:t>
            </a:r>
          </a:p>
        </p:txBody>
      </p:sp>
      <p:pic>
        <p:nvPicPr>
          <p:cNvPr id="3" name="Picture 2" descr="roc_auc_curve.png"/>
          <p:cNvPicPr>
            <a:picLocks noChangeAspect="1"/>
          </p:cNvPicPr>
          <p:nvPr/>
        </p:nvPicPr>
        <p:blipFill>
          <a:blip r:embed="rId2"/>
          <a:stretch>
            <a:fillRect/>
          </a:stretch>
        </p:blipFill>
        <p:spPr>
          <a:xfrm>
            <a:off x="1276351" y="1675227"/>
            <a:ext cx="6591297" cy="43941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7CD4-C4F1-04BF-91B2-6FD2547FEF96}"/>
              </a:ext>
            </a:extLst>
          </p:cNvPr>
          <p:cNvSpPr>
            <a:spLocks noGrp="1"/>
          </p:cNvSpPr>
          <p:nvPr>
            <p:ph type="title"/>
          </p:nvPr>
        </p:nvSpPr>
        <p:spPr>
          <a:xfrm>
            <a:off x="756503" y="377355"/>
            <a:ext cx="3985902" cy="216326"/>
          </a:xfrm>
        </p:spPr>
        <p:txBody>
          <a:bodyPr vert="horz" lIns="91440" tIns="45720" rIns="91440" bIns="45720" rtlCol="0" anchor="ctr">
            <a:normAutofit fontScale="90000"/>
          </a:bodyPr>
          <a:lstStyle/>
          <a:p>
            <a:pPr algn="l" defTabSz="914400">
              <a:lnSpc>
                <a:spcPct val="90000"/>
              </a:lnSpc>
            </a:pPr>
            <a:endParaRPr lang="en-US" sz="4400" kern="1200" dirty="0">
              <a:solidFill>
                <a:schemeClr val="tx1"/>
              </a:solidFill>
              <a:latin typeface="+mj-lt"/>
              <a:ea typeface="+mj-ea"/>
              <a:cs typeface="+mj-cs"/>
            </a:endParaRPr>
          </a:p>
        </p:txBody>
      </p:sp>
      <p:sp>
        <p:nvSpPr>
          <p:cNvPr id="40" name="TextBox 39">
            <a:extLst>
              <a:ext uri="{FF2B5EF4-FFF2-40B4-BE49-F238E27FC236}">
                <a16:creationId xmlns:a16="http://schemas.microsoft.com/office/drawing/2014/main" id="{F0430AD3-1190-61EC-F85E-8779CD086951}"/>
              </a:ext>
            </a:extLst>
          </p:cNvPr>
          <p:cNvSpPr txBox="1"/>
          <p:nvPr/>
        </p:nvSpPr>
        <p:spPr>
          <a:xfrm>
            <a:off x="433693" y="1411982"/>
            <a:ext cx="3985907" cy="5185463"/>
          </a:xfrm>
          <a:prstGeom prst="rect">
            <a:avLst/>
          </a:prstGeom>
        </p:spPr>
        <p:txBody>
          <a:bodyPr vert="horz" lIns="91440" tIns="45720" rIns="91440" bIns="45720" rtlCol="0" anchor="t">
            <a:normAutofit/>
          </a:bodyPr>
          <a:lstStyle/>
          <a:p>
            <a:pPr defTabSz="914400">
              <a:lnSpc>
                <a:spcPct val="90000"/>
              </a:lnSpc>
              <a:spcAft>
                <a:spcPts val="600"/>
              </a:spcAft>
            </a:pPr>
            <a:r>
              <a:rPr lang="en-US"/>
              <a:t>Insights from the Curve:</a:t>
            </a:r>
          </a:p>
          <a:p>
            <a:pPr indent="-228600" defTabSz="914400">
              <a:lnSpc>
                <a:spcPct val="90000"/>
              </a:lnSpc>
              <a:spcAft>
                <a:spcPts val="600"/>
              </a:spcAft>
              <a:buFont typeface="Arial" panose="020B0604020202020204" pitchFamily="34" charset="0"/>
              <a:buChar char="•"/>
            </a:pPr>
            <a:r>
              <a:rPr lang="en-US" sz="1400"/>
              <a:t>Dropout Class: The AUC is 0.92, indicating that the model performs very well in distinguishing students who drop out.</a:t>
            </a:r>
          </a:p>
          <a:p>
            <a:pPr indent="-228600" defTabSz="914400">
              <a:lnSpc>
                <a:spcPct val="90000"/>
              </a:lnSpc>
              <a:spcAft>
                <a:spcPts val="600"/>
              </a:spcAft>
              <a:buFont typeface="Arial" panose="020B0604020202020204" pitchFamily="34" charset="0"/>
              <a:buChar char="•"/>
            </a:pPr>
            <a:r>
              <a:rPr lang="en-US" sz="1400"/>
              <a:t>Enrolled Class: The AUC is 0.90, showing that the model also performs well in identifying students who are still enrolled.</a:t>
            </a:r>
          </a:p>
          <a:p>
            <a:pPr indent="-228600" defTabSz="914400">
              <a:lnSpc>
                <a:spcPct val="90000"/>
              </a:lnSpc>
              <a:spcAft>
                <a:spcPts val="600"/>
              </a:spcAft>
              <a:buFont typeface="Arial" panose="020B0604020202020204" pitchFamily="34" charset="0"/>
              <a:buChar char="•"/>
            </a:pPr>
            <a:r>
              <a:rPr lang="en-US" sz="1400"/>
              <a:t>Graduate Class: The AUC is 0.93, suggesting the model is very effective in predicting students who graduate.</a:t>
            </a:r>
          </a:p>
          <a:p>
            <a:pPr indent="-228600" defTabSz="914400">
              <a:lnSpc>
                <a:spcPct val="90000"/>
              </a:lnSpc>
              <a:spcAft>
                <a:spcPts val="600"/>
              </a:spcAft>
              <a:buFont typeface="Arial" panose="020B0604020202020204" pitchFamily="34" charset="0"/>
              <a:buChar char="•"/>
            </a:pPr>
            <a:endParaRPr lang="en-US" sz="1400"/>
          </a:p>
          <a:p>
            <a:pPr defTabSz="914400">
              <a:lnSpc>
                <a:spcPct val="90000"/>
              </a:lnSpc>
              <a:spcAft>
                <a:spcPts val="600"/>
              </a:spcAft>
            </a:pPr>
            <a:r>
              <a:rPr lang="en-US"/>
              <a:t>Implications:</a:t>
            </a:r>
          </a:p>
          <a:p>
            <a:pPr indent="-228600" defTabSz="914400">
              <a:lnSpc>
                <a:spcPct val="90000"/>
              </a:lnSpc>
              <a:spcAft>
                <a:spcPts val="600"/>
              </a:spcAft>
              <a:buFont typeface="Arial" panose="020B0604020202020204" pitchFamily="34" charset="0"/>
              <a:buChar char="•"/>
            </a:pPr>
            <a:r>
              <a:rPr lang="en-US" sz="1400"/>
              <a:t>The high AUC values for all classes demonstrate the model's strong discriminative power.</a:t>
            </a:r>
          </a:p>
          <a:p>
            <a:pPr indent="-228600" defTabSz="914400">
              <a:lnSpc>
                <a:spcPct val="90000"/>
              </a:lnSpc>
              <a:spcAft>
                <a:spcPts val="600"/>
              </a:spcAft>
              <a:buFont typeface="Arial" panose="020B0604020202020204" pitchFamily="34" charset="0"/>
              <a:buChar char="•"/>
            </a:pPr>
            <a:r>
              <a:rPr lang="en-US" sz="1400"/>
              <a:t>The model is reliable in predicting the student outcomes based on the given features</a:t>
            </a:r>
            <a:endParaRPr lang="en-US" sz="1400" dirty="0"/>
          </a:p>
        </p:txBody>
      </p:sp>
      <p:sp>
        <p:nvSpPr>
          <p:cNvPr id="41" name="Freeform: Shape 4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19600" y="0"/>
            <a:ext cx="4724400" cy="4919011"/>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42" name="Freeform: Shape 4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561" y="1505"/>
            <a:ext cx="4583439" cy="4762908"/>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8" name="Graphic 7" descr="Statistics">
            <a:extLst>
              <a:ext uri="{FF2B5EF4-FFF2-40B4-BE49-F238E27FC236}">
                <a16:creationId xmlns:a16="http://schemas.microsoft.com/office/drawing/2014/main" id="{C3DE4CAD-A352-A77C-2D63-A5CBB3E50D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2767" y="485518"/>
            <a:ext cx="3197870" cy="3197870"/>
          </a:xfrm>
          <a:prstGeom prst="rect">
            <a:avLst/>
          </a:prstGeom>
        </p:spPr>
      </p:pic>
    </p:spTree>
    <p:extLst>
      <p:ext uri="{BB962C8B-B14F-4D97-AF65-F5344CB8AC3E}">
        <p14:creationId xmlns:p14="http://schemas.microsoft.com/office/powerpoint/2010/main" val="7550143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804CC2-EE2F-959F-12C2-BB3C9B7FBDA4}"/>
              </a:ext>
            </a:extLst>
          </p:cNvPr>
          <p:cNvSpPr>
            <a:spLocks noGrp="1"/>
          </p:cNvSpPr>
          <p:nvPr>
            <p:ph type="title"/>
          </p:nvPr>
        </p:nvSpPr>
        <p:spPr>
          <a:xfrm>
            <a:off x="548790" y="948048"/>
            <a:ext cx="3381709" cy="963099"/>
          </a:xfrm>
        </p:spPr>
        <p:txBody>
          <a:bodyPr vert="horz" lIns="91440" tIns="45720" rIns="91440" bIns="45720" rtlCol="0" anchor="b">
            <a:normAutofit/>
          </a:bodyPr>
          <a:lstStyle/>
          <a:p>
            <a:pPr algn="r" defTabSz="914400">
              <a:lnSpc>
                <a:spcPct val="90000"/>
              </a:lnSpc>
            </a:pPr>
            <a:r>
              <a:rPr lang="en-US" kern="1200">
                <a:solidFill>
                  <a:schemeClr val="bg1"/>
                </a:solidFill>
                <a:latin typeface="+mj-lt"/>
                <a:ea typeface="+mj-ea"/>
                <a:cs typeface="+mj-cs"/>
              </a:rPr>
              <a:t>CONCLUSION</a:t>
            </a:r>
            <a:endParaRPr lang="en-US" kern="1200" dirty="0">
              <a:solidFill>
                <a:schemeClr val="bg1"/>
              </a:solidFill>
              <a:latin typeface="+mj-lt"/>
              <a:ea typeface="+mj-ea"/>
              <a:cs typeface="+mj-cs"/>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081DEA4-208C-FB66-4933-0D7E598F1BD8}"/>
              </a:ext>
            </a:extLst>
          </p:cNvPr>
          <p:cNvSpPr txBox="1"/>
          <p:nvPr/>
        </p:nvSpPr>
        <p:spPr>
          <a:xfrm>
            <a:off x="1044500" y="2212258"/>
            <a:ext cx="7054999" cy="4345858"/>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dirty="0">
                <a:solidFill>
                  <a:schemeClr val="bg1"/>
                </a:solidFill>
              </a:rPr>
              <a:t>The analysis involved creating a predictive model to classify students into three categories - dropout, enrolled, and graduate - based on socioeconomic and academic factors. A Random Forest Classifier algorithm was employed to train and evaluate the model. The model's performance was thoroughly assessed using various metrics and visualizations. The predictive model demonstrated high accuracy and reliability in classifying student outcomes, as evidenced by its strong performance across different evaluation measures. The feature importance analysis provided insights into the crucial factors influencing student success, offering valuable guidance for policymakers and educational institutions in resource allocation and decision-making. Although the current model exhibits strong performance, future improvements, such as incorporating additional features or advanced modeling techniques, could potentially further enhance its accuracy and robustness. This model serves as a powerful tool for educators and administrators, enabling data-driven decision-making to support student retention and graduation rates, ultimately contributing to improved educational outcomes</a:t>
            </a:r>
            <a:r>
              <a:rPr lang="en-US" sz="1600" dirty="0">
                <a:solidFill>
                  <a:schemeClr val="bg1"/>
                </a:solidFill>
              </a:rPr>
              <a:t>.</a:t>
            </a:r>
          </a:p>
        </p:txBody>
      </p:sp>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23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GB" sz="3400">
                <a:solidFill>
                  <a:schemeClr val="bg1"/>
                </a:solidFill>
              </a:rPr>
              <a:t>Introduction</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8" name="Content Placeholder 2">
            <a:extLst>
              <a:ext uri="{FF2B5EF4-FFF2-40B4-BE49-F238E27FC236}">
                <a16:creationId xmlns:a16="http://schemas.microsoft.com/office/drawing/2014/main" id="{1D833FD1-9878-552C-94B9-D1E0C0F25D9F}"/>
              </a:ext>
            </a:extLst>
          </p:cNvPr>
          <p:cNvGraphicFramePr>
            <a:graphicFrameLocks noGrp="1"/>
          </p:cNvGraphicFramePr>
          <p:nvPr>
            <p:ph idx="1"/>
            <p:extLst>
              <p:ext uri="{D42A27DB-BD31-4B8C-83A1-F6EECF244321}">
                <p14:modId xmlns:p14="http://schemas.microsoft.com/office/powerpoint/2010/main" val="2647392710"/>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8C55E1D-61A7-E185-8DF9-997BB377F9C0}"/>
              </a:ext>
            </a:extLst>
          </p:cNvPr>
          <p:cNvPicPr>
            <a:picLocks noChangeAspect="1"/>
          </p:cNvPicPr>
          <p:nvPr/>
        </p:nvPicPr>
        <p:blipFill rotWithShape="1">
          <a:blip r:embed="rId2">
            <a:alphaModFix amt="35000"/>
          </a:blip>
          <a:srcRect r="10999" b="-1"/>
          <a:stretch/>
        </p:blipFill>
        <p:spPr>
          <a:xfrm>
            <a:off x="20" y="10"/>
            <a:ext cx="9143980" cy="6857990"/>
          </a:xfrm>
          <a:prstGeom prst="rect">
            <a:avLst/>
          </a:prstGeom>
        </p:spPr>
      </p:pic>
      <p:sp>
        <p:nvSpPr>
          <p:cNvPr id="2" name="Title 1"/>
          <p:cNvSpPr>
            <a:spLocks noGrp="1"/>
          </p:cNvSpPr>
          <p:nvPr>
            <p:ph type="title"/>
          </p:nvPr>
        </p:nvSpPr>
        <p:spPr>
          <a:xfrm>
            <a:off x="628650" y="1"/>
            <a:ext cx="7886700" cy="1238864"/>
          </a:xfrm>
        </p:spPr>
        <p:txBody>
          <a:bodyPr>
            <a:normAutofit/>
          </a:bodyPr>
          <a:lstStyle/>
          <a:p>
            <a:r>
              <a:rPr lang="en-GB" dirty="0">
                <a:solidFill>
                  <a:srgbClr val="FFFFFF"/>
                </a:solidFill>
              </a:rPr>
              <a:t>Data Preprocessing</a:t>
            </a:r>
          </a:p>
        </p:txBody>
      </p:sp>
      <p:graphicFrame>
        <p:nvGraphicFramePr>
          <p:cNvPr id="5" name="Content Placeholder 2">
            <a:extLst>
              <a:ext uri="{FF2B5EF4-FFF2-40B4-BE49-F238E27FC236}">
                <a16:creationId xmlns:a16="http://schemas.microsoft.com/office/drawing/2014/main" id="{A616B59E-B4C7-62CE-125D-2B2EECF70300}"/>
              </a:ext>
            </a:extLst>
          </p:cNvPr>
          <p:cNvGraphicFramePr>
            <a:graphicFrameLocks noGrp="1"/>
          </p:cNvGraphicFramePr>
          <p:nvPr>
            <p:ph idx="1"/>
            <p:extLst>
              <p:ext uri="{D42A27DB-BD31-4B8C-83A1-F6EECF244321}">
                <p14:modId xmlns:p14="http://schemas.microsoft.com/office/powerpoint/2010/main" val="1441859195"/>
              </p:ext>
            </p:extLst>
          </p:nvPr>
        </p:nvGraphicFramePr>
        <p:xfrm>
          <a:off x="746637" y="1386348"/>
          <a:ext cx="7886700" cy="4994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screenshot of a computer screen&#10;&#10;Description automatically generated">
            <a:extLst>
              <a:ext uri="{FF2B5EF4-FFF2-40B4-BE49-F238E27FC236}">
                <a16:creationId xmlns:a16="http://schemas.microsoft.com/office/drawing/2014/main" id="{1228D1B7-E189-D20F-AE0E-546D3DADEEE9}"/>
              </a:ext>
            </a:extLst>
          </p:cNvPr>
          <p:cNvPicPr>
            <a:picLocks noGrp="1" noChangeAspect="1"/>
          </p:cNvPicPr>
          <p:nvPr>
            <p:ph idx="1"/>
          </p:nvPr>
        </p:nvPicPr>
        <p:blipFill rotWithShape="1">
          <a:blip r:embed="rId2"/>
          <a:srcRect l="2171" r="2173"/>
          <a:stretch/>
        </p:blipFill>
        <p:spPr>
          <a:xfrm>
            <a:off x="2998839" y="10"/>
            <a:ext cx="6145160"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90" name="Group 8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3436144" cy="6858002"/>
            <a:chOff x="-2" y="-1"/>
            <a:chExt cx="4581527" cy="6858002"/>
          </a:xfrm>
          <a:effectLst>
            <a:outerShdw blurRad="381000" dist="50800" algn="ctr" rotWithShape="0">
              <a:srgbClr val="000000">
                <a:alpha val="10000"/>
              </a:srgbClr>
            </a:outerShdw>
          </a:effectLst>
        </p:grpSpPr>
        <p:sp>
          <p:nvSpPr>
            <p:cNvPr id="82" name="Freeform: Shape 81">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1" name="Group 9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84" name="Group 83">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88" name="Freeform: Shape 87">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5" name="Group 84">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86" name="Freeform: Shape 85">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14" name="TextBox 13">
            <a:extLst>
              <a:ext uri="{FF2B5EF4-FFF2-40B4-BE49-F238E27FC236}">
                <a16:creationId xmlns:a16="http://schemas.microsoft.com/office/drawing/2014/main" id="{39FF618B-ED78-A15A-B78F-DFD20FAB8CEC}"/>
              </a:ext>
            </a:extLst>
          </p:cNvPr>
          <p:cNvSpPr txBox="1"/>
          <p:nvPr/>
        </p:nvSpPr>
        <p:spPr>
          <a:xfrm>
            <a:off x="1740310" y="2212258"/>
            <a:ext cx="308098" cy="369332"/>
          </a:xfrm>
          <a:prstGeom prst="rect">
            <a:avLst/>
          </a:prstGeom>
          <a:noFill/>
        </p:spPr>
        <p:txBody>
          <a:bodyPr wrap="none" rtlCol="0">
            <a:spAutoFit/>
          </a:bodyPr>
          <a:lstStyle/>
          <a:p>
            <a:r>
              <a:rPr lang="en-US" dirty="0"/>
              <a:t>C</a:t>
            </a:r>
            <a:endParaRPr lang="en-GB" dirty="0"/>
          </a:p>
        </p:txBody>
      </p:sp>
      <p:sp>
        <p:nvSpPr>
          <p:cNvPr id="15" name="TextBox 14">
            <a:extLst>
              <a:ext uri="{FF2B5EF4-FFF2-40B4-BE49-F238E27FC236}">
                <a16:creationId xmlns:a16="http://schemas.microsoft.com/office/drawing/2014/main" id="{2A993B66-DCF2-6391-DF3A-E3E7083D50B2}"/>
              </a:ext>
            </a:extLst>
          </p:cNvPr>
          <p:cNvSpPr txBox="1"/>
          <p:nvPr/>
        </p:nvSpPr>
        <p:spPr>
          <a:xfrm>
            <a:off x="120896" y="3085010"/>
            <a:ext cx="2980084" cy="461665"/>
          </a:xfrm>
          <a:prstGeom prst="rect">
            <a:avLst/>
          </a:prstGeom>
          <a:noFill/>
        </p:spPr>
        <p:txBody>
          <a:bodyPr wrap="square" rtlCol="0">
            <a:spAutoFit/>
          </a:bodyPr>
          <a:lstStyle/>
          <a:p>
            <a:r>
              <a:rPr lang="en-US" sz="2400" dirty="0">
                <a:solidFill>
                  <a:schemeClr val="tx2">
                    <a:lumMod val="60000"/>
                    <a:lumOff val="40000"/>
                  </a:schemeClr>
                </a:solidFill>
                <a:highlight>
                  <a:srgbClr val="000000"/>
                </a:highlight>
              </a:rPr>
              <a:t>CORRELATION MATRIX</a:t>
            </a:r>
            <a:endParaRPr lang="en-GB" sz="2400" dirty="0">
              <a:solidFill>
                <a:schemeClr val="tx2">
                  <a:lumMod val="60000"/>
                  <a:lumOff val="40000"/>
                </a:schemeClr>
              </a:solidFill>
              <a:highlight>
                <a:srgbClr val="000000"/>
              </a:highlight>
            </a:endParaRPr>
          </a:p>
        </p:txBody>
      </p:sp>
    </p:spTree>
    <p:extLst>
      <p:ext uri="{BB962C8B-B14F-4D97-AF65-F5344CB8AC3E}">
        <p14:creationId xmlns:p14="http://schemas.microsoft.com/office/powerpoint/2010/main" val="254824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4F41302-8A8D-3252-7224-7C69231F5F56}"/>
              </a:ext>
            </a:extLst>
          </p:cNvPr>
          <p:cNvPicPr>
            <a:picLocks noChangeAspect="1"/>
          </p:cNvPicPr>
          <p:nvPr/>
        </p:nvPicPr>
        <p:blipFill rotWithShape="1">
          <a:blip r:embed="rId3">
            <a:alphaModFix amt="35000"/>
          </a:blip>
          <a:srcRect r="10999" b="-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GB" dirty="0">
                <a:solidFill>
                  <a:srgbClr val="FFFFFF"/>
                </a:solidFill>
              </a:rPr>
              <a:t>Model Training and Evaluation</a:t>
            </a:r>
          </a:p>
        </p:txBody>
      </p:sp>
      <p:graphicFrame>
        <p:nvGraphicFramePr>
          <p:cNvPr id="5" name="Content Placeholder 2">
            <a:extLst>
              <a:ext uri="{FF2B5EF4-FFF2-40B4-BE49-F238E27FC236}">
                <a16:creationId xmlns:a16="http://schemas.microsoft.com/office/drawing/2014/main" id="{CB7817F2-EDF7-F6E9-F914-180369D14139}"/>
              </a:ext>
            </a:extLst>
          </p:cNvPr>
          <p:cNvGraphicFramePr>
            <a:graphicFrameLocks noGrp="1"/>
          </p:cNvGraphicFramePr>
          <p:nvPr>
            <p:ph idx="1"/>
            <p:extLst>
              <p:ext uri="{D42A27DB-BD31-4B8C-83A1-F6EECF244321}">
                <p14:modId xmlns:p14="http://schemas.microsoft.com/office/powerpoint/2010/main" val="171446580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txBody>
          <a:bodyPr vert="horz" lIns="91440" tIns="45720" rIns="91440" bIns="45720" rtlCol="0">
            <a:normAutofit/>
          </a:bodyPr>
          <a:lstStyle/>
          <a:p>
            <a:pPr defTabSz="914400"/>
            <a:r>
              <a:rPr lang="en-US" sz="2800" kern="1200">
                <a:solidFill>
                  <a:schemeClr val="bg1"/>
                </a:solidFill>
                <a:latin typeface="+mj-lt"/>
                <a:ea typeface="+mj-ea"/>
                <a:cs typeface="+mj-cs"/>
              </a:rPr>
              <a:t>Feature Importance</a:t>
            </a:r>
          </a:p>
        </p:txBody>
      </p:sp>
      <p:pic>
        <p:nvPicPr>
          <p:cNvPr id="3" name="Picture 2" descr="feature_importance.png"/>
          <p:cNvPicPr>
            <a:picLocks noChangeAspect="1"/>
          </p:cNvPicPr>
          <p:nvPr/>
        </p:nvPicPr>
        <p:blipFill rotWithShape="1">
          <a:blip r:embed="rId2"/>
          <a:stretch/>
        </p:blipFill>
        <p:spPr>
          <a:xfrm>
            <a:off x="910167" y="1675227"/>
            <a:ext cx="7323664" cy="43941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94C6E-0D53-B914-9DCC-5E9F6B19A900}"/>
              </a:ext>
            </a:extLst>
          </p:cNvPr>
          <p:cNvSpPr>
            <a:spLocks noGrp="1"/>
          </p:cNvSpPr>
          <p:nvPr>
            <p:ph type="title"/>
          </p:nvPr>
        </p:nvSpPr>
        <p:spPr>
          <a:xfrm>
            <a:off x="3717823" y="117752"/>
            <a:ext cx="4605336" cy="1323439"/>
          </a:xfrm>
        </p:spPr>
        <p:txBody>
          <a:bodyPr vert="horz" lIns="91440" tIns="45720" rIns="91440" bIns="45720" rtlCol="0" anchor="t">
            <a:normAutofit/>
          </a:bodyPr>
          <a:lstStyle/>
          <a:p>
            <a:pPr algn="l" defTabSz="914400">
              <a:lnSpc>
                <a:spcPct val="90000"/>
              </a:lnSpc>
            </a:pPr>
            <a:r>
              <a:rPr lang="en-US" sz="3500">
                <a:solidFill>
                  <a:schemeClr val="bg1"/>
                </a:solidFill>
              </a:rPr>
              <a:t> Feature Importance Analysis</a:t>
            </a:r>
            <a:endParaRPr lang="en-US" sz="3500" dirty="0">
              <a:solidFill>
                <a:schemeClr val="bg1"/>
              </a:solidFill>
            </a:endParaRPr>
          </a:p>
        </p:txBody>
      </p:sp>
      <p:pic>
        <p:nvPicPr>
          <p:cNvPr id="18" name="Picture 17">
            <a:extLst>
              <a:ext uri="{FF2B5EF4-FFF2-40B4-BE49-F238E27FC236}">
                <a16:creationId xmlns:a16="http://schemas.microsoft.com/office/drawing/2014/main" id="{CCDBDF06-37FB-12E8-51A6-AA3A86832A92}"/>
              </a:ext>
            </a:extLst>
          </p:cNvPr>
          <p:cNvPicPr>
            <a:picLocks noChangeAspect="1"/>
          </p:cNvPicPr>
          <p:nvPr/>
        </p:nvPicPr>
        <p:blipFill rotWithShape="1">
          <a:blip r:embed="rId2"/>
          <a:srcRect l="15169" r="52885" b="1"/>
          <a:stretch/>
        </p:blipFill>
        <p:spPr>
          <a:xfrm>
            <a:off x="20" y="10"/>
            <a:ext cx="3409931"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124" name="Group 123">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72963" y="-1"/>
            <a:ext cx="663180" cy="6858001"/>
            <a:chOff x="3697284" y="-1"/>
            <a:chExt cx="884241" cy="6858001"/>
          </a:xfrm>
          <a:effectLst>
            <a:outerShdw blurRad="381000" dist="152400" algn="l" rotWithShape="0">
              <a:prstClr val="black">
                <a:alpha val="10000"/>
              </a:prstClr>
            </a:outerShdw>
          </a:effectLst>
        </p:grpSpPr>
        <p:sp>
          <p:nvSpPr>
            <p:cNvPr id="120" name="Freeform: Shape 119">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Shape 124">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6" name="TextBox 15">
            <a:extLst>
              <a:ext uri="{FF2B5EF4-FFF2-40B4-BE49-F238E27FC236}">
                <a16:creationId xmlns:a16="http://schemas.microsoft.com/office/drawing/2014/main" id="{E8CD4EE4-3CF6-2E90-6DE3-1C4E1053FB88}"/>
              </a:ext>
            </a:extLst>
          </p:cNvPr>
          <p:cNvSpPr txBox="1"/>
          <p:nvPr/>
        </p:nvSpPr>
        <p:spPr>
          <a:xfrm>
            <a:off x="3924300" y="1278193"/>
            <a:ext cx="4605337" cy="4798141"/>
          </a:xfrm>
          <a:prstGeom prst="rect">
            <a:avLst/>
          </a:prstGeom>
        </p:spPr>
        <p:txBody>
          <a:bodyPr vert="horz" lIns="91440" tIns="45720" rIns="91440" bIns="45720" rtlCol="0">
            <a:normAutofit fontScale="92500" lnSpcReduction="20000"/>
          </a:bodyPr>
          <a:lstStyle/>
          <a:p>
            <a:pPr indent="-228600" defTabSz="914400">
              <a:lnSpc>
                <a:spcPct val="90000"/>
              </a:lnSpc>
              <a:spcAft>
                <a:spcPts val="600"/>
              </a:spcAft>
              <a:buFont typeface="Arial" panose="020B0604020202020204" pitchFamily="34" charset="0"/>
              <a:buChar char="•"/>
            </a:pPr>
            <a:r>
              <a:rPr lang="en-US" sz="1500">
                <a:solidFill>
                  <a:schemeClr val="bg1">
                    <a:alpha val="80000"/>
                  </a:schemeClr>
                </a:solidFill>
              </a:rPr>
              <a:t>Feature importance in machine learning refers to techniques that assign a score to input features based on how useful they are at predicting a target variable. The higher the score, the more important the feature is considered</a:t>
            </a:r>
            <a:r>
              <a:rPr lang="en-US" sz="1200">
                <a:solidFill>
                  <a:schemeClr val="bg1">
                    <a:alpha val="80000"/>
                  </a:schemeClr>
                </a:solidFill>
              </a:rPr>
              <a:t>.</a:t>
            </a:r>
          </a:p>
          <a:p>
            <a:pPr indent="-228600" defTabSz="914400">
              <a:lnSpc>
                <a:spcPct val="90000"/>
              </a:lnSpc>
              <a:spcAft>
                <a:spcPts val="600"/>
              </a:spcAft>
              <a:buFont typeface="Arial" panose="020B0604020202020204" pitchFamily="34" charset="0"/>
              <a:buChar char="•"/>
            </a:pPr>
            <a:endParaRPr lang="en-US" sz="1200">
              <a:solidFill>
                <a:schemeClr val="bg1">
                  <a:alpha val="80000"/>
                </a:schemeClr>
              </a:solidFill>
            </a:endParaRPr>
          </a:p>
          <a:p>
            <a:pPr defTabSz="914400">
              <a:lnSpc>
                <a:spcPct val="90000"/>
              </a:lnSpc>
              <a:spcAft>
                <a:spcPts val="600"/>
              </a:spcAft>
            </a:pPr>
            <a:r>
              <a:rPr lang="en-US" sz="1700">
                <a:solidFill>
                  <a:schemeClr val="bg1">
                    <a:alpha val="80000"/>
                  </a:schemeClr>
                </a:solidFill>
              </a:rPr>
              <a:t>Key Insights from Our Analysis:</a:t>
            </a:r>
          </a:p>
          <a:p>
            <a:pPr indent="-228600" defTabSz="914400">
              <a:lnSpc>
                <a:spcPct val="90000"/>
              </a:lnSpc>
              <a:spcAft>
                <a:spcPts val="600"/>
              </a:spcAft>
              <a:buFont typeface="Arial" panose="020B0604020202020204" pitchFamily="34" charset="0"/>
              <a:buChar char="•"/>
            </a:pPr>
            <a:endParaRPr lang="en-US" sz="1200">
              <a:solidFill>
                <a:schemeClr val="bg1">
                  <a:alpha val="80000"/>
                </a:schemeClr>
              </a:solidFill>
            </a:endParaRPr>
          </a:p>
          <a:p>
            <a:pPr indent="-228600" defTabSz="914400">
              <a:lnSpc>
                <a:spcPct val="90000"/>
              </a:lnSpc>
              <a:spcAft>
                <a:spcPts val="600"/>
              </a:spcAft>
              <a:buFont typeface="Arial" panose="020B0604020202020204" pitchFamily="34" charset="0"/>
              <a:buChar char="•"/>
            </a:pPr>
            <a:r>
              <a:rPr lang="en-US" sz="1500">
                <a:solidFill>
                  <a:schemeClr val="bg1">
                    <a:alpha val="80000"/>
                  </a:schemeClr>
                </a:solidFill>
              </a:rPr>
              <a:t>Curricular Units (2nd Semester Approved): This feature has the highest importance score (0.2019). It indicates that the number of approved curricular units in the second semester is the most critical factor in predicting student outcomes.</a:t>
            </a:r>
          </a:p>
          <a:p>
            <a:pPr indent="-228600" defTabSz="914400">
              <a:lnSpc>
                <a:spcPct val="90000"/>
              </a:lnSpc>
              <a:spcAft>
                <a:spcPts val="600"/>
              </a:spcAft>
              <a:buFont typeface="Arial" panose="020B0604020202020204" pitchFamily="34" charset="0"/>
              <a:buChar char="•"/>
            </a:pPr>
            <a:r>
              <a:rPr lang="en-US" sz="1500">
                <a:solidFill>
                  <a:schemeClr val="bg1">
                    <a:alpha val="80000"/>
                  </a:schemeClr>
                </a:solidFill>
              </a:rPr>
              <a:t>Curricular Units (1st Semester Approved): With a score of 0.1338, this feature is the second most important. It shows the significance of students' performance in their first semester.</a:t>
            </a:r>
          </a:p>
          <a:p>
            <a:pPr indent="-228600" defTabSz="914400">
              <a:lnSpc>
                <a:spcPct val="90000"/>
              </a:lnSpc>
              <a:spcAft>
                <a:spcPts val="600"/>
              </a:spcAft>
              <a:buFont typeface="Arial" panose="020B0604020202020204" pitchFamily="34" charset="0"/>
              <a:buChar char="•"/>
            </a:pPr>
            <a:r>
              <a:rPr lang="en-US" sz="1500">
                <a:solidFill>
                  <a:schemeClr val="bg1">
                    <a:alpha val="80000"/>
                  </a:schemeClr>
                </a:solidFill>
              </a:rPr>
              <a:t>Curricular Units (2nd Semester Grade): This feature's importance score is 0.1302, highlighting the grades obtained in the second semester as a crucial predictor.</a:t>
            </a:r>
          </a:p>
          <a:p>
            <a:pPr indent="-228600" defTabSz="914400">
              <a:lnSpc>
                <a:spcPct val="90000"/>
              </a:lnSpc>
              <a:spcAft>
                <a:spcPts val="600"/>
              </a:spcAft>
              <a:buFont typeface="Arial" panose="020B0604020202020204" pitchFamily="34" charset="0"/>
              <a:buChar char="•"/>
            </a:pPr>
            <a:r>
              <a:rPr lang="en-US" sz="1500">
                <a:solidFill>
                  <a:schemeClr val="bg1">
                    <a:alpha val="80000"/>
                  </a:schemeClr>
                </a:solidFill>
              </a:rPr>
              <a:t>Curricular Units (1st Semester Grade): Scoring 0.0755, it emphasizes that grades in the first semester are also essential but less so than the second semester's performance.</a:t>
            </a:r>
          </a:p>
          <a:p>
            <a:pPr indent="-228600" defTabSz="914400">
              <a:lnSpc>
                <a:spcPct val="90000"/>
              </a:lnSpc>
              <a:spcAft>
                <a:spcPts val="600"/>
              </a:spcAft>
              <a:buFont typeface="Arial" panose="020B0604020202020204" pitchFamily="34" charset="0"/>
              <a:buChar char="•"/>
            </a:pPr>
            <a:r>
              <a:rPr lang="en-US" sz="1500">
                <a:solidFill>
                  <a:schemeClr val="bg1">
                    <a:alpha val="80000"/>
                  </a:schemeClr>
                </a:solidFill>
              </a:rPr>
              <a:t>Curricular Units (2nd Semester Evaluations): With an importance score of 0.0583, this feature underlines the role of evaluations in the second semester</a:t>
            </a:r>
            <a:r>
              <a:rPr lang="en-US" sz="1200">
                <a:solidFill>
                  <a:schemeClr val="bg1">
                    <a:alpha val="80000"/>
                  </a:schemeClr>
                </a:solidFill>
              </a:rPr>
              <a:t>.</a:t>
            </a:r>
            <a:endParaRPr lang="en-US" sz="1200" dirty="0">
              <a:solidFill>
                <a:schemeClr val="bg1">
                  <a:alpha val="80000"/>
                </a:schemeClr>
              </a:solidFill>
            </a:endParaRPr>
          </a:p>
        </p:txBody>
      </p:sp>
    </p:spTree>
    <p:extLst>
      <p:ext uri="{BB962C8B-B14F-4D97-AF65-F5344CB8AC3E}">
        <p14:creationId xmlns:p14="http://schemas.microsoft.com/office/powerpoint/2010/main" val="150338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54CAB-51F4-A9BB-6040-8442C2268D4A}"/>
              </a:ext>
            </a:extLst>
          </p:cNvPr>
          <p:cNvSpPr>
            <a:spLocks noGrp="1"/>
          </p:cNvSpPr>
          <p:nvPr>
            <p:ph type="title"/>
          </p:nvPr>
        </p:nvSpPr>
        <p:spPr>
          <a:xfrm>
            <a:off x="-2132412" y="3057597"/>
            <a:ext cx="4605336" cy="1323439"/>
          </a:xfrm>
        </p:spPr>
        <p:txBody>
          <a:bodyPr vert="horz" lIns="91440" tIns="45720" rIns="91440" bIns="45720" rtlCol="0" anchor="t">
            <a:normAutofit/>
          </a:bodyPr>
          <a:lstStyle/>
          <a:p>
            <a:pPr algn="l" defTabSz="914400">
              <a:lnSpc>
                <a:spcPct val="90000"/>
              </a:lnSpc>
            </a:pPr>
            <a:endParaRPr lang="en-US" sz="3500" dirty="0">
              <a:solidFill>
                <a:schemeClr val="bg1"/>
              </a:solidFill>
            </a:endParaRPr>
          </a:p>
        </p:txBody>
      </p:sp>
      <p:pic>
        <p:nvPicPr>
          <p:cNvPr id="17" name="Picture 16" descr="A close-up of a network&#10;&#10;Description automatically generated">
            <a:extLst>
              <a:ext uri="{FF2B5EF4-FFF2-40B4-BE49-F238E27FC236}">
                <a16:creationId xmlns:a16="http://schemas.microsoft.com/office/drawing/2014/main" id="{6AD17E4C-1256-D2BF-C9C1-A0B659803860}"/>
              </a:ext>
            </a:extLst>
          </p:cNvPr>
          <p:cNvPicPr>
            <a:picLocks noChangeAspect="1"/>
          </p:cNvPicPr>
          <p:nvPr/>
        </p:nvPicPr>
        <p:blipFill rotWithShape="1">
          <a:blip r:embed="rId2"/>
          <a:srcRect l="51526" r="17522"/>
          <a:stretch/>
        </p:blipFill>
        <p:spPr>
          <a:xfrm>
            <a:off x="20" y="10"/>
            <a:ext cx="3409931"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18" name="Group 17">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72963" y="-1"/>
            <a:ext cx="663180"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0" name="TextBox 19">
            <a:extLst>
              <a:ext uri="{FF2B5EF4-FFF2-40B4-BE49-F238E27FC236}">
                <a16:creationId xmlns:a16="http://schemas.microsoft.com/office/drawing/2014/main" id="{0892DDF1-4FB8-D371-FBFB-362924DB4465}"/>
              </a:ext>
            </a:extLst>
          </p:cNvPr>
          <p:cNvSpPr txBox="1"/>
          <p:nvPr/>
        </p:nvSpPr>
        <p:spPr>
          <a:xfrm>
            <a:off x="4042401" y="176980"/>
            <a:ext cx="4605337" cy="4825510"/>
          </a:xfrm>
          <a:prstGeom prst="rect">
            <a:avLst/>
          </a:prstGeom>
        </p:spPr>
        <p:txBody>
          <a:bodyPr vert="horz" lIns="91440" tIns="45720" rIns="91440" bIns="45720" rtlCol="0">
            <a:normAutofit/>
          </a:bodyPr>
          <a:lstStyle/>
          <a:p>
            <a:pPr defTabSz="914400">
              <a:lnSpc>
                <a:spcPct val="90000"/>
              </a:lnSpc>
              <a:spcAft>
                <a:spcPts val="600"/>
              </a:spcAft>
            </a:pPr>
            <a:r>
              <a:rPr lang="en-US" sz="1600" dirty="0">
                <a:solidFill>
                  <a:schemeClr val="bg1">
                    <a:alpha val="80000"/>
                  </a:schemeClr>
                </a:solidFill>
              </a:rPr>
              <a:t>Additional Significant Features:</a:t>
            </a:r>
          </a:p>
          <a:p>
            <a:pPr indent="-228600" defTabSz="914400">
              <a:lnSpc>
                <a:spcPct val="90000"/>
              </a:lnSpc>
              <a:spcAft>
                <a:spcPts val="600"/>
              </a:spcAft>
              <a:buFont typeface="Arial" panose="020B0604020202020204" pitchFamily="34" charset="0"/>
              <a:buChar char="•"/>
            </a:pPr>
            <a:endParaRPr lang="en-US" sz="1400" dirty="0">
              <a:solidFill>
                <a:schemeClr val="bg1">
                  <a:alpha val="80000"/>
                </a:schemeClr>
              </a:solidFill>
            </a:endParaRPr>
          </a:p>
          <a:p>
            <a:pPr indent="-228600" defTabSz="914400">
              <a:lnSpc>
                <a:spcPct val="90000"/>
              </a:lnSpc>
              <a:spcAft>
                <a:spcPts val="600"/>
              </a:spcAft>
              <a:buFont typeface="Arial" panose="020B0604020202020204" pitchFamily="34" charset="0"/>
              <a:buChar char="•"/>
            </a:pPr>
            <a:r>
              <a:rPr lang="en-US" sz="1400" dirty="0">
                <a:solidFill>
                  <a:schemeClr val="bg1">
                    <a:alpha val="80000"/>
                  </a:schemeClr>
                </a:solidFill>
              </a:rPr>
              <a:t>Tuition Fees Up to Date: This financial metric, with a score of 0.0556, shows the importance of students being current with their tuition fees.</a:t>
            </a:r>
          </a:p>
          <a:p>
            <a:pPr indent="-228600" defTabSz="914400">
              <a:lnSpc>
                <a:spcPct val="90000"/>
              </a:lnSpc>
              <a:spcAft>
                <a:spcPts val="600"/>
              </a:spcAft>
              <a:buFont typeface="Arial" panose="020B0604020202020204" pitchFamily="34" charset="0"/>
              <a:buChar char="•"/>
            </a:pPr>
            <a:r>
              <a:rPr lang="en-US" sz="1400" dirty="0">
                <a:solidFill>
                  <a:schemeClr val="bg1">
                    <a:alpha val="80000"/>
                  </a:schemeClr>
                </a:solidFill>
              </a:rPr>
              <a:t>Age at Enrollment: The age of students at the time of enrollment has a significant impact, with a score of 0.0401.</a:t>
            </a:r>
          </a:p>
          <a:p>
            <a:pPr indent="-228600" defTabSz="914400">
              <a:lnSpc>
                <a:spcPct val="90000"/>
              </a:lnSpc>
              <a:spcAft>
                <a:spcPts val="600"/>
              </a:spcAft>
              <a:buFont typeface="Arial" panose="020B0604020202020204" pitchFamily="34" charset="0"/>
              <a:buChar char="•"/>
            </a:pPr>
            <a:r>
              <a:rPr lang="en-US" sz="1400" dirty="0">
                <a:solidFill>
                  <a:schemeClr val="bg1">
                    <a:alpha val="80000"/>
                  </a:schemeClr>
                </a:solidFill>
              </a:rPr>
              <a:t>Scholarship Holder: Whether a student is a scholarship holder has an importance score of 0.0240, indicating financial aid's role in student outcomes.</a:t>
            </a:r>
          </a:p>
          <a:p>
            <a:pPr indent="-228600" defTabSz="914400">
              <a:lnSpc>
                <a:spcPct val="90000"/>
              </a:lnSpc>
              <a:spcAft>
                <a:spcPts val="600"/>
              </a:spcAft>
              <a:buFont typeface="Arial" panose="020B0604020202020204" pitchFamily="34" charset="0"/>
              <a:buChar char="•"/>
            </a:pPr>
            <a:r>
              <a:rPr lang="en-US" sz="1400" dirty="0">
                <a:solidFill>
                  <a:schemeClr val="bg1">
                    <a:alpha val="80000"/>
                  </a:schemeClr>
                </a:solidFill>
              </a:rPr>
              <a:t>Gender: Gender also plays a role in predicting student success, with an importance score of 0.0104.</a:t>
            </a:r>
          </a:p>
        </p:txBody>
      </p:sp>
      <p:graphicFrame>
        <p:nvGraphicFramePr>
          <p:cNvPr id="24" name="TextBox 6">
            <a:extLst>
              <a:ext uri="{FF2B5EF4-FFF2-40B4-BE49-F238E27FC236}">
                <a16:creationId xmlns:a16="http://schemas.microsoft.com/office/drawing/2014/main" id="{DC470E0B-0AD8-ADC0-FFE5-2FDA0A023942}"/>
              </a:ext>
            </a:extLst>
          </p:cNvPr>
          <p:cNvGraphicFramePr/>
          <p:nvPr>
            <p:extLst>
              <p:ext uri="{D42A27DB-BD31-4B8C-83A1-F6EECF244321}">
                <p14:modId xmlns:p14="http://schemas.microsoft.com/office/powerpoint/2010/main" val="3979653608"/>
              </p:ext>
            </p:extLst>
          </p:nvPr>
        </p:nvGraphicFramePr>
        <p:xfrm>
          <a:off x="4075738" y="3344922"/>
          <a:ext cx="4572000" cy="30162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6395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6667" y="196645"/>
            <a:ext cx="3233024" cy="1199536"/>
          </a:xfrm>
        </p:spPr>
        <p:txBody>
          <a:bodyPr vert="horz" lIns="91440" tIns="45720" rIns="91440" bIns="45720" rtlCol="0" anchor="t">
            <a:normAutofit fontScale="90000"/>
          </a:bodyPr>
          <a:lstStyle/>
          <a:p>
            <a:pPr algn="l" defTabSz="914400">
              <a:lnSpc>
                <a:spcPct val="90000"/>
              </a:lnSpc>
            </a:pPr>
            <a:r>
              <a:rPr lang="en-US" sz="4200" kern="1200">
                <a:solidFill>
                  <a:schemeClr val="bg1"/>
                </a:solidFill>
                <a:latin typeface="+mj-lt"/>
                <a:ea typeface="+mj-ea"/>
                <a:cs typeface="+mj-cs"/>
              </a:rPr>
              <a:t>Confusion Matrix</a:t>
            </a:r>
            <a:endParaRPr lang="en-US" sz="4200" kern="1200" dirty="0">
              <a:solidFill>
                <a:schemeClr val="bg1"/>
              </a:solidFill>
              <a:latin typeface="+mj-lt"/>
              <a:ea typeface="+mj-ea"/>
              <a:cs typeface="+mj-cs"/>
            </a:endParaRPr>
          </a:p>
        </p:txBody>
      </p:sp>
      <p:sp>
        <p:nvSpPr>
          <p:cNvPr id="96" name="Rectangle 9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667" y="2372156"/>
            <a:ext cx="3429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99CD1C61-565B-D7A8-1103-0E3C4514AF8B}"/>
              </a:ext>
            </a:extLst>
          </p:cNvPr>
          <p:cNvSpPr txBox="1"/>
          <p:nvPr/>
        </p:nvSpPr>
        <p:spPr>
          <a:xfrm>
            <a:off x="866667" y="1297859"/>
            <a:ext cx="3213312" cy="4916674"/>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dirty="0">
                <a:solidFill>
                  <a:schemeClr val="bg1"/>
                </a:solidFill>
              </a:rPr>
              <a:t>Short Description of Confusion Matrix  Insights</a:t>
            </a:r>
          </a:p>
          <a:p>
            <a:pPr indent="-228600" defTabSz="914400">
              <a:lnSpc>
                <a:spcPct val="90000"/>
              </a:lnSpc>
              <a:spcAft>
                <a:spcPts val="600"/>
              </a:spcAft>
              <a:buFont typeface="Arial" panose="020B0604020202020204" pitchFamily="34" charset="0"/>
              <a:buChar char="•"/>
            </a:pPr>
            <a:endParaRPr lang="en-US" sz="1400" dirty="0">
              <a:solidFill>
                <a:schemeClr val="bg1"/>
              </a:solidFill>
            </a:endParaRPr>
          </a:p>
          <a:p>
            <a:pPr indent="-228600" defTabSz="914400">
              <a:lnSpc>
                <a:spcPct val="90000"/>
              </a:lnSpc>
              <a:spcAft>
                <a:spcPts val="600"/>
              </a:spcAft>
              <a:buFont typeface="Arial" panose="020B0604020202020204" pitchFamily="34" charset="0"/>
              <a:buChar char="•"/>
            </a:pPr>
            <a:r>
              <a:rPr lang="en-US" sz="1400" dirty="0">
                <a:solidFill>
                  <a:schemeClr val="bg1"/>
                </a:solidFill>
              </a:rPr>
              <a:t>Class "Dropout":</a:t>
            </a:r>
          </a:p>
          <a:p>
            <a:pPr indent="-228600" defTabSz="914400">
              <a:lnSpc>
                <a:spcPct val="90000"/>
              </a:lnSpc>
              <a:spcAft>
                <a:spcPts val="600"/>
              </a:spcAft>
              <a:buFont typeface="Arial" panose="020B0604020202020204" pitchFamily="34" charset="0"/>
              <a:buChar char="•"/>
            </a:pPr>
            <a:r>
              <a:rPr lang="en-US" sz="1400" dirty="0">
                <a:solidFill>
                  <a:schemeClr val="bg1"/>
                </a:solidFill>
              </a:rPr>
              <a:t>Correctly classified: 335</a:t>
            </a:r>
          </a:p>
          <a:p>
            <a:pPr indent="-228600" defTabSz="914400">
              <a:lnSpc>
                <a:spcPct val="90000"/>
              </a:lnSpc>
              <a:spcAft>
                <a:spcPts val="600"/>
              </a:spcAft>
              <a:buFont typeface="Arial" panose="020B0604020202020204" pitchFamily="34" charset="0"/>
              <a:buChar char="•"/>
            </a:pPr>
            <a:r>
              <a:rPr lang="en-US" sz="1400" dirty="0">
                <a:solidFill>
                  <a:schemeClr val="bg1"/>
                </a:solidFill>
              </a:rPr>
              <a:t>Misclassified as "Enrolled": 30</a:t>
            </a:r>
          </a:p>
          <a:p>
            <a:pPr indent="-228600" defTabSz="914400">
              <a:lnSpc>
                <a:spcPct val="90000"/>
              </a:lnSpc>
              <a:spcAft>
                <a:spcPts val="600"/>
              </a:spcAft>
              <a:buFont typeface="Arial" panose="020B0604020202020204" pitchFamily="34" charset="0"/>
              <a:buChar char="•"/>
            </a:pPr>
            <a:r>
              <a:rPr lang="en-US" sz="1400" dirty="0">
                <a:solidFill>
                  <a:schemeClr val="bg1"/>
                </a:solidFill>
              </a:rPr>
              <a:t>Misclassified as "Graduate": 25</a:t>
            </a:r>
          </a:p>
          <a:p>
            <a:pPr indent="-228600" defTabSz="914400">
              <a:lnSpc>
                <a:spcPct val="90000"/>
              </a:lnSpc>
              <a:spcAft>
                <a:spcPts val="600"/>
              </a:spcAft>
              <a:buFont typeface="Arial" panose="020B0604020202020204" pitchFamily="34" charset="0"/>
              <a:buChar char="•"/>
            </a:pPr>
            <a:endParaRPr lang="en-US" sz="1400" dirty="0">
              <a:solidFill>
                <a:schemeClr val="bg1"/>
              </a:solidFill>
            </a:endParaRPr>
          </a:p>
          <a:p>
            <a:pPr indent="-228600" defTabSz="914400">
              <a:lnSpc>
                <a:spcPct val="90000"/>
              </a:lnSpc>
              <a:spcAft>
                <a:spcPts val="600"/>
              </a:spcAft>
              <a:buFont typeface="Arial" panose="020B0604020202020204" pitchFamily="34" charset="0"/>
              <a:buChar char="•"/>
            </a:pPr>
            <a:r>
              <a:rPr lang="en-US" sz="1400" dirty="0">
                <a:solidFill>
                  <a:schemeClr val="bg1"/>
                </a:solidFill>
              </a:rPr>
              <a:t>Class "Enrolled":</a:t>
            </a:r>
          </a:p>
          <a:p>
            <a:pPr indent="-228600" defTabSz="914400">
              <a:lnSpc>
                <a:spcPct val="90000"/>
              </a:lnSpc>
              <a:spcAft>
                <a:spcPts val="600"/>
              </a:spcAft>
              <a:buFont typeface="Arial" panose="020B0604020202020204" pitchFamily="34" charset="0"/>
              <a:buChar char="•"/>
            </a:pPr>
            <a:r>
              <a:rPr lang="en-US" sz="1400" dirty="0">
                <a:solidFill>
                  <a:schemeClr val="bg1"/>
                </a:solidFill>
              </a:rPr>
              <a:t>Correctly classified: 314</a:t>
            </a:r>
          </a:p>
          <a:p>
            <a:pPr indent="-228600" defTabSz="914400">
              <a:lnSpc>
                <a:spcPct val="90000"/>
              </a:lnSpc>
              <a:spcAft>
                <a:spcPts val="600"/>
              </a:spcAft>
              <a:buFont typeface="Arial" panose="020B0604020202020204" pitchFamily="34" charset="0"/>
              <a:buChar char="•"/>
            </a:pPr>
            <a:r>
              <a:rPr lang="en-US" sz="1400" dirty="0">
                <a:solidFill>
                  <a:schemeClr val="bg1"/>
                </a:solidFill>
              </a:rPr>
              <a:t>Misclassified as "Dropout": 12</a:t>
            </a:r>
          </a:p>
          <a:p>
            <a:pPr indent="-228600" defTabSz="914400">
              <a:lnSpc>
                <a:spcPct val="90000"/>
              </a:lnSpc>
              <a:spcAft>
                <a:spcPts val="600"/>
              </a:spcAft>
              <a:buFont typeface="Arial" panose="020B0604020202020204" pitchFamily="34" charset="0"/>
              <a:buChar char="•"/>
            </a:pPr>
            <a:r>
              <a:rPr lang="en-US" sz="1400" dirty="0">
                <a:solidFill>
                  <a:schemeClr val="bg1"/>
                </a:solidFill>
              </a:rPr>
              <a:t>Misclassified as "Graduate": 23</a:t>
            </a:r>
          </a:p>
          <a:p>
            <a:pPr indent="-228600" defTabSz="914400">
              <a:lnSpc>
                <a:spcPct val="90000"/>
              </a:lnSpc>
              <a:spcAft>
                <a:spcPts val="600"/>
              </a:spcAft>
              <a:buFont typeface="Arial" panose="020B0604020202020204" pitchFamily="34" charset="0"/>
              <a:buChar char="•"/>
            </a:pPr>
            <a:endParaRPr lang="en-US" sz="1400" dirty="0">
              <a:solidFill>
                <a:schemeClr val="bg1"/>
              </a:solidFill>
            </a:endParaRPr>
          </a:p>
          <a:p>
            <a:pPr indent="-228600" defTabSz="914400">
              <a:lnSpc>
                <a:spcPct val="90000"/>
              </a:lnSpc>
              <a:spcAft>
                <a:spcPts val="600"/>
              </a:spcAft>
              <a:buFont typeface="Arial" panose="020B0604020202020204" pitchFamily="34" charset="0"/>
              <a:buChar char="•"/>
            </a:pPr>
            <a:r>
              <a:rPr lang="en-US" sz="1400" dirty="0">
                <a:solidFill>
                  <a:schemeClr val="bg1"/>
                </a:solidFill>
              </a:rPr>
              <a:t>Class "Graduate":</a:t>
            </a:r>
          </a:p>
          <a:p>
            <a:pPr indent="-228600" defTabSz="914400">
              <a:lnSpc>
                <a:spcPct val="90000"/>
              </a:lnSpc>
              <a:spcAft>
                <a:spcPts val="600"/>
              </a:spcAft>
              <a:buFont typeface="Arial" panose="020B0604020202020204" pitchFamily="34" charset="0"/>
              <a:buChar char="•"/>
            </a:pPr>
            <a:r>
              <a:rPr lang="en-US" sz="1400" dirty="0">
                <a:solidFill>
                  <a:schemeClr val="bg1"/>
                </a:solidFill>
              </a:rPr>
              <a:t>Correctly classified: 294</a:t>
            </a:r>
          </a:p>
          <a:p>
            <a:pPr indent="-228600" defTabSz="914400">
              <a:lnSpc>
                <a:spcPct val="90000"/>
              </a:lnSpc>
              <a:spcAft>
                <a:spcPts val="600"/>
              </a:spcAft>
              <a:buFont typeface="Arial" panose="020B0604020202020204" pitchFamily="34" charset="0"/>
              <a:buChar char="•"/>
            </a:pPr>
            <a:r>
              <a:rPr lang="en-US" sz="1400" dirty="0">
                <a:solidFill>
                  <a:schemeClr val="bg1"/>
                </a:solidFill>
              </a:rPr>
              <a:t>Misclassified as "Dropout”: 14</a:t>
            </a:r>
          </a:p>
          <a:p>
            <a:pPr indent="-228600" defTabSz="914400">
              <a:lnSpc>
                <a:spcPct val="90000"/>
              </a:lnSpc>
              <a:spcAft>
                <a:spcPts val="600"/>
              </a:spcAft>
              <a:buFont typeface="Arial" panose="020B0604020202020204" pitchFamily="34" charset="0"/>
              <a:buChar char="•"/>
            </a:pPr>
            <a:r>
              <a:rPr lang="en-US" sz="1400" dirty="0">
                <a:solidFill>
                  <a:schemeClr val="bg1"/>
                </a:solidFill>
              </a:rPr>
              <a:t>Misclassified as "Enrolled”: </a:t>
            </a:r>
            <a:r>
              <a:rPr lang="en-US" sz="900" dirty="0">
                <a:solidFill>
                  <a:schemeClr val="bg1"/>
                </a:solidFill>
              </a:rPr>
              <a:t>33</a:t>
            </a:r>
          </a:p>
        </p:txBody>
      </p:sp>
      <p:sp>
        <p:nvSpPr>
          <p:cNvPr id="98" name="Rectangle 97">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E18F3FF8-EFA6-4D2A-1E10-C179DC4D63B6}"/>
              </a:ext>
            </a:extLst>
          </p:cNvPr>
          <p:cNvPicPr>
            <a:picLocks noChangeAspect="1"/>
          </p:cNvPicPr>
          <p:nvPr/>
        </p:nvPicPr>
        <p:blipFill rotWithShape="1">
          <a:blip r:embed="rId2"/>
          <a:srcRect l="14885" r="15617" b="1"/>
          <a:stretch/>
        </p:blipFill>
        <p:spPr>
          <a:xfrm>
            <a:off x="5243287" y="1608113"/>
            <a:ext cx="3229418" cy="36360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877</Words>
  <Application>Microsoft Office PowerPoint</Application>
  <PresentationFormat>On-screen Show (4:3)</PresentationFormat>
  <Paragraphs>91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Calibri</vt:lpstr>
      <vt:lpstr>Office Theme</vt:lpstr>
      <vt:lpstr>Analyzing and Predicting Student Outcomes in Higher Education: An Insightful Exploration of Academic Performance and Socioeconomic Factors</vt:lpstr>
      <vt:lpstr>Introduction</vt:lpstr>
      <vt:lpstr>Data Preprocessing</vt:lpstr>
      <vt:lpstr>PowerPoint Presentation</vt:lpstr>
      <vt:lpstr>Model Training and Evaluation</vt:lpstr>
      <vt:lpstr>Feature Importance</vt:lpstr>
      <vt:lpstr> Feature Importance Analysis</vt:lpstr>
      <vt:lpstr>PowerPoint Presentation</vt:lpstr>
      <vt:lpstr>Confusion Matrix</vt:lpstr>
      <vt:lpstr>Classification Report: </vt:lpstr>
      <vt:lpstr>ROC-AUC Curve</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Socioeconomic Dataset Analysis</dc:title>
  <dc:subject/>
  <dc:creator>Asna kasim</dc:creator>
  <cp:keywords/>
  <dc:description>generated using python-pptx</dc:description>
  <cp:lastModifiedBy>Asna kasim</cp:lastModifiedBy>
  <cp:revision>3</cp:revision>
  <dcterms:created xsi:type="dcterms:W3CDTF">2013-01-27T09:14:16Z</dcterms:created>
  <dcterms:modified xsi:type="dcterms:W3CDTF">2024-05-16T10:28:57Z</dcterms:modified>
  <cp:category/>
</cp:coreProperties>
</file>