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573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7010400" cy="9296400"/>
  <p:embeddedFontLs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Roboto Black" panose="02000000000000000000" pitchFamily="2" charset="0"/>
      <p:bold r:id="rId21"/>
      <p:boldItalic r:id="rId22"/>
    </p:embeddedFont>
    <p:embeddedFont>
      <p:font typeface="Roboto Medium" panose="02000000000000000000" pitchFamily="2" charset="0"/>
      <p:regular r:id="rId23"/>
      <p:italic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CC"/>
    <a:srgbClr val="808080"/>
    <a:srgbClr val="FFFFF3"/>
    <a:srgbClr val="CC3366"/>
    <a:srgbClr val="666666"/>
    <a:srgbClr val="FFFFF0"/>
    <a:srgbClr val="536077"/>
    <a:srgbClr val="595959"/>
    <a:srgbClr val="12486C"/>
    <a:srgbClr val="324C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3" autoAdjust="0"/>
    <p:restoredTop sz="62513" autoAdjust="0"/>
  </p:normalViewPr>
  <p:slideViewPr>
    <p:cSldViewPr snapToGrid="0">
      <p:cViewPr varScale="1">
        <p:scale>
          <a:sx n="72" d="100"/>
          <a:sy n="72" d="100"/>
        </p:scale>
        <p:origin x="444" y="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7" d="100"/>
          <a:sy n="97" d="100"/>
        </p:scale>
        <p:origin x="2610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7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9FFABE5-FDEA-4B37-8DF4-CAFBE2BD9AB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109A9F-1E46-4B67-A7A9-04BECB8AE80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2E32E1-D97B-40FC-8A65-208C334C51B6}" type="datetimeFigureOut">
              <a:rPr lang="en-US" smtClean="0"/>
              <a:t>5/20/2019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BB85FB-8CBA-45B5-8C38-0A4A8880D0C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07DC49-762A-44E5-9F91-100A5F9C321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0EEBFC-2AE7-49BD-B094-FDE3311893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971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7901F83B-3233-486A-B5BC-8655D3621F66}" type="datetimeFigureOut">
              <a:rPr lang="en-US" smtClean="0"/>
              <a:t>5/20/2019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AE17CDFB-A413-45F6-9A69-74C1496CBCF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1880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0" i="0">
                <a:solidFill>
                  <a:srgbClr val="12486C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="0" i="0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9E428-E283-4AA2-8A0F-50F711ACAC63}" type="datetimeFigureOut">
              <a:rPr lang="en-US" smtClean="0"/>
              <a:t>5/20/2019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76B0F-C9AB-4061-B344-72218E50B7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283380"/>
      </p:ext>
    </p:extLst>
  </p:cSld>
  <p:clrMapOvr>
    <a:masterClrMapping/>
  </p:clrMapOvr>
  <p:transition spd="slow">
    <p:pu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solidFill>
                  <a:srgbClr val="3366CC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9E428-E283-4AA2-8A0F-50F711ACAC63}" type="datetimeFigureOut">
              <a:rPr lang="en-US" smtClean="0"/>
              <a:t>5/20/2019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76B0F-C9AB-4061-B344-72218E50B7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942811"/>
      </p:ext>
    </p:extLst>
  </p:cSld>
  <p:clrMapOvr>
    <a:masterClrMapping/>
  </p:clrMapOvr>
  <p:transition spd="slow">
    <p:pu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 b="0" i="0">
                <a:solidFill>
                  <a:srgbClr val="3366CC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9E428-E283-4AA2-8A0F-50F711ACAC63}" type="datetimeFigureOut">
              <a:rPr lang="en-US" smtClean="0"/>
              <a:t>5/20/2019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76B0F-C9AB-4061-B344-72218E50B7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709382"/>
      </p:ext>
    </p:extLst>
  </p:cSld>
  <p:clrMapOvr>
    <a:masterClrMapping/>
  </p:clrMapOvr>
  <p:transition spd="slow"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solidFill>
                  <a:srgbClr val="3366CC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9E428-E283-4AA2-8A0F-50F711ACAC63}" type="datetimeFigureOut">
              <a:rPr lang="en-US" smtClean="0"/>
              <a:t>5/20/2019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76B0F-C9AB-4061-B344-72218E50B7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319417"/>
      </p:ext>
    </p:extLst>
  </p:cSld>
  <p:clrMapOvr>
    <a:masterClrMapping/>
  </p:clrMapOvr>
  <p:transition spd="slow">
    <p:pu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0" i="0">
                <a:solidFill>
                  <a:srgbClr val="3366CC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9E428-E283-4AA2-8A0F-50F711ACAC63}" type="datetimeFigureOut">
              <a:rPr lang="en-US" smtClean="0"/>
              <a:t>5/20/2019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76B0F-C9AB-4061-B344-72218E50B7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187786"/>
      </p:ext>
    </p:extLst>
  </p:cSld>
  <p:clrMapOvr>
    <a:masterClrMapping/>
  </p:clrMapOvr>
  <p:transition spd="slow"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solidFill>
                  <a:srgbClr val="3366CC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9E428-E283-4AA2-8A0F-50F711ACAC63}" type="datetimeFigureOut">
              <a:rPr lang="en-US" smtClean="0"/>
              <a:t>5/20/2019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76B0F-C9AB-4061-B344-72218E50B7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785253"/>
      </p:ext>
    </p:extLst>
  </p:cSld>
  <p:clrMapOvr>
    <a:masterClrMapping/>
  </p:clrMapOvr>
  <p:transition spd="slow"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b="0" i="0">
                <a:solidFill>
                  <a:srgbClr val="3366CC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9E428-E283-4AA2-8A0F-50F711ACAC63}" type="datetimeFigureOut">
              <a:rPr lang="en-US" smtClean="0"/>
              <a:t>5/20/2019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76B0F-C9AB-4061-B344-72218E50B7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781427"/>
      </p:ext>
    </p:extLst>
  </p:cSld>
  <p:clrMapOvr>
    <a:masterClrMapping/>
  </p:clrMapOvr>
  <p:transition spd="slow">
    <p:pu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solidFill>
                  <a:srgbClr val="3366CC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9E428-E283-4AA2-8A0F-50F711ACAC63}" type="datetimeFigureOut">
              <a:rPr lang="en-US" smtClean="0"/>
              <a:t>5/20/2019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76B0F-C9AB-4061-B344-72218E50B7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38107"/>
      </p:ext>
    </p:extLst>
  </p:cSld>
  <p:clrMapOvr>
    <a:masterClrMapping/>
  </p:clrMapOvr>
  <p:transition spd="slow"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9E428-E283-4AA2-8A0F-50F711ACAC63}" type="datetimeFigureOut">
              <a:rPr lang="en-US" smtClean="0"/>
              <a:t>5/20/2019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76B0F-C9AB-4061-B344-72218E50B7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72515"/>
      </p:ext>
    </p:extLst>
  </p:cSld>
  <p:clrMapOvr>
    <a:masterClrMapping/>
  </p:clrMapOvr>
  <p:transition spd="slow"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 b="0" i="0">
                <a:solidFill>
                  <a:srgbClr val="3366CC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9E428-E283-4AA2-8A0F-50F711ACAC63}" type="datetimeFigureOut">
              <a:rPr lang="en-US" smtClean="0"/>
              <a:t>5/20/2019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76B0F-C9AB-4061-B344-72218E50B7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794368"/>
      </p:ext>
    </p:extLst>
  </p:cSld>
  <p:clrMapOvr>
    <a:masterClrMapping/>
  </p:clrMapOvr>
  <p:transition spd="slow">
    <p:pu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 b="0" i="0">
                <a:solidFill>
                  <a:srgbClr val="3366CC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9E428-E283-4AA2-8A0F-50F711ACAC63}" type="datetimeFigureOut">
              <a:rPr lang="en-US" smtClean="0"/>
              <a:t>5/20/2019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76B0F-C9AB-4061-B344-72218E50B7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028344"/>
      </p:ext>
    </p:extLst>
  </p:cSld>
  <p:clrMapOvr>
    <a:masterClrMapping/>
  </p:clrMapOvr>
  <p:transition spd="slow">
    <p:pu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C9E428-E283-4AA2-8A0F-50F711ACAC63}" type="datetimeFigureOut">
              <a:rPr lang="en-US" smtClean="0"/>
              <a:t>5/20/2019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E76B0F-C9AB-4061-B344-72218E50B7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97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Roboto Black" panose="02000000000000000000" pitchFamily="2" charset="0"/>
          <a:ea typeface="Roboto Black" panose="02000000000000000000" pitchFamily="2" charset="0"/>
          <a:cs typeface="Roboto Black" panose="02000000000000000000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Roboto Medium" panose="02000000000000000000" pitchFamily="2" charset="0"/>
          <a:ea typeface="Roboto Medium" panose="02000000000000000000" pitchFamily="2" charset="0"/>
          <a:cs typeface="Roboto Medium" panose="02000000000000000000" pitchFamily="2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Roboto Medium" panose="02000000000000000000" pitchFamily="2" charset="0"/>
          <a:ea typeface="Roboto Medium" panose="02000000000000000000" pitchFamily="2" charset="0"/>
          <a:cs typeface="Roboto Medium" panose="02000000000000000000" pitchFamily="2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Roboto Medium" panose="02000000000000000000" pitchFamily="2" charset="0"/>
          <a:ea typeface="Roboto Medium" panose="02000000000000000000" pitchFamily="2" charset="0"/>
          <a:cs typeface="Roboto Medium" panose="02000000000000000000" pitchFamily="2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Roboto Medium" panose="02000000000000000000" pitchFamily="2" charset="0"/>
          <a:ea typeface="Roboto Medium" panose="02000000000000000000" pitchFamily="2" charset="0"/>
          <a:cs typeface="Roboto Medium" panose="02000000000000000000" pitchFamily="2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Roboto Medium" panose="02000000000000000000" pitchFamily="2" charset="0"/>
          <a:ea typeface="Roboto Medium" panose="02000000000000000000" pitchFamily="2" charset="0"/>
          <a:cs typeface="Roboto Medium" panose="02000000000000000000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mailto:kpivert@asn-online.org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95668-889F-4B47-BEAA-F953E2E3F2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3366CC"/>
                </a:solidFill>
              </a:rPr>
              <a:t>August/September ERAS Applications</a:t>
            </a:r>
            <a:br>
              <a:rPr lang="en-US" dirty="0">
                <a:solidFill>
                  <a:srgbClr val="3366CC"/>
                </a:solidFill>
              </a:rPr>
            </a:br>
            <a:endParaRPr lang="en-US" dirty="0">
              <a:solidFill>
                <a:srgbClr val="3366CC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E92BB3-008B-4BEF-B43D-CCCCB26408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Kurtis Pivert, </a:t>
            </a:r>
            <a:r>
              <a:rPr lang="en-US" b="1" dirty="0"/>
              <a:t>ASN Data Science Officer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835950"/>
      </p:ext>
    </p:extLst>
  </p:cSld>
  <p:clrMapOvr>
    <a:masterClrMapping/>
  </p:clrMapOvr>
  <p:transition spd="slow">
    <p:push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Year over Year—Applications</a:t>
            </a:r>
          </a:p>
        </p:txBody>
      </p:sp>
      <p:pic>
        <p:nvPicPr>
          <p:cNvPr id="3" name="Picture 1" descr="02_august-ERAS_PPT_files/figure-pptx/Figure%208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33600" y="1600200"/>
            <a:ext cx="79121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  <p:transition spd="slow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Year over Year—Cumulative Candidates</a:t>
            </a:r>
          </a:p>
        </p:txBody>
      </p:sp>
      <p:pic>
        <p:nvPicPr>
          <p:cNvPr id="3" name="Picture 1" descr="02_august-ERAS_PPT_files/figure-pptx/Figure%209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33600" y="1600200"/>
            <a:ext cx="79121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  <p:transition spd="slow"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Educational Status</a:t>
            </a:r>
          </a:p>
        </p:txBody>
      </p:sp>
      <p:pic>
        <p:nvPicPr>
          <p:cNvPr id="3" name="Picture 1" descr="02_august-ERAS_PPT_files/figure-pptx/Figure%2010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705100" y="1600200"/>
            <a:ext cx="67818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  <p:transition spd="slow">
    <p:push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Up Next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t>The next </a:t>
            </a:r>
            <a:r>
              <a:rPr i="1"/>
              <a:t>Data Brief</a:t>
            </a:r>
            <a:r>
              <a:t> will report preliminary nephrology Match results on </a:t>
            </a:r>
            <a:r>
              <a:rPr i="1"/>
              <a:t>Match Day, Wednesday, November 28</a:t>
            </a:r>
            <a:r>
              <a:t>.</a:t>
            </a:r>
          </a:p>
          <a:p>
            <a:pPr marL="0" indent="0">
              <a:buNone/>
            </a:pPr>
            <a:r>
              <a:rPr b="1" i="1"/>
              <a:t>Questions? Comments?</a:t>
            </a:r>
          </a:p>
          <a:p>
            <a:pPr marL="0" indent="0">
              <a:buNone/>
            </a:pPr>
            <a:r>
              <a:t>Contact ASN Data Science Officer Kurtis Pivert at 202-699-0238 or </a:t>
            </a:r>
            <a:r>
              <a:rPr>
                <a:hlinkClick r:id="rId2"/>
              </a:rPr>
              <a:t>kpivert@asn-online.org</a:t>
            </a:r>
            <a:r>
              <a:t>.</a:t>
            </a:r>
          </a:p>
        </p:txBody>
      </p:sp>
    </p:spTree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AY 2019 Nephrology Match Update: August/September ERAS Applications</a:t>
            </a:r>
          </a:p>
        </p:txBody>
      </p:sp>
    </p:spTree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Fall Rebound in Candidates—August</a:t>
            </a:r>
          </a:p>
        </p:txBody>
      </p:sp>
      <p:pic>
        <p:nvPicPr>
          <p:cNvPr id="3" name="Picture 1" descr="02_august-ERAS_PPT_files/figure-pptx/Figure%201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33600" y="1600200"/>
            <a:ext cx="79121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Fall Rebound in Candidates—September</a:t>
            </a:r>
          </a:p>
        </p:txBody>
      </p:sp>
      <p:pic>
        <p:nvPicPr>
          <p:cNvPr id="3" name="Picture 1" descr="02_august-ERAS_PPT_files/figure-pptx/Figure%202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33600" y="1600200"/>
            <a:ext cx="79121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…and Applications—August</a:t>
            </a:r>
          </a:p>
        </p:txBody>
      </p:sp>
      <p:pic>
        <p:nvPicPr>
          <p:cNvPr id="3" name="Picture 1" descr="02_august-ERAS_PPT_files/figure-pptx/Figure%203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33600" y="1600200"/>
            <a:ext cx="79121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…and Applications—September</a:t>
            </a:r>
          </a:p>
        </p:txBody>
      </p:sp>
      <p:pic>
        <p:nvPicPr>
          <p:cNvPr id="3" name="Picture 1" descr="02_august-ERAS_PPT_files/figure-pptx/Figure%204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33600" y="1600200"/>
            <a:ext cx="79121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Educational Status—August</a:t>
            </a:r>
          </a:p>
        </p:txBody>
      </p:sp>
      <p:pic>
        <p:nvPicPr>
          <p:cNvPr id="3" name="Picture 1" descr="02_august-ERAS_PPT_files/figure-pptx/Figure%205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33600" y="1600200"/>
            <a:ext cx="79121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Educational Status—September</a:t>
            </a:r>
          </a:p>
        </p:txBody>
      </p:sp>
      <p:pic>
        <p:nvPicPr>
          <p:cNvPr id="3" name="Picture 1" descr="02_august-ERAS_PPT_files/figure-pptx/Figure%206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33600" y="1600200"/>
            <a:ext cx="79121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  <p:transition spd="slow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Year over Year—Candidates</a:t>
            </a:r>
          </a:p>
        </p:txBody>
      </p:sp>
      <p:pic>
        <p:nvPicPr>
          <p:cNvPr id="3" name="Picture 1" descr="02_august-ERAS_PPT_files/figure-pptx/Figure%207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33600" y="1600200"/>
            <a:ext cx="79121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46101</TotalTime>
  <Words>112</Words>
  <Application>Microsoft Office PowerPoint</Application>
  <PresentationFormat>Widescreen</PresentationFormat>
  <Paragraphs>17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Roboto Medium</vt:lpstr>
      <vt:lpstr>Arial</vt:lpstr>
      <vt:lpstr>Roboto Black</vt:lpstr>
      <vt:lpstr>Calibri</vt:lpstr>
      <vt:lpstr>Office Theme</vt:lpstr>
      <vt:lpstr>August/September ERAS Applications </vt:lpstr>
      <vt:lpstr>AY 2019 Nephrology Match Update: August/September ERAS Applications</vt:lpstr>
      <vt:lpstr>Fall Rebound in Candidates—August</vt:lpstr>
      <vt:lpstr>Fall Rebound in Candidates—September</vt:lpstr>
      <vt:lpstr>…and Applications—August</vt:lpstr>
      <vt:lpstr>…and Applications—September</vt:lpstr>
      <vt:lpstr>Educational Status—August</vt:lpstr>
      <vt:lpstr>Educational Status—September</vt:lpstr>
      <vt:lpstr>Year over Year—Candidates</vt:lpstr>
      <vt:lpstr>Year over Year—Applications</vt:lpstr>
      <vt:lpstr>Year over Year—Cumulative Candidates</vt:lpstr>
      <vt:lpstr>Educational Status</vt:lpstr>
      <vt:lpstr>Up Next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Kurtis Pivert</dc:creator>
  <cp:lastModifiedBy>Kurtis Pivert</cp:lastModifiedBy>
  <cp:revision>496</cp:revision>
  <cp:lastPrinted>2018-11-06T18:15:22Z</cp:lastPrinted>
  <dcterms:created xsi:type="dcterms:W3CDTF">2017-04-12T19:33:05Z</dcterms:created>
  <dcterms:modified xsi:type="dcterms:W3CDTF">2019-05-20T20:17:07Z</dcterms:modified>
</cp:coreProperties>
</file>