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10400" cy="9296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Medium" panose="02000000000000000000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808080"/>
    <a:srgbClr val="FFFFF3"/>
    <a:srgbClr val="CC3366"/>
    <a:srgbClr val="666666"/>
    <a:srgbClr val="FFFFF0"/>
    <a:srgbClr val="536077"/>
    <a:srgbClr val="595959"/>
    <a:srgbClr val="12486C"/>
    <a:srgbClr val="324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62513" autoAdjust="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FFABE5-FDEA-4B37-8DF4-CAFBE2BD9A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09A9F-1E46-4B67-A7A9-04BECB8AE8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32E1-D97B-40FC-8A65-208C334C51B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B85FB-8CBA-45B5-8C38-0A4A8880D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DC49-762A-44E5-9F91-100A5F9C32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EBFC-2AE7-49BD-B094-FDE3311893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01F83B-3233-486A-B5BC-8655D3621F66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17CDFB-A413-45F6-9A69-74C1496CBC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12486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38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28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938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4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77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525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142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10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51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436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834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428-E283-4AA2-8A0F-50F711ACAC63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6B0F-C9AB-4061-B344-72218E50B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Roboto Black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kpivert@asn-online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AY 2019—Turning of the Tide?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dirty="0"/>
            </a:br>
            <a:br>
              <a:rPr dirty="0"/>
            </a:br>
            <a:r>
              <a:rPr dirty="0"/>
              <a:t>Kurtis Pivert, </a:t>
            </a:r>
            <a:r>
              <a:rPr b="1" dirty="0"/>
              <a:t>ASN Data Science Officer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August 2018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Future </a:t>
            </a:r>
            <a:r>
              <a:rPr i="1"/>
              <a:t>Data Briefs</a:t>
            </a:r>
            <a:r>
              <a:t> will report ERAS application data as it becomes available.</a:t>
            </a:r>
          </a:p>
          <a:p>
            <a:pPr marL="0" indent="0">
              <a:buNone/>
            </a:pPr>
            <a:r>
              <a:rPr b="1" i="1"/>
              <a:t>Questions? Comments?</a:t>
            </a:r>
          </a:p>
          <a:p>
            <a:pPr marL="0" indent="0">
              <a:buNone/>
            </a:pPr>
            <a:r>
              <a:t>Contact ASN Data Science Officer Kurtis Pivert at 202-699-0238 or </a:t>
            </a:r>
            <a:r>
              <a:rPr>
                <a:hlinkClick r:id="rId2"/>
              </a:rPr>
              <a:t>kpivert@asn-online.org</a:t>
            </a:r>
            <a:r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candidates in July are up …</a:t>
            </a:r>
          </a:p>
        </p:txBody>
      </p:sp>
      <p:pic>
        <p:nvPicPr>
          <p:cNvPr id="3" name="Picture 1" descr="00_July-Data-Brief_PPT_files/figure-pptx/Figure%20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 and candidate trends are reversing.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Starting with last year’s application cycle, the year-over-year trend of declining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_July-Data-Brief_PPT_files/figure-pptx/Figure%20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to nephrology fellowships are up slightly …</a:t>
            </a:r>
          </a:p>
        </p:txBody>
      </p:sp>
      <p:pic>
        <p:nvPicPr>
          <p:cNvPr id="3" name="Picture 1" descr="00_July-Data-Brief_PPT_files/figure-pptx/Figure%2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 and growing slowly year over year.</a:t>
            </a:r>
          </a:p>
        </p:txBody>
      </p:sp>
      <p:pic>
        <p:nvPicPr>
          <p:cNvPr id="3" name="Picture 1" descr="00_July-Data-Brief_PPT_files/figure-pptx/Figure%20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IMG candidates are back …</a:t>
            </a:r>
          </a:p>
        </p:txBody>
      </p:sp>
      <p:pic>
        <p:nvPicPr>
          <p:cNvPr id="3" name="Picture 1" descr="00_July-Data-Brief_PPT_files/figure-pptx/Figure%20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…but total candidates …</a:t>
            </a:r>
          </a:p>
        </p:txBody>
      </p:sp>
      <p:pic>
        <p:nvPicPr>
          <p:cNvPr id="3" name="Picture 1" descr="00_July-Data-Brief_PPT_files/figure-pptx/Figure%20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…and applications are still down compared to historic averages.</a:t>
            </a:r>
          </a:p>
        </p:txBody>
      </p:sp>
      <p:pic>
        <p:nvPicPr>
          <p:cNvPr id="3" name="Picture 1" descr="00_July-Data-Brief_PPT_files/figure-pptx/Figure%20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46101</TotalTime>
  <Words>108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Medium</vt:lpstr>
      <vt:lpstr>Arial</vt:lpstr>
      <vt:lpstr>Roboto Black</vt:lpstr>
      <vt:lpstr>Calibri</vt:lpstr>
      <vt:lpstr>Office Theme</vt:lpstr>
      <vt:lpstr>AY 2019—Turning of the Tide?</vt:lpstr>
      <vt:lpstr>Total candidates in July are up …</vt:lpstr>
      <vt:lpstr>… and candidate trends are reversing.</vt:lpstr>
      <vt:lpstr>PowerPoint Presentation</vt:lpstr>
      <vt:lpstr>Applications to nephrology fellowships are up slightly …</vt:lpstr>
      <vt:lpstr>… and growing slowly year over year.</vt:lpstr>
      <vt:lpstr>IMG candidates are back …</vt:lpstr>
      <vt:lpstr>…but total candidates …</vt:lpstr>
      <vt:lpstr>…and applications are still down compared to historic averages.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Pivert</dc:creator>
  <cp:lastModifiedBy>Kurtis Pivert</cp:lastModifiedBy>
  <cp:revision>497</cp:revision>
  <cp:lastPrinted>2018-11-06T18:15:22Z</cp:lastPrinted>
  <dcterms:created xsi:type="dcterms:W3CDTF">2017-04-12T19:33:05Z</dcterms:created>
  <dcterms:modified xsi:type="dcterms:W3CDTF">2019-05-20T19:53:32Z</dcterms:modified>
</cp:coreProperties>
</file>