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010400" cy="92964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Black" panose="02000000000000000000" pitchFamily="2" charset="0"/>
      <p:bold r:id="rId23"/>
      <p:boldItalic r:id="rId24"/>
    </p:embeddedFont>
    <p:embeddedFont>
      <p:font typeface="Roboto Medium" panose="02000000000000000000" pitchFamily="2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808080"/>
    <a:srgbClr val="FFFFF3"/>
    <a:srgbClr val="CC3366"/>
    <a:srgbClr val="666666"/>
    <a:srgbClr val="FFFFF0"/>
    <a:srgbClr val="536077"/>
    <a:srgbClr val="595959"/>
    <a:srgbClr val="12486C"/>
    <a:srgbClr val="324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62513" autoAdjust="0"/>
  </p:normalViewPr>
  <p:slideViewPr>
    <p:cSldViewPr snapToGrid="0">
      <p:cViewPr varScale="1">
        <p:scale>
          <a:sx n="72" d="100"/>
          <a:sy n="72" d="100"/>
        </p:scale>
        <p:origin x="44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6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FFABE5-FDEA-4B37-8DF4-CAFBE2BD9A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09A9F-1E46-4B67-A7A9-04BECB8AE8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E32E1-D97B-40FC-8A65-208C334C51B6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B85FB-8CBA-45B5-8C38-0A4A8880D0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7DC49-762A-44E5-9F91-100A5F9C32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EBFC-2AE7-49BD-B094-FDE3311893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7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01F83B-3233-486A-B5BC-8655D3621F66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17CDFB-A413-45F6-9A69-74C1496CBC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8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rgbClr val="12486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8338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4281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0938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941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8778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8525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142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8107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251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9436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2834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 Black" panose="02000000000000000000" pitchFamily="2" charset="0"/>
          <a:ea typeface="Roboto Black" panose="02000000000000000000" pitchFamily="2" charset="0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kpivert@asn-online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rPr dirty="0">
                <a:solidFill>
                  <a:srgbClr val="3366CC"/>
                </a:solidFill>
              </a:rPr>
              <a:t>AY 2019 Nephrology Match—Preliminary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br/>
            <a:br/>
            <a:r>
              <a:t>Kurtis Pivert, </a:t>
            </a:r>
            <a:r>
              <a:rPr b="1"/>
              <a:t>ASN Data Science Officer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November 2018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over Year—Candidates</a:t>
            </a:r>
          </a:p>
        </p:txBody>
      </p:sp>
      <p:pic>
        <p:nvPicPr>
          <p:cNvPr id="3" name="Picture 1" descr="03_AY-2019-Match_PPT_files/figure-pptx/YOY%20Candidate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over Year—Applications</a:t>
            </a:r>
          </a:p>
        </p:txBody>
      </p:sp>
      <p:pic>
        <p:nvPicPr>
          <p:cNvPr id="3" name="Picture 1" descr="03_AY-2019-Match_PPT_files/figure-pptx/YOY%20Application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over Year—Cumulative Candidates</a:t>
            </a:r>
          </a:p>
        </p:txBody>
      </p:sp>
      <p:pic>
        <p:nvPicPr>
          <p:cNvPr id="3" name="Picture 1" descr="03_AY-2019-Match_PPT_files/figure-pptx/Figure%20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Fellow Educational Status</a:t>
            </a:r>
          </a:p>
        </p:txBody>
      </p:sp>
      <p:pic>
        <p:nvPicPr>
          <p:cNvPr id="3" name="Picture 1" descr="03_AY-2019-Match_PPT_files/figure-pptx/slope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III. The Match in Context</a:t>
            </a:r>
          </a:p>
        </p:txBody>
      </p:sp>
      <p:pic>
        <p:nvPicPr>
          <p:cNvPr id="3" name="Picture 1" descr="03_AY-2019-Match_PPT_files/figure-pptx/Nephrology%20GME%20Censu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/>
              <a:t>Questions? Comments?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Contact ASN Data Science Officer Kurtis Pivert at 202-699-0238 or </a:t>
            </a:r>
            <a:r>
              <a:rPr>
                <a:hlinkClick r:id="rId2"/>
              </a:rPr>
              <a:t>kpivert@asn-online.org</a:t>
            </a:r>
            <a:r>
              <a:t>.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I. Moving in Two Directions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Unfilled training tracks…</a:t>
            </a:r>
          </a:p>
        </p:txBody>
      </p:sp>
      <p:pic>
        <p:nvPicPr>
          <p:cNvPr id="3" name="Picture 1" descr="03_AY-2019-Match_PPT_files/figure-pptx/Unfilled%20Track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…and unfilled positions edged down in the AY 2019 Match.</a:t>
            </a:r>
          </a:p>
        </p:txBody>
      </p:sp>
      <p:pic>
        <p:nvPicPr>
          <p:cNvPr id="3" name="Picture 1" descr="03_AY-2019-Match_PPT_files/figure-pptx/Unfilled%20Position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Yet the gap in offered and filled positions…</a:t>
            </a:r>
          </a:p>
        </p:txBody>
      </p:sp>
      <p:pic>
        <p:nvPicPr>
          <p:cNvPr id="3" name="Picture 1" descr="03_AY-2019-Match_PPT_files/figure-pptx/Offered%20vs.%20Filled%20Position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… and training tracks, while narrowing, remains wide.</a:t>
            </a:r>
          </a:p>
        </p:txBody>
      </p:sp>
      <p:pic>
        <p:nvPicPr>
          <p:cNvPr id="3" name="Picture 1" descr="03_AY-2019-Match_PPT_files/figure-pptx/Offered%20vs.%20Filled%20Track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 increasing number of US-IMGs and DOs are entering nephrology…</a:t>
            </a:r>
          </a:p>
        </p:txBody>
      </p:sp>
      <p:pic>
        <p:nvPicPr>
          <p:cNvPr id="3" name="Picture 1" descr="03_AY-2019-Match_PPT_files/figure-pptx/Matched%20Fellows%20by%20Educational%20Statu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…and nearly all candidates preferring the specialty obtained fellowships.</a:t>
            </a:r>
          </a:p>
        </p:txBody>
      </p:sp>
      <p:pic>
        <p:nvPicPr>
          <p:cNvPr id="3" name="Picture 1" descr="03_AY-2019-Match_PPT_files/figure-pptx/Figure%20Percent%20Pref%20Neph%20Matche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II. ERAS Application Data: A Look at the Candidates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46101</TotalTime>
  <Words>129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 Medium</vt:lpstr>
      <vt:lpstr>Arial</vt:lpstr>
      <vt:lpstr>Roboto Black</vt:lpstr>
      <vt:lpstr>Calibri</vt:lpstr>
      <vt:lpstr>Office Theme</vt:lpstr>
      <vt:lpstr>AY 2019 Nephrology Match—Preliminary Results</vt:lpstr>
      <vt:lpstr>I. Moving in Two Directions</vt:lpstr>
      <vt:lpstr>Unfilled training tracks…</vt:lpstr>
      <vt:lpstr>…and unfilled positions edged down in the AY 2019 Match.</vt:lpstr>
      <vt:lpstr>Yet the gap in offered and filled positions…</vt:lpstr>
      <vt:lpstr>… and training tracks, while narrowing, remains wide.</vt:lpstr>
      <vt:lpstr>An increasing number of US-IMGs and DOs are entering nephrology…</vt:lpstr>
      <vt:lpstr>…and nearly all candidates preferring the specialty obtained fellowships.</vt:lpstr>
      <vt:lpstr>II. ERAS Application Data: A Look at the Candidates</vt:lpstr>
      <vt:lpstr>Year over Year—Candidates</vt:lpstr>
      <vt:lpstr>Year over Year—Applications</vt:lpstr>
      <vt:lpstr>Year over Year—Cumulative Candidates</vt:lpstr>
      <vt:lpstr>Fellow Educational Status</vt:lpstr>
      <vt:lpstr>III. The Match in Context</vt:lpstr>
      <vt:lpstr>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Kurtis Pivert</dc:creator>
  <cp:lastModifiedBy>Kurtis Pivert</cp:lastModifiedBy>
  <cp:revision>496</cp:revision>
  <cp:lastPrinted>2018-11-06T18:15:22Z</cp:lastPrinted>
  <dcterms:created xsi:type="dcterms:W3CDTF">2017-04-12T19:33:05Z</dcterms:created>
  <dcterms:modified xsi:type="dcterms:W3CDTF">2019-05-20T20:36:11Z</dcterms:modified>
</cp:coreProperties>
</file>