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9" Type="http://schemas.openxmlformats.org/officeDocument/2006/relationships/tableStyles" Target="tableStyles.xml" /><Relationship Id="rId6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7" Type="http://schemas.openxmlformats.org/officeDocument/2006/relationships/viewProps" Target="viewProps.xml" /><Relationship Id="rId6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7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8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9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0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1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2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3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4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5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6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7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8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9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0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1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2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3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4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5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6.pn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7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8.png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9.png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0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Early</a:t>
            </a:r>
            <a:r>
              <a:rPr/>
              <a:t> </a:t>
            </a:r>
            <a:r>
              <a:rPr/>
              <a:t>Career</a:t>
            </a:r>
            <a:r>
              <a:rPr/>
              <a:t> </a:t>
            </a:r>
            <a:r>
              <a:rPr/>
              <a:t>Nephrologists: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2017</a:t>
            </a:r>
            <a:r>
              <a:rPr/>
              <a:t> </a:t>
            </a:r>
            <a:r>
              <a:rPr/>
              <a:t>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George</a:t>
            </a:r>
            <a:r>
              <a:rPr/>
              <a:t> </a:t>
            </a:r>
            <a:r>
              <a:rPr/>
              <a:t>Washington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Workforce</a:t>
            </a:r>
            <a:r>
              <a:rPr/>
              <a:t> </a:t>
            </a:r>
            <a:r>
              <a:rPr/>
              <a:t>Institute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A7: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Performed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Academic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a7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kpivert/Documents/Data%20Science%20Program/ASNDataAnalytics%20GitHub%20Repo%20Projects/DRC-BuildWP-Content/03_reports/05_Early-Career-Nephrologists-Survey-Figs/exhibit-a7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kpivert/Documents/Data%20Science%20Program/ASNDataAnalytics%20GitHub%20Repo%20Projects/DRC-BuildWP-Content/03_reports/05_Early-Career-Nephrologists-Survey-Figs/exhibit-a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82900"/>
            <a:ext cx="8229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A9:</a:t>
            </a:r>
            <a:r>
              <a:rPr/>
              <a:t> </a:t>
            </a:r>
            <a:r>
              <a:rPr/>
              <a:t>Ratings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Aspects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Nephrology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a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89000" y="1600200"/>
            <a:ext cx="7366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A10: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Residents,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Academic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a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55900"/>
            <a:ext cx="82296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Completing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Training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82800"/>
            <a:ext cx="82296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Responding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Training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05100"/>
            <a:ext cx="8229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Profile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Respondents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43100"/>
            <a:ext cx="82296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4: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Location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97200"/>
            <a:ext cx="8229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5:</a:t>
            </a:r>
            <a:r>
              <a:rPr/>
              <a:t> </a:t>
            </a:r>
            <a:r>
              <a:rPr/>
              <a:t>Citizenship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94000"/>
            <a:ext cx="8229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Early</a:t>
            </a:r>
            <a:r>
              <a:rPr/>
              <a:t> </a:t>
            </a:r>
            <a:r>
              <a:rPr/>
              <a:t>Career</a:t>
            </a:r>
            <a:r>
              <a:rPr/>
              <a:t> </a:t>
            </a:r>
            <a:r>
              <a:rPr/>
              <a:t>Nephrologists: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2017</a:t>
            </a:r>
            <a:r>
              <a:rPr/>
              <a:t> </a:t>
            </a:r>
            <a:r>
              <a:rPr/>
              <a:t>Survey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6: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Respondents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IMG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86100"/>
            <a:ext cx="8229600" cy="154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7: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49500"/>
            <a:ext cx="8229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8: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Type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49500"/>
            <a:ext cx="8229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9: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Completed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33600"/>
            <a:ext cx="8229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10: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Completed,</a:t>
            </a:r>
            <a:r>
              <a:rPr/>
              <a:t> </a:t>
            </a:r>
            <a:r>
              <a:rPr/>
              <a:t>Academic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Practices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73400"/>
            <a:ext cx="8229600" cy="157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11: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Training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97100"/>
            <a:ext cx="8229600" cy="332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12: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Training,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Academic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95500"/>
            <a:ext cx="8229600" cy="354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13: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Job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68500"/>
            <a:ext cx="82296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14: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Academic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098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15:</a:t>
            </a:r>
            <a:r>
              <a:rPr/>
              <a:t> </a:t>
            </a:r>
            <a:r>
              <a:rPr/>
              <a:t>Responsibilities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Academic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600200"/>
            <a:ext cx="7454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Prepared for The American Society of Nephrology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By The George Washington University Health Workforce Institute</a:t>
            </a:r>
          </a:p>
          <a:p>
            <a:pPr lvl="0" marL="0" indent="0">
              <a:buNone/>
            </a:pPr>
            <a:r>
              <a:rPr b="1"/>
              <a:t>Leo Quigley, MPH</a:t>
            </a:r>
            <a:r>
              <a:rPr/>
              <a:t> </a:t>
            </a:r>
            <a:r>
              <a:rPr i="1"/>
              <a:t>George Washington University Health Workforce Institute and School of Nursing</a:t>
            </a:r>
          </a:p>
          <a:p>
            <a:pPr lvl="0" marL="0" indent="0">
              <a:buNone/>
            </a:pPr>
            <a:r>
              <a:rPr b="1"/>
              <a:t>Edward Salsberg, MPA, FAAN</a:t>
            </a:r>
            <a:r>
              <a:rPr/>
              <a:t> </a:t>
            </a:r>
            <a:r>
              <a:rPr i="1"/>
              <a:t>George Washington University Health Workforce Institute and School of Nursing</a:t>
            </a:r>
          </a:p>
          <a:p>
            <a:pPr lvl="0" marL="0" indent="0">
              <a:buNone/>
            </a:pPr>
            <a:r>
              <a:rPr b="1"/>
              <a:t>Ashté Collins, MD</a:t>
            </a:r>
            <a:r>
              <a:rPr/>
              <a:t> </a:t>
            </a:r>
            <a:r>
              <a:rPr i="1"/>
              <a:t>George Washington University School of Medicine</a:t>
            </a:r>
          </a:p>
          <a:p>
            <a:pPr lvl="0" marL="0" indent="0">
              <a:buNone/>
            </a:pPr>
            <a:r>
              <a:rPr i="1"/>
              <a:t>The views and findings in this report reflect the work of the GW Health Workforce Institute (GW-HWI) and do not necessarily reflect the views of ASN or GW University. The GW-HWI and ASN welcome comments and feedback on this report.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16:</a:t>
            </a:r>
            <a:r>
              <a:rPr/>
              <a:t> </a:t>
            </a:r>
            <a:r>
              <a:rPr/>
              <a:t>Partnership</a:t>
            </a:r>
            <a:r>
              <a:rPr/>
              <a:t> </a:t>
            </a:r>
            <a:r>
              <a:rPr/>
              <a:t>Opportunities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82900"/>
            <a:ext cx="8229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17: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Partnership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Graduation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82900"/>
            <a:ext cx="8229600" cy="196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18: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Partner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82900"/>
            <a:ext cx="8229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19: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Spent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Care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" y="1600200"/>
            <a:ext cx="7975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20: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Spent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Academic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21:</a:t>
            </a:r>
            <a:r>
              <a:rPr/>
              <a:t> </a:t>
            </a:r>
            <a:r>
              <a:rPr/>
              <a:t>Incentives</a:t>
            </a:r>
            <a:r>
              <a:rPr/>
              <a:t> </a:t>
            </a:r>
            <a:r>
              <a:rPr/>
              <a:t>Received,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Academic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9300" y="1600200"/>
            <a:ext cx="7645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22: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Weekends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Annually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03500"/>
            <a:ext cx="8229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23: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Night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Annually,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Completing</a:t>
            </a:r>
            <a:r>
              <a:rPr/>
              <a:t> </a:t>
            </a:r>
            <a:r>
              <a:rPr/>
              <a:t>Training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28900"/>
            <a:ext cx="8229600" cy="246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24: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Weekends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Annually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Academic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25: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Night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Annually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Academic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A1: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a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00300"/>
            <a:ext cx="8229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26:</a:t>
            </a:r>
            <a:r>
              <a:rPr/>
              <a:t> </a:t>
            </a:r>
            <a:r>
              <a:rPr/>
              <a:t>Dialysis</a:t>
            </a:r>
            <a:r>
              <a:rPr/>
              <a:t> </a:t>
            </a:r>
            <a:r>
              <a:rPr/>
              <a:t>Modalities</a:t>
            </a:r>
            <a:r>
              <a:rPr/>
              <a:t> </a:t>
            </a:r>
            <a:r>
              <a:rPr/>
              <a:t>Offered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Job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2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35300"/>
            <a:ext cx="82296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27: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Performed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2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4600" y="1600200"/>
            <a:ext cx="6654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28: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Performed,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Academic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28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1600200"/>
            <a:ext cx="7353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kpivert/Documents/Data%20Science%20Program/ASNDataAnalytics%20GitHub%20Repo%20Projects/DRC-BuildWP-Content/03_reports/05_Early-Career-Nephrologists-Survey-Figs/exhibit-28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82296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29: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Salary</a:t>
            </a:r>
            <a:r>
              <a:rPr/>
              <a:t> </a:t>
            </a:r>
            <a:r>
              <a:rPr/>
              <a:t>(Mean)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Graduation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Sex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84500"/>
            <a:ext cx="8229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30: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Salary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Job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8229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31: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Salary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Job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28900"/>
            <a:ext cx="8229600" cy="246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32: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Salary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Job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44800"/>
            <a:ext cx="8229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33: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Salary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Academic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Graduation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3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44800"/>
            <a:ext cx="8229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34: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Salary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Academic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Graduation Status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A2: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Completed,</a:t>
            </a:r>
            <a:r>
              <a:rPr/>
              <a:t> </a:t>
            </a:r>
            <a:r>
              <a:rPr/>
              <a:t>Academic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a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59100"/>
            <a:ext cx="8229600" cy="180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kpivert/Documents/Data%20Science%20Program/ASNDataAnalytics%20GitHub%20Repo%20Projects/DRC-BuildWP-Content/03_reports/05_Early-Career-Nephrologists-Survey-Figs/exhibit-3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55900"/>
            <a:ext cx="82296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35: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Salary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Focus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33600"/>
            <a:ext cx="8229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36: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Salary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Completing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Training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3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175000"/>
            <a:ext cx="8229600" cy="137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37: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Incentive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26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38:</a:t>
            </a:r>
            <a:r>
              <a:rPr/>
              <a:t> </a:t>
            </a:r>
            <a:r>
              <a:rPr/>
              <a:t>Satisfaction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Training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3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55900"/>
            <a:ext cx="82296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39:</a:t>
            </a:r>
            <a:r>
              <a:rPr/>
              <a:t> </a:t>
            </a:r>
            <a:r>
              <a:rPr/>
              <a:t>Satisfaction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Salary/Compensation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USMGs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IMGs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8229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40:</a:t>
            </a:r>
            <a:r>
              <a:rPr/>
              <a:t> </a:t>
            </a:r>
            <a:r>
              <a:rPr/>
              <a:t>Satisfaction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Salary/Compensation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Academic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8229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41:</a:t>
            </a:r>
            <a:r>
              <a:rPr/>
              <a:t> </a:t>
            </a:r>
            <a:r>
              <a:rPr/>
              <a:t>Satisfaction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Salary/Compensation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08300"/>
            <a:ext cx="82296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42:</a:t>
            </a:r>
            <a:r>
              <a:rPr/>
              <a:t> </a:t>
            </a:r>
            <a:r>
              <a:rPr/>
              <a:t>Ratings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Aspects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Nephrology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600200"/>
            <a:ext cx="7035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43:</a:t>
            </a:r>
            <a:r>
              <a:rPr/>
              <a:t> </a:t>
            </a:r>
            <a:r>
              <a:rPr/>
              <a:t>Ratings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Aspects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Academic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43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24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A3:</a:t>
            </a:r>
            <a:r>
              <a:rPr/>
              <a:t> </a:t>
            </a:r>
            <a:r>
              <a:rPr/>
              <a:t>Responsibilities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Academic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a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kpivert/Documents/Data%20Science%20Program/ASNDataAnalytics%20GitHub%20Repo%20Projects/DRC-BuildWP-Content/03_reports/05_Early-Career-Nephrologists-Survey-Figs/exhibit-43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" y="1600200"/>
            <a:ext cx="8166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44:</a:t>
            </a:r>
            <a:r>
              <a:rPr/>
              <a:t> </a:t>
            </a:r>
            <a:r>
              <a:rPr/>
              <a:t>Satisfaction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Position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8229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45: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Residents,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Academic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55900"/>
            <a:ext cx="82296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46: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Residents,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Graduation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4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55900"/>
            <a:ext cx="82296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47:</a:t>
            </a:r>
            <a:r>
              <a:rPr/>
              <a:t> </a:t>
            </a:r>
            <a:r>
              <a:rPr/>
              <a:t>Willingness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Nephrology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Completing</a:t>
            </a:r>
            <a:r>
              <a:rPr/>
              <a:t> </a:t>
            </a:r>
            <a:r>
              <a:rPr/>
              <a:t>Training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4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55900"/>
            <a:ext cx="82296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A4: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Spent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Academic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a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A5: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Weekends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Annually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Academic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a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Exhibit</a:t>
            </a:r>
            <a:r>
              <a:rPr/>
              <a:t> </a:t>
            </a:r>
            <a:r>
              <a:rPr/>
              <a:t>A6: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Night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Annually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Academic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</a:t>
            </a:r>
          </a:p>
        </p:txBody>
      </p:sp>
      <p:pic>
        <p:nvPicPr>
          <p:cNvPr descr="C:/Users/kpivert/Documents/Data%20Science%20Program/ASNDataAnalytics%20GitHub%20Repo%20Projects/DRC-BuildWP-Content/03_reports/05_Early-Career-Nephrologists-Survey-Figs/exhibit-a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46200" y="1600200"/>
            <a:ext cx="6451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Career Nephrologists: Results of a 2017 Survey</dc:title>
  <dc:creator>George Washington University Health Workforce Institute</dc:creator>
  <cp:keywords/>
  <dcterms:created xsi:type="dcterms:W3CDTF">2019-06-19T14:49:09Z</dcterms:created>
  <dcterms:modified xsi:type="dcterms:W3CDTF">2019-06-19T14:49:09Z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/>
  </property>
  <property fmtid="{D5CDD505-2E9C-101B-9397-08002B2CF9AE}" pid="3" name="output">
    <vt:lpwstr>powerpoint_presentation</vt:lpwstr>
  </property>
</Properties>
</file>