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23" d="100"/>
          <a:sy n="123" d="100"/>
        </p:scale>
        <p:origin x="4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0" i="0">
                <a:solidFill>
                  <a:srgbClr val="12486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0" i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053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06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376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3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936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591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265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928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04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78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0" i="0">
                <a:solidFill>
                  <a:srgbClr val="3366C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1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Roboto Black" panose="02000000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Report on the Survey of 2018 Nephrology Fellows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George Washington University Health Workforce Institute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1: Respondents by Fellowship Year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2: Comparison of 1st- and 2nd-Year Fellow Survey Respondents with ACGME Data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3: Medical School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46400"/>
            <a:ext cx="8229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4: Citizenship Status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5: Sex of 2018 Respondents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6: Age of 2018 Respondents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7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7: Race of 2018 Respondents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686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8: Ethnicity of 2018 Respondents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73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9: Educational Debt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2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10: Activity After Completion of Current Training Year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Leo Quigley, MPH</a:t>
            </a:r>
            <a:r>
              <a:t> </a:t>
            </a:r>
            <a:r>
              <a:rPr i="1"/>
              <a:t>George Washington University Health Workforce Institute and School of Nursing</a:t>
            </a:r>
          </a:p>
          <a:p>
            <a:pPr marL="0" lvl="0" indent="0">
              <a:buNone/>
            </a:pPr>
            <a:r>
              <a:rPr b="1"/>
              <a:t>Edward Salsberg, MPA, FAAN</a:t>
            </a:r>
            <a:r>
              <a:t> </a:t>
            </a:r>
            <a:r>
              <a:rPr i="1"/>
              <a:t>George Washington University Health Workforce Institute and School of Nursing</a:t>
            </a:r>
          </a:p>
          <a:p>
            <a:pPr marL="0" lvl="0" indent="0">
              <a:buNone/>
            </a:pPr>
            <a:r>
              <a:rPr b="1"/>
              <a:t>Ashté Collins, MD</a:t>
            </a:r>
            <a:r>
              <a:t> </a:t>
            </a:r>
            <a:r>
              <a:rPr i="1"/>
              <a:t>George Washington University School of Medicine</a:t>
            </a:r>
          </a:p>
          <a:p>
            <a:pPr marL="0" lvl="0" indent="0">
              <a:buNone/>
            </a:pPr>
            <a:r>
              <a:rPr i="1"/>
              <a:t>The views and findings in this report reflect the work of the GW Health Workforce Institute (GW-HWI) and do not necessarily reflect the views of ASN or GW University. The GW-HWI and ASN welcome comments and feedback on this report.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11: Type of Continuing Training Pursued by Fellows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2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12: Factors Influencing Job Selection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13: Percentage of Nephrology Fellows Having a Difficult Time Finding a Satisfactory Position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14: Reasons for Difficulty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15: Changing Plans Due to Limited Practice Opportunities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16: Percentage of Nephrology Fellows Responding “No Jobs” or “Very Few Jobs”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020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17: Setting of Primary Nephrology Job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18: Location of Primary Nephrology Job (Demographics)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19: Service Obligation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20: Reason for Service Obligation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of Nephrology Fellows Responding “No Jobs” or “Very Few Jobs”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274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21: Interest in Physician National Interest Waiver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84500"/>
            <a:ext cx="8229600" cy="173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22: Expected Base Salary by IMG Status and Sex (Mean)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575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23: Distribution of Expected Base Salary for USMGs and IMGs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70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24: Distribution of Expected Base Salary by Sex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25: Distribution of Incentive Income for USMGs and IMGs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26: Distribution of Incentive Income by Sex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600200"/>
            <a:ext cx="801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27: Distribution of Expected Base Salary by Demography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28: Distribution of Expected Base Salary by Setting, IMG Status and Gender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8229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29: Distribution of Expected Base Salary by Satisfaction with Salary, IMG Status and Gender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2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30: Incentives Received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of Nephrology Fellows Having a Difficult Time Finding a Satisfactory Position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274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31: Primary Job Responsibilities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32: Conditions Fellows Expect to Treat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33: Consideration Given to a Career Outside Nephrology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34: Level of Preparedness for General Nephrology Practice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Exhibit 35: Would Recommend Nephrology to Medical Students and Residents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3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51200"/>
            <a:ext cx="8229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Changing Plans Due to Limited Practice Opportunities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Would Recommend Nephrology to Medical Students and Residents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147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Setting of Primary Nephrology Job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Salary by Practice Setting of Primary Nephrology Job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Salary by Population Density of Primary Nephrology Job Location</a:t>
            </a:r>
          </a:p>
        </p:txBody>
      </p:sp>
      <p:pic>
        <p:nvPicPr>
          <p:cNvPr id="3" name="Picture 1" descr="C:/Users/kpivert/Documents/Data%20Science%20Program/ASNDataAnalytics%20GitHub%20Repo%20Projects/DRC-BuildWP-Content/03_reports/04_2018-Nephrology-Fellow-Survey-Figs/exhibit-p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41600"/>
            <a:ext cx="8229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y-sty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my-styles</Template>
  <TotalTime>0</TotalTime>
  <Words>486</Words>
  <Application>Microsoft Office PowerPoint</Application>
  <PresentationFormat>On-screen Show (4:3)</PresentationFormat>
  <Paragraphs>48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Roboto Black</vt:lpstr>
      <vt:lpstr>Roboto Medium</vt:lpstr>
      <vt:lpstr>my-styles</vt:lpstr>
      <vt:lpstr>Report on the Survey of 2018 Nephrology Fellows</vt:lpstr>
      <vt:lpstr>PowerPoint Presentation</vt:lpstr>
      <vt:lpstr>Percentage of Nephrology Fellows Responding “No Jobs” or “Very Few Jobs”</vt:lpstr>
      <vt:lpstr>Percentage of Nephrology Fellows Having a Difficult Time Finding a Satisfactory Position</vt:lpstr>
      <vt:lpstr>Changing Plans Due to Limited Practice Opportunities</vt:lpstr>
      <vt:lpstr>Would Recommend Nephrology to Medical Students and Residents</vt:lpstr>
      <vt:lpstr>Setting of Primary Nephrology Job</vt:lpstr>
      <vt:lpstr>Base Salary by Practice Setting of Primary Nephrology Job</vt:lpstr>
      <vt:lpstr>Base Salary by Population Density of Primary Nephrology Job Location</vt:lpstr>
      <vt:lpstr>Exhibit 1: Respondents by Fellowship Year</vt:lpstr>
      <vt:lpstr>Exhibit 2: Comparison of 1st- and 2nd-Year Fellow Survey Respondents with ACGME Data</vt:lpstr>
      <vt:lpstr>Exhibit 3: Medical School</vt:lpstr>
      <vt:lpstr>Exhibit 4: Citizenship Status</vt:lpstr>
      <vt:lpstr>Exhibit 5: Sex of 2018 Respondents</vt:lpstr>
      <vt:lpstr>Exhibit 6: Age of 2018 Respondents</vt:lpstr>
      <vt:lpstr>Exhibit 7: Race of 2018 Respondents</vt:lpstr>
      <vt:lpstr>Exhibit 8: Ethnicity of 2018 Respondents</vt:lpstr>
      <vt:lpstr>Exhibit 9: Educational Debt</vt:lpstr>
      <vt:lpstr>Exhibit 10: Activity After Completion of Current Training Year</vt:lpstr>
      <vt:lpstr>Exhibit 11: Type of Continuing Training Pursued by Fellows</vt:lpstr>
      <vt:lpstr>Exhibit 12: Factors Influencing Job Selection</vt:lpstr>
      <vt:lpstr>Exhibit 13: Percentage of Nephrology Fellows Having a Difficult Time Finding a Satisfactory Position</vt:lpstr>
      <vt:lpstr>Exhibit 14: Reasons for Difficulty</vt:lpstr>
      <vt:lpstr>Exhibit 15: Changing Plans Due to Limited Practice Opportunities</vt:lpstr>
      <vt:lpstr>Exhibit 16: Percentage of Nephrology Fellows Responding “No Jobs” or “Very Few Jobs”</vt:lpstr>
      <vt:lpstr>Exhibit 17: Setting of Primary Nephrology Job</vt:lpstr>
      <vt:lpstr>Exhibit 18: Location of Primary Nephrology Job (Demographics)</vt:lpstr>
      <vt:lpstr>Exhibit 19: Service Obligation</vt:lpstr>
      <vt:lpstr>Exhibit 20: Reason for Service Obligation</vt:lpstr>
      <vt:lpstr>Exhibit 21: Interest in Physician National Interest Waiver</vt:lpstr>
      <vt:lpstr>Exhibit 22: Expected Base Salary by IMG Status and Sex (Mean)</vt:lpstr>
      <vt:lpstr>Exhibit 23: Distribution of Expected Base Salary for USMGs and IMGs</vt:lpstr>
      <vt:lpstr>Exhibit 24: Distribution of Expected Base Salary by Sex</vt:lpstr>
      <vt:lpstr>Exhibit 25: Distribution of Incentive Income for USMGs and IMGs</vt:lpstr>
      <vt:lpstr>Exhibit 26: Distribution of Incentive Income by Sex</vt:lpstr>
      <vt:lpstr>Exhibit 27: Distribution of Expected Base Salary by Demography</vt:lpstr>
      <vt:lpstr>Exhibit 28: Distribution of Expected Base Salary by Setting, IMG Status and Gender</vt:lpstr>
      <vt:lpstr>Exhibit 29: Distribution of Expected Base Salary by Satisfaction with Salary, IMG Status and Gender</vt:lpstr>
      <vt:lpstr>Exhibit 30: Incentives Received</vt:lpstr>
      <vt:lpstr>Exhibit 31: Primary Job Responsibilities</vt:lpstr>
      <vt:lpstr>Exhibit 32: Conditions Fellows Expect to Treat</vt:lpstr>
      <vt:lpstr>Exhibit 33: Consideration Given to a Career Outside Nephrology</vt:lpstr>
      <vt:lpstr>Exhibit 34: Level of Preparedness for General Nephrology Practice</vt:lpstr>
      <vt:lpstr>Exhibit 35: Would Recommend Nephrology to Medical Students and Residents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the Survey of 2018 Nephrology Fellows</dc:title>
  <dc:creator>George Washington University Health Workforce Institute</dc:creator>
  <cp:keywords/>
  <cp:lastModifiedBy>Kurtis Pivert</cp:lastModifiedBy>
  <cp:revision>1</cp:revision>
  <dcterms:created xsi:type="dcterms:W3CDTF">2019-06-19T17:30:23Z</dcterms:created>
  <dcterms:modified xsi:type="dcterms:W3CDTF">2019-06-19T17:31:40Z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