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5" r:id="rId1"/>
    <p:sldMasterId id="2147483656" r:id="rId2"/>
  </p:sldMasterIdLst>
  <p:notesMasterIdLst>
    <p:notesMasterId r:id="rId3"/>
  </p:notesMasterIdLst>
  <p:sldIdLst>
    <p:sldId id="256" r:id="rId4"/>
    <p:sldId id="257" r:id="rId5"/>
    <p:sldId id="301" r:id="rId6"/>
    <p:sldId id="284" r:id="rId7"/>
    <p:sldId id="289" r:id="rId8"/>
    <p:sldId id="297" r:id="rId9"/>
    <p:sldId id="298" r:id="rId10"/>
    <p:sldId id="313" r:id="rId11"/>
    <p:sldId id="314" r:id="rId12"/>
    <p:sldId id="305" r:id="rId13"/>
    <p:sldId id="302" r:id="rId14"/>
    <p:sldId id="290" r:id="rId15"/>
    <p:sldId id="304" r:id="rId16"/>
    <p:sldId id="311" r:id="rId17"/>
    <p:sldId id="312" r:id="rId18"/>
    <p:sldId id="307" r:id="rId19"/>
    <p:sldId id="306" r:id="rId20"/>
    <p:sldId id="309" r:id="rId21"/>
    <p:sldId id="285" r:id="rId22"/>
    <p:sldId id="288" r:id="rId23"/>
    <p:sldId id="292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9693" autoAdjust="0"/>
    <p:restoredTop sz="94660"/>
  </p:normalViewPr>
  <p:slideViewPr>
    <p:cSldViewPr>
      <p:cViewPr varScale="1">
        <p:scale>
          <a:sx n="100" d="100"/>
          <a:sy n="100" d="100"/>
        </p:scale>
        <p:origin x="102" y="444"/>
      </p:cViewPr>
      <p:guideLst>
        <p:guide orient="horz" pos="2159"/>
        <p:guide orient="horz" pos="390"/>
        <p:guide pos="2880"/>
        <p:guide pos="362"/>
        <p:guide pos="53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" name="Google Shape;20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36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8719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822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568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7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68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227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60615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" name="Google Shape;2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4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09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33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06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96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35381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3"/>
          <p:cNvSpPr txBox="1"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9B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9B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9B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9B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5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03212" algn="just" rtl="0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175"/>
              <a:buFont typeface="Arial"/>
              <a:buChar char="–"/>
              <a:defRPr sz="117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3212" algn="just" rtl="0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175"/>
              <a:buFont typeface="Arial"/>
              <a:buChar char="•"/>
              <a:defRPr sz="117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3212" algn="just" rtl="0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175"/>
              <a:buFont typeface="Arial"/>
              <a:buChar char="–"/>
              <a:defRPr sz="117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03212" algn="just" rtl="0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175"/>
              <a:buFont typeface="Arial"/>
              <a:buChar char="»"/>
              <a:defRPr sz="117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2996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Char char="•"/>
              <a:defRPr sz="19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2996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Char char="•"/>
              <a:defRPr sz="19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2996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Char char="•"/>
              <a:defRPr sz="19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2996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Char char="•"/>
              <a:defRPr sz="19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ft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762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762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762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762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762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762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762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762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762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1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>
              <a:buClrTx/>
              <a:buFontTx/>
              <a:buNone/>
            </a:pPr>
            <a:fld id="{F1A62710-0A80-464E-B10C-FCB1CBD40D1B}" type="datetimeFigureOut">
              <a:rPr lang="ko-KR" altLang="en-US" sz="1763" kern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pPr latinLnBrk="1">
                <a:buClrTx/>
                <a:buFontTx/>
                <a:buNone/>
              </a:pPr>
              <a:t>2021-07-02</a:t>
            </a:fld>
            <a:endParaRPr lang="ko-KR" altLang="en-US" sz="1763" kern="120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latinLnBrk="1">
              <a:buClrTx/>
              <a:buFontTx/>
              <a:buNone/>
            </a:pPr>
            <a:endParaRPr lang="ko-KR" altLang="en-US" sz="1763" kern="120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>
              <a:buClrTx/>
              <a:buFontTx/>
              <a:buNone/>
            </a:pPr>
            <a:fld id="{66F38F9A-222D-4E1C-9C75-6AA7A4A84172}" type="slidenum">
              <a:rPr lang="ko-KR" altLang="en-US" sz="1763" kern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pPr latinLnBrk="1">
                <a:buClrTx/>
                <a:buFontTx/>
                <a:buNone/>
              </a:pPr>
              <a:t>‹#›</a:t>
            </a:fld>
            <a:endParaRPr lang="ko-KR" altLang="en-US" sz="1763" kern="120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88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20822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31"/>
          <p:cNvCxnSpPr/>
          <p:nvPr/>
        </p:nvCxnSpPr>
        <p:spPr>
          <a:xfrm>
            <a:off x="1" y="303213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478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7;p31"/>
          <p:cNvSpPr/>
          <p:nvPr/>
        </p:nvSpPr>
        <p:spPr>
          <a:xfrm>
            <a:off x="4511407" y="6636629"/>
            <a:ext cx="131446" cy="12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3" b="1" i="0" u="none" strike="noStrike" cap="none">
                <a:solidFill>
                  <a:srgbClr val="3C55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783" b="0" i="0" u="none" strike="noStrike" cap="none">
              <a:solidFill>
                <a:srgbClr val="3C55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8;p31"/>
          <p:cNvSpPr txBox="1"/>
          <p:nvPr/>
        </p:nvSpPr>
        <p:spPr>
          <a:xfrm>
            <a:off x="4620359" y="476251"/>
            <a:ext cx="4122126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79"/>
              <a:buFont typeface="Malgun Gothic"/>
              <a:buAutoNum type="romanUcPeriod" startAt="4"/>
            </a:pPr>
            <a:r>
              <a:rPr lang="en-US" sz="979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제안시스템 소개</a:t>
            </a:r>
            <a:endParaRPr sz="979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9;p31"/>
          <p:cNvSpPr txBox="1"/>
          <p:nvPr/>
        </p:nvSpPr>
        <p:spPr>
          <a:xfrm>
            <a:off x="383932" y="393702"/>
            <a:ext cx="551717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62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10;p31"/>
          <p:cNvCxnSpPr/>
          <p:nvPr/>
        </p:nvCxnSpPr>
        <p:spPr>
          <a:xfrm rot="10800000" flipH="1">
            <a:off x="1" y="6525346"/>
            <a:ext cx="9144000" cy="7219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7" name="직선 연결선 5"/>
          <p:cNvCxnSpPr>
            <a:cxnSpLocks noChangeShapeType="1"/>
          </p:cNvCxnSpPr>
          <p:nvPr userDrawn="1"/>
        </p:nvCxnSpPr>
        <p:spPr bwMode="auto">
          <a:xfrm>
            <a:off x="1" y="303213"/>
            <a:ext cx="9144000" cy="0"/>
          </a:xfrm>
          <a:prstGeom prst="line">
            <a:avLst/>
          </a:prstGeom>
          <a:noFill/>
          <a:ln w="9525" algn="ctr">
            <a:solidFill>
              <a:srgbClr val="00478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4511407" y="6636629"/>
            <a:ext cx="131446" cy="12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1">
              <a:buClrTx/>
              <a:buFontTx/>
              <a:buNone/>
              <a:defRPr/>
            </a:pPr>
            <a:fld id="{14503D95-478C-4CEA-8ADA-B54499120372}" type="slidenum">
              <a:rPr lang="en-US" altLang="ko-KR" sz="783" b="1" kern="1200" smtClean="0">
                <a:solidFill>
                  <a:srgbClr val="3C557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 latinLnBrk="1">
                <a:buClrTx/>
                <a:buFontTx/>
                <a:buNone/>
                <a:defRPr/>
              </a:pPr>
              <a:t>‹#›</a:t>
            </a:fld>
            <a:endParaRPr lang="en-US" altLang="ko-KR" sz="783" kern="1200" dirty="0">
              <a:solidFill>
                <a:srgbClr val="3C557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텍스트 개체 틀 2"/>
          <p:cNvSpPr txBox="1">
            <a:spLocks/>
          </p:cNvSpPr>
          <p:nvPr userDrawn="1"/>
        </p:nvSpPr>
        <p:spPr bwMode="auto">
          <a:xfrm>
            <a:off x="4620359" y="476251"/>
            <a:ext cx="412212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algn="just" latinLnBrk="1">
              <a:spcAft>
                <a:spcPts val="300"/>
              </a:spcAft>
              <a:defRPr sz="120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defRPr>
            </a:lvl1pPr>
            <a:lvl2pPr algn="just" latinLnBrk="1">
              <a:spcAft>
                <a:spcPts val="300"/>
              </a:spcAft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just" latinLnBrk="1">
              <a:spcAft>
                <a:spcPts val="30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just" latinLnBrk="1">
              <a:spcAft>
                <a:spcPts val="300"/>
              </a:spcAft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just" latinLnBrk="1">
              <a:spcAft>
                <a:spcPts val="30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>
              <a:spcAft>
                <a:spcPts val="588"/>
              </a:spcAft>
              <a:buClr>
                <a:prstClr val="white"/>
              </a:buClr>
              <a:buFont typeface="+mj-lt"/>
              <a:buAutoNum type="romanUcPeriod" startAt="4"/>
              <a:defRPr/>
            </a:pPr>
            <a:r>
              <a:rPr lang="ko-KR" altLang="en-US" sz="979" kern="1200">
                <a:solidFill>
                  <a:prstClr val="white"/>
                </a:solidFill>
                <a:ea typeface="나눔고딕" panose="020D0604000000000000" pitchFamily="50" charset="-127"/>
                <a:cs typeface="+mn-cs"/>
              </a:rPr>
              <a:t>제안시스템 소개</a:t>
            </a:r>
            <a:endParaRPr lang="ko-KR" altLang="en-US" sz="979" kern="1200" dirty="0">
              <a:solidFill>
                <a:prstClr val="white"/>
              </a:solidFill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2" name="제목 3"/>
          <p:cNvSpPr txBox="1">
            <a:spLocks/>
          </p:cNvSpPr>
          <p:nvPr userDrawn="1"/>
        </p:nvSpPr>
        <p:spPr>
          <a:xfrm>
            <a:off x="383932" y="393702"/>
            <a:ext cx="5517173" cy="50482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009B6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009B6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009B6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009B6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ko-KR" altLang="en-US" sz="1763" dirty="0">
              <a:solidFill>
                <a:prstClr val="white"/>
              </a:solidFill>
              <a:latin typeface="맑은 고딕"/>
              <a:ea typeface="나눔고딕" panose="020D0604000000000000" pitchFamily="50" charset="-127"/>
            </a:endParaRPr>
          </a:p>
        </p:txBody>
      </p:sp>
      <p:cxnSp>
        <p:nvCxnSpPr>
          <p:cNvPr id="19" name="직선 연결선 5"/>
          <p:cNvCxnSpPr>
            <a:cxnSpLocks noChangeShapeType="1"/>
          </p:cNvCxnSpPr>
          <p:nvPr userDrawn="1"/>
        </p:nvCxnSpPr>
        <p:spPr bwMode="auto">
          <a:xfrm flipV="1">
            <a:off x="1" y="6525346"/>
            <a:ext cx="9144000" cy="7219"/>
          </a:xfrm>
          <a:prstGeom prst="line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9370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47663" algn="l" rtl="0" fontAlgn="base" latinLnBrk="1">
        <a:spcBef>
          <a:spcPct val="0"/>
        </a:spcBef>
        <a:spcAft>
          <a:spcPct val="0"/>
        </a:spcAft>
        <a:defRPr>
          <a:solidFill>
            <a:srgbClr val="009B63"/>
          </a:solidFill>
          <a:latin typeface="HY견고딕" pitchFamily="18" charset="-127"/>
          <a:ea typeface="HY견고딕" pitchFamily="18" charset="-127"/>
        </a:defRPr>
      </a:lvl6pPr>
      <a:lvl7pPr marL="895327" algn="l" rtl="0" fontAlgn="base" latinLnBrk="1">
        <a:spcBef>
          <a:spcPct val="0"/>
        </a:spcBef>
        <a:spcAft>
          <a:spcPct val="0"/>
        </a:spcAft>
        <a:defRPr>
          <a:solidFill>
            <a:srgbClr val="009B63"/>
          </a:solidFill>
          <a:latin typeface="HY견고딕" pitchFamily="18" charset="-127"/>
          <a:ea typeface="HY견고딕" pitchFamily="18" charset="-127"/>
        </a:defRPr>
      </a:lvl7pPr>
      <a:lvl8pPr marL="1342990" algn="l" rtl="0" fontAlgn="base" latinLnBrk="1">
        <a:spcBef>
          <a:spcPct val="0"/>
        </a:spcBef>
        <a:spcAft>
          <a:spcPct val="0"/>
        </a:spcAft>
        <a:defRPr>
          <a:solidFill>
            <a:srgbClr val="009B63"/>
          </a:solidFill>
          <a:latin typeface="HY견고딕" pitchFamily="18" charset="-127"/>
          <a:ea typeface="HY견고딕" pitchFamily="18" charset="-127"/>
        </a:defRPr>
      </a:lvl8pPr>
      <a:lvl9pPr marL="1790653" algn="l" rtl="0" fontAlgn="base" latinLnBrk="1">
        <a:spcBef>
          <a:spcPct val="0"/>
        </a:spcBef>
        <a:spcAft>
          <a:spcPct val="0"/>
        </a:spcAft>
        <a:defRPr>
          <a:solidFill>
            <a:srgbClr val="009B63"/>
          </a:solidFill>
          <a:latin typeface="HY견고딕" pitchFamily="18" charset="-127"/>
          <a:ea typeface="HY견고딕" pitchFamily="18" charset="-127"/>
        </a:defRPr>
      </a:lvl9pPr>
    </p:titleStyle>
    <p:bodyStyle>
      <a:lvl1pPr marL="335747" indent="-335747" algn="just" rtl="0" eaLnBrk="0" fontAlgn="base" latinLnBrk="1" hangingPunct="0">
        <a:spcBef>
          <a:spcPct val="0"/>
        </a:spcBef>
        <a:spcAft>
          <a:spcPts val="294"/>
        </a:spcAft>
        <a:defRPr sz="1175" kern="1200">
          <a:solidFill>
            <a:srgbClr val="595959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27453" indent="-279790" algn="just" rtl="0" eaLnBrk="0" fontAlgn="base" latinLnBrk="1" hangingPunct="0">
        <a:spcBef>
          <a:spcPct val="0"/>
        </a:spcBef>
        <a:spcAft>
          <a:spcPts val="294"/>
        </a:spcAft>
        <a:buFont typeface="Arial" charset="0"/>
        <a:buChar char="–"/>
        <a:defRPr sz="117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19158" indent="-223832" algn="just" rtl="0" eaLnBrk="0" fontAlgn="base" latinLnBrk="1" hangingPunct="0">
        <a:spcBef>
          <a:spcPct val="0"/>
        </a:spcBef>
        <a:spcAft>
          <a:spcPts val="294"/>
        </a:spcAft>
        <a:buFont typeface="Arial" charset="0"/>
        <a:buChar char="•"/>
        <a:defRPr sz="117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66821" indent="-223832" algn="just" rtl="0" eaLnBrk="0" fontAlgn="base" latinLnBrk="1" hangingPunct="0">
        <a:spcBef>
          <a:spcPct val="0"/>
        </a:spcBef>
        <a:spcAft>
          <a:spcPts val="294"/>
        </a:spcAft>
        <a:buFont typeface="Arial" charset="0"/>
        <a:buChar char="–"/>
        <a:defRPr sz="117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14485" indent="-223832" algn="just" rtl="0" eaLnBrk="0" fontAlgn="base" latinLnBrk="1" hangingPunct="0">
        <a:spcBef>
          <a:spcPct val="0"/>
        </a:spcBef>
        <a:spcAft>
          <a:spcPts val="294"/>
        </a:spcAft>
        <a:buFont typeface="Arial" charset="0"/>
        <a:buChar char="»"/>
        <a:defRPr sz="117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462148" indent="-223832" algn="l" defTabSz="895327" rtl="0" eaLnBrk="1" latinLnBrk="1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6pPr>
      <a:lvl7pPr marL="2909811" indent="-223832" algn="l" defTabSz="895327" rtl="0" eaLnBrk="1" latinLnBrk="1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7pPr>
      <a:lvl8pPr marL="3357475" indent="-223832" algn="l" defTabSz="895327" rtl="0" eaLnBrk="1" latinLnBrk="1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8pPr>
      <a:lvl9pPr marL="3805138" indent="-223832" algn="l" defTabSz="895327" rtl="0" eaLnBrk="1" latinLnBrk="1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5327" rtl="0" eaLnBrk="1" latinLnBrk="1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1pPr>
      <a:lvl2pPr marL="447663" algn="l" defTabSz="895327" rtl="0" eaLnBrk="1" latinLnBrk="1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2pPr>
      <a:lvl3pPr marL="895327" algn="l" defTabSz="895327" rtl="0" eaLnBrk="1" latinLnBrk="1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342990" algn="l" defTabSz="895327" rtl="0" eaLnBrk="1" latinLnBrk="1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1790653" algn="l" defTabSz="895327" rtl="0" eaLnBrk="1" latinLnBrk="1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2238316" algn="l" defTabSz="895327" rtl="0" eaLnBrk="1" latinLnBrk="1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2685980" algn="l" defTabSz="895327" rtl="0" eaLnBrk="1" latinLnBrk="1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3133643" algn="l" defTabSz="895327" rtl="0" eaLnBrk="1" latinLnBrk="1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3581306" algn="l" defTabSz="895327" rtl="0" eaLnBrk="1" latinLnBrk="1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5048" y="358600"/>
            <a:ext cx="5916789" cy="592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33" b="1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rPr>
              <a:t>4.6.1. 메인화면(1/3)</a:t>
            </a:r>
            <a:endParaRPr sz="1633" b="1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579140" y="1064224"/>
            <a:ext cx="7991475" cy="996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f3f3f"/>
                </a:solidFill>
                <a:latin typeface="굴림체"/>
                <a:ea typeface="굴림체"/>
                <a:cs typeface="굴림체"/>
                <a:sym typeface="굴림체"/>
              </a:rPr>
              <a:t>Trading Platform</a:t>
            </a:r>
            <a:endParaRPr lang="en-US" altLang="ko-KR" sz="2000" b="1">
              <a:solidFill>
                <a:srgbClr val="3f3f3f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000" b="1" i="0" u="none" strike="noStrike" cap="none">
              <a:solidFill>
                <a:srgbClr val="3f3f3f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1" i="0" u="none" strike="noStrike" cap="none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1" i="0" u="none" strike="noStrike" cap="none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1" i="0" u="none" strike="noStrike" cap="none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1" i="0" u="none" strike="noStrike" cap="none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1" i="0" u="none" strike="noStrike" cap="none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1" i="0" u="none" strike="noStrike" cap="none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creon_cpdata_chart.py 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과거 데이터 조회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creon_cpdata_main.py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실시간 시세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creon_cpodr_main.py 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0599B3-55B9-4EBF-86F7-D688CE389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04664"/>
            <a:ext cx="42195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4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목록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과거데이터 조회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51293"/>
              </p:ext>
            </p:extLst>
          </p:nvPr>
        </p:nvGraphicFramePr>
        <p:xfrm>
          <a:off x="611560" y="764704"/>
          <a:ext cx="7991475" cy="5667138"/>
        </p:xfrm>
        <a:graphic>
          <a:graphicData uri="http://schemas.openxmlformats.org/drawingml/2006/table">
            <a:tbl>
              <a:tblPr firstRow="1" bandRow="1"/>
              <a:tblGrid>
                <a:gridCol w="18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8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ctr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ctr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4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creon_cpdata_chart.py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주식 관련 과거데 데이터 조회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Request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5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/>
                          <a:ea typeface="굴림체" panose="020B0609000101010101" pitchFamily="49" charset="-127"/>
                          <a:cs typeface="+mn-cs"/>
                          <a:sym typeface="Arial"/>
                        </a:rPr>
                        <a:t>creon_cpdata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주식관련 클래스 및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Openapi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함수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Subscribe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포함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데이터 클래스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creon_cpcomm.py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공통함수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creon_cpmariadb.py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마리아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관련 함수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tcp_client.py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TCP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통신 클라이언트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맑은 고딕"/>
                          <a:ea typeface="굴림체" panose="020B0609000101010101" pitchFamily="49" charset="-127"/>
                          <a:cs typeface="+mn-cs"/>
                          <a:sym typeface="Arial"/>
                        </a:rPr>
                        <a:t>creon_cpdata_chart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/>
                          <a:ea typeface="굴림체" panose="020B0609000101010101" pitchFamily="49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/>
                          <a:ea typeface="굴림체" panose="020B0609000101010101" pitchFamily="49" charset="-127"/>
                          <a:cs typeface="+mn-cs"/>
                          <a:sym typeface="Arial"/>
                        </a:rPr>
                        <a:t>에서 사용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Tcp_server.py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Main_server.py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TCP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통신 서버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Json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함수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Main_client.py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굴림체" panose="020B0609000101010101" pitchFamily="49" charset="-127"/>
                          <a:cs typeface="+mn-cs"/>
                          <a:sym typeface="Arial"/>
                        </a:rPr>
                        <a:t>TCP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굴림체" panose="020B0609000101010101" pitchFamily="49" charset="-127"/>
                          <a:cs typeface="+mn-cs"/>
                          <a:sym typeface="Arial"/>
                        </a:rPr>
                        <a:t>통신 클라이언트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데이터 요청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: main_server.py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6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string_def.py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class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형 문자 타입 정의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setting/init.ini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마리아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DB,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초기 설정 값 정의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#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db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정보 초기화</a:t>
                      </a:r>
                      <a:b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200" dirty="0"/>
                        <a:t>config = </a:t>
                      </a:r>
                      <a:r>
                        <a:rPr lang="en-US" altLang="ko-KR" sz="1200" dirty="0" err="1"/>
                        <a:t>ConfigParser</a:t>
                      </a:r>
                      <a:r>
                        <a:rPr lang="en-US" altLang="ko-KR" sz="1200" dirty="0"/>
                        <a:t>()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 err="1"/>
                        <a:t>config.read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'setting/init.ini'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 err="1"/>
                        <a:t>db</a:t>
                      </a:r>
                      <a:r>
                        <a:rPr lang="en-US" altLang="ko-KR" sz="1200" dirty="0"/>
                        <a:t> = config[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db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/>
                          <a:ea typeface="굴림체" panose="020B0609000101010101" pitchFamily="49" charset="-127"/>
                          <a:cs typeface="+mn-cs"/>
                          <a:sym typeface="Arial"/>
                        </a:rPr>
                        <a:t>setting/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맑은 고딕"/>
                          <a:ea typeface="굴림체" panose="020B0609000101010101" pitchFamily="49" charset="-127"/>
                          <a:cs typeface="+mn-cs"/>
                          <a:sym typeface="Arial"/>
                        </a:rPr>
                        <a:t>logging.json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굴림체" panose="020B0609000101010101" pitchFamily="49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로그 파일 형식 정의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4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목록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데이터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07160"/>
              </p:ext>
            </p:extLst>
          </p:nvPr>
        </p:nvGraphicFramePr>
        <p:xfrm>
          <a:off x="611560" y="838444"/>
          <a:ext cx="7991475" cy="4046614"/>
        </p:xfrm>
        <a:graphic>
          <a:graphicData uri="http://schemas.openxmlformats.org/drawingml/2006/table">
            <a:tbl>
              <a:tblPr firstRow="1" bandRow="1"/>
              <a:tblGrid>
                <a:gridCol w="18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8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ctr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ctr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4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creon_cpdata_main.py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실시간 시세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Subscribe</a:t>
                      </a:r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def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itemSubscribe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self, </a:t>
                      </a:r>
                      <a:r>
                        <a:rPr lang="en-US" altLang="ko-KR" sz="1200" dirty="0"/>
                        <a:t>item):</a:t>
                      </a:r>
                    </a:p>
                    <a:p>
                      <a:pPr marL="0" marR="0" lvl="2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objSBCur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dirty="0" err="1"/>
                        <a:t>CpData.CpSBStockCur</a:t>
                      </a:r>
                      <a:r>
                        <a:rPr lang="en-US" altLang="ko-KR" sz="1200" dirty="0"/>
                        <a:t>()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 err="1"/>
                        <a:t>objSBCur.Subscribe</a:t>
                      </a:r>
                      <a:r>
                        <a:rPr lang="en-US" altLang="ko-KR" sz="1200" dirty="0"/>
                        <a:t>(item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.stkCurData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self</a:t>
                      </a:r>
                      <a:r>
                        <a:rPr lang="en-US" altLang="ko-KR" sz="1200" dirty="0"/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.stkCurData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실시간데이터 업데이트</a:t>
                      </a:r>
                      <a:endParaRPr lang="en-US" altLang="ko-KR" sz="1200" dirty="0"/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.stkCur.append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.stkCurData.close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def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monitorCurPriceChange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100" dirty="0"/>
                        <a:t>):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이동평균 전략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추후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강화학습 전략에 데이터 송신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잔고 보유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def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dataRequest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/>
                        <a:t>):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codelist</a:t>
                      </a:r>
                      <a:r>
                        <a:rPr lang="en-US" altLang="ko-KR" sz="1200" dirty="0"/>
                        <a:t> = [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'A005930'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실시간 시세 종목 목록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60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목록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838444"/>
          <a:ext cx="7991475" cy="5265814"/>
        </p:xfrm>
        <a:graphic>
          <a:graphicData uri="http://schemas.openxmlformats.org/drawingml/2006/table">
            <a:tbl>
              <a:tblPr firstRow="1" bandRow="1"/>
              <a:tblGrid>
                <a:gridCol w="18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8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ctr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ctr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4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creon_cpodr_main.py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실시간 주문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def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stkstrtgy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(self,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tp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idata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odata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def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btnBuy_clicked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/>
                        <a:t>):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895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creon_cpodr.py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def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order_thread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self, </a:t>
                      </a:r>
                      <a:r>
                        <a:rPr lang="en-US" altLang="ko-KR" sz="1200" dirty="0" err="1"/>
                        <a:t>acc_no</a:t>
                      </a:r>
                      <a:r>
                        <a:rPr lang="en-US" altLang="ko-KR" sz="1200" dirty="0"/>
                        <a:t>):</a:t>
                      </a:r>
                    </a:p>
                    <a:p>
                      <a:pPr latinLnBrk="1"/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.selStrtgyData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'S', self,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.strtgyDataT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매수주문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err="1"/>
                        <a:t>bResult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.objOdr.buyOrder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acc_no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200" dirty="0"/>
                        <a:t>item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200" dirty="0" err="1"/>
                        <a:t>buy_qty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200" dirty="0" err="1"/>
                        <a:t>buy_price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.stkOdrRsltData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매도주문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잔고 확인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err="1"/>
                        <a:t>blnc_qty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.getBlncQty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'I', </a:t>
                      </a:r>
                      <a:r>
                        <a:rPr lang="en-US" altLang="ko-KR" sz="1200" dirty="0" err="1"/>
                        <a:t>acc_no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200" dirty="0"/>
                        <a:t>item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.stkBlncData</a:t>
                      </a:r>
                      <a:r>
                        <a:rPr lang="en-US" altLang="ko-KR" sz="1200" dirty="0"/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err="1"/>
                        <a:t>bResult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.objOdr.selOrder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acc_no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200" dirty="0"/>
                        <a:t>item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200" dirty="0" err="1"/>
                        <a:t>sel_qty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200" dirty="0" err="1"/>
                        <a:t>sel_price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self</a:t>
                      </a:r>
                      <a:r>
                        <a:rPr lang="en-US" altLang="ko-KR" sz="1200" dirty="0" err="1"/>
                        <a:t>.stkOdrRsltData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전략조회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시세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Request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creon_cpconclusion.py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class </a:t>
                      </a:r>
                      <a:r>
                        <a:rPr lang="en-US" altLang="ko-KR" sz="1200" dirty="0" err="1"/>
                        <a:t>CpSBConclusion</a:t>
                      </a:r>
                      <a:r>
                        <a:rPr lang="en-US" altLang="ko-KR" sz="1200" dirty="0"/>
                        <a:t>:</a:t>
                      </a:r>
                    </a:p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  <a:sym typeface="Arial"/>
                        </a:rPr>
                        <a:t>class </a:t>
                      </a:r>
                      <a:r>
                        <a:rPr lang="en-US" altLang="ko-KR" sz="1200" dirty="0"/>
                        <a:t>Cp5339: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실시간 주문 체결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미체결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  <a:ea typeface="굴림체" panose="020B0609000101010101" pitchFamily="49" charset="-127"/>
                        </a:rPr>
                        <a:t> 조회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2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15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creon_cpdata_main.py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실시간 시세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creon_cpodr_main.py 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A32494-4E8D-4983-BD25-6C727C5A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69723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6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creon_cpdata_main.py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실시간 시세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creon_cpodr_main.py 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TRD.STKSTRTGY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테이블에 주문 내역 입력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creon_cpodr_main.py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 수행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E82C60-70AB-48F6-A0C5-FB85D63A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1011"/>
            <a:ext cx="9144000" cy="197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creon_cpdata_main.py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실시간 시세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creon_cpodr_main.py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 관련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</a:t>
            </a: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9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-- ODR_TP : 1 </a:t>
            </a:r>
            <a:r>
              <a:rPr lang="ko-KR" altLang="en-US" sz="9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매도</a:t>
            </a:r>
            <a:r>
              <a:rPr lang="en-US" altLang="ko-KR" sz="9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, 2 </a:t>
            </a:r>
            <a:r>
              <a:rPr lang="ko-KR" altLang="en-US" sz="9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매수</a:t>
            </a:r>
          </a:p>
          <a:p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TRD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9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STKSTRTGY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YMD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STRTGY_NO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ITEM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ODR_TP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QTY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PRC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MSG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'20210623'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'1'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'A005930'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'2'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80000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9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테스트</a:t>
            </a:r>
            <a:r>
              <a:rPr lang="en-US" altLang="ko-KR" sz="9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9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TRD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9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STKSTRTGY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9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TRD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9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STKSTRTGY</a:t>
            </a:r>
          </a:p>
          <a:p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seq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9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9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TRD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9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STKCON</a:t>
            </a:r>
          </a:p>
          <a:p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Rtime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ASC</a:t>
            </a:r>
            <a:r>
              <a:rPr lang="en-US" altLang="ko-KR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6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creon_cpdata_main.py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실시간 시세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creon_cpodr_main.py 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 결과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CE90C-F869-407A-9209-078C23F7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2656"/>
            <a:ext cx="7534275" cy="5915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9D1794-170C-4005-916C-93DE507F6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204864"/>
            <a:ext cx="3457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creon_cpdata_main.py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실시간 시세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creon_cpodr_main.py :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62A65-E2E0-4AAC-91D7-211CF421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8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EEBF1F-3AFA-4B7E-8E9F-2D5D506DA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98" y="3918097"/>
            <a:ext cx="9144000" cy="1455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DCA2C4-26AA-40D0-9EAF-F02B148CF001}"/>
              </a:ext>
            </a:extLst>
          </p:cNvPr>
          <p:cNvSpPr txBox="1"/>
          <p:nvPr/>
        </p:nvSpPr>
        <p:spPr>
          <a:xfrm>
            <a:off x="323528" y="2474178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체결 결과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TRD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05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STKCON</a:t>
            </a: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Rtime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ASC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CECDC0-9D7C-40C4-8965-34F255EFE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5445224"/>
            <a:ext cx="5619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5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creon_cpdata_chart.py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861048"/>
            <a:ext cx="4524375" cy="2686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836712"/>
            <a:ext cx="8601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/>
        </p:nvSpPr>
        <p:spPr>
          <a:xfrm>
            <a:off x="65048" y="358600"/>
            <a:ext cx="5916789" cy="59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3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4.6.1. 메인화면(1/3)</a:t>
            </a:r>
            <a:endParaRPr sz="1633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576263" y="345474"/>
            <a:ext cx="8502692" cy="52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</a:pPr>
            <a:r>
              <a:rPr lang="ko-KR" altLang="en-US" sz="2400" dirty="0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플랫폼 구조</a:t>
            </a:r>
            <a:endParaRPr lang="en-US" altLang="ko-KR" sz="2400" dirty="0">
              <a:solidFill>
                <a:srgbClr val="3F3F3F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</a:pPr>
            <a:r>
              <a:rPr lang="ko-KR" altLang="en-US" sz="2400" dirty="0" err="1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크레온</a:t>
            </a:r>
            <a:r>
              <a:rPr lang="en-US" altLang="ko-KR" sz="2400" dirty="0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 </a:t>
            </a:r>
            <a:r>
              <a:rPr lang="ko-KR" altLang="en-US" sz="2400" dirty="0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소개</a:t>
            </a:r>
            <a:endParaRPr lang="en-US" altLang="ko-KR" sz="2400" dirty="0">
              <a:solidFill>
                <a:srgbClr val="3F3F3F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</a:pPr>
            <a:r>
              <a:rPr lang="en-US" altLang="ko-KR" sz="2400" b="0" i="0" u="none" strike="noStrike" cap="none" dirty="0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Trading Platform </a:t>
            </a:r>
            <a:r>
              <a:rPr lang="ko-KR" altLang="en-US" sz="2400" b="0" i="0" u="none" strike="noStrike" cap="none" dirty="0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소개</a:t>
            </a:r>
            <a:endParaRPr sz="2400" b="0" i="0" u="none" strike="noStrike" cap="none" dirty="0">
              <a:solidFill>
                <a:srgbClr val="3F3F3F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None/>
            </a:pP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creon_cpdata_chart.py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96752"/>
            <a:ext cx="8410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3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main_server.py &amp; main_client.py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8892480" cy="9530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1048"/>
            <a:ext cx="42576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화살표 연결선 50"/>
          <p:cNvCxnSpPr>
            <a:endCxn id="18" idx="0"/>
          </p:cNvCxnSpPr>
          <p:nvPr/>
        </p:nvCxnSpPr>
        <p:spPr>
          <a:xfrm flipH="1">
            <a:off x="7509008" y="1759625"/>
            <a:ext cx="1" cy="229750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플랫폼 구조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719" y="1571847"/>
            <a:ext cx="1304033" cy="1118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코스피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코스닥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선물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/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옵션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주식선물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0523" y="1280018"/>
            <a:ext cx="1315184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prstClr val="white"/>
                </a:solidFill>
              </a:rPr>
              <a:t>KRX</a:t>
            </a:r>
            <a:endParaRPr lang="ko-KR" altLang="en-US" sz="1000" b="1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73159" y="1585608"/>
            <a:ext cx="1092981" cy="9727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kdq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3159" y="1280018"/>
            <a:ext cx="1092981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prstClr val="white"/>
                </a:solidFill>
              </a:rPr>
              <a:t>시세수신</a:t>
            </a:r>
          </a:p>
        </p:txBody>
      </p:sp>
      <p:sp>
        <p:nvSpPr>
          <p:cNvPr id="8" name="AutoShape 283"/>
          <p:cNvSpPr>
            <a:spLocks noChangeArrowheads="1"/>
          </p:cNvSpPr>
          <p:nvPr/>
        </p:nvSpPr>
        <p:spPr bwMode="auto">
          <a:xfrm>
            <a:off x="2560308" y="3125372"/>
            <a:ext cx="1159326" cy="1008332"/>
          </a:xfrm>
          <a:prstGeom prst="can">
            <a:avLst>
              <a:gd name="adj" fmla="val 25000"/>
            </a:avLst>
          </a:prstGeom>
          <a:solidFill>
            <a:srgbClr val="629DD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b="1">
                <a:solidFill>
                  <a:prstClr val="white"/>
                </a:solidFill>
              </a:rPr>
              <a:t>시세</a:t>
            </a:r>
            <a:r>
              <a:rPr lang="en-US" altLang="ko-KR" sz="1000" b="1">
                <a:solidFill>
                  <a:prstClr val="white"/>
                </a:solidFill>
              </a:rPr>
              <a:t>DB</a:t>
            </a:r>
          </a:p>
          <a:p>
            <a:pPr algn="ctr"/>
            <a:r>
              <a:rPr lang="en-US" altLang="ko-KR" sz="1000" b="1">
                <a:solidFill>
                  <a:prstClr val="white"/>
                </a:solidFill>
              </a:rPr>
              <a:t>(Memory</a:t>
            </a:r>
          </a:p>
          <a:p>
            <a:pPr algn="ctr"/>
            <a:r>
              <a:rPr lang="en-US" altLang="ko-KR" sz="1000" b="1">
                <a:solidFill>
                  <a:prstClr val="white"/>
                </a:solidFill>
              </a:rPr>
              <a:t>Non Momory)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066" y="3455063"/>
            <a:ext cx="1203385" cy="7570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강화학습 알고리즘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7066" y="3158798"/>
            <a:ext cx="1215794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prstClr val="white"/>
                </a:solidFill>
              </a:rPr>
              <a:t>전략</a:t>
            </a:r>
          </a:p>
        </p:txBody>
      </p:sp>
      <p:sp>
        <p:nvSpPr>
          <p:cNvPr id="11" name="AutoShape 283"/>
          <p:cNvSpPr>
            <a:spLocks noChangeArrowheads="1"/>
          </p:cNvSpPr>
          <p:nvPr/>
        </p:nvSpPr>
        <p:spPr bwMode="auto">
          <a:xfrm>
            <a:off x="2587533" y="5314900"/>
            <a:ext cx="1159326" cy="1008332"/>
          </a:xfrm>
          <a:prstGeom prst="can">
            <a:avLst>
              <a:gd name="adj" fmla="val 25000"/>
            </a:avLst>
          </a:prstGeom>
          <a:solidFill>
            <a:srgbClr val="629DD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b="1">
                <a:solidFill>
                  <a:prstClr val="white"/>
                </a:solidFill>
              </a:rPr>
              <a:t>매매</a:t>
            </a:r>
            <a:r>
              <a:rPr lang="en-US" altLang="ko-KR" sz="1000" b="1">
                <a:solidFill>
                  <a:prstClr val="white"/>
                </a:solidFill>
              </a:rPr>
              <a:t>DB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1366" y="4618099"/>
            <a:ext cx="1057984" cy="6251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주문접수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4767" y="4321834"/>
            <a:ext cx="1054583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증권사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63057" y="1470796"/>
            <a:ext cx="1491902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prstClr val="white"/>
                </a:solidFill>
              </a:rPr>
              <a:t>전략</a:t>
            </a:r>
            <a:r>
              <a:rPr lang="en-US" altLang="ko-KR" sz="1000" b="1">
                <a:solidFill>
                  <a:prstClr val="white"/>
                </a:solidFill>
              </a:rPr>
              <a:t>1</a:t>
            </a:r>
            <a:endParaRPr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63057" y="2063143"/>
            <a:ext cx="1491902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prstClr val="white"/>
                </a:solidFill>
              </a:rPr>
              <a:t>KRX </a:t>
            </a:r>
            <a:r>
              <a:rPr lang="ko-KR" altLang="en-US" sz="1000" b="1">
                <a:solidFill>
                  <a:prstClr val="white"/>
                </a:solidFill>
              </a:rPr>
              <a:t>시세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63057" y="2689996"/>
            <a:ext cx="1491902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전략적용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63057" y="3359981"/>
            <a:ext cx="1491902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prstClr val="white"/>
                </a:solidFill>
              </a:rPr>
              <a:t>트레이딩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63057" y="4057130"/>
            <a:ext cx="1491902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prstClr val="white"/>
                </a:solidFill>
              </a:rPr>
              <a:t>KRX</a:t>
            </a:r>
            <a:endParaRPr lang="ko-KR" altLang="en-US" sz="1000" b="1">
              <a:solidFill>
                <a:prstClr val="white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984443" y="1799617"/>
            <a:ext cx="564204" cy="569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120515" y="2675106"/>
            <a:ext cx="2063" cy="43081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5400000">
            <a:off x="3623553" y="4654684"/>
            <a:ext cx="1605065" cy="875490"/>
          </a:xfrm>
          <a:prstGeom prst="bentConnector3">
            <a:avLst>
              <a:gd name="adj1" fmla="val 99091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992221" y="2821021"/>
            <a:ext cx="1" cy="139105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702340" y="2872126"/>
            <a:ext cx="2" cy="135940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85991" y="3325962"/>
            <a:ext cx="1491902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prstClr val="white"/>
                </a:solidFill>
              </a:rPr>
              <a:t>주문접수</a:t>
            </a:r>
            <a:r>
              <a:rPr lang="en-US" altLang="ko-KR" sz="1000" b="1">
                <a:solidFill>
                  <a:prstClr val="white"/>
                </a:solidFill>
              </a:rPr>
              <a:t>/</a:t>
            </a:r>
            <a:r>
              <a:rPr lang="ko-KR" altLang="en-US" sz="1000" b="1">
                <a:solidFill>
                  <a:prstClr val="white"/>
                </a:solidFill>
              </a:rPr>
              <a:t>체결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72375" y="1052513"/>
            <a:ext cx="5437762" cy="54650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449437" y="1052513"/>
            <a:ext cx="2118301" cy="545529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051628" y="773412"/>
            <a:ext cx="2520372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Ver 1.0 : </a:t>
            </a:r>
            <a:r>
              <a:rPr lang="ko-KR" altLang="en-US" sz="1000" b="1" dirty="0">
                <a:solidFill>
                  <a:prstClr val="white"/>
                </a:solidFill>
              </a:rPr>
              <a:t>백테스트용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717662" y="773412"/>
            <a:ext cx="1491902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prstClr val="white"/>
                </a:solidFill>
              </a:rPr>
              <a:t>Ver 2.0</a:t>
            </a:r>
            <a:endParaRPr lang="ko-KR" altLang="en-US" sz="1000" b="1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83535" y="1374052"/>
            <a:ext cx="309470" cy="1344896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OPEN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AP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I</a:t>
            </a:r>
          </a:p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3784060" y="3725694"/>
            <a:ext cx="57393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>
            <a:off x="1280358" y="5314900"/>
            <a:ext cx="1307175" cy="575857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19888" y="5677418"/>
            <a:ext cx="1094953" cy="341295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OPEN API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4725144"/>
            <a:ext cx="18774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고려사항 </a:t>
            </a:r>
            <a:r>
              <a:rPr lang="en-US" altLang="ko-KR" dirty="0">
                <a:solidFill>
                  <a:srgbClr val="FF0000"/>
                </a:solidFill>
              </a:rPr>
              <a:t>: 32bit 64bit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통신 방법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1124744"/>
            <a:ext cx="2232248" cy="316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7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 latinLnBrk="1">
              <a:lnSpc>
                <a:spcPct val="150000"/>
              </a:lnSpc>
              <a:buClrTx/>
              <a:buFontTx/>
              <a:buNone/>
            </a:pPr>
            <a:r>
              <a:rPr lang="en-US" altLang="ko-KR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creon</a:t>
            </a:r>
            <a:r>
              <a:rPr lang="en-US" altLang="ko-KR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plus </a:t>
            </a:r>
            <a:r>
              <a:rPr lang="ko-KR" altLang="en-US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소개</a:t>
            </a:r>
            <a:endParaRPr lang="en-US" altLang="ko-KR" kern="1200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fontAlgn="base" latinLnBrk="1">
              <a:lnSpc>
                <a:spcPct val="150000"/>
              </a:lnSpc>
              <a:buClrTx/>
              <a:buFontTx/>
              <a:buNone/>
            </a:pPr>
            <a:endParaRPr lang="en-US" altLang="ko-KR" kern="1200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fontAlgn="base" latinLnBrk="1">
              <a:lnSpc>
                <a:spcPct val="150000"/>
              </a:lnSpc>
              <a:buClrTx/>
              <a:buFontTx/>
              <a:buNone/>
            </a:pPr>
            <a:r>
              <a:rPr lang="en-US" altLang="ko-KR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http://money2.creontrade.com/E5/WTS/Customer/GuideTrading/CW_TradingSystemPlus_Page.aspx?p=8815&amp;v=8633&amp;m=9505</a:t>
            </a:r>
            <a:endParaRPr lang="ko-KR" altLang="en-US" kern="1200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6912768" cy="50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크레온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접속 방법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263" y="908720"/>
            <a:ext cx="8306480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ko-KR" altLang="en-US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파이썬</a:t>
            </a:r>
            <a:r>
              <a:rPr lang="ko-KR" altLang="en-US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32bit</a:t>
            </a:r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환경</a:t>
            </a:r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</a:t>
            </a:r>
            <a:endParaRPr lang="ko-KR" altLang="en-US" b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310" y="326812"/>
            <a:ext cx="2817595" cy="5147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949" y="5661248"/>
            <a:ext cx="13430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mariadb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접속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6263" y="908720"/>
            <a:ext cx="8306480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endParaRPr lang="ko-KR" altLang="en-US" b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81584-3C06-4A3A-9E40-B345F016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08720"/>
            <a:ext cx="3962624" cy="28138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6BFCCF-701B-4DB1-807E-AB9D14B64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212976"/>
            <a:ext cx="34099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pycharm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6263" y="908720"/>
            <a:ext cx="8306480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OpenApi</a:t>
            </a:r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실행시</a:t>
            </a:r>
            <a:r>
              <a:rPr lang="ko-KR" altLang="en-US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관련된 프로그램 관리자 권한으로 실행</a:t>
            </a:r>
            <a:endParaRPr lang="en-US" altLang="ko-KR" b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pycharm</a:t>
            </a:r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관리자 권한으로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D64A7-61EC-446E-AE15-59399D80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72816"/>
            <a:ext cx="3893886" cy="461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509DA4-A98A-4B71-8D7E-D78C0AB95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556792"/>
            <a:ext cx="6853958" cy="49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3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76263" y="326812"/>
            <a:ext cx="8306480" cy="522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creon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목록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03.DAT-I creonapi_layout.xlsx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052C6C2-54DD-4D29-91A1-78156AED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1341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9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76263" y="326812"/>
            <a:ext cx="8306480" cy="6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ts val="18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시세 수신 및 주문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여러 종목 체결 관리는 어떻게 해야 할지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719" y="1859879"/>
            <a:ext cx="1304033" cy="1118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코스피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코스닥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선물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/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옵션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주식선물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0523" y="1568050"/>
            <a:ext cx="1315184" cy="279101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prstClr val="white"/>
                </a:solidFill>
              </a:rPr>
              <a:t>KRX</a:t>
            </a:r>
            <a:endParaRPr lang="ko-KR" altLang="en-US" sz="1000" b="1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93239" y="1640058"/>
            <a:ext cx="1566793" cy="708822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시세수신 및 전략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000" b="1" dirty="0" err="1">
                <a:solidFill>
                  <a:prstClr val="white"/>
                </a:solidFill>
              </a:rPr>
              <a:t>creon_cpdata_main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8" name="AutoShape 283"/>
          <p:cNvSpPr>
            <a:spLocks noChangeArrowheads="1"/>
          </p:cNvSpPr>
          <p:nvPr/>
        </p:nvSpPr>
        <p:spPr bwMode="auto">
          <a:xfrm>
            <a:off x="3491880" y="3572796"/>
            <a:ext cx="1159326" cy="1008332"/>
          </a:xfrm>
          <a:prstGeom prst="can">
            <a:avLst>
              <a:gd name="adj" fmla="val 25000"/>
            </a:avLst>
          </a:prstGeom>
          <a:solidFill>
            <a:srgbClr val="629DD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DB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STKSTRTGY : </a:t>
            </a:r>
            <a:r>
              <a:rPr lang="ko-KR" altLang="en-US" sz="1000" b="1" dirty="0">
                <a:solidFill>
                  <a:prstClr val="white"/>
                </a:solidFill>
              </a:rPr>
              <a:t>주문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STKCON : </a:t>
            </a:r>
            <a:r>
              <a:rPr lang="ko-KR" altLang="en-US" sz="1000" b="1" dirty="0">
                <a:solidFill>
                  <a:prstClr val="white"/>
                </a:solidFill>
              </a:rPr>
              <a:t>체결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cxnSp>
        <p:nvCxnSpPr>
          <p:cNvPr id="3" name="직선 화살표 연결선 2"/>
          <p:cNvCxnSpPr>
            <a:cxnSpLocks/>
          </p:cNvCxnSpPr>
          <p:nvPr/>
        </p:nvCxnSpPr>
        <p:spPr>
          <a:xfrm flipV="1">
            <a:off x="1984443" y="2093344"/>
            <a:ext cx="1003381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899592" y="2996952"/>
            <a:ext cx="0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>
            <a:off x="1547666" y="2996952"/>
            <a:ext cx="0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940152" y="548680"/>
            <a:ext cx="1944216" cy="720080"/>
          </a:xfrm>
          <a:prstGeom prst="rect">
            <a:avLst/>
          </a:prstGeom>
          <a:noFill/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주문후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주문번호 수신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체결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주문번호 매칭</a:t>
            </a:r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>
            <a:off x="4067944" y="2636912"/>
            <a:ext cx="0" cy="6480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724AF6-4AD8-4570-884A-00F3FC3CF8C8}"/>
              </a:ext>
            </a:extLst>
          </p:cNvPr>
          <p:cNvSpPr/>
          <p:nvPr/>
        </p:nvSpPr>
        <p:spPr>
          <a:xfrm>
            <a:off x="467544" y="3789040"/>
            <a:ext cx="1566793" cy="708822"/>
          </a:xfrm>
          <a:prstGeom prst="rect">
            <a:avLst/>
          </a:prstGeom>
          <a:solidFill>
            <a:srgbClr val="629DD1"/>
          </a:solidFill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주문 및 체결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000" b="1" dirty="0" err="1">
                <a:solidFill>
                  <a:prstClr val="white"/>
                </a:solidFill>
              </a:rPr>
              <a:t>creon_cpodr_main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7946985-2FB0-47C2-8EA4-B6063C88D30C}"/>
              </a:ext>
            </a:extLst>
          </p:cNvPr>
          <p:cNvCxnSpPr>
            <a:cxnSpLocks/>
          </p:cNvCxnSpPr>
          <p:nvPr/>
        </p:nvCxnSpPr>
        <p:spPr>
          <a:xfrm flipH="1">
            <a:off x="2267744" y="4149080"/>
            <a:ext cx="1008112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D535BB-07E4-4A0C-9AFE-75182AF67B04}"/>
              </a:ext>
            </a:extLst>
          </p:cNvPr>
          <p:cNvSpPr/>
          <p:nvPr/>
        </p:nvSpPr>
        <p:spPr>
          <a:xfrm>
            <a:off x="5940152" y="1556792"/>
            <a:ext cx="1944216" cy="720080"/>
          </a:xfrm>
          <a:prstGeom prst="rect">
            <a:avLst/>
          </a:prstGeom>
          <a:noFill/>
          <a:ln w="3175">
            <a:solidFill>
              <a:srgbClr val="62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체결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구분자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중요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4 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접수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 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체결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FC8252B-8148-4FC4-BBBD-1707FFD6800C}"/>
              </a:ext>
            </a:extLst>
          </p:cNvPr>
          <p:cNvGraphicFramePr>
            <a:graphicFrameLocks noGrp="1"/>
          </p:cNvGraphicFramePr>
          <p:nvPr/>
        </p:nvGraphicFramePr>
        <p:xfrm>
          <a:off x="5940152" y="2493223"/>
          <a:ext cx="2438400" cy="388810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3378924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1614817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57847279"/>
                    </a:ext>
                  </a:extLst>
                </a:gridCol>
              </a:tblGrid>
              <a:tr h="2552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12 - (string)</a:t>
                      </a:r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매매구분코드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odr_tp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3317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0275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매도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17152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매수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801013"/>
                  </a:ext>
                </a:extLst>
              </a:tr>
              <a:tr h="2552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14 - (string) </a:t>
                      </a:r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체결구분코드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con_tp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74269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6462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체결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12096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확인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8659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51244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접수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231592"/>
                  </a:ext>
                </a:extLst>
              </a:tr>
              <a:tr h="2552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16 - (string) </a:t>
                      </a:r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정정취소구분코드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cncl_tp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6216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53845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정상주문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60061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정정주문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29871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취소주문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65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97958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8_Ch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9_Ch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66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931</ep:Words>
  <ep:PresentationFormat>화면 슬라이드 쇼(4:3)</ep:PresentationFormat>
  <ep:Paragraphs>243</ep:Paragraphs>
  <ep:Slides>21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ep:HeadingPairs>
  <ep:TitlesOfParts>
    <vt:vector size="23" baseType="lpstr">
      <vt:lpstr>8_Ch1</vt:lpstr>
      <vt:lpstr>9_Ch1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2018-08-11T01:06:04.000</dcterms:created>
  <dc:creator>steve</dc:creator>
  <cp:lastModifiedBy>ASNKMGSK</cp:lastModifiedBy>
  <dcterms:modified xsi:type="dcterms:W3CDTF">2021-07-09T15:12:42.653</dcterms:modified>
  <cp:revision>105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