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b760587c8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b760587c8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b760587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b760587c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b760587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b760587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b760587c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b760587c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b65738b0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b65738b0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b65738b0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b65738b0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b65738b0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b65738b0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b65738b0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b65738b0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b760587c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b760587c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b760587c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b760587c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b760587c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b760587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b760587c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b760587c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567400" y="3147375"/>
            <a:ext cx="6297900" cy="1511400"/>
          </a:xfrm>
          <a:prstGeom prst="rect">
            <a:avLst/>
          </a:prstGeom>
          <a:solidFill>
            <a:schemeClr val="lt1"/>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700"/>
              <a:t>The </a:t>
            </a:r>
            <a:r>
              <a:rPr lang="en" sz="4700"/>
              <a:t>Writing Process of a Nonfiction Story</a:t>
            </a:r>
            <a:endParaRPr sz="4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Techniques for Non-Fiction Stories</a:t>
            </a:r>
            <a:endParaRPr/>
          </a:p>
        </p:txBody>
      </p:sp>
      <p:sp>
        <p:nvSpPr>
          <p:cNvPr id="136" name="Google Shape;136;p22"/>
          <p:cNvSpPr txBox="1"/>
          <p:nvPr>
            <p:ph idx="1" type="body"/>
          </p:nvPr>
        </p:nvSpPr>
        <p:spPr>
          <a:xfrm>
            <a:off x="729450" y="1954700"/>
            <a:ext cx="7688700" cy="279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a:t>
            </a:r>
            <a:r>
              <a:rPr lang="en" sz="1500"/>
              <a:t>ow to make their writing vivid and engaging? </a:t>
            </a:r>
            <a:endParaRPr sz="1500"/>
          </a:p>
          <a:p>
            <a:pPr indent="-317500" lvl="0" marL="457200" rtl="0" algn="l">
              <a:spcBef>
                <a:spcPts val="1200"/>
              </a:spcBef>
              <a:spcAft>
                <a:spcPts val="0"/>
              </a:spcAft>
              <a:buSzPts val="1400"/>
              <a:buChar char="❖"/>
            </a:pPr>
            <a:r>
              <a:rPr lang="en" sz="1400"/>
              <a:t>Show, Don’t Tell: Use sensory details and specific examples. </a:t>
            </a:r>
            <a:endParaRPr sz="1400"/>
          </a:p>
          <a:p>
            <a:pPr indent="0" lvl="0" marL="457200" rtl="0" algn="l">
              <a:spcBef>
                <a:spcPts val="1200"/>
              </a:spcBef>
              <a:spcAft>
                <a:spcPts val="0"/>
              </a:spcAft>
              <a:buNone/>
            </a:pPr>
            <a:r>
              <a:rPr lang="en" sz="1400"/>
              <a:t>Example: Instead of “He was scared,” write “His hands trembled as he gripped the edge of the table.” </a:t>
            </a:r>
            <a:endParaRPr sz="1400"/>
          </a:p>
          <a:p>
            <a:pPr indent="-317500" lvl="0" marL="457200" rtl="0" algn="l">
              <a:spcBef>
                <a:spcPts val="1200"/>
              </a:spcBef>
              <a:spcAft>
                <a:spcPts val="0"/>
              </a:spcAft>
              <a:buSzPts val="1400"/>
              <a:buChar char="❖"/>
            </a:pPr>
            <a:r>
              <a:rPr lang="en" sz="1400"/>
              <a:t>Dialogue: Incorporate conversations to bring characters to life. </a:t>
            </a:r>
            <a:endParaRPr sz="1400"/>
          </a:p>
          <a:p>
            <a:pPr indent="-317500" lvl="0" marL="457200" rtl="0" algn="l">
              <a:spcBef>
                <a:spcPts val="0"/>
              </a:spcBef>
              <a:spcAft>
                <a:spcPts val="0"/>
              </a:spcAft>
              <a:buSzPts val="1400"/>
              <a:buChar char="❖"/>
            </a:pPr>
            <a:r>
              <a:rPr lang="en" sz="1400"/>
              <a:t>Point of View: Choose a perspective (first-person or third-person) that best serves the story. </a:t>
            </a:r>
            <a:endParaRPr sz="1400"/>
          </a:p>
          <a:p>
            <a:pPr indent="-317500" lvl="0" marL="457200" rtl="0" algn="l">
              <a:spcBef>
                <a:spcPts val="0"/>
              </a:spcBef>
              <a:spcAft>
                <a:spcPts val="0"/>
              </a:spcAft>
              <a:buSzPts val="1400"/>
              <a:buChar char="❖"/>
            </a:pPr>
            <a:r>
              <a:rPr lang="en" sz="1400"/>
              <a:t>Activity: Have students rewrite a dull sentence into an engaging one using the techniques above.</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320250" y="1314175"/>
            <a:ext cx="8569800" cy="3500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Show, Don’t Tell: Replace abstract statements with concrete sensory details and vivid imagery. </a:t>
            </a:r>
            <a:endParaRPr/>
          </a:p>
          <a:p>
            <a:pPr indent="0" lvl="0" marL="0" rtl="0" algn="l">
              <a:spcBef>
                <a:spcPts val="1200"/>
              </a:spcBef>
              <a:spcAft>
                <a:spcPts val="0"/>
              </a:spcAft>
              <a:buNone/>
            </a:pPr>
            <a:r>
              <a:rPr lang="en"/>
              <a:t>Example: From Sherman Alexie: Instead of saying “My family loved books,” he writes: “Our house was filled with books. They were stacked in crazy piles in the bathroom, bedrooms, and living room.” </a:t>
            </a:r>
            <a:endParaRPr/>
          </a:p>
          <a:p>
            <a:pPr indent="-311150" lvl="0" marL="457200" rtl="0" algn="l">
              <a:spcBef>
                <a:spcPts val="1200"/>
              </a:spcBef>
              <a:spcAft>
                <a:spcPts val="0"/>
              </a:spcAft>
              <a:buSzPts val="1300"/>
              <a:buChar char="❖"/>
            </a:pPr>
            <a:r>
              <a:rPr lang="en"/>
              <a:t>Dialogue: Incorporate realistic conversations to bring characters to life and show relationships or conflicts. </a:t>
            </a:r>
            <a:endParaRPr/>
          </a:p>
          <a:p>
            <a:pPr indent="0" lvl="0" marL="0" rtl="0" algn="l">
              <a:spcBef>
                <a:spcPts val="1200"/>
              </a:spcBef>
              <a:spcAft>
                <a:spcPts val="0"/>
              </a:spcAft>
              <a:buNone/>
            </a:pPr>
            <a:r>
              <a:rPr lang="en"/>
              <a:t>Example: Instead of describing a disagreement, write a snippet of dialogue: “You’re wasting your time with those books,” she said, her voice sharp. “And what else should I waste it on?” I shot back. </a:t>
            </a:r>
            <a:endParaRPr/>
          </a:p>
          <a:p>
            <a:pPr indent="-311150" lvl="0" marL="457200" rtl="0" algn="l">
              <a:spcBef>
                <a:spcPts val="1200"/>
              </a:spcBef>
              <a:spcAft>
                <a:spcPts val="0"/>
              </a:spcAft>
              <a:buSzPts val="1300"/>
              <a:buChar char="❖"/>
            </a:pPr>
            <a:r>
              <a:rPr lang="en"/>
              <a:t>Point of View: Decide whether to tell the story in the first person (intimate and personal) or third person (more objective and expansive). </a:t>
            </a:r>
            <a:endParaRPr/>
          </a:p>
          <a:p>
            <a:pPr indent="0" lvl="0" marL="0" rtl="0" algn="l">
              <a:spcBef>
                <a:spcPts val="1200"/>
              </a:spcBef>
              <a:spcAft>
                <a:spcPts val="1200"/>
              </a:spcAft>
              <a:buNone/>
            </a:pPr>
            <a:r>
              <a:rPr lang="en"/>
              <a:t>Example: Alexie uses first person to draw readers directly into his experience: “I cannot recall which particular Superman comic book I read, nor can I remember which villain he fought in that issue.”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Activity</a:t>
            </a:r>
            <a:endParaRPr/>
          </a:p>
        </p:txBody>
      </p:sp>
      <p:sp>
        <p:nvSpPr>
          <p:cNvPr id="147" name="Google Shape;147;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a:t>
            </a:r>
            <a:r>
              <a:rPr lang="en"/>
              <a:t> a few dull sentences. </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“The house was old and falling apart.” </a:t>
            </a:r>
            <a:endParaRPr/>
          </a:p>
          <a:p>
            <a:pPr indent="0" lvl="0" marL="0" rtl="0" algn="l">
              <a:spcBef>
                <a:spcPts val="1200"/>
              </a:spcBef>
              <a:spcAft>
                <a:spcPts val="0"/>
              </a:spcAft>
              <a:buNone/>
            </a:pPr>
            <a:r>
              <a:rPr lang="en"/>
              <a:t>“She was very nervous before her speech.” </a:t>
            </a:r>
            <a:endParaRPr/>
          </a:p>
          <a:p>
            <a:pPr indent="0" lvl="0" marL="0" rtl="0" algn="l">
              <a:spcBef>
                <a:spcPts val="1200"/>
              </a:spcBef>
              <a:spcAft>
                <a:spcPts val="1200"/>
              </a:spcAft>
              <a:buNone/>
            </a:pPr>
            <a:r>
              <a:rPr lang="en"/>
              <a:t>“I felt happy when I achieved my goal.”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Exercises</a:t>
            </a:r>
            <a:endParaRPr/>
          </a:p>
        </p:txBody>
      </p:sp>
      <p:sp>
        <p:nvSpPr>
          <p:cNvPr id="153" name="Google Shape;153;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latin typeface="Arial"/>
                <a:ea typeface="Arial"/>
                <a:cs typeface="Arial"/>
                <a:sym typeface="Arial"/>
              </a:rPr>
              <a:t>Hook</a:t>
            </a:r>
            <a:r>
              <a:rPr lang="en">
                <a:latin typeface="Arial"/>
                <a:ea typeface="Arial"/>
                <a:cs typeface="Arial"/>
                <a:sym typeface="Arial"/>
              </a:rPr>
              <a:t>: What is an attention-grabbing way to start your story?</a:t>
            </a: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Exposition</a:t>
            </a:r>
            <a:r>
              <a:rPr lang="en">
                <a:latin typeface="Arial"/>
                <a:ea typeface="Arial"/>
                <a:cs typeface="Arial"/>
                <a:sym typeface="Arial"/>
              </a:rPr>
              <a:t>: What background does the reader need to understand the story?</a:t>
            </a: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Rising Action</a:t>
            </a:r>
            <a:r>
              <a:rPr lang="en">
                <a:latin typeface="Arial"/>
                <a:ea typeface="Arial"/>
                <a:cs typeface="Arial"/>
                <a:sym typeface="Arial"/>
              </a:rPr>
              <a:t>: What challenges or conflicts will you explore?</a:t>
            </a: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Climax</a:t>
            </a:r>
            <a:r>
              <a:rPr lang="en">
                <a:latin typeface="Arial"/>
                <a:ea typeface="Arial"/>
                <a:cs typeface="Arial"/>
                <a:sym typeface="Arial"/>
              </a:rPr>
              <a:t>: What was the turning point or most important moment?</a:t>
            </a:r>
            <a:endParaRPr>
              <a:latin typeface="Arial"/>
              <a:ea typeface="Arial"/>
              <a:cs typeface="Arial"/>
              <a:sym typeface="Arial"/>
            </a:endParaRPr>
          </a:p>
          <a:p>
            <a:pPr indent="0" lvl="0" marL="0" rtl="0" algn="l">
              <a:spcBef>
                <a:spcPts val="1200"/>
              </a:spcBef>
              <a:spcAft>
                <a:spcPts val="0"/>
              </a:spcAft>
              <a:buNone/>
            </a:pPr>
            <a:r>
              <a:rPr b="1" lang="en">
                <a:latin typeface="Arial"/>
                <a:ea typeface="Arial"/>
                <a:cs typeface="Arial"/>
                <a:sym typeface="Arial"/>
              </a:rPr>
              <a:t>Resolution</a:t>
            </a:r>
            <a:r>
              <a:rPr lang="en">
                <a:latin typeface="Arial"/>
                <a:ea typeface="Arial"/>
                <a:cs typeface="Arial"/>
                <a:sym typeface="Arial"/>
              </a:rPr>
              <a:t>: What did you learn, and how did this experience shape you?</a:t>
            </a:r>
            <a:endParaRPr>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Discussion Questions</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What makes a story engaging?</a:t>
            </a:r>
            <a:endParaRPr sz="1500"/>
          </a:p>
          <a:p>
            <a:pPr indent="-323850" lvl="0" marL="457200" rtl="0" algn="l">
              <a:lnSpc>
                <a:spcPct val="150000"/>
              </a:lnSpc>
              <a:spcBef>
                <a:spcPts val="0"/>
              </a:spcBef>
              <a:spcAft>
                <a:spcPts val="0"/>
              </a:spcAft>
              <a:buSzPts val="1500"/>
              <a:buChar char="❖"/>
            </a:pPr>
            <a:r>
              <a:rPr lang="en" sz="1500"/>
              <a:t>How does a non-fiction story differ from an academic essay or creative fiction?</a:t>
            </a:r>
            <a:endParaRPr sz="1500"/>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8" name="Google Shape;98;p15"/>
          <p:cNvSpPr txBox="1"/>
          <p:nvPr>
            <p:ph idx="1" type="body"/>
          </p:nvPr>
        </p:nvSpPr>
        <p:spPr>
          <a:xfrm>
            <a:off x="729450" y="2078875"/>
            <a:ext cx="7688700" cy="26589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Char char="❖"/>
            </a:pPr>
            <a:r>
              <a:rPr lang="en" sz="1500"/>
              <a:t>Non-fiction stories are grounded in truth (real events, people, and facts) but use the tools of fiction such as: narrative arc, character, and vivid description to engage the reader. </a:t>
            </a:r>
            <a:endParaRPr sz="1500"/>
          </a:p>
          <a:p>
            <a:pPr indent="-323850" lvl="0" marL="457200" rtl="0" algn="l">
              <a:lnSpc>
                <a:spcPct val="150000"/>
              </a:lnSpc>
              <a:spcBef>
                <a:spcPts val="0"/>
              </a:spcBef>
              <a:spcAft>
                <a:spcPts val="0"/>
              </a:spcAft>
              <a:buSzPts val="1500"/>
              <a:buChar char="❖"/>
            </a:pPr>
            <a:r>
              <a:rPr lang="en" sz="1500"/>
              <a:t>Non-fiction storytelling combines factual accuracy with the emotional resonance and engagement of narrative techniques. Unlike expository or academic writing, it aims to connect with readers through personal voice, relatable experiences, and compelling storytelling.</a:t>
            </a:r>
            <a:endParaRPr sz="1500"/>
          </a:p>
          <a:p>
            <a:pPr indent="-323850" lvl="0" marL="457200" rtl="0" algn="l">
              <a:lnSpc>
                <a:spcPct val="150000"/>
              </a:lnSpc>
              <a:spcBef>
                <a:spcPts val="0"/>
              </a:spcBef>
              <a:spcAft>
                <a:spcPts val="0"/>
              </a:spcAft>
              <a:buSzPts val="1500"/>
              <a:buChar char="❖"/>
            </a:pPr>
            <a:r>
              <a:rPr lang="en" sz="1500"/>
              <a:t>These stories have a purpose: to inform, inspire, reflect, or provoke thought.</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75450" y="1197175"/>
            <a:ext cx="7688700" cy="40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261"/>
              <a:buNone/>
            </a:pPr>
            <a:r>
              <a:rPr lang="en" sz="2140"/>
              <a:t>Key Elements of a </a:t>
            </a:r>
            <a:r>
              <a:rPr lang="en" sz="2140"/>
              <a:t>Nonfiction</a:t>
            </a:r>
            <a:r>
              <a:rPr lang="en" sz="2140"/>
              <a:t> Story</a:t>
            </a:r>
            <a:endParaRPr sz="2140"/>
          </a:p>
        </p:txBody>
      </p:sp>
      <p:sp>
        <p:nvSpPr>
          <p:cNvPr id="104" name="Google Shape;104;p16"/>
          <p:cNvSpPr txBox="1"/>
          <p:nvPr>
            <p:ph idx="1" type="body"/>
          </p:nvPr>
        </p:nvSpPr>
        <p:spPr>
          <a:xfrm>
            <a:off x="254000" y="1689650"/>
            <a:ext cx="8691300" cy="3235500"/>
          </a:xfrm>
          <a:prstGeom prst="rect">
            <a:avLst/>
          </a:prstGeom>
        </p:spPr>
        <p:txBody>
          <a:bodyPr anchorCtr="0" anchor="t" bIns="91425" lIns="91425" spcFirstLastPara="1" rIns="91425" wrap="square" tIns="91425">
            <a:normAutofit fontScale="85000" lnSpcReduction="20000"/>
          </a:bodyPr>
          <a:lstStyle/>
          <a:p>
            <a:pPr indent="0" lvl="0" marL="0" rtl="0" algn="l">
              <a:lnSpc>
                <a:spcPct val="150000"/>
              </a:lnSpc>
              <a:spcBef>
                <a:spcPts val="0"/>
              </a:spcBef>
              <a:spcAft>
                <a:spcPts val="0"/>
              </a:spcAft>
              <a:buNone/>
            </a:pPr>
            <a:r>
              <a:rPr lang="en" sz="1500"/>
              <a:t>Core Elements: </a:t>
            </a:r>
            <a:endParaRPr sz="1500"/>
          </a:p>
          <a:p>
            <a:pPr indent="-309562" lvl="0" marL="457200" rtl="0" algn="l">
              <a:lnSpc>
                <a:spcPct val="150000"/>
              </a:lnSpc>
              <a:spcBef>
                <a:spcPts val="1200"/>
              </a:spcBef>
              <a:spcAft>
                <a:spcPts val="0"/>
              </a:spcAft>
              <a:buSzPct val="100000"/>
              <a:buChar char="❖"/>
            </a:pPr>
            <a:r>
              <a:rPr lang="en" sz="1500"/>
              <a:t>A Clear Purpose: Why are you telling this story? </a:t>
            </a:r>
            <a:endParaRPr sz="1500"/>
          </a:p>
          <a:p>
            <a:pPr indent="-309562" lvl="0" marL="457200" rtl="0" algn="l">
              <a:lnSpc>
                <a:spcPct val="150000"/>
              </a:lnSpc>
              <a:spcBef>
                <a:spcPts val="0"/>
              </a:spcBef>
              <a:spcAft>
                <a:spcPts val="0"/>
              </a:spcAft>
              <a:buSzPct val="100000"/>
              <a:buChar char="❖"/>
            </a:pPr>
            <a:r>
              <a:rPr lang="en" sz="1500"/>
              <a:t>Authenticity: Staying true to the facts while crafting an engaging narrative. </a:t>
            </a:r>
            <a:endParaRPr sz="1500"/>
          </a:p>
          <a:p>
            <a:pPr indent="-309562" lvl="0" marL="457200" rtl="0" algn="l">
              <a:lnSpc>
                <a:spcPct val="150000"/>
              </a:lnSpc>
              <a:spcBef>
                <a:spcPts val="0"/>
              </a:spcBef>
              <a:spcAft>
                <a:spcPts val="0"/>
              </a:spcAft>
              <a:buSzPct val="100000"/>
              <a:buChar char="❖"/>
            </a:pPr>
            <a:r>
              <a:rPr lang="en" sz="1500"/>
              <a:t>Characters: Who are the key figures? How do they contribute to the story? </a:t>
            </a:r>
            <a:endParaRPr sz="1500"/>
          </a:p>
          <a:p>
            <a:pPr indent="-309562" lvl="0" marL="457200" rtl="0" algn="l">
              <a:lnSpc>
                <a:spcPct val="150000"/>
              </a:lnSpc>
              <a:spcBef>
                <a:spcPts val="0"/>
              </a:spcBef>
              <a:spcAft>
                <a:spcPts val="0"/>
              </a:spcAft>
              <a:buSzPct val="100000"/>
              <a:buChar char="❖"/>
            </a:pPr>
            <a:r>
              <a:rPr lang="en" sz="1500"/>
              <a:t>Conflict/Challenges: What obstacles drive the narrative? </a:t>
            </a:r>
            <a:endParaRPr sz="1500"/>
          </a:p>
          <a:p>
            <a:pPr indent="-309562" lvl="0" marL="457200" rtl="0" algn="l">
              <a:lnSpc>
                <a:spcPct val="150000"/>
              </a:lnSpc>
              <a:spcBef>
                <a:spcPts val="0"/>
              </a:spcBef>
              <a:spcAft>
                <a:spcPts val="0"/>
              </a:spcAft>
              <a:buSzPct val="100000"/>
              <a:buChar char="❖"/>
            </a:pPr>
            <a:r>
              <a:rPr lang="en" sz="1500"/>
              <a:t>Setting and Context: Where and when does the story take place?</a:t>
            </a:r>
            <a:endParaRPr sz="1500"/>
          </a:p>
          <a:p>
            <a:pPr indent="0" lvl="0" marL="457200" rtl="0" algn="l">
              <a:lnSpc>
                <a:spcPct val="150000"/>
              </a:lnSpc>
              <a:spcBef>
                <a:spcPts val="1200"/>
              </a:spcBef>
              <a:spcAft>
                <a:spcPts val="1200"/>
              </a:spcAft>
              <a:buNone/>
            </a:pPr>
            <a:r>
              <a:rPr lang="en" sz="1500"/>
              <a:t>“Our house was filled with books. They were stacked in crazy piles in the bathroom, bedrooms, and living room. … We lived on a combination of irregular paychecks, hope, fear, and government surplus food. My father, who is one of the few Indians who went to Catholic school on purpose, was an avid reader of westerns, spy thrillers, murder mysteries, crime novels, and anything else he could find. He bought his books by the pound at Dutch’s Pawn Shop, Goodwill, Salvation Army, and Value Village.”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idx="1" type="body"/>
          </p:nvPr>
        </p:nvSpPr>
        <p:spPr>
          <a:xfrm>
            <a:off x="408600" y="1468775"/>
            <a:ext cx="8359800" cy="32688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AutoNum type="arabicPeriod"/>
            </a:pPr>
            <a:r>
              <a:rPr lang="en" sz="1500"/>
              <a:t>A Clear Purpose: Non-fiction stories often have a central purpose: to inform, inspire, reflect, or advocate. Example from Alexie: In “The Joy of Reading and Writing: Superman and Me,” Alexie’s purpose is to demonstrate the transformative power of education and to challenge societal stereotypes about Native American children. </a:t>
            </a:r>
            <a:endParaRPr sz="1500"/>
          </a:p>
          <a:p>
            <a:pPr indent="-323850" lvl="0" marL="457200" rtl="0" algn="l">
              <a:lnSpc>
                <a:spcPct val="150000"/>
              </a:lnSpc>
              <a:spcBef>
                <a:spcPts val="0"/>
              </a:spcBef>
              <a:spcAft>
                <a:spcPts val="0"/>
              </a:spcAft>
              <a:buSzPts val="1500"/>
              <a:buAutoNum type="arabicPeriod"/>
            </a:pPr>
            <a:r>
              <a:rPr lang="en" sz="1500"/>
              <a:t>Authenticity: The story must stay true to facts and the writer’s experience. However, authenticity doesn’t mean dry recounting—it means vivid, personal, and honest storytelling. Example from Alexie: His vivid recollection of learning to read with a Superman comic is rooted in a real moment but is told in an engaging way, making it relatable and meaningful.</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idx="1" type="body"/>
          </p:nvPr>
        </p:nvSpPr>
        <p:spPr>
          <a:xfrm>
            <a:off x="309225" y="1314175"/>
            <a:ext cx="8591700" cy="3478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500"/>
              <a:t>3. Characters: Characters drive the story. These may include the writer (in memoirs), historical figures, or people central to the event. Example from Alexie: Alexie is both narrator and protagonist, and his father serves as an indirect yet vital figure, inspiring a love for reading.</a:t>
            </a:r>
            <a:endParaRPr sz="1500"/>
          </a:p>
          <a:p>
            <a:pPr indent="0" lvl="0" marL="0" rtl="0" algn="l">
              <a:lnSpc>
                <a:spcPct val="150000"/>
              </a:lnSpc>
              <a:spcBef>
                <a:spcPts val="1200"/>
              </a:spcBef>
              <a:spcAft>
                <a:spcPts val="0"/>
              </a:spcAft>
              <a:buNone/>
            </a:pPr>
            <a:r>
              <a:rPr lang="en" sz="1500"/>
              <a:t>4. Conflict/Challenges: Conflict creates tension and interest. It can be internal (e.g., self-doubt) or external (e.g., societal obstacles). Example from Alexie: The societal challenge of being a "smart Indian" in a community where academic success was often viewed as unachievable. </a:t>
            </a:r>
            <a:endParaRPr sz="1500"/>
          </a:p>
          <a:p>
            <a:pPr indent="0" lvl="0" marL="0" rtl="0" algn="l">
              <a:lnSpc>
                <a:spcPct val="150000"/>
              </a:lnSpc>
              <a:spcBef>
                <a:spcPts val="1200"/>
              </a:spcBef>
              <a:spcAft>
                <a:spcPts val="1200"/>
              </a:spcAft>
              <a:buNone/>
            </a:pPr>
            <a:r>
              <a:rPr lang="en" sz="1500"/>
              <a:t>5. Setting and Context: Where and when the story unfolds provides grounding and enhances the narrative's believability. Example from Alexie: The setting is the Spokane Indian Reservation, highlighting the economic and social hardships that frame his story.</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of a </a:t>
            </a:r>
            <a:r>
              <a:rPr lang="en"/>
              <a:t>Nonfiction</a:t>
            </a:r>
            <a:r>
              <a:rPr lang="en"/>
              <a:t> Story</a:t>
            </a:r>
            <a:endParaRPr/>
          </a:p>
        </p:txBody>
      </p:sp>
      <p:sp>
        <p:nvSpPr>
          <p:cNvPr id="120" name="Google Shape;120;p19"/>
          <p:cNvSpPr txBox="1"/>
          <p:nvPr>
            <p:ph idx="1" type="body"/>
          </p:nvPr>
        </p:nvSpPr>
        <p:spPr>
          <a:xfrm>
            <a:off x="729450" y="2078875"/>
            <a:ext cx="7688700" cy="25926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 sz="1500"/>
              <a:t>How to </a:t>
            </a:r>
            <a:r>
              <a:rPr lang="en" sz="1500"/>
              <a:t>organize their story?</a:t>
            </a:r>
            <a:endParaRPr sz="1500"/>
          </a:p>
          <a:p>
            <a:pPr indent="0" lvl="0" marL="0" rtl="0" algn="l">
              <a:lnSpc>
                <a:spcPct val="150000"/>
              </a:lnSpc>
              <a:spcBef>
                <a:spcPts val="1200"/>
              </a:spcBef>
              <a:spcAft>
                <a:spcPts val="0"/>
              </a:spcAft>
              <a:buNone/>
            </a:pPr>
            <a:r>
              <a:rPr lang="en" sz="1500"/>
              <a:t>The Narrative Arc: </a:t>
            </a:r>
            <a:endParaRPr sz="1500"/>
          </a:p>
          <a:p>
            <a:pPr indent="-323850" lvl="0" marL="457200" rtl="0" algn="l">
              <a:lnSpc>
                <a:spcPct val="150000"/>
              </a:lnSpc>
              <a:spcBef>
                <a:spcPts val="1200"/>
              </a:spcBef>
              <a:spcAft>
                <a:spcPts val="0"/>
              </a:spcAft>
              <a:buSzPts val="1500"/>
              <a:buChar char="❖"/>
            </a:pPr>
            <a:r>
              <a:rPr lang="en" sz="1500"/>
              <a:t>Hook: Start with an engaging anecdote, fact, or question. </a:t>
            </a:r>
            <a:endParaRPr sz="1500"/>
          </a:p>
          <a:p>
            <a:pPr indent="-323850" lvl="0" marL="457200" rtl="0" algn="l">
              <a:lnSpc>
                <a:spcPct val="150000"/>
              </a:lnSpc>
              <a:spcBef>
                <a:spcPts val="0"/>
              </a:spcBef>
              <a:spcAft>
                <a:spcPts val="0"/>
              </a:spcAft>
              <a:buSzPts val="1500"/>
              <a:buChar char="❖"/>
            </a:pPr>
            <a:r>
              <a:rPr lang="en" sz="1500"/>
              <a:t>Exposition: Provide background information. </a:t>
            </a:r>
            <a:endParaRPr sz="1500"/>
          </a:p>
          <a:p>
            <a:pPr indent="-323850" lvl="0" marL="457200" rtl="0" algn="l">
              <a:lnSpc>
                <a:spcPct val="150000"/>
              </a:lnSpc>
              <a:spcBef>
                <a:spcPts val="0"/>
              </a:spcBef>
              <a:spcAft>
                <a:spcPts val="0"/>
              </a:spcAft>
              <a:buSzPts val="1500"/>
              <a:buChar char="❖"/>
            </a:pPr>
            <a:r>
              <a:rPr lang="en" sz="1500"/>
              <a:t>Rising Action: Build tension or explore challenges. </a:t>
            </a:r>
            <a:endParaRPr sz="1500"/>
          </a:p>
          <a:p>
            <a:pPr indent="-323850" lvl="0" marL="457200" rtl="0" algn="l">
              <a:lnSpc>
                <a:spcPct val="150000"/>
              </a:lnSpc>
              <a:spcBef>
                <a:spcPts val="0"/>
              </a:spcBef>
              <a:spcAft>
                <a:spcPts val="0"/>
              </a:spcAft>
              <a:buSzPts val="1500"/>
              <a:buChar char="❖"/>
            </a:pPr>
            <a:r>
              <a:rPr lang="en" sz="1500"/>
              <a:t>Climax: Highlight the turning point or major event. </a:t>
            </a:r>
            <a:endParaRPr sz="1500"/>
          </a:p>
          <a:p>
            <a:pPr indent="-323850" lvl="0" marL="457200" rtl="0" algn="l">
              <a:lnSpc>
                <a:spcPct val="150000"/>
              </a:lnSpc>
              <a:spcBef>
                <a:spcPts val="0"/>
              </a:spcBef>
              <a:spcAft>
                <a:spcPts val="0"/>
              </a:spcAft>
              <a:buSzPts val="1500"/>
              <a:buChar char="❖"/>
            </a:pPr>
            <a:r>
              <a:rPr lang="en" sz="1500"/>
              <a:t>Resolution: Reflect on the outcomes or lessons learned.</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242950" y="1292075"/>
            <a:ext cx="8691300" cy="3611100"/>
          </a:xfrm>
          <a:prstGeom prst="rect">
            <a:avLst/>
          </a:prstGeom>
        </p:spPr>
        <p:txBody>
          <a:bodyPr anchorCtr="0" anchor="t" bIns="91425" lIns="91425" spcFirstLastPara="1" rIns="91425" wrap="square" tIns="91425">
            <a:normAutofit lnSpcReduction="10000"/>
          </a:bodyPr>
          <a:lstStyle/>
          <a:p>
            <a:pPr indent="-323850" lvl="0" marL="457200" rtl="0" algn="l">
              <a:lnSpc>
                <a:spcPct val="150000"/>
              </a:lnSpc>
              <a:spcBef>
                <a:spcPts val="0"/>
              </a:spcBef>
              <a:spcAft>
                <a:spcPts val="0"/>
              </a:spcAft>
              <a:buSzPts val="1500"/>
              <a:buChar char="❖"/>
            </a:pPr>
            <a:r>
              <a:rPr lang="en" sz="1500"/>
              <a:t>Hook: The opening should grab the reader’s attention. Start with an engaging anecdote, surprising fact, or provocative question. </a:t>
            </a:r>
            <a:endParaRPr sz="1500"/>
          </a:p>
          <a:p>
            <a:pPr indent="0" lvl="0" marL="457200" rtl="0" algn="l">
              <a:lnSpc>
                <a:spcPct val="150000"/>
              </a:lnSpc>
              <a:spcBef>
                <a:spcPts val="1200"/>
              </a:spcBef>
              <a:spcAft>
                <a:spcPts val="0"/>
              </a:spcAft>
              <a:buNone/>
            </a:pPr>
            <a:r>
              <a:rPr lang="en" sz="1500"/>
              <a:t>Example from Sherman Alexie's “The Joy of Reading and Writing: Superman and Me”: “I learned to read with a Superman comic book.” This immediate, vivid statement intrigues the reader and sets the tone for the story. </a:t>
            </a:r>
            <a:endParaRPr sz="1500"/>
          </a:p>
          <a:p>
            <a:pPr indent="-323850" lvl="0" marL="457200" rtl="0" algn="l">
              <a:lnSpc>
                <a:spcPct val="150000"/>
              </a:lnSpc>
              <a:spcBef>
                <a:spcPts val="1200"/>
              </a:spcBef>
              <a:spcAft>
                <a:spcPts val="0"/>
              </a:spcAft>
              <a:buSzPts val="1500"/>
              <a:buChar char="❖"/>
            </a:pPr>
            <a:r>
              <a:rPr lang="en" sz="1500"/>
              <a:t>Exposition: Introduce the setting, characters, and background information. Provide context for the story. </a:t>
            </a:r>
            <a:endParaRPr sz="1500"/>
          </a:p>
          <a:p>
            <a:pPr indent="0" lvl="0" marL="457200" rtl="0" algn="l">
              <a:lnSpc>
                <a:spcPct val="150000"/>
              </a:lnSpc>
              <a:spcBef>
                <a:spcPts val="1200"/>
              </a:spcBef>
              <a:spcAft>
                <a:spcPts val="1200"/>
              </a:spcAft>
              <a:buNone/>
            </a:pPr>
            <a:r>
              <a:rPr lang="en" sz="1500"/>
              <a:t>Example: Alexie describes his family’s socioeconomic struggles and their love of books, painting a picture of his environment on the Spokane Indian Reservation.</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idx="1" type="body"/>
          </p:nvPr>
        </p:nvSpPr>
        <p:spPr>
          <a:xfrm>
            <a:off x="254000" y="1292075"/>
            <a:ext cx="8680200" cy="36222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 sz="1500"/>
              <a:t>Rising Action: Develop the story by exploring challenges or building tension. Highlight the obstacles or stakes involved. Example: Alexie recounts his determination to become “a smart Indian,” despite societal expectations and stereotypes. </a:t>
            </a:r>
            <a:endParaRPr sz="1500"/>
          </a:p>
          <a:p>
            <a:pPr indent="-323850" lvl="0" marL="457200" rtl="0" algn="l">
              <a:lnSpc>
                <a:spcPct val="150000"/>
              </a:lnSpc>
              <a:spcBef>
                <a:spcPts val="0"/>
              </a:spcBef>
              <a:spcAft>
                <a:spcPts val="0"/>
              </a:spcAft>
              <a:buSzPts val="1500"/>
              <a:buChar char="❖"/>
            </a:pPr>
            <a:r>
              <a:rPr lang="en" sz="1500"/>
              <a:t>Climax: Present the turning point or major event that defines the narrative. Example: Alexie’s realization that reading and education are not just personal goals but a way to defy expectations and inspire others in his community. </a:t>
            </a:r>
            <a:endParaRPr sz="1500"/>
          </a:p>
          <a:p>
            <a:pPr indent="-323850" lvl="0" marL="457200" rtl="0" algn="l">
              <a:lnSpc>
                <a:spcPct val="150000"/>
              </a:lnSpc>
              <a:spcBef>
                <a:spcPts val="0"/>
              </a:spcBef>
              <a:spcAft>
                <a:spcPts val="0"/>
              </a:spcAft>
              <a:buSzPts val="1500"/>
              <a:buChar char="❖"/>
            </a:pPr>
            <a:r>
              <a:rPr lang="en" sz="1500"/>
              <a:t>Resolution: Reflect on the outcomes, lessons learned, or the broader implications of the story. Example: Alexie reflects on his current role as a writer and advocate for education, emphasizing his mission to inspire young Native Americans.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