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5"/>
  </p:notesMasterIdLst>
  <p:sldIdLst>
    <p:sldId id="256" r:id="rId4"/>
    <p:sldId id="297" r:id="rId5"/>
    <p:sldId id="261" r:id="rId6"/>
    <p:sldId id="264" r:id="rId7"/>
    <p:sldId id="265" r:id="rId8"/>
    <p:sldId id="304" r:id="rId9"/>
    <p:sldId id="300" r:id="rId10"/>
    <p:sldId id="302" r:id="rId11"/>
    <p:sldId id="305" r:id="rId12"/>
    <p:sldId id="308" r:id="rId13"/>
    <p:sldId id="311"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154B"/>
    <a:srgbClr val="370D38"/>
    <a:srgbClr val="49144A"/>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6"/>
    <p:restoredTop sz="63764"/>
  </p:normalViewPr>
  <p:slideViewPr>
    <p:cSldViewPr>
      <p:cViewPr>
        <p:scale>
          <a:sx n="82" d="100"/>
          <a:sy n="82" d="100"/>
        </p:scale>
        <p:origin x="1040" y="552"/>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2019. 7. 1.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皆さん、クラスのエアコンに不満を持ったことはないでしょうか？</a:t>
            </a:r>
            <a:endParaRPr kumimoji="1" lang="en-US" altLang="ja-JP" dirty="0"/>
          </a:p>
          <a:p>
            <a:r>
              <a:rPr kumimoji="1" lang="ja-JP" altLang="en-US"/>
              <a:t>寒い！または暑い！</a:t>
            </a:r>
            <a:endParaRPr kumimoji="1" lang="en-US" altLang="ja-JP" dirty="0"/>
          </a:p>
          <a:p>
            <a:endParaRPr kumimoji="1" lang="en-US" altLang="ja-JP" dirty="0"/>
          </a:p>
          <a:p>
            <a:r>
              <a:rPr kumimoji="1" lang="ja-JP" altLang="en-US"/>
              <a:t>またはここに寸劇を入れる</a:t>
            </a:r>
            <a:endParaRPr kumimoji="1" lang="en-US" altLang="ja-JP" dirty="0"/>
          </a:p>
          <a:p>
            <a:endParaRPr kumimoji="1" lang="en-US" altLang="ja-JP" dirty="0"/>
          </a:p>
          <a:p>
            <a:endParaRPr kumimoji="1" lang="en-US" altLang="ja-JP" dirty="0"/>
          </a:p>
          <a:p>
            <a:r>
              <a:rPr kumimoji="1" lang="ja-JP" altLang="en-US"/>
              <a:t>次ページ、調査結果</a:t>
            </a:r>
            <a:endParaRPr kumimoji="1" lang="en-US" altLang="ja-JP" dirty="0"/>
          </a:p>
          <a:p>
            <a:endParaRPr kumimoji="1" lang="ja-JP" altLang="en-US"/>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5</a:t>
            </a:fld>
            <a:endParaRPr lang="ko-KR" altLang="en-US"/>
          </a:p>
        </p:txBody>
      </p:sp>
    </p:spTree>
    <p:extLst>
      <p:ext uri="{BB962C8B-B14F-4D97-AF65-F5344CB8AC3E}">
        <p14:creationId xmlns:p14="http://schemas.microsoft.com/office/powerpoint/2010/main" val="2944432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寸劇入れる？</a:t>
            </a:r>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6</a:t>
            </a:fld>
            <a:endParaRPr lang="ko-KR" altLang="en-US"/>
          </a:p>
        </p:txBody>
      </p:sp>
    </p:spTree>
    <p:extLst>
      <p:ext uri="{BB962C8B-B14F-4D97-AF65-F5344CB8AC3E}">
        <p14:creationId xmlns:p14="http://schemas.microsoft.com/office/powerpoint/2010/main" val="1591105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しかし、授業中に席を立ってエアコンを調整しに行くのは気がひける・・・という方多いと思います</a:t>
            </a:r>
            <a:endParaRPr kumimoji="1" lang="en-US" altLang="ja-JP" dirty="0"/>
          </a:p>
          <a:p>
            <a:r>
              <a:rPr kumimoji="1" lang="ja-JP" altLang="en-US"/>
              <a:t>筋肉量や服装から適切な温度が違うのは仕方がありません。</a:t>
            </a:r>
            <a:endParaRPr kumimoji="1" lang="en-US" altLang="ja-JP"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ja-JP" altLang="en-US"/>
              <a:t>また、権力を持っているものが自由に変えて逆らえない。だから、授業に集中できなかったり、体調を崩してしまう方もいると思います。</a:t>
            </a:r>
            <a:endParaRPr kumimoji="1" lang="en-US" altLang="ja-JP"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ja-JP" altLang="en-US"/>
              <a:t>実際に三菱が行なった調査では、</a:t>
            </a:r>
            <a:r>
              <a:rPr lang="ja-JP" altLang="en-US" sz="1200" b="1" i="0" kern="1200">
                <a:solidFill>
                  <a:schemeClr val="tx1"/>
                </a:solidFill>
                <a:effectLst/>
                <a:latin typeface="+mn-lt"/>
                <a:ea typeface="+mn-ea"/>
                <a:cs typeface="+mn-cs"/>
              </a:rPr>
              <a:t>オフィスのエアコン温度、こっそり変えたことがある人は</a:t>
            </a:r>
            <a:r>
              <a:rPr lang="en-US" altLang="ja-JP" sz="1200" b="1" i="0" kern="1200" dirty="0">
                <a:solidFill>
                  <a:schemeClr val="tx1"/>
                </a:solidFill>
                <a:effectLst/>
                <a:latin typeface="+mn-lt"/>
                <a:ea typeface="+mn-ea"/>
                <a:cs typeface="+mn-cs"/>
              </a:rPr>
              <a:t>6</a:t>
            </a:r>
            <a:r>
              <a:rPr lang="ja-JP" altLang="en-US" sz="1200" b="1" i="0" kern="1200">
                <a:solidFill>
                  <a:schemeClr val="tx1"/>
                </a:solidFill>
                <a:effectLst/>
                <a:latin typeface="+mn-lt"/>
                <a:ea typeface="+mn-ea"/>
                <a:cs typeface="+mn-cs"/>
              </a:rPr>
              <a:t>割、そして、変更したはずの温度が元に戻っている経験も</a:t>
            </a:r>
            <a:r>
              <a:rPr lang="en-US" altLang="ja-JP" sz="1200" b="1" i="0" kern="1200" dirty="0">
                <a:solidFill>
                  <a:schemeClr val="tx1"/>
                </a:solidFill>
                <a:effectLst/>
                <a:latin typeface="+mn-lt"/>
                <a:ea typeface="+mn-ea"/>
                <a:cs typeface="+mn-cs"/>
              </a:rPr>
              <a:t>8</a:t>
            </a:r>
            <a:r>
              <a:rPr lang="ja-JP" altLang="en-US" sz="1200" b="1" i="0" kern="1200">
                <a:solidFill>
                  <a:schemeClr val="tx1"/>
                </a:solidFill>
                <a:effectLst/>
                <a:latin typeface="+mn-lt"/>
                <a:ea typeface="+mn-ea"/>
                <a:cs typeface="+mn-cs"/>
              </a:rPr>
              <a:t>割もいる</a:t>
            </a:r>
            <a:endParaRPr lang="en-US" altLang="ja-JP"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0" i="0" kern="1200">
                <a:solidFill>
                  <a:schemeClr val="tx1"/>
                </a:solidFill>
                <a:effectLst/>
                <a:latin typeface="+mn-lt"/>
                <a:ea typeface="+mn-ea"/>
                <a:cs typeface="+mn-cs"/>
              </a:rPr>
              <a:t>という調査結果が出ています。このようにエアコンの温度を不適切だと思いながら作業している人はたくさんいるのです。そこで私たちは、</a:t>
            </a:r>
            <a:endParaRPr lang="en-US" altLang="ja-JP" sz="1200" b="1"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7</a:t>
            </a:fld>
            <a:endParaRPr lang="ko-KR" altLang="en-US"/>
          </a:p>
        </p:txBody>
      </p:sp>
    </p:spTree>
    <p:extLst>
      <p:ext uri="{BB962C8B-B14F-4D97-AF65-F5344CB8AC3E}">
        <p14:creationId xmlns:p14="http://schemas.microsoft.com/office/powerpoint/2010/main" val="207257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民主的エアコン管理システム、エアー来んやん！を開発しました</a:t>
            </a:r>
            <a:endParaRPr kumimoji="1" lang="en-US" altLang="ja-JP" dirty="0"/>
          </a:p>
          <a:p>
            <a:endParaRPr kumimoji="1" lang="en-US" altLang="ja-JP" dirty="0"/>
          </a:p>
          <a:p>
            <a:r>
              <a:rPr kumimoji="1" lang="ja-JP" altLang="en-US"/>
              <a:t>このシステムは、エアコンの温度管理を手元のデバイスから投票という形で行うことができるようになるシステムです。</a:t>
            </a:r>
            <a:endParaRPr kumimoji="1" lang="en-US" altLang="ja-JP" dirty="0"/>
          </a:p>
          <a:p>
            <a:endParaRPr kumimoji="1" lang="en-US" altLang="ja-JP" dirty="0"/>
          </a:p>
          <a:p>
            <a:r>
              <a:rPr kumimoji="1" lang="en-US" altLang="ja-JP" dirty="0"/>
              <a:t>Slack</a:t>
            </a:r>
            <a:r>
              <a:rPr kumimoji="1" lang="ja-JP" altLang="en-US"/>
              <a:t>上でエアコン管理ボット</a:t>
            </a:r>
            <a:r>
              <a:rPr kumimoji="1" lang="en-US" altLang="ja-JP" dirty="0" err="1"/>
              <a:t>Airbo</a:t>
            </a:r>
            <a:r>
              <a:rPr kumimoji="1" lang="ja-JP" altLang="en-US"/>
              <a:t>が投票準備からエアコン操作までをおこなってくれるため、</a:t>
            </a:r>
            <a:endParaRPr kumimoji="1" lang="en-US" altLang="ja-JP" dirty="0"/>
          </a:p>
          <a:p>
            <a:r>
              <a:rPr kumimoji="1" lang="ja-JP" altLang="en-US"/>
              <a:t>オフィス内、教室内のグループ内でエアコンの温度を変えたいとき、誰でも簡単に意思表明することができます。</a:t>
            </a:r>
          </a:p>
          <a:p>
            <a:endParaRPr kumimoji="1" lang="ja-JP" altLang="en-US"/>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8</a:t>
            </a:fld>
            <a:endParaRPr lang="ko-KR" altLang="en-US"/>
          </a:p>
        </p:txBody>
      </p:sp>
    </p:spTree>
    <p:extLst>
      <p:ext uri="{BB962C8B-B14F-4D97-AF65-F5344CB8AC3E}">
        <p14:creationId xmlns:p14="http://schemas.microsoft.com/office/powerpoint/2010/main" val="285697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Airbo</a:t>
            </a:r>
            <a:r>
              <a:rPr kumimoji="1" lang="ja-JP" altLang="en-US"/>
              <a:t>が全部やってくれる！</a:t>
            </a:r>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9</a:t>
            </a:fld>
            <a:endParaRPr lang="ko-KR" altLang="en-US"/>
          </a:p>
        </p:txBody>
      </p:sp>
    </p:spTree>
    <p:extLst>
      <p:ext uri="{BB962C8B-B14F-4D97-AF65-F5344CB8AC3E}">
        <p14:creationId xmlns:p14="http://schemas.microsoft.com/office/powerpoint/2010/main" val="3406992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システム構成図</a:t>
            </a:r>
            <a:r>
              <a:rPr kumimoji="1" lang="en-US" altLang="ja-JP" dirty="0"/>
              <a:t>〜〜〜</a:t>
            </a:r>
            <a:endParaRPr kumimoji="1" lang="ja-JP" altLang="en-US"/>
          </a:p>
        </p:txBody>
      </p:sp>
      <p:sp>
        <p:nvSpPr>
          <p:cNvPr id="4" name="スライド番号プレースホルダー 3"/>
          <p:cNvSpPr>
            <a:spLocks noGrp="1"/>
          </p:cNvSpPr>
          <p:nvPr>
            <p:ph type="sldNum" sz="quarter" idx="10"/>
          </p:nvPr>
        </p:nvSpPr>
        <p:spPr/>
        <p:txBody>
          <a:bodyPr/>
          <a:lstStyle/>
          <a:p>
            <a:fld id="{80D9ED4F-90B4-4BD8-A817-6A0A9D03637F}" type="slidenum">
              <a:rPr lang="ko-KR" altLang="en-US" smtClean="0"/>
              <a:t>10</a:t>
            </a:fld>
            <a:endParaRPr lang="ko-KR" altLang="en-US"/>
          </a:p>
        </p:txBody>
      </p:sp>
    </p:spTree>
    <p:extLst>
      <p:ext uri="{BB962C8B-B14F-4D97-AF65-F5344CB8AC3E}">
        <p14:creationId xmlns:p14="http://schemas.microsoft.com/office/powerpoint/2010/main" val="428201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28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791835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2500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3" r:id="rId2"/>
    <p:sldLayoutId id="2147483674" r:id="rId3"/>
    <p:sldLayoutId id="2147483675"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3380" y="2991419"/>
            <a:ext cx="3816424" cy="1080121"/>
          </a:xfrm>
        </p:spPr>
        <p:txBody>
          <a:bodyPr/>
          <a:lstStyle/>
          <a:p>
            <a:pPr>
              <a:lnSpc>
                <a:spcPct val="100000"/>
              </a:lnSpc>
            </a:pPr>
            <a:r>
              <a:rPr lang="en-US" altLang="ko-KR" sz="6600" dirty="0">
                <a:ea typeface="맑은 고딕" pitchFamily="50" charset="-127"/>
              </a:rPr>
              <a:t>SSH48</a:t>
            </a:r>
            <a:endParaRPr lang="en-US" altLang="ko-KR" sz="6600" dirty="0"/>
          </a:p>
        </p:txBody>
      </p:sp>
      <p:sp>
        <p:nvSpPr>
          <p:cNvPr id="4" name="Text Placeholder 3"/>
          <p:cNvSpPr>
            <a:spLocks noGrp="1"/>
          </p:cNvSpPr>
          <p:nvPr>
            <p:ph type="body" sz="quarter" idx="11"/>
          </p:nvPr>
        </p:nvSpPr>
        <p:spPr/>
        <p:txBody>
          <a:bodyPr/>
          <a:lstStyle/>
          <a:p>
            <a:pPr>
              <a:spcBef>
                <a:spcPts val="0"/>
              </a:spcBef>
              <a:defRPr/>
            </a:pPr>
            <a:r>
              <a:rPr lang="ja-JP" altLang="en-US" b="1">
                <a:latin typeface="Hiragino Sans W4" panose="020B0400000000000000" pitchFamily="34" charset="-128"/>
                <a:ea typeface="Hiragino Sans W4" panose="020B0400000000000000" pitchFamily="34" charset="-128"/>
              </a:rPr>
              <a:t>エアコン管理システム　エアー来んやん！</a:t>
            </a:r>
            <a:endParaRPr lang="en-US" altLang="ja-JP" b="1" dirty="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8DB7ED0-61AD-E840-9EE1-B9EAF5906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332"/>
            <a:ext cx="9144000" cy="4810836"/>
          </a:xfrm>
          <a:prstGeom prst="rect">
            <a:avLst/>
          </a:prstGeom>
        </p:spPr>
      </p:pic>
    </p:spTree>
    <p:extLst>
      <p:ext uri="{BB962C8B-B14F-4D97-AF65-F5344CB8AC3E}">
        <p14:creationId xmlns:p14="http://schemas.microsoft.com/office/powerpoint/2010/main" val="89636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EDA01A-8D3E-9A4D-8CF5-81977F99EE5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0D0FF1F3-73D0-C347-A54C-4A9D2F843DB8}"/>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9432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317D922-72C9-254F-80EE-D757930B1AE5}"/>
              </a:ext>
            </a:extLst>
          </p:cNvPr>
          <p:cNvSpPr txBox="1"/>
          <p:nvPr/>
        </p:nvSpPr>
        <p:spPr>
          <a:xfrm>
            <a:off x="1757855" y="1087821"/>
            <a:ext cx="1800493" cy="369332"/>
          </a:xfrm>
          <a:prstGeom prst="rect">
            <a:avLst/>
          </a:prstGeom>
          <a:noFill/>
        </p:spPr>
        <p:txBody>
          <a:bodyPr wrap="none" rtlCol="0">
            <a:spAutoFit/>
          </a:bodyPr>
          <a:lstStyle/>
          <a:p>
            <a:r>
              <a:rPr kumimoji="1" lang="ja-JP" altLang="en-US"/>
              <a:t>メンバー入れる</a:t>
            </a:r>
            <a:endParaRPr kumimoji="1" lang="en-US" altLang="ja-JP" dirty="0"/>
          </a:p>
        </p:txBody>
      </p:sp>
    </p:spTree>
    <p:extLst>
      <p:ext uri="{BB962C8B-B14F-4D97-AF65-F5344CB8AC3E}">
        <p14:creationId xmlns:p14="http://schemas.microsoft.com/office/powerpoint/2010/main" val="17208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2195736" y="483518"/>
            <a:ext cx="694826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accent3"/>
                </a:solidFill>
                <a:cs typeface="Arial" pitchFamily="34" charset="0"/>
              </a:rPr>
              <a:t>Agenda</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10" name="TextBox 10"/>
          <p:cNvSpPr txBox="1"/>
          <p:nvPr/>
        </p:nvSpPr>
        <p:spPr bwMode="auto">
          <a:xfrm>
            <a:off x="3243522" y="1477769"/>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rPr>
              <a:t>作品概要</a:t>
            </a:r>
            <a:endParaRPr lang="en-US" altLang="ko-KR" sz="2400" b="1" dirty="0">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endParaRPr>
          </a:p>
        </p:txBody>
      </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33" name="TextBox 10"/>
          <p:cNvSpPr txBox="1"/>
          <p:nvPr/>
        </p:nvSpPr>
        <p:spPr bwMode="auto">
          <a:xfrm>
            <a:off x="3243522" y="2349409"/>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rPr>
              <a:t>実機デモストレーション</a:t>
            </a:r>
            <a:endParaRPr lang="en-US" altLang="ko-KR" sz="2400" b="1" dirty="0">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endParaRPr>
          </a:p>
        </p:txBody>
      </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35" name="TextBox 10">
            <a:extLst>
              <a:ext uri="{FF2B5EF4-FFF2-40B4-BE49-F238E27FC236}">
                <a16:creationId xmlns:a16="http://schemas.microsoft.com/office/drawing/2014/main" id="{6C16C90B-5DC5-9F46-B3F2-238DAFFA7CBF}"/>
              </a:ext>
            </a:extLst>
          </p:cNvPr>
          <p:cNvSpPr txBox="1"/>
          <p:nvPr/>
        </p:nvSpPr>
        <p:spPr bwMode="auto">
          <a:xfrm>
            <a:off x="3239269" y="3215119"/>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rPr>
              <a:t>開発てきな</a:t>
            </a:r>
            <a:endParaRPr lang="en-US" altLang="ko-KR" sz="2400" b="1" dirty="0">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endParaRPr>
          </a:p>
        </p:txBody>
      </p:sp>
      <p:sp>
        <p:nvSpPr>
          <p:cNvPr id="42" name="TextBox 10">
            <a:extLst>
              <a:ext uri="{FF2B5EF4-FFF2-40B4-BE49-F238E27FC236}">
                <a16:creationId xmlns:a16="http://schemas.microsoft.com/office/drawing/2014/main" id="{5CA798F5-CB1A-FD4C-BF4E-7E43C68837C3}"/>
              </a:ext>
            </a:extLst>
          </p:cNvPr>
          <p:cNvSpPr txBox="1"/>
          <p:nvPr/>
        </p:nvSpPr>
        <p:spPr bwMode="auto">
          <a:xfrm>
            <a:off x="3239269" y="4080829"/>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rPr>
              <a:t>まとめ</a:t>
            </a:r>
            <a:endParaRPr lang="en-US" altLang="ko-KR" sz="2400" b="1" dirty="0">
              <a:solidFill>
                <a:schemeClr val="tx1">
                  <a:lumMod val="65000"/>
                  <a:lumOff val="35000"/>
                </a:schemeClr>
              </a:solidFill>
              <a:latin typeface="Hiragino Sans W4" panose="020B0400000000000000" pitchFamily="34" charset="-128"/>
              <a:ea typeface="Hiragino Sans W4" panose="020B0400000000000000" pitchFamily="34" charset="-128"/>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52890F6-7201-7B4F-BFEB-7C444908B987}"/>
              </a:ext>
            </a:extLst>
          </p:cNvPr>
          <p:cNvSpPr txBox="1"/>
          <p:nvPr/>
        </p:nvSpPr>
        <p:spPr>
          <a:xfrm>
            <a:off x="899592" y="1851670"/>
            <a:ext cx="7571303" cy="1754326"/>
          </a:xfrm>
          <a:prstGeom prst="rect">
            <a:avLst/>
          </a:prstGeom>
          <a:noFill/>
        </p:spPr>
        <p:txBody>
          <a:bodyPr wrap="none" rtlCol="0">
            <a:spAutoFit/>
          </a:bodyPr>
          <a:lstStyle/>
          <a:p>
            <a:r>
              <a:rPr kumimoji="1" lang="ja-JP" altLang="en-US" sz="3600" b="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質問</a:t>
            </a:r>
            <a:r>
              <a:rPr kumimoji="1" lang="en-US" altLang="ja-JP"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p>
          <a:p>
            <a:r>
              <a:rPr kumimoji="1" lang="ja-JP" altLang="en-US" sz="3600" b="1">
                <a:ln w="0"/>
                <a:effectLst>
                  <a:outerShdw blurRad="38100" dist="19050" dir="2700000" algn="tl" rotWithShape="0">
                    <a:schemeClr val="dk1">
                      <a:alpha val="40000"/>
                    </a:schemeClr>
                  </a:outerShdw>
                </a:effectLst>
              </a:rPr>
              <a:t>教室の室温に</a:t>
            </a:r>
            <a:endParaRPr kumimoji="1" lang="en-US" altLang="ja-JP" sz="3600" b="1" dirty="0">
              <a:ln w="0"/>
              <a:effectLst>
                <a:outerShdw blurRad="38100" dist="19050" dir="2700000" algn="tl" rotWithShape="0">
                  <a:schemeClr val="dk1">
                    <a:alpha val="40000"/>
                  </a:schemeClr>
                </a:outerShdw>
              </a:effectLst>
            </a:endParaRPr>
          </a:p>
          <a:p>
            <a:r>
              <a:rPr kumimoji="1" lang="ja-JP" altLang="en-US" sz="3600" b="1">
                <a:ln w="0"/>
                <a:effectLst>
                  <a:outerShdw blurRad="38100" dist="19050" dir="2700000" algn="tl" rotWithShape="0">
                    <a:schemeClr val="dk1">
                      <a:alpha val="40000"/>
                    </a:schemeClr>
                  </a:outerShdw>
                </a:effectLst>
              </a:rPr>
              <a:t>不満を感じたことはありませんか？</a:t>
            </a:r>
          </a:p>
        </p:txBody>
      </p:sp>
    </p:spTree>
    <p:extLst>
      <p:ext uri="{BB962C8B-B14F-4D97-AF65-F5344CB8AC3E}">
        <p14:creationId xmlns:p14="http://schemas.microsoft.com/office/powerpoint/2010/main" val="32394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369B351-5877-8841-8AAD-9A57E9557BF3}"/>
              </a:ext>
            </a:extLst>
          </p:cNvPr>
          <p:cNvSpPr txBox="1"/>
          <p:nvPr/>
        </p:nvSpPr>
        <p:spPr>
          <a:xfrm>
            <a:off x="3275856" y="2211710"/>
            <a:ext cx="2262158" cy="369332"/>
          </a:xfrm>
          <a:prstGeom prst="rect">
            <a:avLst/>
          </a:prstGeom>
          <a:noFill/>
        </p:spPr>
        <p:txBody>
          <a:bodyPr wrap="none" rtlCol="0">
            <a:spAutoFit/>
          </a:bodyPr>
          <a:lstStyle/>
          <a:p>
            <a:r>
              <a:rPr kumimoji="1" lang="ja-JP" altLang="en-US"/>
              <a:t>スーパー寸劇タイム</a:t>
            </a:r>
          </a:p>
        </p:txBody>
      </p:sp>
    </p:spTree>
    <p:extLst>
      <p:ext uri="{BB962C8B-B14F-4D97-AF65-F5344CB8AC3E}">
        <p14:creationId xmlns:p14="http://schemas.microsoft.com/office/powerpoint/2010/main" val="403835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927658B-4ADC-8E4D-BA6E-C89B06E38329}"/>
              </a:ext>
            </a:extLst>
          </p:cNvPr>
          <p:cNvSpPr txBox="1"/>
          <p:nvPr/>
        </p:nvSpPr>
        <p:spPr>
          <a:xfrm>
            <a:off x="539552" y="771550"/>
            <a:ext cx="7920880" cy="3662541"/>
          </a:xfrm>
          <a:prstGeom prst="rect">
            <a:avLst/>
          </a:prstGeom>
          <a:noFill/>
        </p:spPr>
        <p:txBody>
          <a:bodyPr wrap="square" rtlCol="0">
            <a:spAutoFit/>
          </a:bodyPr>
          <a:lstStyle/>
          <a:p>
            <a:r>
              <a:rPr lang="ja-JP" altLang="en-US" sz="2400">
                <a:latin typeface="Hiragino Sans W4" panose="020B0400000000000000" pitchFamily="34" charset="-128"/>
                <a:ea typeface="Hiragino Sans W4" panose="020B0400000000000000" pitchFamily="34" charset="-128"/>
              </a:rPr>
              <a:t>黙ってこっそり空調の設定温度を変更したことがある人</a:t>
            </a:r>
            <a:endParaRPr lang="en-US" altLang="ja-JP" sz="2400" dirty="0">
              <a:latin typeface="Hiragino Sans W4" panose="020B0400000000000000" pitchFamily="34" charset="-128"/>
              <a:ea typeface="Hiragino Sans W4" panose="020B0400000000000000" pitchFamily="34" charset="-128"/>
            </a:endParaRPr>
          </a:p>
          <a:p>
            <a:pPr algn="r"/>
            <a:r>
              <a:rPr lang="en-US" altLang="ja-JP" sz="8000" b="1" dirty="0">
                <a:latin typeface="Hiragino Sans W4" panose="020B0400000000000000" pitchFamily="34" charset="-128"/>
                <a:ea typeface="Hiragino Sans W4" panose="020B0400000000000000" pitchFamily="34" charset="-128"/>
              </a:rPr>
              <a:t>63.9</a:t>
            </a:r>
            <a:r>
              <a:rPr lang="en-US" altLang="ja-JP" sz="8000" dirty="0">
                <a:latin typeface="Hiragino Sans W4" panose="020B0400000000000000" pitchFamily="34" charset="-128"/>
                <a:ea typeface="Hiragino Sans W4" panose="020B0400000000000000" pitchFamily="34" charset="-128"/>
              </a:rPr>
              <a:t>%</a:t>
            </a:r>
          </a:p>
          <a:p>
            <a:endParaRPr lang="en-US" altLang="ja-JP" sz="2400" dirty="0">
              <a:latin typeface="Hiragino Sans W4" panose="020B0400000000000000" pitchFamily="34" charset="-128"/>
              <a:ea typeface="Hiragino Sans W4" panose="020B0400000000000000" pitchFamily="34" charset="-128"/>
            </a:endParaRPr>
          </a:p>
          <a:p>
            <a:r>
              <a:rPr lang="ja-JP" altLang="en-US" sz="2400">
                <a:latin typeface="Hiragino Sans W4" panose="020B0400000000000000" pitchFamily="34" charset="-128"/>
                <a:ea typeface="Hiragino Sans W4" panose="020B0400000000000000" pitchFamily="34" charset="-128"/>
              </a:rPr>
              <a:t>変更した温度がいつの間にか戻されていた経験がある人</a:t>
            </a:r>
            <a:endParaRPr lang="en-US" altLang="ja-JP" sz="2400" dirty="0">
              <a:latin typeface="Hiragino Sans W4" panose="020B0400000000000000" pitchFamily="34" charset="-128"/>
              <a:ea typeface="Hiragino Sans W4" panose="020B0400000000000000" pitchFamily="34" charset="-128"/>
            </a:endParaRPr>
          </a:p>
          <a:p>
            <a:pPr algn="r"/>
            <a:r>
              <a:rPr lang="en-US" altLang="ja-JP" sz="8000" b="1" dirty="0">
                <a:latin typeface="Hiragino Sans W4" panose="020B0400000000000000" pitchFamily="34" charset="-128"/>
                <a:ea typeface="Hiragino Sans W4" panose="020B0400000000000000" pitchFamily="34" charset="-128"/>
              </a:rPr>
              <a:t>81.2</a:t>
            </a:r>
            <a:r>
              <a:rPr lang="en-US" altLang="ja-JP" sz="8000" dirty="0">
                <a:latin typeface="Hiragino Sans W4" panose="020B0400000000000000" pitchFamily="34" charset="-128"/>
                <a:ea typeface="Hiragino Sans W4" panose="020B0400000000000000" pitchFamily="34" charset="-128"/>
              </a:rPr>
              <a:t>%</a:t>
            </a:r>
            <a:endParaRPr kumimoji="1" lang="ja-JP" altLang="en-US" sz="800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10697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0DB7EC-5668-744E-B67A-E85EE54CBB43}"/>
              </a:ext>
            </a:extLst>
          </p:cNvPr>
          <p:cNvSpPr>
            <a:spLocks noGrp="1"/>
          </p:cNvSpPr>
          <p:nvPr>
            <p:ph type="body" sz="quarter" idx="10"/>
          </p:nvPr>
        </p:nvSpPr>
        <p:spPr>
          <a:xfrm>
            <a:off x="0" y="339502"/>
            <a:ext cx="9144000" cy="576064"/>
          </a:xfrm>
        </p:spPr>
        <p:txBody>
          <a:bodyPr/>
          <a:lstStyle/>
          <a:p>
            <a:r>
              <a:rPr kumimoji="1" lang="ja-JP" altLang="en-US">
                <a:latin typeface="Hiragino Sans W4" panose="020B0400000000000000" pitchFamily="34" charset="-128"/>
                <a:ea typeface="Hiragino Sans W4" panose="020B0400000000000000" pitchFamily="34" charset="-128"/>
              </a:rPr>
              <a:t>民主的エアコン管理システム</a:t>
            </a:r>
          </a:p>
        </p:txBody>
      </p:sp>
      <p:pic>
        <p:nvPicPr>
          <p:cNvPr id="6" name="図プレースホルダー 5">
            <a:extLst>
              <a:ext uri="{FF2B5EF4-FFF2-40B4-BE49-F238E27FC236}">
                <a16:creationId xmlns:a16="http://schemas.microsoft.com/office/drawing/2014/main" id="{160C9BD0-5D03-8B48-BC15-1CD57E951D1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3041" b="3041"/>
          <a:stretch>
            <a:fillRect/>
          </a:stretch>
        </p:blipFill>
        <p:spPr/>
      </p:pic>
      <p:sp>
        <p:nvSpPr>
          <p:cNvPr id="9" name="角丸四角形吹き出し 8">
            <a:extLst>
              <a:ext uri="{FF2B5EF4-FFF2-40B4-BE49-F238E27FC236}">
                <a16:creationId xmlns:a16="http://schemas.microsoft.com/office/drawing/2014/main" id="{1386AEFA-E4E4-0C48-B709-16F5BE45D2C3}"/>
              </a:ext>
            </a:extLst>
          </p:cNvPr>
          <p:cNvSpPr/>
          <p:nvPr/>
        </p:nvSpPr>
        <p:spPr>
          <a:xfrm>
            <a:off x="4644008" y="1404992"/>
            <a:ext cx="4104456" cy="2534910"/>
          </a:xfrm>
          <a:prstGeom prst="wedgeRoundRectCallout">
            <a:avLst>
              <a:gd name="adj1" fmla="val -57166"/>
              <a:gd name="adj2" fmla="val 5812"/>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53C873AA-308E-7048-B425-72D4FBFB3A57}"/>
              </a:ext>
            </a:extLst>
          </p:cNvPr>
          <p:cNvSpPr txBox="1"/>
          <p:nvPr/>
        </p:nvSpPr>
        <p:spPr>
          <a:xfrm>
            <a:off x="4870479" y="1702951"/>
            <a:ext cx="3877985" cy="1938992"/>
          </a:xfrm>
          <a:prstGeom prst="rect">
            <a:avLst/>
          </a:prstGeom>
          <a:noFill/>
        </p:spPr>
        <p:txBody>
          <a:bodyPr wrap="none" rtlCol="0">
            <a:spAutoFit/>
          </a:bodyPr>
          <a:lstStyle/>
          <a:p>
            <a:r>
              <a:rPr kumimoji="1" lang="ja-JP" altLang="en-US" sz="2400" b="1">
                <a:solidFill>
                  <a:schemeClr val="bg1"/>
                </a:solidFill>
              </a:rPr>
              <a:t>　みんなの投票で</a:t>
            </a:r>
            <a:endParaRPr kumimoji="1" lang="en-US" altLang="ja-JP" sz="2400" b="1" dirty="0">
              <a:solidFill>
                <a:schemeClr val="bg1"/>
              </a:solidFill>
            </a:endParaRPr>
          </a:p>
          <a:p>
            <a:r>
              <a:rPr kumimoji="1" lang="ja-JP" altLang="en-US" sz="2400" b="1">
                <a:solidFill>
                  <a:schemeClr val="bg1"/>
                </a:solidFill>
              </a:rPr>
              <a:t>　　　　温度変更を行う</a:t>
            </a:r>
            <a:endParaRPr kumimoji="1" lang="en-US" altLang="ja-JP" sz="2400" b="1" dirty="0">
              <a:solidFill>
                <a:schemeClr val="bg1"/>
              </a:solidFill>
            </a:endParaRPr>
          </a:p>
          <a:p>
            <a:endParaRPr kumimoji="1" lang="en-US" altLang="ja-JP" sz="2400" dirty="0">
              <a:solidFill>
                <a:schemeClr val="bg1"/>
              </a:solidFill>
            </a:endParaRPr>
          </a:p>
          <a:p>
            <a:r>
              <a:rPr kumimoji="1" lang="ja-JP" altLang="en-US" sz="2400">
                <a:solidFill>
                  <a:schemeClr val="bg1"/>
                </a:solidFill>
              </a:rPr>
              <a:t>手持ちのデバイス使える！</a:t>
            </a:r>
            <a:endParaRPr kumimoji="1" lang="en-US" altLang="ja-JP" sz="2400" dirty="0">
              <a:solidFill>
                <a:schemeClr val="bg1"/>
              </a:solidFill>
            </a:endParaRPr>
          </a:p>
          <a:p>
            <a:r>
              <a:rPr kumimoji="1" lang="ja-JP" altLang="en-US" sz="2400">
                <a:solidFill>
                  <a:schemeClr val="bg1"/>
                </a:solidFill>
              </a:rPr>
              <a:t>匿名で投票できる！</a:t>
            </a:r>
          </a:p>
        </p:txBody>
      </p:sp>
    </p:spTree>
    <p:extLst>
      <p:ext uri="{BB962C8B-B14F-4D97-AF65-F5344CB8AC3E}">
        <p14:creationId xmlns:p14="http://schemas.microsoft.com/office/powerpoint/2010/main" val="15829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C5BA6CB-CAFD-FE4A-B054-C9A511FD3919}"/>
              </a:ext>
            </a:extLst>
          </p:cNvPr>
          <p:cNvSpPr>
            <a:spLocks noGrp="1"/>
          </p:cNvSpPr>
          <p:nvPr>
            <p:ph type="body" sz="quarter" idx="10"/>
          </p:nvPr>
        </p:nvSpPr>
        <p:spPr>
          <a:xfrm>
            <a:off x="0" y="2139702"/>
            <a:ext cx="9144000" cy="576064"/>
          </a:xfrm>
        </p:spPr>
        <p:txBody>
          <a:bodyPr/>
          <a:lstStyle/>
          <a:p>
            <a:r>
              <a:rPr kumimoji="1" lang="ja-JP" altLang="en-US"/>
              <a:t>ココで実機デモ！</a:t>
            </a:r>
          </a:p>
        </p:txBody>
      </p:sp>
    </p:spTree>
    <p:extLst>
      <p:ext uri="{BB962C8B-B14F-4D97-AF65-F5344CB8AC3E}">
        <p14:creationId xmlns:p14="http://schemas.microsoft.com/office/powerpoint/2010/main" val="4222532095"/>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2430</TotalTime>
  <Words>359</Words>
  <Application>Microsoft Macintosh PowerPoint</Application>
  <PresentationFormat>画面に合わせる (16:9)</PresentationFormat>
  <Paragraphs>55</Paragraphs>
  <Slides>11</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3</vt:i4>
      </vt:variant>
      <vt:variant>
        <vt:lpstr>スライド タイトル</vt:lpstr>
      </vt:variant>
      <vt:variant>
        <vt:i4>11</vt:i4>
      </vt:variant>
    </vt:vector>
  </HeadingPairs>
  <TitlesOfParts>
    <vt:vector size="19" baseType="lpstr">
      <vt:lpstr>Arial Unicode MS</vt:lpstr>
      <vt:lpstr>Hiragino Sans W4</vt:lpstr>
      <vt:lpstr>맑은 고딕</vt:lpstr>
      <vt:lpstr>游ゴシック</vt:lpstr>
      <vt:lpstr>Arial</vt:lpstr>
      <vt:lpstr>Cover and End Slide Master</vt:lpstr>
      <vt:lpstr>Contents Slide Master</vt:lpstr>
      <vt:lpstr>Section Break Slide Master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酒井 春華</cp:lastModifiedBy>
  <cp:revision>120</cp:revision>
  <dcterms:created xsi:type="dcterms:W3CDTF">2016-12-05T23:26:54Z</dcterms:created>
  <dcterms:modified xsi:type="dcterms:W3CDTF">2019-07-01T05:42:09Z</dcterms:modified>
</cp:coreProperties>
</file>