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1" r:id="rId7"/>
    <p:sldId id="263" r:id="rId8"/>
    <p:sldId id="260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F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81843" autoAdjust="0"/>
  </p:normalViewPr>
  <p:slideViewPr>
    <p:cSldViewPr snapToGrid="0">
      <p:cViewPr varScale="1">
        <p:scale>
          <a:sx n="104" d="100"/>
          <a:sy n="104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E9C15C-7D58-434F-9041-DFE3FB25D343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7B1AF-0BA9-4379-986F-C53E538899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06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テレビを見ている時のこの人誰だっけ、場所の情報ほしいな、人のシルエットとテレビ、吹き出し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7B1AF-0BA9-4379-986F-C53E5388995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179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テレビを見ている時のこの人誰だっけ、場所の情報ほしいな、人のシルエットとテレビ、吹き出し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7B1AF-0BA9-4379-986F-C53E5388995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02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Alexa</a:t>
            </a:r>
            <a:r>
              <a:rPr kumimoji="1" lang="ja-JP" altLang="en-US" dirty="0"/>
              <a:t>がこたえてくれる</a:t>
            </a:r>
          </a:p>
          <a:p>
            <a:r>
              <a:rPr kumimoji="1" lang="ja-JP" altLang="en-US" dirty="0"/>
              <a:t>メールで場所も送ってくれる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スプレッドシート、</a:t>
            </a:r>
            <a:r>
              <a:rPr kumimoji="1" lang="en-US" altLang="ja-JP" dirty="0"/>
              <a:t>Voice flow</a:t>
            </a:r>
            <a:r>
              <a:rPr kumimoji="1" lang="ja-JP" altLang="en-US" dirty="0"/>
              <a:t>使いました。なぜ選んだか？ここ？</a:t>
            </a:r>
          </a:p>
          <a:p>
            <a:r>
              <a:rPr kumimoji="1" lang="ja-JP" altLang="en-US" dirty="0"/>
              <a:t>技術的な面どこまで話す？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7B1AF-0BA9-4379-986F-C53E5388995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244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7B1AF-0BA9-4379-986F-C53E5388995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13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Alexa</a:t>
            </a:r>
            <a:r>
              <a:rPr kumimoji="1" lang="ja-JP" altLang="en-US" dirty="0"/>
              <a:t>がこたえてくれる</a:t>
            </a:r>
          </a:p>
          <a:p>
            <a:r>
              <a:rPr kumimoji="1" lang="ja-JP" altLang="en-US" dirty="0"/>
              <a:t>メールで場所も送ってくれる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スプレッドシート、</a:t>
            </a:r>
            <a:r>
              <a:rPr kumimoji="1" lang="en-US" altLang="ja-JP" dirty="0"/>
              <a:t>Voice flow</a:t>
            </a:r>
            <a:r>
              <a:rPr kumimoji="1" lang="ja-JP" altLang="en-US" dirty="0"/>
              <a:t>使いました。なぜ選んだか？ここ？</a:t>
            </a:r>
          </a:p>
          <a:p>
            <a:r>
              <a:rPr kumimoji="1" lang="ja-JP" altLang="en-US" dirty="0"/>
              <a:t>技術的な面どこまで話す？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7B1AF-0BA9-4379-986F-C53E5388995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36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このスライドは、動画とデモの後？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・デモをして分かった難しかった点。逆に他のチームと違う面白い所でもある！</a:t>
            </a:r>
          </a:p>
          <a:p>
            <a:r>
              <a:rPr kumimoji="1" lang="ja-JP" altLang="en-US" dirty="0"/>
              <a:t>　時間の取得、人間らしい会話</a:t>
            </a:r>
          </a:p>
          <a:p>
            <a:r>
              <a:rPr kumimoji="1" lang="en-US" altLang="ja-JP" dirty="0"/>
              <a:t>Ex.)</a:t>
            </a:r>
            <a:r>
              <a:rPr kumimoji="1" lang="ja-JP" altLang="en-US" dirty="0"/>
              <a:t>時間の流れがあるので、この人とアレクサに言ってももう画面が変わっていたら、この人はもう違う人かもしれない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・今回はデモなのでリアルタイムでは出来なかったが、リアルタイムで出来たら面白い（野球中継、生放送</a:t>
            </a:r>
            <a:r>
              <a:rPr kumimoji="1" lang="en-US" altLang="ja-JP" dirty="0"/>
              <a:t>etc..</a:t>
            </a:r>
            <a:r>
              <a:rPr kumimoji="1" lang="ja-JP" altLang="en-US" dirty="0"/>
              <a:t>）</a:t>
            </a:r>
          </a:p>
          <a:p>
            <a:endParaRPr kumimoji="1" lang="ja-JP" altLang="en-US" dirty="0"/>
          </a:p>
          <a:p>
            <a:endParaRPr kumimoji="1" lang="ja-JP" altLang="en-US" dirty="0"/>
          </a:p>
          <a:p>
            <a:r>
              <a:rPr kumimoji="1" lang="en-US" altLang="ja-JP" dirty="0"/>
              <a:t>Alexa</a:t>
            </a:r>
            <a:r>
              <a:rPr kumimoji="1" lang="ja-JP" altLang="en-US" dirty="0"/>
              <a:t>によって暮らしに遊び心や楽しみを！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7B1AF-0BA9-4379-986F-C53E5388995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22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Alexa</a:t>
            </a:r>
            <a:r>
              <a:rPr kumimoji="1" lang="ja-JP" altLang="en-US" dirty="0"/>
              <a:t>がこたえてくれる</a:t>
            </a:r>
          </a:p>
          <a:p>
            <a:r>
              <a:rPr kumimoji="1" lang="ja-JP" altLang="en-US" dirty="0"/>
              <a:t>メールで場所も送ってくれる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スプレッドシート、</a:t>
            </a:r>
            <a:r>
              <a:rPr kumimoji="1" lang="en-US" altLang="ja-JP" dirty="0"/>
              <a:t>Voice flow</a:t>
            </a:r>
            <a:r>
              <a:rPr kumimoji="1" lang="ja-JP" altLang="en-US" dirty="0"/>
              <a:t>使いました。なぜ選んだか？ここ？</a:t>
            </a:r>
          </a:p>
          <a:p>
            <a:r>
              <a:rPr kumimoji="1" lang="ja-JP" altLang="en-US" dirty="0"/>
              <a:t>技術的な面どこまで話す？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7B1AF-0BA9-4379-986F-C53E5388995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909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60C6-133E-434F-9AEA-CDE781D8C65D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3E57-4AB7-49CC-8FE4-6AB1FCAF6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25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60C6-133E-434F-9AEA-CDE781D8C65D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3E57-4AB7-49CC-8FE4-6AB1FCAF6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71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60C6-133E-434F-9AEA-CDE781D8C65D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3E57-4AB7-49CC-8FE4-6AB1FCAF6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20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60C6-133E-434F-9AEA-CDE781D8C65D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3E57-4AB7-49CC-8FE4-6AB1FCAF6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84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60C6-133E-434F-9AEA-CDE781D8C65D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3E57-4AB7-49CC-8FE4-6AB1FCAF6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71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60C6-133E-434F-9AEA-CDE781D8C65D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3E57-4AB7-49CC-8FE4-6AB1FCAF6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86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60C6-133E-434F-9AEA-CDE781D8C65D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3E57-4AB7-49CC-8FE4-6AB1FCAF6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74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60C6-133E-434F-9AEA-CDE781D8C65D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3E57-4AB7-49CC-8FE4-6AB1FCAF6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65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60C6-133E-434F-9AEA-CDE781D8C65D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3E57-4AB7-49CC-8FE4-6AB1FCAF6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75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60C6-133E-434F-9AEA-CDE781D8C65D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3E57-4AB7-49CC-8FE4-6AB1FCAF6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07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60C6-133E-434F-9AEA-CDE781D8C65D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3E57-4AB7-49CC-8FE4-6AB1FCAF6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41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460C6-133E-434F-9AEA-CDE781D8C65D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E3E57-4AB7-49CC-8FE4-6AB1FCAF6A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67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空 が含まれている画像&#10;&#10;自動的に生成された説明">
            <a:extLst>
              <a:ext uri="{FF2B5EF4-FFF2-40B4-BE49-F238E27FC236}">
                <a16:creationId xmlns:a16="http://schemas.microsoft.com/office/drawing/2014/main" id="{C6C26212-564D-48DA-835D-AE6D5D83E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9184118-9068-4A54-87F0-D95B1DFF3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515" y="1664546"/>
            <a:ext cx="6100970" cy="1320247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Alexa</a:t>
            </a:r>
            <a:r>
              <a:rPr kumimoji="1"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Hackathon </a:t>
            </a:r>
            <a:endParaRPr kumimoji="1" lang="ja-JP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5EFC9E2-E1E0-4533-A7F1-C11F036E4251}"/>
              </a:ext>
            </a:extLst>
          </p:cNvPr>
          <p:cNvSpPr/>
          <p:nvPr/>
        </p:nvSpPr>
        <p:spPr>
          <a:xfrm>
            <a:off x="3703014" y="2967335"/>
            <a:ext cx="173797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MS Gothic" panose="020B0609070205080204" pitchFamily="49" charset="-128"/>
                <a:ea typeface="MS Gothic" panose="020B0609070205080204" pitchFamily="49" charset="-128"/>
              </a:rPr>
              <a:t>FBS</a:t>
            </a:r>
            <a:endParaRPr lang="ja-JP" alt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8542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3BD886C-F0FC-47D2-8DA2-13299EBC1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6679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084293-66DA-4880-AC98-9A10106C4782}"/>
              </a:ext>
            </a:extLst>
          </p:cNvPr>
          <p:cNvSpPr txBox="1"/>
          <p:nvPr/>
        </p:nvSpPr>
        <p:spPr>
          <a:xfrm>
            <a:off x="2059625" y="165274"/>
            <a:ext cx="5294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アレクサができること</a:t>
            </a:r>
            <a:endParaRPr kumimoji="1" lang="ja-JP" altLang="en-US" sz="4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2050" name="Picture 2" descr="ãAlexaãã®ç»åæ¤ç´¢çµæ">
            <a:extLst>
              <a:ext uri="{FF2B5EF4-FFF2-40B4-BE49-F238E27FC236}">
                <a16:creationId xmlns:a16="http://schemas.microsoft.com/office/drawing/2014/main" id="{4C425F6D-BC28-47F0-A034-56D73187B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798"/>
            <a:ext cx="9144000" cy="579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7D84542-37A5-41ED-8337-62A5408A8738}"/>
              </a:ext>
            </a:extLst>
          </p:cNvPr>
          <p:cNvSpPr/>
          <p:nvPr/>
        </p:nvSpPr>
        <p:spPr>
          <a:xfrm>
            <a:off x="0" y="6488668"/>
            <a:ext cx="2249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画像</a:t>
            </a:r>
            <a:r>
              <a:rPr lang="en-US" altLang="ja-JP" sz="1400" dirty="0"/>
              <a:t>:https://www.cnet.com</a:t>
            </a:r>
            <a:endParaRPr lang="ja-JP" altLang="en-US" sz="1400" dirty="0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41A27679-F779-41DB-A74F-730AE2F263BB}"/>
              </a:ext>
            </a:extLst>
          </p:cNvPr>
          <p:cNvSpPr/>
          <p:nvPr/>
        </p:nvSpPr>
        <p:spPr>
          <a:xfrm>
            <a:off x="359228" y="1157978"/>
            <a:ext cx="4212772" cy="811145"/>
          </a:xfrm>
          <a:prstGeom prst="wedgeRoundRectCallout">
            <a:avLst>
              <a:gd name="adj1" fmla="val -58440"/>
              <a:gd name="adj2" fmla="val 37915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この場所どこ？！</a:t>
            </a:r>
            <a:endParaRPr kumimoji="1" lang="ja-JP" altLang="en-US" sz="2000" dirty="0">
              <a:solidFill>
                <a:srgbClr val="F96F07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8" name="吹き出し: 角を丸めた四角形 4">
            <a:extLst>
              <a:ext uri="{FF2B5EF4-FFF2-40B4-BE49-F238E27FC236}">
                <a16:creationId xmlns:a16="http://schemas.microsoft.com/office/drawing/2014/main" id="{7FC3CC75-16EF-8C4D-9B85-07CF0A82FF5A}"/>
              </a:ext>
            </a:extLst>
          </p:cNvPr>
          <p:cNvSpPr/>
          <p:nvPr/>
        </p:nvSpPr>
        <p:spPr>
          <a:xfrm>
            <a:off x="359228" y="2327598"/>
            <a:ext cx="4212772" cy="811145"/>
          </a:xfrm>
          <a:prstGeom prst="wedgeRoundRectCallout">
            <a:avLst>
              <a:gd name="adj1" fmla="val -56138"/>
              <a:gd name="adj2" fmla="val 80615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今日の番組表は？</a:t>
            </a:r>
            <a:endParaRPr kumimoji="1" lang="ja-JP" altLang="en-US" sz="2000" dirty="0">
              <a:solidFill>
                <a:srgbClr val="F96F07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0" name="吹き出し: 角を丸めた四角形 4">
            <a:extLst>
              <a:ext uri="{FF2B5EF4-FFF2-40B4-BE49-F238E27FC236}">
                <a16:creationId xmlns:a16="http://schemas.microsoft.com/office/drawing/2014/main" id="{6FEA6E16-7368-114B-8067-D3042D27628F}"/>
              </a:ext>
            </a:extLst>
          </p:cNvPr>
          <p:cNvSpPr/>
          <p:nvPr/>
        </p:nvSpPr>
        <p:spPr>
          <a:xfrm>
            <a:off x="359228" y="3619338"/>
            <a:ext cx="4212772" cy="811145"/>
          </a:xfrm>
          <a:prstGeom prst="wedgeRoundRectCallout">
            <a:avLst>
              <a:gd name="adj1" fmla="val -56138"/>
              <a:gd name="adj2" fmla="val 80615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問い合わせ先を教えて</a:t>
            </a:r>
            <a:endParaRPr kumimoji="1" lang="ja-JP" altLang="en-US" sz="2000" dirty="0">
              <a:solidFill>
                <a:srgbClr val="F96F07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1" name="吹き出し: 角を丸めた四角形 4">
            <a:extLst>
              <a:ext uri="{FF2B5EF4-FFF2-40B4-BE49-F238E27FC236}">
                <a16:creationId xmlns:a16="http://schemas.microsoft.com/office/drawing/2014/main" id="{5B31ABAB-152D-9648-BC1E-6A9443C5A94A}"/>
              </a:ext>
            </a:extLst>
          </p:cNvPr>
          <p:cNvSpPr/>
          <p:nvPr/>
        </p:nvSpPr>
        <p:spPr>
          <a:xfrm>
            <a:off x="359228" y="4992943"/>
            <a:ext cx="4212772" cy="811145"/>
          </a:xfrm>
          <a:prstGeom prst="wedgeRoundRectCallout">
            <a:avLst>
              <a:gd name="adj1" fmla="val -56138"/>
              <a:gd name="adj2" fmla="val 80615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この人の服のブランドは？</a:t>
            </a:r>
            <a:endParaRPr kumimoji="1" lang="ja-JP" altLang="en-US" sz="2000" dirty="0">
              <a:solidFill>
                <a:srgbClr val="F96F07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2" name="吹き出し: 角を丸めた四角形 4">
            <a:extLst>
              <a:ext uri="{FF2B5EF4-FFF2-40B4-BE49-F238E27FC236}">
                <a16:creationId xmlns:a16="http://schemas.microsoft.com/office/drawing/2014/main" id="{2A13E667-EF78-4141-9B54-42980F327436}"/>
              </a:ext>
            </a:extLst>
          </p:cNvPr>
          <p:cNvSpPr/>
          <p:nvPr/>
        </p:nvSpPr>
        <p:spPr>
          <a:xfrm>
            <a:off x="4931228" y="4992942"/>
            <a:ext cx="4212772" cy="811145"/>
          </a:xfrm>
          <a:prstGeom prst="wedgeRoundRectCallout">
            <a:avLst>
              <a:gd name="adj1" fmla="val -56138"/>
              <a:gd name="adj2" fmla="val 80615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この人は誰？</a:t>
            </a:r>
            <a:endParaRPr kumimoji="1" lang="ja-JP" altLang="en-US" sz="2000" dirty="0">
              <a:solidFill>
                <a:srgbClr val="F96F07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3" name="吹き出し: 角を丸めた四角形 4">
            <a:extLst>
              <a:ext uri="{FF2B5EF4-FFF2-40B4-BE49-F238E27FC236}">
                <a16:creationId xmlns:a16="http://schemas.microsoft.com/office/drawing/2014/main" id="{67924ABB-8D01-574A-A1A7-F9DE1F806A33}"/>
              </a:ext>
            </a:extLst>
          </p:cNvPr>
          <p:cNvSpPr/>
          <p:nvPr/>
        </p:nvSpPr>
        <p:spPr>
          <a:xfrm>
            <a:off x="4931228" y="1157977"/>
            <a:ext cx="4212772" cy="811145"/>
          </a:xfrm>
          <a:prstGeom prst="wedgeRoundRectCallout">
            <a:avLst>
              <a:gd name="adj1" fmla="val -56138"/>
              <a:gd name="adj2" fmla="val 80615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ここの</a:t>
            </a:r>
            <a:r>
              <a:rPr kumimoji="1" lang="en-US" altLang="ja-JP" sz="2000" dirty="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URL</a:t>
            </a:r>
            <a:r>
              <a:rPr kumimoji="1" lang="ja-JP" altLang="en-US" sz="200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送って！</a:t>
            </a:r>
            <a:endParaRPr kumimoji="1" lang="ja-JP" altLang="en-US" sz="2000" dirty="0">
              <a:solidFill>
                <a:srgbClr val="F96F07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4" name="吹き出し: 角を丸めた四角形 4">
            <a:extLst>
              <a:ext uri="{FF2B5EF4-FFF2-40B4-BE49-F238E27FC236}">
                <a16:creationId xmlns:a16="http://schemas.microsoft.com/office/drawing/2014/main" id="{5E0EAF5A-4C48-1A4E-AE92-9F4EE88420AD}"/>
              </a:ext>
            </a:extLst>
          </p:cNvPr>
          <p:cNvSpPr/>
          <p:nvPr/>
        </p:nvSpPr>
        <p:spPr>
          <a:xfrm>
            <a:off x="4931228" y="2344962"/>
            <a:ext cx="4212772" cy="811145"/>
          </a:xfrm>
          <a:prstGeom prst="wedgeRoundRectCallout">
            <a:avLst>
              <a:gd name="adj1" fmla="val -56138"/>
              <a:gd name="adj2" fmla="val 80615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他球場の様子は？</a:t>
            </a:r>
            <a:endParaRPr kumimoji="1" lang="ja-JP" altLang="en-US" sz="2000" dirty="0">
              <a:solidFill>
                <a:srgbClr val="F96F07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5" name="吹き出し: 角を丸めた四角形 4">
            <a:extLst>
              <a:ext uri="{FF2B5EF4-FFF2-40B4-BE49-F238E27FC236}">
                <a16:creationId xmlns:a16="http://schemas.microsoft.com/office/drawing/2014/main" id="{4388EA51-6D7F-D945-ABBE-C1AB71BE1E96}"/>
              </a:ext>
            </a:extLst>
          </p:cNvPr>
          <p:cNvSpPr/>
          <p:nvPr/>
        </p:nvSpPr>
        <p:spPr>
          <a:xfrm>
            <a:off x="4931228" y="3619337"/>
            <a:ext cx="4212772" cy="811145"/>
          </a:xfrm>
          <a:prstGeom prst="wedgeRoundRectCallout">
            <a:avLst>
              <a:gd name="adj1" fmla="val -56138"/>
              <a:gd name="adj2" fmla="val 80615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この選手の出身は？</a:t>
            </a:r>
            <a:endParaRPr kumimoji="1" lang="ja-JP" altLang="en-US" sz="2000" dirty="0">
              <a:solidFill>
                <a:srgbClr val="F96F07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649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6EF1535-C431-47C1-8021-37BF57B4A578}"/>
              </a:ext>
            </a:extLst>
          </p:cNvPr>
          <p:cNvSpPr/>
          <p:nvPr/>
        </p:nvSpPr>
        <p:spPr>
          <a:xfrm>
            <a:off x="0" y="0"/>
            <a:ext cx="9144000" cy="10518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DE85BAD-F5B1-410D-8B07-655999A2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066" y="165145"/>
            <a:ext cx="7886700" cy="721552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本日の流れ</a:t>
            </a:r>
            <a:r>
              <a:rPr lang="en-US" altLang="ja-JP" sz="3200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…</a:t>
            </a:r>
            <a:endParaRPr kumimoji="1" lang="ja-JP" altLang="en-US" sz="32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217EAE7-3A14-486C-9148-75D69087A2A2}"/>
              </a:ext>
            </a:extLst>
          </p:cNvPr>
          <p:cNvSpPr txBox="1"/>
          <p:nvPr/>
        </p:nvSpPr>
        <p:spPr>
          <a:xfrm>
            <a:off x="331304" y="1802295"/>
            <a:ext cx="8653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❶ </a:t>
            </a:r>
            <a:r>
              <a:rPr kumimoji="1" lang="en-US" altLang="ja-JP" sz="28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Needs</a:t>
            </a:r>
          </a:p>
          <a:p>
            <a:pPr algn="just"/>
            <a:r>
              <a:rPr kumimoji="1" lang="ja-JP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　</a:t>
            </a:r>
            <a:r>
              <a: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kumimoji="1" lang="ja-JP" altLang="en-US" sz="2000">
                <a:solidFill>
                  <a:schemeClr val="bg2">
                    <a:lumMod val="2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テレビ</a:t>
            </a:r>
            <a:r>
              <a:rPr kumimoji="1" lang="ja-JP" altLang="en-US" sz="2000" dirty="0">
                <a:solidFill>
                  <a:schemeClr val="bg2">
                    <a:lumMod val="2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を見る時</a:t>
            </a:r>
            <a:r>
              <a:rPr kumimoji="1" lang="ja-JP" altLang="en-US" sz="2000">
                <a:solidFill>
                  <a:schemeClr val="bg2">
                    <a:lumMod val="2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に求める、あったらいいなと思う機能</a:t>
            </a:r>
            <a:endParaRPr kumimoji="1" lang="ja-JP" altLang="en-US" sz="2000" dirty="0">
              <a:solidFill>
                <a:schemeClr val="bg2">
                  <a:lumMod val="2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8B842F2-5CD6-4244-AAE6-0BD31D311132}"/>
              </a:ext>
            </a:extLst>
          </p:cNvPr>
          <p:cNvSpPr txBox="1"/>
          <p:nvPr/>
        </p:nvSpPr>
        <p:spPr>
          <a:xfrm>
            <a:off x="331304" y="3223877"/>
            <a:ext cx="73947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❷ </a:t>
            </a:r>
            <a:r>
              <a:rPr kumimoji="1" lang="en-US" altLang="ja-JP" sz="28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Approach</a:t>
            </a:r>
          </a:p>
          <a:p>
            <a:r>
              <a:rPr kumimoji="1" lang="en-US" altLang="ja-JP" sz="28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 </a:t>
            </a:r>
            <a:r>
              <a:rPr kumimoji="1" lang="ja-JP" altLang="en-US" sz="2000" dirty="0">
                <a:solidFill>
                  <a:schemeClr val="bg2">
                    <a:lumMod val="2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今回私たちがニーズにこたえる為にやってみたこと</a:t>
            </a:r>
            <a:endParaRPr kumimoji="1" lang="en-US" altLang="ja-JP" sz="2000" dirty="0">
              <a:solidFill>
                <a:schemeClr val="bg2">
                  <a:lumMod val="2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en-US" altLang="ja-JP" sz="2800" dirty="0">
                <a:solidFill>
                  <a:srgbClr val="0070C0"/>
                </a:solidFill>
                <a:latin typeface="+mn-ea"/>
              </a:rPr>
              <a:t>     </a:t>
            </a:r>
            <a:endParaRPr kumimoji="1" lang="ja-JP" altLang="en-US" sz="28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7E5E66F-81C3-44E2-96DA-B6C08DA957DD}"/>
              </a:ext>
            </a:extLst>
          </p:cNvPr>
          <p:cNvSpPr txBox="1"/>
          <p:nvPr/>
        </p:nvSpPr>
        <p:spPr>
          <a:xfrm>
            <a:off x="331304" y="4760963"/>
            <a:ext cx="7089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❸ </a:t>
            </a:r>
            <a:r>
              <a:rPr kumimoji="1" lang="en-US" altLang="ja-JP" sz="28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Future Work</a:t>
            </a:r>
          </a:p>
          <a:p>
            <a:r>
              <a:rPr kumimoji="1" lang="en-US" altLang="ja-JP" sz="28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   </a:t>
            </a:r>
            <a:r>
              <a:rPr kumimoji="1" lang="ja-JP" altLang="en-US" sz="2800" dirty="0">
                <a:solidFill>
                  <a:srgbClr val="0070C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ja-JP" altLang="en-US" sz="2000" dirty="0">
                <a:solidFill>
                  <a:schemeClr val="bg2">
                    <a:lumMod val="2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今後の展開、私たちが理想とするサービス</a:t>
            </a:r>
            <a:endParaRPr kumimoji="1" lang="en-US" altLang="ja-JP" sz="2000" dirty="0">
              <a:solidFill>
                <a:schemeClr val="bg2">
                  <a:lumMod val="2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243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564AA23-EBC4-41EC-BA78-B176E5CF4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068" y="0"/>
            <a:ext cx="9144000" cy="106537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9322A98-0BC4-4D1D-8A32-DFABBD9D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249" y="80641"/>
            <a:ext cx="3221501" cy="956603"/>
          </a:xfrm>
        </p:spPr>
        <p:txBody>
          <a:bodyPr>
            <a:normAutofit/>
          </a:bodyPr>
          <a:lstStyle/>
          <a:p>
            <a:pPr algn="ctr"/>
            <a:r>
              <a:rPr lang="ja-JP" altLang="en-US" sz="4000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①</a:t>
            </a:r>
            <a:r>
              <a:rPr kumimoji="1" lang="ja-JP" altLang="en-US" sz="4000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4000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Needs</a:t>
            </a:r>
            <a:endParaRPr kumimoji="1" lang="ja-JP" altLang="en-US" sz="4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0A75972-4628-4023-857B-2AC10EDBF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162" y="4609786"/>
            <a:ext cx="2236121" cy="224821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91D92B6-06BF-4107-BA97-6FD56673B2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3" t="32" r="1752" b="3842"/>
          <a:stretch/>
        </p:blipFill>
        <p:spPr>
          <a:xfrm>
            <a:off x="4557932" y="4609786"/>
            <a:ext cx="1969476" cy="1941342"/>
          </a:xfrm>
          <a:prstGeom prst="rect">
            <a:avLst/>
          </a:prstGeom>
        </p:spPr>
      </p:pic>
      <p:sp>
        <p:nvSpPr>
          <p:cNvPr id="12" name="吹き出し: 円形 11">
            <a:extLst>
              <a:ext uri="{FF2B5EF4-FFF2-40B4-BE49-F238E27FC236}">
                <a16:creationId xmlns:a16="http://schemas.microsoft.com/office/drawing/2014/main" id="{DD4E6D39-C6A0-47F9-9844-7D48C96B8343}"/>
              </a:ext>
            </a:extLst>
          </p:cNvPr>
          <p:cNvSpPr/>
          <p:nvPr/>
        </p:nvSpPr>
        <p:spPr>
          <a:xfrm>
            <a:off x="6181769" y="4302914"/>
            <a:ext cx="2995112" cy="1394974"/>
          </a:xfrm>
          <a:prstGeom prst="wedgeEllipseCallout">
            <a:avLst>
              <a:gd name="adj1" fmla="val -41988"/>
              <a:gd name="adj2" fmla="val 45922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この人誰だっけ？</a:t>
            </a:r>
            <a:endParaRPr kumimoji="1" lang="en-US" altLang="ja-JP" sz="1600" dirty="0">
              <a:solidFill>
                <a:srgbClr val="F96F07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bg2">
                    <a:lumMod val="2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あー！思い出せん！</a:t>
            </a:r>
            <a:endParaRPr kumimoji="1" lang="en-US" altLang="ja-JP" sz="1600" dirty="0">
              <a:solidFill>
                <a:schemeClr val="bg2">
                  <a:lumMod val="2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bg2">
                    <a:lumMod val="2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モヤモヤする</a:t>
            </a:r>
            <a:r>
              <a:rPr kumimoji="1" lang="en-US" altLang="ja-JP" sz="1600" dirty="0">
                <a:solidFill>
                  <a:schemeClr val="bg2">
                    <a:lumMod val="2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…</a:t>
            </a:r>
            <a:endParaRPr kumimoji="1" lang="ja-JP" altLang="en-US" sz="1600" dirty="0">
              <a:solidFill>
                <a:schemeClr val="bg2">
                  <a:lumMod val="2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89E313-3AF3-4BC8-8A74-85DE71DB300F}"/>
              </a:ext>
            </a:extLst>
          </p:cNvPr>
          <p:cNvSpPr/>
          <p:nvPr/>
        </p:nvSpPr>
        <p:spPr>
          <a:xfrm rot="856472">
            <a:off x="3811638" y="4209363"/>
            <a:ext cx="104665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b="1" cap="none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？</a:t>
            </a:r>
          </a:p>
        </p:txBody>
      </p:sp>
      <p:sp>
        <p:nvSpPr>
          <p:cNvPr id="14" name="吹き出し: 円形 13">
            <a:extLst>
              <a:ext uri="{FF2B5EF4-FFF2-40B4-BE49-F238E27FC236}">
                <a16:creationId xmlns:a16="http://schemas.microsoft.com/office/drawing/2014/main" id="{00C30885-18E2-48E6-9322-FC41817FBD7A}"/>
              </a:ext>
            </a:extLst>
          </p:cNvPr>
          <p:cNvSpPr/>
          <p:nvPr/>
        </p:nvSpPr>
        <p:spPr>
          <a:xfrm>
            <a:off x="5756485" y="2074365"/>
            <a:ext cx="3373447" cy="1615340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rgbClr val="F96F07"/>
              </a:solidFill>
              <a:latin typeface="+mn-ea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6E0FDF6-DCA0-489D-A9DC-3652449728B3}"/>
              </a:ext>
            </a:extLst>
          </p:cNvPr>
          <p:cNvSpPr/>
          <p:nvPr/>
        </p:nvSpPr>
        <p:spPr>
          <a:xfrm rot="20589359">
            <a:off x="4672293" y="4042899"/>
            <a:ext cx="7836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ja-JP" altLang="en-US" sz="4000" b="1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？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12341F9-45AF-45DF-B0FD-EBB1BD60CC1C}"/>
              </a:ext>
            </a:extLst>
          </p:cNvPr>
          <p:cNvSpPr txBox="1"/>
          <p:nvPr/>
        </p:nvSpPr>
        <p:spPr>
          <a:xfrm>
            <a:off x="6502681" y="2429972"/>
            <a:ext cx="20779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このお店の</a:t>
            </a:r>
            <a:r>
              <a:rPr kumimoji="1" lang="ja-JP" altLang="en-US" sz="200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場所どこ？！</a:t>
            </a:r>
            <a:endParaRPr kumimoji="1" lang="en-US" altLang="ja-JP" sz="2000" dirty="0">
              <a:solidFill>
                <a:srgbClr val="F96F07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dirty="0">
                <a:solidFill>
                  <a:schemeClr val="bg2">
                    <a:lumMod val="2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分からんわ</a:t>
            </a:r>
            <a:r>
              <a:rPr kumimoji="1" lang="en-US" altLang="ja-JP" dirty="0">
                <a:solidFill>
                  <a:schemeClr val="bg2">
                    <a:lumMod val="2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…</a:t>
            </a:r>
          </a:p>
          <a:p>
            <a:endParaRPr kumimoji="1" lang="ja-JP" altLang="en-US" sz="2000" dirty="0">
              <a:solidFill>
                <a:srgbClr val="F96F07"/>
              </a:solidFill>
              <a:latin typeface="+mn-ea"/>
            </a:endParaRPr>
          </a:p>
        </p:txBody>
      </p:sp>
      <p:pic>
        <p:nvPicPr>
          <p:cNvPr id="1026" name="Picture 2" descr="ãã¬ããã©ãã®ã¤ã©ã¹ã">
            <a:extLst>
              <a:ext uri="{FF2B5EF4-FFF2-40B4-BE49-F238E27FC236}">
                <a16:creationId xmlns:a16="http://schemas.microsoft.com/office/drawing/2014/main" id="{60C41D08-C292-4065-9F7D-E2B544BE6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60" y="1100132"/>
            <a:ext cx="2824097" cy="173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吹き出し: 円形 11">
            <a:extLst>
              <a:ext uri="{FF2B5EF4-FFF2-40B4-BE49-F238E27FC236}">
                <a16:creationId xmlns:a16="http://schemas.microsoft.com/office/drawing/2014/main" id="{0D0193AD-B7E0-DD46-A9C5-0EAF77AEFB2A}"/>
              </a:ext>
            </a:extLst>
          </p:cNvPr>
          <p:cNvSpPr/>
          <p:nvPr/>
        </p:nvSpPr>
        <p:spPr>
          <a:xfrm>
            <a:off x="-14068" y="2701636"/>
            <a:ext cx="4395486" cy="2333722"/>
          </a:xfrm>
          <a:prstGeom prst="wedgeEllipseCallout">
            <a:avLst>
              <a:gd name="adj1" fmla="val 22978"/>
              <a:gd name="adj2" fmla="val 568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この番組に集中</a:t>
            </a:r>
            <a:endParaRPr kumimoji="1" lang="en-US" altLang="ja-JP" sz="2000" dirty="0">
              <a:solidFill>
                <a:srgbClr val="F96F07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sz="200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したい！！</a:t>
            </a:r>
            <a:endParaRPr kumimoji="1" lang="en-US" altLang="ja-JP" sz="2000" dirty="0">
              <a:solidFill>
                <a:srgbClr val="F96F07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kumimoji="1" lang="en-US" altLang="ja-JP" sz="2000" dirty="0">
              <a:solidFill>
                <a:srgbClr val="F96F07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sz="140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だけど番組表も見たい。。</a:t>
            </a:r>
            <a:endParaRPr kumimoji="1" lang="ja-JP" altLang="en-US" sz="1400" dirty="0">
              <a:solidFill>
                <a:schemeClr val="bg2">
                  <a:lumMod val="2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779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564AA23-EBC4-41EC-BA78-B176E5CF4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068" y="0"/>
            <a:ext cx="9144000" cy="106537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9322A98-0BC4-4D1D-8A32-DFABBD9D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249" y="80641"/>
            <a:ext cx="3221501" cy="956603"/>
          </a:xfrm>
        </p:spPr>
        <p:txBody>
          <a:bodyPr>
            <a:normAutofit/>
          </a:bodyPr>
          <a:lstStyle/>
          <a:p>
            <a:pPr algn="ctr"/>
            <a:r>
              <a:rPr lang="ja-JP" altLang="en-US" sz="4000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①</a:t>
            </a:r>
            <a:r>
              <a:rPr kumimoji="1" lang="ja-JP" altLang="en-US" sz="4000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en-US" altLang="ja-JP" sz="4000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Needs</a:t>
            </a:r>
            <a:endParaRPr kumimoji="1" lang="ja-JP" altLang="en-US" sz="4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0A75972-4628-4023-857B-2AC10EDBF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162" y="4609786"/>
            <a:ext cx="2236121" cy="224821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91D92B6-06BF-4107-BA97-6FD56673B2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3" t="32" r="1752" b="3842"/>
          <a:stretch/>
        </p:blipFill>
        <p:spPr>
          <a:xfrm>
            <a:off x="4557932" y="4609786"/>
            <a:ext cx="1969476" cy="1941342"/>
          </a:xfrm>
          <a:prstGeom prst="rect">
            <a:avLst/>
          </a:prstGeom>
        </p:spPr>
      </p:pic>
      <p:sp>
        <p:nvSpPr>
          <p:cNvPr id="12" name="吹き出し: 円形 11">
            <a:extLst>
              <a:ext uri="{FF2B5EF4-FFF2-40B4-BE49-F238E27FC236}">
                <a16:creationId xmlns:a16="http://schemas.microsoft.com/office/drawing/2014/main" id="{DD4E6D39-C6A0-47F9-9844-7D48C96B8343}"/>
              </a:ext>
            </a:extLst>
          </p:cNvPr>
          <p:cNvSpPr/>
          <p:nvPr/>
        </p:nvSpPr>
        <p:spPr>
          <a:xfrm>
            <a:off x="6181769" y="4302914"/>
            <a:ext cx="2995112" cy="1394974"/>
          </a:xfrm>
          <a:prstGeom prst="wedgeEllipseCallout">
            <a:avLst>
              <a:gd name="adj1" fmla="val -41988"/>
              <a:gd name="adj2" fmla="val 45922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この人誰だっけ？</a:t>
            </a:r>
            <a:endParaRPr kumimoji="1" lang="en-US" altLang="ja-JP" sz="1600" dirty="0">
              <a:solidFill>
                <a:srgbClr val="F96F07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bg2">
                    <a:lumMod val="2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あー！思い出せん！</a:t>
            </a:r>
            <a:endParaRPr kumimoji="1" lang="en-US" altLang="ja-JP" sz="1600" dirty="0">
              <a:solidFill>
                <a:schemeClr val="bg2">
                  <a:lumMod val="2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sz="1600" dirty="0">
                <a:solidFill>
                  <a:schemeClr val="bg2">
                    <a:lumMod val="2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モヤモヤする</a:t>
            </a:r>
            <a:r>
              <a:rPr kumimoji="1" lang="en-US" altLang="ja-JP" sz="1600" dirty="0">
                <a:solidFill>
                  <a:schemeClr val="bg2">
                    <a:lumMod val="2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…</a:t>
            </a:r>
            <a:endParaRPr kumimoji="1" lang="ja-JP" altLang="en-US" sz="1600" dirty="0">
              <a:solidFill>
                <a:schemeClr val="bg2">
                  <a:lumMod val="2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089E313-3AF3-4BC8-8A74-85DE71DB300F}"/>
              </a:ext>
            </a:extLst>
          </p:cNvPr>
          <p:cNvSpPr/>
          <p:nvPr/>
        </p:nvSpPr>
        <p:spPr>
          <a:xfrm rot="856472">
            <a:off x="3811638" y="4209363"/>
            <a:ext cx="104665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b="1" cap="none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？</a:t>
            </a:r>
          </a:p>
        </p:txBody>
      </p:sp>
      <p:sp>
        <p:nvSpPr>
          <p:cNvPr id="14" name="吹き出し: 円形 13">
            <a:extLst>
              <a:ext uri="{FF2B5EF4-FFF2-40B4-BE49-F238E27FC236}">
                <a16:creationId xmlns:a16="http://schemas.microsoft.com/office/drawing/2014/main" id="{00C30885-18E2-48E6-9322-FC41817FBD7A}"/>
              </a:ext>
            </a:extLst>
          </p:cNvPr>
          <p:cNvSpPr/>
          <p:nvPr/>
        </p:nvSpPr>
        <p:spPr>
          <a:xfrm>
            <a:off x="5756485" y="2074365"/>
            <a:ext cx="3373447" cy="1615340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rgbClr val="F96F07"/>
              </a:solidFill>
              <a:latin typeface="+mn-ea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6E0FDF6-DCA0-489D-A9DC-3652449728B3}"/>
              </a:ext>
            </a:extLst>
          </p:cNvPr>
          <p:cNvSpPr/>
          <p:nvPr/>
        </p:nvSpPr>
        <p:spPr>
          <a:xfrm rot="20589359">
            <a:off x="4672293" y="4042899"/>
            <a:ext cx="7836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ja-JP" altLang="en-US" sz="4000" b="1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？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12341F9-45AF-45DF-B0FD-EBB1BD60CC1C}"/>
              </a:ext>
            </a:extLst>
          </p:cNvPr>
          <p:cNvSpPr txBox="1"/>
          <p:nvPr/>
        </p:nvSpPr>
        <p:spPr>
          <a:xfrm>
            <a:off x="6502681" y="2429972"/>
            <a:ext cx="20779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このお店の</a:t>
            </a:r>
            <a:r>
              <a:rPr kumimoji="1" lang="ja-JP" altLang="en-US" sz="200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場所どこ？！</a:t>
            </a:r>
            <a:endParaRPr kumimoji="1" lang="en-US" altLang="ja-JP" sz="2000" dirty="0">
              <a:solidFill>
                <a:srgbClr val="F96F07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dirty="0">
                <a:solidFill>
                  <a:schemeClr val="bg2">
                    <a:lumMod val="2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分からんわ</a:t>
            </a:r>
            <a:r>
              <a:rPr kumimoji="1" lang="en-US" altLang="ja-JP" dirty="0">
                <a:solidFill>
                  <a:schemeClr val="bg2">
                    <a:lumMod val="2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…</a:t>
            </a:r>
          </a:p>
          <a:p>
            <a:endParaRPr kumimoji="1" lang="ja-JP" altLang="en-US" sz="2000" dirty="0">
              <a:solidFill>
                <a:srgbClr val="F96F07"/>
              </a:solidFill>
              <a:latin typeface="+mn-ea"/>
            </a:endParaRPr>
          </a:p>
        </p:txBody>
      </p:sp>
      <p:pic>
        <p:nvPicPr>
          <p:cNvPr id="1026" name="Picture 2" descr="ãã¬ããã©ãã®ã¤ã©ã¹ã">
            <a:extLst>
              <a:ext uri="{FF2B5EF4-FFF2-40B4-BE49-F238E27FC236}">
                <a16:creationId xmlns:a16="http://schemas.microsoft.com/office/drawing/2014/main" id="{60C41D08-C292-4065-9F7D-E2B544BE6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860" y="1100132"/>
            <a:ext cx="2824097" cy="173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吹き出し: 円形 11">
            <a:extLst>
              <a:ext uri="{FF2B5EF4-FFF2-40B4-BE49-F238E27FC236}">
                <a16:creationId xmlns:a16="http://schemas.microsoft.com/office/drawing/2014/main" id="{0D0193AD-B7E0-DD46-A9C5-0EAF77AEFB2A}"/>
              </a:ext>
            </a:extLst>
          </p:cNvPr>
          <p:cNvSpPr/>
          <p:nvPr/>
        </p:nvSpPr>
        <p:spPr>
          <a:xfrm>
            <a:off x="-14068" y="2701636"/>
            <a:ext cx="4395486" cy="2333722"/>
          </a:xfrm>
          <a:prstGeom prst="wedgeEllipseCallout">
            <a:avLst>
              <a:gd name="adj1" fmla="val 22978"/>
              <a:gd name="adj2" fmla="val 5681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この番組に集中</a:t>
            </a:r>
            <a:endParaRPr kumimoji="1" lang="en-US" altLang="ja-JP" sz="2000" dirty="0">
              <a:solidFill>
                <a:srgbClr val="F96F07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sz="200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したい！！</a:t>
            </a:r>
            <a:endParaRPr kumimoji="1" lang="en-US" altLang="ja-JP" sz="2000" dirty="0">
              <a:solidFill>
                <a:srgbClr val="F96F07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endParaRPr kumimoji="1" lang="en-US" altLang="ja-JP" sz="2000" dirty="0">
              <a:solidFill>
                <a:srgbClr val="F96F07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algn="ctr"/>
            <a:r>
              <a:rPr kumimoji="1" lang="ja-JP" altLang="en-US" sz="140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だけど番組表も見たい。。</a:t>
            </a:r>
            <a:endParaRPr kumimoji="1" lang="ja-JP" altLang="en-US" sz="1400" dirty="0">
              <a:solidFill>
                <a:schemeClr val="bg2">
                  <a:lumMod val="25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214A7DD-1D8C-C94E-AA8B-B438D085A9A0}"/>
              </a:ext>
            </a:extLst>
          </p:cNvPr>
          <p:cNvSpPr/>
          <p:nvPr/>
        </p:nvSpPr>
        <p:spPr>
          <a:xfrm>
            <a:off x="580768" y="5474043"/>
            <a:ext cx="7999814" cy="1383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chemeClr val="tx1"/>
                </a:solidFill>
                <a:highlight>
                  <a:srgbClr val="FFFF00"/>
                </a:highlight>
              </a:rPr>
              <a:t>同時にいろいろできない不便さ</a:t>
            </a:r>
            <a:endParaRPr lang="en-US" sz="2800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1703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3BD886C-F0FC-47D2-8DA2-13299EBC1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6679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084293-66DA-4880-AC98-9A10106C4782}"/>
              </a:ext>
            </a:extLst>
          </p:cNvPr>
          <p:cNvSpPr txBox="1"/>
          <p:nvPr/>
        </p:nvSpPr>
        <p:spPr>
          <a:xfrm>
            <a:off x="3073790" y="179456"/>
            <a:ext cx="2996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② </a:t>
            </a:r>
            <a:r>
              <a:rPr kumimoji="1" lang="en-US" altLang="ja-JP" sz="4000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Approach</a:t>
            </a:r>
            <a:endParaRPr kumimoji="1" lang="ja-JP" altLang="en-US" sz="4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2050" name="Picture 2" descr="ãAlexaãã®ç»åæ¤ç´¢çµæ">
            <a:extLst>
              <a:ext uri="{FF2B5EF4-FFF2-40B4-BE49-F238E27FC236}">
                <a16:creationId xmlns:a16="http://schemas.microsoft.com/office/drawing/2014/main" id="{4C425F6D-BC28-47F0-A034-56D73187B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798"/>
            <a:ext cx="9144000" cy="579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7D84542-37A5-41ED-8337-62A5408A8738}"/>
              </a:ext>
            </a:extLst>
          </p:cNvPr>
          <p:cNvSpPr/>
          <p:nvPr/>
        </p:nvSpPr>
        <p:spPr>
          <a:xfrm>
            <a:off x="0" y="6488668"/>
            <a:ext cx="2249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画像</a:t>
            </a:r>
            <a:r>
              <a:rPr lang="en-US" altLang="ja-JP" sz="1400" dirty="0"/>
              <a:t>:https://www.cnet.com</a:t>
            </a:r>
            <a:endParaRPr lang="ja-JP" altLang="en-US" sz="1400" dirty="0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41A27679-F779-41DB-A74F-730AE2F263BB}"/>
              </a:ext>
            </a:extLst>
          </p:cNvPr>
          <p:cNvSpPr/>
          <p:nvPr/>
        </p:nvSpPr>
        <p:spPr>
          <a:xfrm>
            <a:off x="555171" y="1246254"/>
            <a:ext cx="4212772" cy="811145"/>
          </a:xfrm>
          <a:prstGeom prst="wedgeRoundRectCallout">
            <a:avLst>
              <a:gd name="adj1" fmla="val -58440"/>
              <a:gd name="adj2" fmla="val 37915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アレクサ</a:t>
            </a:r>
            <a:r>
              <a:rPr kumimoji="1" lang="ja-JP" altLang="en-US" sz="200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！この場所どこ？！</a:t>
            </a:r>
            <a:endParaRPr kumimoji="1" lang="ja-JP" altLang="en-US" sz="2000" dirty="0">
              <a:solidFill>
                <a:srgbClr val="F96F07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24C300B-6CDA-4D49-8D42-624C1E5A1B31}"/>
              </a:ext>
            </a:extLst>
          </p:cNvPr>
          <p:cNvSpPr/>
          <p:nvPr/>
        </p:nvSpPr>
        <p:spPr>
          <a:xfrm>
            <a:off x="212270" y="2757055"/>
            <a:ext cx="3694711" cy="802574"/>
          </a:xfrm>
          <a:prstGeom prst="wedgeRoundRectCallout">
            <a:avLst>
              <a:gd name="adj1" fmla="val 57545"/>
              <a:gd name="adj2" fmla="val 35457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ここは</a:t>
            </a:r>
            <a:r>
              <a:rPr kumimoji="1" lang="en-US" altLang="ja-JP" sz="2000" dirty="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〜</a:t>
            </a:r>
            <a:r>
              <a:rPr kumimoji="1" lang="ja-JP" altLang="en-US" sz="200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です！（</a:t>
            </a:r>
            <a:r>
              <a:rPr kumimoji="1" lang="en-US" altLang="ja-JP" sz="2000" dirty="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URL</a:t>
            </a:r>
            <a:r>
              <a:rPr kumimoji="1" lang="ja-JP" altLang="en-US" sz="200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送信）</a:t>
            </a:r>
            <a:endParaRPr kumimoji="1" lang="ja-JP" altLang="en-US" sz="2000" dirty="0">
              <a:solidFill>
                <a:srgbClr val="F96F07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8" name="吹き出し: 角を丸めた四角形 4">
            <a:extLst>
              <a:ext uri="{FF2B5EF4-FFF2-40B4-BE49-F238E27FC236}">
                <a16:creationId xmlns:a16="http://schemas.microsoft.com/office/drawing/2014/main" id="{7FC3CC75-16EF-8C4D-9B85-07CF0A82FF5A}"/>
              </a:ext>
            </a:extLst>
          </p:cNvPr>
          <p:cNvSpPr/>
          <p:nvPr/>
        </p:nvSpPr>
        <p:spPr>
          <a:xfrm>
            <a:off x="4931228" y="3781636"/>
            <a:ext cx="4212772" cy="811145"/>
          </a:xfrm>
          <a:prstGeom prst="wedgeRoundRectCallout">
            <a:avLst>
              <a:gd name="adj1" fmla="val 42194"/>
              <a:gd name="adj2" fmla="val 75491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今日の番組表は？</a:t>
            </a:r>
            <a:endParaRPr kumimoji="1" lang="ja-JP" altLang="en-US" sz="2000" dirty="0">
              <a:solidFill>
                <a:srgbClr val="F96F07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吹き出し: 角を丸めた四角形 6">
            <a:extLst>
              <a:ext uri="{FF2B5EF4-FFF2-40B4-BE49-F238E27FC236}">
                <a16:creationId xmlns:a16="http://schemas.microsoft.com/office/drawing/2014/main" id="{B0601F79-E35C-AB4E-B8EB-4888177F38AE}"/>
              </a:ext>
            </a:extLst>
          </p:cNvPr>
          <p:cNvSpPr/>
          <p:nvPr/>
        </p:nvSpPr>
        <p:spPr>
          <a:xfrm>
            <a:off x="5490853" y="5319818"/>
            <a:ext cx="3363686" cy="811145"/>
          </a:xfrm>
          <a:prstGeom prst="wedgeRoundRectCallout">
            <a:avLst>
              <a:gd name="adj1" fmla="val -43367"/>
              <a:gd name="adj2" fmla="val -68733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番組表を送信します！</a:t>
            </a:r>
            <a:endParaRPr kumimoji="1" lang="ja-JP" altLang="en-US" sz="2000" dirty="0">
              <a:solidFill>
                <a:srgbClr val="F96F07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370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3BD886C-F0FC-47D2-8DA2-13299EBC1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6679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084293-66DA-4880-AC98-9A10106C4782}"/>
              </a:ext>
            </a:extLst>
          </p:cNvPr>
          <p:cNvSpPr txBox="1"/>
          <p:nvPr/>
        </p:nvSpPr>
        <p:spPr>
          <a:xfrm>
            <a:off x="3073790" y="179456"/>
            <a:ext cx="2996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② </a:t>
            </a:r>
            <a:r>
              <a:rPr kumimoji="1" lang="en-US" altLang="ja-JP" sz="4000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Approach</a:t>
            </a:r>
            <a:endParaRPr kumimoji="1" lang="ja-JP" altLang="en-US" sz="4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5ED38ED-7ECF-4C18-A3A8-E0EF7A58F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04" y="1406769"/>
            <a:ext cx="8568791" cy="52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1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3BD886C-F0FC-47D2-8DA2-13299EBC1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69"/>
            <a:ext cx="9144000" cy="1066799"/>
          </a:xfrm>
          <a:prstGeom prst="rect">
            <a:avLst/>
          </a:prstGeom>
        </p:spPr>
      </p:pic>
      <p:pic>
        <p:nvPicPr>
          <p:cNvPr id="2050" name="Picture 2" descr="ãAlexaãã®ç»åæ¤ç´¢çµæ">
            <a:extLst>
              <a:ext uri="{FF2B5EF4-FFF2-40B4-BE49-F238E27FC236}">
                <a16:creationId xmlns:a16="http://schemas.microsoft.com/office/drawing/2014/main" id="{4C425F6D-BC28-47F0-A034-56D73187B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798"/>
            <a:ext cx="9144000" cy="579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7D84542-37A5-41ED-8337-62A5408A8738}"/>
              </a:ext>
            </a:extLst>
          </p:cNvPr>
          <p:cNvSpPr/>
          <p:nvPr/>
        </p:nvSpPr>
        <p:spPr>
          <a:xfrm>
            <a:off x="0" y="6488668"/>
            <a:ext cx="2249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/>
              <a:t>画像</a:t>
            </a:r>
            <a:r>
              <a:rPr lang="en-US" altLang="ja-JP" sz="1400" dirty="0"/>
              <a:t>:https://www.cnet.com</a:t>
            </a:r>
            <a:endParaRPr lang="ja-JP" altLang="en-US" sz="1400" dirty="0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41A27679-F779-41DB-A74F-730AE2F263BB}"/>
              </a:ext>
            </a:extLst>
          </p:cNvPr>
          <p:cNvSpPr/>
          <p:nvPr/>
        </p:nvSpPr>
        <p:spPr>
          <a:xfrm>
            <a:off x="527462" y="1568682"/>
            <a:ext cx="4212772" cy="811145"/>
          </a:xfrm>
          <a:prstGeom prst="wedgeRoundRectCallout">
            <a:avLst>
              <a:gd name="adj1" fmla="val -58440"/>
              <a:gd name="adj2" fmla="val 37915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野球選手の出身情報教えて！</a:t>
            </a:r>
            <a:endParaRPr kumimoji="1" lang="ja-JP" altLang="en-US" sz="2000" dirty="0">
              <a:solidFill>
                <a:srgbClr val="F96F07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24C300B-6CDA-4D49-8D42-624C1E5A1B31}"/>
              </a:ext>
            </a:extLst>
          </p:cNvPr>
          <p:cNvSpPr/>
          <p:nvPr/>
        </p:nvSpPr>
        <p:spPr>
          <a:xfrm>
            <a:off x="212271" y="2748484"/>
            <a:ext cx="3363686" cy="811145"/>
          </a:xfrm>
          <a:prstGeom prst="wedgeRoundRectCallout">
            <a:avLst>
              <a:gd name="adj1" fmla="val 57545"/>
              <a:gd name="adj2" fmla="val 35457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？？？</a:t>
            </a:r>
            <a:endParaRPr kumimoji="1" lang="en-US" altLang="ja-JP" sz="2000" dirty="0">
              <a:solidFill>
                <a:srgbClr val="F96F07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8" name="吹き出し: 角を丸めた四角形 4">
            <a:extLst>
              <a:ext uri="{FF2B5EF4-FFF2-40B4-BE49-F238E27FC236}">
                <a16:creationId xmlns:a16="http://schemas.microsoft.com/office/drawing/2014/main" id="{7FC3CC75-16EF-8C4D-9B85-07CF0A82FF5A}"/>
              </a:ext>
            </a:extLst>
          </p:cNvPr>
          <p:cNvSpPr/>
          <p:nvPr/>
        </p:nvSpPr>
        <p:spPr>
          <a:xfrm>
            <a:off x="4931228" y="3781636"/>
            <a:ext cx="4212772" cy="811145"/>
          </a:xfrm>
          <a:prstGeom prst="wedgeRoundRectCallout">
            <a:avLst>
              <a:gd name="adj1" fmla="val 42194"/>
              <a:gd name="adj2" fmla="val 75491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他の球場の様子は？？</a:t>
            </a:r>
            <a:endParaRPr kumimoji="1" lang="ja-JP" altLang="en-US" sz="2000" dirty="0">
              <a:solidFill>
                <a:srgbClr val="F96F07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9" name="吹き出し: 角を丸めた四角形 6">
            <a:extLst>
              <a:ext uri="{FF2B5EF4-FFF2-40B4-BE49-F238E27FC236}">
                <a16:creationId xmlns:a16="http://schemas.microsoft.com/office/drawing/2014/main" id="{B0601F79-E35C-AB4E-B8EB-4888177F38AE}"/>
              </a:ext>
            </a:extLst>
          </p:cNvPr>
          <p:cNvSpPr/>
          <p:nvPr/>
        </p:nvSpPr>
        <p:spPr>
          <a:xfrm>
            <a:off x="5490853" y="5319818"/>
            <a:ext cx="3363686" cy="811145"/>
          </a:xfrm>
          <a:prstGeom prst="wedgeRoundRectCallout">
            <a:avLst>
              <a:gd name="adj1" fmla="val -43367"/>
              <a:gd name="adj2" fmla="val -68733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？？？</a:t>
            </a:r>
            <a:endParaRPr kumimoji="1" lang="ja-JP" altLang="en-US" sz="2000" dirty="0">
              <a:solidFill>
                <a:srgbClr val="F96F07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F7951-A646-8842-9601-6111E83BBAE2}"/>
              </a:ext>
            </a:extLst>
          </p:cNvPr>
          <p:cNvSpPr txBox="1"/>
          <p:nvPr/>
        </p:nvSpPr>
        <p:spPr>
          <a:xfrm>
            <a:off x="4049980" y="195314"/>
            <a:ext cx="2881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>
                <a:latin typeface="MS Gothic" panose="020B0609070205080204" pitchFamily="49" charset="-128"/>
                <a:ea typeface="MS Gothic" panose="020B0609070205080204" pitchFamily="49" charset="-128"/>
              </a:rPr>
              <a:t>デモ</a:t>
            </a:r>
            <a:endParaRPr lang="en-US" sz="36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823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2FA2444-DB9C-4007-937B-118808C07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06679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A6F81C-D814-4ECA-AA94-A06B7CBE0DCC}"/>
              </a:ext>
            </a:extLst>
          </p:cNvPr>
          <p:cNvSpPr txBox="1"/>
          <p:nvPr/>
        </p:nvSpPr>
        <p:spPr>
          <a:xfrm>
            <a:off x="2757269" y="175659"/>
            <a:ext cx="5008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③</a:t>
            </a:r>
            <a:r>
              <a:rPr kumimoji="1" lang="ja-JP" altLang="en-US" sz="3200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en-US" altLang="ja-JP" sz="4000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Future</a:t>
            </a:r>
            <a:r>
              <a:rPr kumimoji="1" lang="en-US" altLang="ja-JP" sz="3200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en-US" altLang="ja-JP" sz="4000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Work</a:t>
            </a:r>
            <a:endParaRPr kumimoji="1" lang="ja-JP" altLang="en-US" sz="4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40360C-7F2F-4525-AD2D-3E90DD47F94D}"/>
              </a:ext>
            </a:extLst>
          </p:cNvPr>
          <p:cNvSpPr txBox="1"/>
          <p:nvPr/>
        </p:nvSpPr>
        <p:spPr>
          <a:xfrm>
            <a:off x="571500" y="1600200"/>
            <a:ext cx="81969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デモ</a:t>
            </a:r>
            <a:r>
              <a:rPr kumimoji="1" lang="ja-JP" altLang="en-US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をしてみて難しかった点</a:t>
            </a:r>
            <a:endParaRPr kumimoji="1" lang="en-US" altLang="ja-JP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　・時間取得</a:t>
            </a:r>
            <a:endParaRPr kumimoji="1" lang="en-US" altLang="ja-JP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　・</a:t>
            </a:r>
            <a:r>
              <a:rPr kumimoji="1" lang="en-US" altLang="ja-JP" sz="2400" dirty="0">
                <a:latin typeface="MS Gothic" panose="020B0609070205080204" pitchFamily="49" charset="-128"/>
                <a:ea typeface="MS Gothic" panose="020B0609070205080204" pitchFamily="49" charset="-128"/>
              </a:rPr>
              <a:t>VUI</a:t>
            </a:r>
            <a:r>
              <a:rPr kumimoji="1" lang="ja-JP" altLang="en-US" sz="2400">
                <a:latin typeface="MS Gothic" panose="020B0609070205080204" pitchFamily="49" charset="-128"/>
                <a:ea typeface="MS Gothic" panose="020B0609070205080204" pitchFamily="49" charset="-128"/>
              </a:rPr>
              <a:t>（人間らしい会話）</a:t>
            </a:r>
            <a:endParaRPr kumimoji="1" lang="en-US" altLang="ja-JP" sz="24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kumimoji="1"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endParaRPr kumimoji="1" lang="ja-JP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E89C92D7-6FB2-426E-89D8-34D926E6C56B}"/>
              </a:ext>
            </a:extLst>
          </p:cNvPr>
          <p:cNvSpPr/>
          <p:nvPr/>
        </p:nvSpPr>
        <p:spPr>
          <a:xfrm rot="5400000">
            <a:off x="4351563" y="2919881"/>
            <a:ext cx="636814" cy="76744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2AA265-A40E-4F15-BF38-6CCD1F3E9217}"/>
              </a:ext>
            </a:extLst>
          </p:cNvPr>
          <p:cNvSpPr txBox="1"/>
          <p:nvPr/>
        </p:nvSpPr>
        <p:spPr>
          <a:xfrm>
            <a:off x="766781" y="4247574"/>
            <a:ext cx="85738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Cookie</a:t>
            </a:r>
            <a:r>
              <a:rPr kumimoji="1" lang="ja-JP" altLang="en-US" sz="280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を持つことにより、「さっきの」</a:t>
            </a:r>
            <a:endParaRPr kumimoji="1" lang="en-US" altLang="ja-JP" sz="2800" dirty="0">
              <a:solidFill>
                <a:srgbClr val="F96F07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280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「あの」という過去のワードでの</a:t>
            </a:r>
            <a:r>
              <a:rPr kumimoji="1" lang="en-US" altLang="ja-JP" sz="2800" dirty="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VUI</a:t>
            </a:r>
          </a:p>
          <a:p>
            <a:endParaRPr kumimoji="1" lang="en-US" altLang="ja-JP" sz="2800" dirty="0">
              <a:solidFill>
                <a:srgbClr val="F96F07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2800">
                <a:solidFill>
                  <a:srgbClr val="F96F07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動画解析によるリアルタイム性の確保、自動化</a:t>
            </a:r>
            <a:endParaRPr kumimoji="1" lang="en-US" altLang="ja-JP" sz="2800" dirty="0">
              <a:solidFill>
                <a:srgbClr val="F96F07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9198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空 が含まれている画像&#10;&#10;自動的に生成された説明">
            <a:extLst>
              <a:ext uri="{FF2B5EF4-FFF2-40B4-BE49-F238E27FC236}">
                <a16:creationId xmlns:a16="http://schemas.microsoft.com/office/drawing/2014/main" id="{C879ADFF-E7FF-4194-BBD3-509E4D3E7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7EA168B-2CB5-4C5D-9B1D-21F35CD52B41}"/>
              </a:ext>
            </a:extLst>
          </p:cNvPr>
          <p:cNvSpPr/>
          <p:nvPr/>
        </p:nvSpPr>
        <p:spPr>
          <a:xfrm>
            <a:off x="4479635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ja-JP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441AABB-6578-4EC3-8AF9-DD57E605A0E1}"/>
              </a:ext>
            </a:extLst>
          </p:cNvPr>
          <p:cNvSpPr/>
          <p:nvPr/>
        </p:nvSpPr>
        <p:spPr>
          <a:xfrm>
            <a:off x="2347675" y="2875002"/>
            <a:ext cx="444865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MS Gothic" panose="020B0609070205080204" pitchFamily="49" charset="-128"/>
                <a:ea typeface="MS Gothic" panose="020B0609070205080204" pitchFamily="49" charset="-128"/>
              </a:rPr>
              <a:t>Thank you!</a:t>
            </a:r>
            <a:endParaRPr lang="ja-JP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41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</TotalTime>
  <Words>467</Words>
  <Application>Microsoft Macintosh PowerPoint</Application>
  <PresentationFormat>On-screen Show (4:3)</PresentationFormat>
  <Paragraphs>101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MS Gothic</vt:lpstr>
      <vt:lpstr>游ゴシック</vt:lpstr>
      <vt:lpstr>游ゴシック Light</vt:lpstr>
      <vt:lpstr>Arial</vt:lpstr>
      <vt:lpstr>Calibri</vt:lpstr>
      <vt:lpstr>Calibri Light</vt:lpstr>
      <vt:lpstr>Office テーマ</vt:lpstr>
      <vt:lpstr>Alexa  Hackathon </vt:lpstr>
      <vt:lpstr>本日の流れ…</vt:lpstr>
      <vt:lpstr>① Needs</vt:lpstr>
      <vt:lpstr>① Needs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  hackathon </dc:title>
  <dc:creator>外園 真</dc:creator>
  <cp:lastModifiedBy>松本　興樹</cp:lastModifiedBy>
  <cp:revision>17</cp:revision>
  <dcterms:created xsi:type="dcterms:W3CDTF">2019-06-17T06:29:29Z</dcterms:created>
  <dcterms:modified xsi:type="dcterms:W3CDTF">2019-06-20T12:23:07Z</dcterms:modified>
</cp:coreProperties>
</file>