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6"/>
  </p:notesMasterIdLst>
  <p:sldIdLst>
    <p:sldId id="270" r:id="rId2"/>
    <p:sldId id="271" r:id="rId3"/>
    <p:sldId id="272" r:id="rId4"/>
    <p:sldId id="273"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27" autoAdjust="0"/>
    <p:restoredTop sz="94660"/>
  </p:normalViewPr>
  <p:slideViewPr>
    <p:cSldViewPr snapToGrid="0">
      <p:cViewPr varScale="1">
        <p:scale>
          <a:sx n="82" d="100"/>
          <a:sy n="82" d="100"/>
        </p:scale>
        <p:origin x="17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56E8C-A22A-EF40-A262-4F49A531DA04}" type="datetimeFigureOut">
              <a:rPr kumimoji="1" lang="ja-JP" altLang="en-US" smtClean="0"/>
              <a:t>2021/1/20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196FA-4997-E34A-9D4C-4779B1C15C53}" type="slidenum">
              <a:rPr kumimoji="1" lang="ja-JP" altLang="en-US" smtClean="0"/>
              <a:t>‹#›</a:t>
            </a:fld>
            <a:endParaRPr kumimoji="1" lang="ja-JP" altLang="en-US"/>
          </a:p>
        </p:txBody>
      </p:sp>
    </p:spTree>
    <p:extLst>
      <p:ext uri="{BB962C8B-B14F-4D97-AF65-F5344CB8AC3E}">
        <p14:creationId xmlns:p14="http://schemas.microsoft.com/office/powerpoint/2010/main" val="339953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latin typeface="Calibri"/>
                <a:ea typeface="游ゴシック"/>
                <a:cs typeface="Calibri"/>
              </a:rPr>
              <a:t>目標は達成することができています</a:t>
            </a:r>
            <a:r>
              <a:rPr lang="en-US" altLang="ja-JP" dirty="0">
                <a:latin typeface="Calibri"/>
                <a:ea typeface="游ゴシック"/>
                <a:cs typeface="Calibri"/>
              </a:rPr>
              <a:t>。</a:t>
            </a:r>
          </a:p>
          <a:p>
            <a:r>
              <a:rPr lang="en-US" altLang="ja-JP" dirty="0" err="1">
                <a:latin typeface="Calibri"/>
                <a:ea typeface="游ゴシック"/>
                <a:cs typeface="Calibri"/>
              </a:rPr>
              <a:t>どのようなツイートしたかを説明する程で作りました</a:t>
            </a:r>
            <a:r>
              <a:rPr lang="en-US" altLang="ja-JP" dirty="0">
                <a:latin typeface="Calibri"/>
                <a:ea typeface="游ゴシック"/>
                <a:cs typeface="Calibri"/>
              </a:rPr>
              <a:t>。</a:t>
            </a:r>
          </a:p>
          <a:p>
            <a:endParaRPr lang="en-US" altLang="ja-JP"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BC938693-AB9A-416A-801E-0AC5CF8A5462}" type="slidenum">
              <a:rPr kumimoji="1" lang="en-US" altLang="ja-JP"/>
              <a:t>1</a:t>
            </a:fld>
            <a:endParaRPr kumimoji="1" lang="ja-JP" altLang="en-US"/>
          </a:p>
        </p:txBody>
      </p:sp>
    </p:spTree>
    <p:extLst>
      <p:ext uri="{BB962C8B-B14F-4D97-AF65-F5344CB8AC3E}">
        <p14:creationId xmlns:p14="http://schemas.microsoft.com/office/powerpoint/2010/main" val="35097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目標達成できず。</a:t>
            </a:r>
          </a:p>
          <a:p>
            <a:r>
              <a:rPr lang="ja-JP" altLang="en-US">
                <a:latin typeface="Calibri"/>
                <a:ea typeface="游ゴシック"/>
                <a:cs typeface="Calibri"/>
              </a:rPr>
              <a:t>最高でも30超えていないです。</a:t>
            </a:r>
          </a:p>
          <a:p>
            <a:r>
              <a:rPr lang="ja-JP" altLang="en-US">
                <a:latin typeface="Calibri"/>
                <a:ea typeface="游ゴシック"/>
                <a:cs typeface="Calibri"/>
              </a:rPr>
              <a:t>良質なシステム作りは、やっていることが多すぎたのでまとめてこのような表記にしてます。</a:t>
            </a:r>
          </a:p>
          <a:p>
            <a:r>
              <a:rPr lang="ja-JP" altLang="en-US">
                <a:latin typeface="Calibri"/>
                <a:ea typeface="游ゴシック"/>
                <a:cs typeface="Calibri"/>
              </a:rPr>
              <a:t>どういうのがあるかというと、SearchConsoleとかぶりますが、タイトル選定や無駄なソースコード削除など。</a:t>
            </a:r>
          </a:p>
          <a:p>
            <a:r>
              <a:rPr lang="ja-JP" altLang="en-US">
                <a:latin typeface="Calibri"/>
                <a:ea typeface="游ゴシック"/>
                <a:cs typeface="Calibri"/>
              </a:rPr>
              <a:t>SEO対策設計書にあると思うので、そこから好きに選んでもらっても大丈夫です。</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BC938693-AB9A-416A-801E-0AC5CF8A5462}" type="slidenum">
              <a:rPr kumimoji="1" lang="en-US" altLang="ja-JP"/>
              <a:t>2</a:t>
            </a:fld>
            <a:endParaRPr kumimoji="1" lang="ja-JP" altLang="en-US"/>
          </a:p>
        </p:txBody>
      </p:sp>
    </p:spTree>
    <p:extLst>
      <p:ext uri="{BB962C8B-B14F-4D97-AF65-F5344CB8AC3E}">
        <p14:creationId xmlns:p14="http://schemas.microsoft.com/office/powerpoint/2010/main" val="384053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平均掲載順位は目標達成できています。</a:t>
            </a:r>
            <a:endParaRPr lang="ja-JP" altLang="en-US" dirty="0">
              <a:latin typeface="Calibri"/>
              <a:ea typeface="游ゴシック"/>
              <a:cs typeface="Calibri"/>
            </a:endParaRPr>
          </a:p>
          <a:p>
            <a:r>
              <a:rPr lang="ja-JP" altLang="en-US">
                <a:latin typeface="Calibri"/>
                <a:ea typeface="游ゴシック"/>
                <a:cs typeface="Calibri"/>
              </a:rPr>
              <a:t>検索するキーワードによっては達成できていないので、そこは自由に言ってもらって大丈夫です。</a:t>
            </a:r>
          </a:p>
          <a:p>
            <a:r>
              <a:rPr lang="ja-JP" altLang="en-US">
                <a:latin typeface="Calibri"/>
                <a:ea typeface="游ゴシック"/>
                <a:cs typeface="Calibri"/>
              </a:rPr>
              <a:t>やってきたことに関しては、前スライドと同様SEO対策設計書にあります。例としてキーワード埋め込み、タイトル選定をあげさせてもらっています。</a:t>
            </a:r>
          </a:p>
          <a:p>
            <a:r>
              <a:rPr lang="ja-JP" altLang="en-US">
                <a:latin typeface="Calibri"/>
                <a:ea typeface="游ゴシック"/>
                <a:cs typeface="Calibri"/>
              </a:rPr>
              <a:t>クリック数が少ないのは、ツイッターからが多いため？</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BC938693-AB9A-416A-801E-0AC5CF8A5462}" type="slidenum">
              <a:rPr kumimoji="1" lang="en-US" altLang="ja-JP"/>
              <a:t>3</a:t>
            </a:fld>
            <a:endParaRPr kumimoji="1" lang="ja-JP" altLang="en-US"/>
          </a:p>
        </p:txBody>
      </p:sp>
    </p:spTree>
    <p:extLst>
      <p:ext uri="{BB962C8B-B14F-4D97-AF65-F5344CB8AC3E}">
        <p14:creationId xmlns:p14="http://schemas.microsoft.com/office/powerpoint/2010/main" val="277678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片方は目標達成</a:t>
            </a:r>
          </a:p>
          <a:p>
            <a:r>
              <a:rPr lang="ja-JP" altLang="en-US">
                <a:latin typeface="Calibri"/>
                <a:ea typeface="游ゴシック"/>
                <a:cs typeface="Calibri"/>
              </a:rPr>
              <a:t>やってきたことのetcはPageSpeedInsightsの下にある一覧です。</a:t>
            </a:r>
            <a:endParaRPr lang="ja-JP" altLang="en-US" dirty="0">
              <a:latin typeface="Calibri"/>
              <a:ea typeface="游ゴシック"/>
              <a:cs typeface="Calibri"/>
            </a:endParaRPr>
          </a:p>
          <a:p>
            <a:r>
              <a:rPr lang="ja-JP" altLang="en-US">
                <a:latin typeface="Calibri"/>
                <a:ea typeface="游ゴシック"/>
                <a:cs typeface="Calibri"/>
              </a:rPr>
              <a:t>例えば、効率的な画像フォーマット、テキスト圧縮化などがあります。</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BC938693-AB9A-416A-801E-0AC5CF8A5462}" type="slidenum">
              <a:rPr kumimoji="1" lang="en-US" altLang="ja-JP"/>
              <a:t>4</a:t>
            </a:fld>
            <a:endParaRPr kumimoji="1" lang="ja-JP" altLang="en-US"/>
          </a:p>
        </p:txBody>
      </p:sp>
    </p:spTree>
    <p:extLst>
      <p:ext uri="{BB962C8B-B14F-4D97-AF65-F5344CB8AC3E}">
        <p14:creationId xmlns:p14="http://schemas.microsoft.com/office/powerpoint/2010/main" val="92771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810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698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183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3078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035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614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5661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457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43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751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761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9194309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60BAE-A902-4C01-9337-A14BAD3D0AB7}"/>
              </a:ext>
            </a:extLst>
          </p:cNvPr>
          <p:cNvSpPr>
            <a:spLocks noGrp="1"/>
          </p:cNvSpPr>
          <p:nvPr>
            <p:ph type="title"/>
          </p:nvPr>
        </p:nvSpPr>
        <p:spPr>
          <a:xfrm>
            <a:off x="838200" y="365125"/>
            <a:ext cx="5261811" cy="1345615"/>
          </a:xfrm>
        </p:spPr>
        <p:txBody>
          <a:bodyPr/>
          <a:lstStyle/>
          <a:p>
            <a:r>
              <a:rPr lang="ja-JP" altLang="en-US">
                <a:latin typeface="Yu Gothic Light"/>
                <a:ea typeface="Yu Gothic Light"/>
                <a:cs typeface="Calibri Light"/>
              </a:rPr>
              <a:t>Twitter</a:t>
            </a:r>
          </a:p>
        </p:txBody>
      </p:sp>
      <p:sp>
        <p:nvSpPr>
          <p:cNvPr id="3" name="コンテンツ プレースホルダー 2">
            <a:extLst>
              <a:ext uri="{FF2B5EF4-FFF2-40B4-BE49-F238E27FC236}">
                <a16:creationId xmlns:a16="http://schemas.microsoft.com/office/drawing/2014/main" id="{0E9A404B-1FEE-48C4-8334-9071C9532BF2}"/>
              </a:ext>
            </a:extLst>
          </p:cNvPr>
          <p:cNvSpPr>
            <a:spLocks noGrp="1"/>
          </p:cNvSpPr>
          <p:nvPr>
            <p:ph idx="1"/>
          </p:nvPr>
        </p:nvSpPr>
        <p:spPr>
          <a:xfrm>
            <a:off x="838200" y="1825625"/>
            <a:ext cx="5261811" cy="4351338"/>
          </a:xfrm>
        </p:spPr>
        <p:txBody>
          <a:bodyPr vert="horz" lIns="91440" tIns="45720" rIns="91440" bIns="45720" rtlCol="0" anchor="t">
            <a:normAutofit/>
          </a:bodyPr>
          <a:lstStyle/>
          <a:p>
            <a:r>
              <a:rPr lang="ja-JP" altLang="en-US">
                <a:latin typeface="Yu Gothic"/>
                <a:ea typeface="Yu Gothic"/>
                <a:cs typeface="Calibri"/>
              </a:rPr>
              <a:t>目標</a:t>
            </a:r>
          </a:p>
          <a:p>
            <a:pPr lvl="1">
              <a:lnSpc>
                <a:spcPct val="150000"/>
              </a:lnSpc>
            </a:pPr>
            <a:r>
              <a:rPr lang="ja-JP" altLang="en-US">
                <a:latin typeface="Yu Gothic"/>
                <a:ea typeface="Yu Gothic"/>
                <a:cs typeface="Calibri"/>
              </a:rPr>
              <a:t>フォロワー１０人</a:t>
            </a:r>
          </a:p>
          <a:p>
            <a:endParaRPr lang="ja-JP" altLang="en-US" dirty="0">
              <a:latin typeface="Yu Gothic"/>
              <a:ea typeface="Yu Gothic"/>
              <a:cs typeface="Calibri"/>
            </a:endParaRPr>
          </a:p>
          <a:p>
            <a:r>
              <a:rPr lang="ja-JP" altLang="en-US">
                <a:latin typeface="Yu Gothic"/>
                <a:ea typeface="Yu Gothic"/>
                <a:cs typeface="Calibri"/>
              </a:rPr>
              <a:t>やってきたこと</a:t>
            </a:r>
          </a:p>
          <a:p>
            <a:pPr lvl="1">
              <a:lnSpc>
                <a:spcPct val="150000"/>
              </a:lnSpc>
            </a:pPr>
            <a:r>
              <a:rPr lang="ja-JP" altLang="en-US">
                <a:latin typeface="Yu Gothic"/>
                <a:ea typeface="Yu Gothic"/>
                <a:cs typeface="Calibri"/>
              </a:rPr>
              <a:t>1日1ツイート</a:t>
            </a:r>
            <a:endParaRPr lang="ja-JP" altLang="en-US" dirty="0">
              <a:latin typeface="Yu Gothic"/>
              <a:ea typeface="Yu Gothic"/>
              <a:cs typeface="Calibri"/>
            </a:endParaRPr>
          </a:p>
        </p:txBody>
      </p:sp>
      <p:pic>
        <p:nvPicPr>
          <p:cNvPr id="5" name="図 5" descr="グラフィカル ユーザー インターフェイス, テキスト&#10;&#10;説明は自動で生成されたものです">
            <a:extLst>
              <a:ext uri="{FF2B5EF4-FFF2-40B4-BE49-F238E27FC236}">
                <a16:creationId xmlns:a16="http://schemas.microsoft.com/office/drawing/2014/main" id="{5726C710-8A24-43BB-86C7-C713BF086ACF}"/>
              </a:ext>
            </a:extLst>
          </p:cNvPr>
          <p:cNvPicPr>
            <a:picLocks noChangeAspect="1"/>
          </p:cNvPicPr>
          <p:nvPr/>
        </p:nvPicPr>
        <p:blipFill>
          <a:blip r:embed="rId3"/>
          <a:stretch>
            <a:fillRect/>
          </a:stretch>
        </p:blipFill>
        <p:spPr>
          <a:xfrm>
            <a:off x="6839459" y="1721140"/>
            <a:ext cx="3796292" cy="4465194"/>
          </a:xfrm>
          <a:prstGeom prst="rect">
            <a:avLst/>
          </a:prstGeom>
        </p:spPr>
      </p:pic>
    </p:spTree>
    <p:extLst>
      <p:ext uri="{BB962C8B-B14F-4D97-AF65-F5344CB8AC3E}">
        <p14:creationId xmlns:p14="http://schemas.microsoft.com/office/powerpoint/2010/main" val="177519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60BAE-A902-4C01-9337-A14BAD3D0AB7}"/>
              </a:ext>
            </a:extLst>
          </p:cNvPr>
          <p:cNvSpPr>
            <a:spLocks noGrp="1"/>
          </p:cNvSpPr>
          <p:nvPr>
            <p:ph type="title"/>
          </p:nvPr>
        </p:nvSpPr>
        <p:spPr>
          <a:xfrm>
            <a:off x="838200" y="365125"/>
            <a:ext cx="6936205" cy="1335589"/>
          </a:xfrm>
        </p:spPr>
        <p:txBody>
          <a:bodyPr/>
          <a:lstStyle/>
          <a:p>
            <a:r>
              <a:rPr lang="ja-JP" altLang="en-US">
                <a:latin typeface="Yu Gothic Light"/>
                <a:ea typeface="Yu Gothic Light"/>
                <a:cs typeface="Calibri Light"/>
              </a:rPr>
              <a:t>Googleアナリティクス</a:t>
            </a:r>
            <a:endParaRPr lang="ja-JP" altLang="en-US" dirty="0">
              <a:latin typeface="Calibri Light" panose="020F0302020204030204"/>
              <a:ea typeface="ＭＳ Ｐゴシック"/>
              <a:cs typeface="Calibri Light"/>
            </a:endParaRPr>
          </a:p>
        </p:txBody>
      </p:sp>
      <p:sp>
        <p:nvSpPr>
          <p:cNvPr id="3" name="コンテンツ プレースホルダー 2">
            <a:extLst>
              <a:ext uri="{FF2B5EF4-FFF2-40B4-BE49-F238E27FC236}">
                <a16:creationId xmlns:a16="http://schemas.microsoft.com/office/drawing/2014/main" id="{0E9A404B-1FEE-48C4-8334-9071C9532BF2}"/>
              </a:ext>
            </a:extLst>
          </p:cNvPr>
          <p:cNvSpPr>
            <a:spLocks noGrp="1"/>
          </p:cNvSpPr>
          <p:nvPr>
            <p:ph idx="1"/>
          </p:nvPr>
        </p:nvSpPr>
        <p:spPr>
          <a:xfrm>
            <a:off x="838200" y="1825625"/>
            <a:ext cx="6936205" cy="4361364"/>
          </a:xfrm>
        </p:spPr>
        <p:txBody>
          <a:bodyPr vert="horz" lIns="91440" tIns="45720" rIns="91440" bIns="45720" rtlCol="0" anchor="t">
            <a:normAutofit/>
          </a:bodyPr>
          <a:lstStyle/>
          <a:p>
            <a:r>
              <a:rPr lang="ja-JP" altLang="en-US">
                <a:latin typeface="Yu Gothic"/>
                <a:ea typeface="Yu Gothic"/>
                <a:cs typeface="Calibri"/>
              </a:rPr>
              <a:t>目標</a:t>
            </a:r>
          </a:p>
          <a:p>
            <a:pPr lvl="1">
              <a:lnSpc>
                <a:spcPct val="150000"/>
              </a:lnSpc>
            </a:pPr>
            <a:r>
              <a:rPr lang="ja-JP">
                <a:latin typeface="Yu Gothic"/>
                <a:ea typeface="Yu Gothic"/>
                <a:cs typeface="+mn-lt"/>
              </a:rPr>
              <a:t>ユーザー訪問数を1週間に20ずつ増やす</a:t>
            </a:r>
            <a:r>
              <a:rPr lang="ja-JP" altLang="en-US" dirty="0">
                <a:latin typeface="Yu Gothic"/>
                <a:ea typeface="Yu Gothic"/>
                <a:cs typeface="+mn-lt"/>
              </a:rPr>
              <a:t> </a:t>
            </a:r>
          </a:p>
          <a:p>
            <a:endParaRPr lang="ja-JP" altLang="en-US" dirty="0">
              <a:latin typeface="Yu Gothic"/>
              <a:ea typeface="Yu Gothic"/>
              <a:cs typeface="Calibri"/>
            </a:endParaRPr>
          </a:p>
          <a:p>
            <a:r>
              <a:rPr lang="ja-JP" altLang="en-US">
                <a:latin typeface="Yu Gothic"/>
                <a:ea typeface="Yu Gothic"/>
                <a:cs typeface="Calibri"/>
              </a:rPr>
              <a:t>やってきたこと</a:t>
            </a:r>
          </a:p>
          <a:p>
            <a:pPr lvl="1">
              <a:lnSpc>
                <a:spcPct val="150000"/>
              </a:lnSpc>
            </a:pPr>
            <a:r>
              <a:rPr lang="ja-JP" altLang="en-US">
                <a:latin typeface="Yu Gothic"/>
                <a:ea typeface="Yu Gothic"/>
                <a:cs typeface="Calibri"/>
              </a:rPr>
              <a:t>Twitterで宣伝</a:t>
            </a:r>
          </a:p>
          <a:p>
            <a:pPr lvl="1">
              <a:lnSpc>
                <a:spcPct val="150000"/>
              </a:lnSpc>
            </a:pPr>
            <a:r>
              <a:rPr lang="ja-JP" altLang="en-US">
                <a:latin typeface="Yu Gothic"/>
                <a:ea typeface="Yu Gothic"/>
                <a:cs typeface="Calibri"/>
              </a:rPr>
              <a:t>良質システム作り</a:t>
            </a:r>
            <a:endParaRPr lang="ja-JP" altLang="en-US" dirty="0">
              <a:latin typeface="Yu Gothic"/>
              <a:ea typeface="Yu Gothic"/>
              <a:cs typeface="Calibri"/>
            </a:endParaRPr>
          </a:p>
        </p:txBody>
      </p:sp>
      <p:pic>
        <p:nvPicPr>
          <p:cNvPr id="4" name="図 5" descr="グラフ, 折れ線グラフ&#10;&#10;説明は自動で生成されたものです">
            <a:extLst>
              <a:ext uri="{FF2B5EF4-FFF2-40B4-BE49-F238E27FC236}">
                <a16:creationId xmlns:a16="http://schemas.microsoft.com/office/drawing/2014/main" id="{F6569F5E-166A-44A4-AC9D-683EACB915D3}"/>
              </a:ext>
            </a:extLst>
          </p:cNvPr>
          <p:cNvPicPr>
            <a:picLocks noChangeAspect="1"/>
          </p:cNvPicPr>
          <p:nvPr/>
        </p:nvPicPr>
        <p:blipFill>
          <a:blip r:embed="rId3"/>
          <a:stretch>
            <a:fillRect/>
          </a:stretch>
        </p:blipFill>
        <p:spPr>
          <a:xfrm>
            <a:off x="5161613" y="3018070"/>
            <a:ext cx="6353331" cy="3502336"/>
          </a:xfrm>
          <a:prstGeom prst="rect">
            <a:avLst/>
          </a:prstGeom>
        </p:spPr>
      </p:pic>
    </p:spTree>
    <p:extLst>
      <p:ext uri="{BB962C8B-B14F-4D97-AF65-F5344CB8AC3E}">
        <p14:creationId xmlns:p14="http://schemas.microsoft.com/office/powerpoint/2010/main" val="50138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60BAE-A902-4C01-9337-A14BAD3D0AB7}"/>
              </a:ext>
            </a:extLst>
          </p:cNvPr>
          <p:cNvSpPr>
            <a:spLocks noGrp="1"/>
          </p:cNvSpPr>
          <p:nvPr>
            <p:ph type="title"/>
          </p:nvPr>
        </p:nvSpPr>
        <p:spPr>
          <a:xfrm>
            <a:off x="838200" y="365125"/>
            <a:ext cx="6595310" cy="1345615"/>
          </a:xfrm>
        </p:spPr>
        <p:txBody>
          <a:bodyPr/>
          <a:lstStyle/>
          <a:p>
            <a:r>
              <a:rPr lang="ja-JP" altLang="en-US">
                <a:latin typeface="Yu Gothic Light"/>
                <a:ea typeface="Yu Gothic Light"/>
                <a:cs typeface="Calibri Light"/>
              </a:rPr>
              <a:t>GoogleSearchConsole</a:t>
            </a:r>
            <a:endParaRPr lang="ja-JP" altLang="en-US" dirty="0">
              <a:latin typeface="Yu Gothic Light"/>
              <a:ea typeface="Yu Gothic Light"/>
              <a:cs typeface="Calibri Light"/>
            </a:endParaRPr>
          </a:p>
        </p:txBody>
      </p:sp>
      <p:sp>
        <p:nvSpPr>
          <p:cNvPr id="3" name="コンテンツ プレースホルダー 2">
            <a:extLst>
              <a:ext uri="{FF2B5EF4-FFF2-40B4-BE49-F238E27FC236}">
                <a16:creationId xmlns:a16="http://schemas.microsoft.com/office/drawing/2014/main" id="{0E9A404B-1FEE-48C4-8334-9071C9532BF2}"/>
              </a:ext>
            </a:extLst>
          </p:cNvPr>
          <p:cNvSpPr>
            <a:spLocks noGrp="1"/>
          </p:cNvSpPr>
          <p:nvPr>
            <p:ph idx="1"/>
          </p:nvPr>
        </p:nvSpPr>
        <p:spPr>
          <a:xfrm>
            <a:off x="838200" y="1825625"/>
            <a:ext cx="4379496" cy="4351338"/>
          </a:xfrm>
        </p:spPr>
        <p:txBody>
          <a:bodyPr vert="horz" lIns="91440" tIns="45720" rIns="91440" bIns="45720" rtlCol="0" anchor="t">
            <a:normAutofit/>
          </a:bodyPr>
          <a:lstStyle/>
          <a:p>
            <a:r>
              <a:rPr lang="ja-JP" altLang="en-US">
                <a:latin typeface="Yu Gothic"/>
                <a:ea typeface="Yu Gothic"/>
                <a:cs typeface="Calibri"/>
              </a:rPr>
              <a:t>目標</a:t>
            </a:r>
          </a:p>
          <a:p>
            <a:pPr lvl="1">
              <a:lnSpc>
                <a:spcPct val="150000"/>
              </a:lnSpc>
            </a:pPr>
            <a:r>
              <a:rPr lang="ja-JP">
                <a:latin typeface="Yu Gothic"/>
                <a:ea typeface="Yu Gothic"/>
                <a:cs typeface="+mn-lt"/>
              </a:rPr>
              <a:t>検索結果の5ページ以内</a:t>
            </a:r>
            <a:endParaRPr lang="ja-JP">
              <a:latin typeface="Yu Gothic"/>
              <a:ea typeface="Yu Gothic"/>
            </a:endParaRPr>
          </a:p>
          <a:p>
            <a:endParaRPr lang="ja-JP" altLang="en-US" dirty="0">
              <a:latin typeface="Yu Gothic"/>
              <a:ea typeface="Yu Gothic"/>
              <a:cs typeface="Calibri"/>
            </a:endParaRPr>
          </a:p>
          <a:p>
            <a:r>
              <a:rPr lang="ja-JP" altLang="en-US">
                <a:latin typeface="Yu Gothic"/>
                <a:ea typeface="Yu Gothic"/>
                <a:cs typeface="Calibri"/>
              </a:rPr>
              <a:t>やってきたこと</a:t>
            </a:r>
          </a:p>
          <a:p>
            <a:pPr lvl="1">
              <a:lnSpc>
                <a:spcPct val="150000"/>
              </a:lnSpc>
            </a:pPr>
            <a:r>
              <a:rPr lang="ja-JP" altLang="en-US">
                <a:latin typeface="Yu Gothic"/>
                <a:ea typeface="Yu Gothic"/>
                <a:cs typeface="Calibri"/>
              </a:rPr>
              <a:t>キーワード埋め込み</a:t>
            </a:r>
          </a:p>
          <a:p>
            <a:pPr lvl="1">
              <a:lnSpc>
                <a:spcPct val="150000"/>
              </a:lnSpc>
            </a:pPr>
            <a:r>
              <a:rPr lang="ja-JP" altLang="en-US">
                <a:latin typeface="Yu Gothic"/>
                <a:ea typeface="Yu Gothic"/>
                <a:cs typeface="Calibri"/>
              </a:rPr>
              <a:t>タイトル選定</a:t>
            </a:r>
          </a:p>
          <a:p>
            <a:pPr lvl="1">
              <a:lnSpc>
                <a:spcPct val="150000"/>
              </a:lnSpc>
            </a:pPr>
            <a:r>
              <a:rPr lang="ja-JP" altLang="en-US">
                <a:latin typeface="Yu Gothic"/>
                <a:ea typeface="Yu Gothic"/>
                <a:cs typeface="Calibri"/>
              </a:rPr>
              <a:t>etc</a:t>
            </a:r>
            <a:endParaRPr lang="ja-JP" altLang="en-US" dirty="0">
              <a:latin typeface="Yu Gothic"/>
              <a:ea typeface="Yu Gothic"/>
              <a:cs typeface="Calibri"/>
            </a:endParaRPr>
          </a:p>
          <a:p>
            <a:pPr marL="457200" lvl="1" indent="0">
              <a:buNone/>
            </a:pPr>
            <a:endParaRPr lang="ja-JP" altLang="en-US" dirty="0">
              <a:ea typeface="ＭＳ Ｐゴシック"/>
              <a:cs typeface="Calibri"/>
            </a:endParaRPr>
          </a:p>
        </p:txBody>
      </p:sp>
      <p:pic>
        <p:nvPicPr>
          <p:cNvPr id="4" name="図 5" descr="グラフィカル ユーザー インターフェイス, グラフ&#10;&#10;説明は自動で生成されたものです">
            <a:extLst>
              <a:ext uri="{FF2B5EF4-FFF2-40B4-BE49-F238E27FC236}">
                <a16:creationId xmlns:a16="http://schemas.microsoft.com/office/drawing/2014/main" id="{C1200499-9BD0-4AFE-9315-C0F56A1565A8}"/>
              </a:ext>
            </a:extLst>
          </p:cNvPr>
          <p:cNvPicPr>
            <a:picLocks noChangeAspect="1"/>
          </p:cNvPicPr>
          <p:nvPr/>
        </p:nvPicPr>
        <p:blipFill>
          <a:blip r:embed="rId3"/>
          <a:stretch>
            <a:fillRect/>
          </a:stretch>
        </p:blipFill>
        <p:spPr>
          <a:xfrm>
            <a:off x="5074005" y="3238147"/>
            <a:ext cx="7027888" cy="2933320"/>
          </a:xfrm>
          <a:prstGeom prst="rect">
            <a:avLst/>
          </a:prstGeom>
        </p:spPr>
      </p:pic>
    </p:spTree>
    <p:extLst>
      <p:ext uri="{BB962C8B-B14F-4D97-AF65-F5344CB8AC3E}">
        <p14:creationId xmlns:p14="http://schemas.microsoft.com/office/powerpoint/2010/main" val="193887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60BAE-A902-4C01-9337-A14BAD3D0AB7}"/>
              </a:ext>
            </a:extLst>
          </p:cNvPr>
          <p:cNvSpPr>
            <a:spLocks noGrp="1"/>
          </p:cNvSpPr>
          <p:nvPr>
            <p:ph type="title"/>
          </p:nvPr>
        </p:nvSpPr>
        <p:spPr>
          <a:xfrm>
            <a:off x="838200" y="365125"/>
            <a:ext cx="5261811" cy="1345615"/>
          </a:xfrm>
        </p:spPr>
        <p:txBody>
          <a:bodyPr/>
          <a:lstStyle/>
          <a:p>
            <a:r>
              <a:rPr lang="ja-JP">
                <a:latin typeface="Yu Gothic Light"/>
                <a:ea typeface="Yu Gothic Light"/>
                <a:cs typeface="+mj-lt"/>
              </a:rPr>
              <a:t>Page</a:t>
            </a:r>
            <a:r>
              <a:rPr lang="ja-JP" altLang="en-US" dirty="0">
                <a:latin typeface="Yu Gothic Light"/>
                <a:ea typeface="Yu Gothic Light"/>
                <a:cs typeface="+mj-lt"/>
              </a:rPr>
              <a:t> </a:t>
            </a:r>
            <a:r>
              <a:rPr lang="ja-JP">
                <a:latin typeface="Yu Gothic Light"/>
                <a:ea typeface="Yu Gothic Light"/>
                <a:cs typeface="+mj-lt"/>
              </a:rPr>
              <a:t>Speed Insights</a:t>
            </a:r>
          </a:p>
        </p:txBody>
      </p:sp>
      <p:sp>
        <p:nvSpPr>
          <p:cNvPr id="3" name="コンテンツ プレースホルダー 2">
            <a:extLst>
              <a:ext uri="{FF2B5EF4-FFF2-40B4-BE49-F238E27FC236}">
                <a16:creationId xmlns:a16="http://schemas.microsoft.com/office/drawing/2014/main" id="{0E9A404B-1FEE-48C4-8334-9071C9532BF2}"/>
              </a:ext>
            </a:extLst>
          </p:cNvPr>
          <p:cNvSpPr>
            <a:spLocks noGrp="1"/>
          </p:cNvSpPr>
          <p:nvPr>
            <p:ph idx="1"/>
          </p:nvPr>
        </p:nvSpPr>
        <p:spPr>
          <a:xfrm>
            <a:off x="838200" y="1825625"/>
            <a:ext cx="5261811" cy="4351338"/>
          </a:xfrm>
        </p:spPr>
        <p:txBody>
          <a:bodyPr vert="horz" lIns="91440" tIns="45720" rIns="91440" bIns="45720" rtlCol="0" anchor="t">
            <a:normAutofit/>
          </a:bodyPr>
          <a:lstStyle/>
          <a:p>
            <a:r>
              <a:rPr lang="ja-JP" altLang="en-US">
                <a:latin typeface="Yu Gothic"/>
                <a:ea typeface="Yu Gothic"/>
                <a:cs typeface="Calibri"/>
              </a:rPr>
              <a:t>目標</a:t>
            </a:r>
          </a:p>
          <a:p>
            <a:pPr lvl="1">
              <a:lnSpc>
                <a:spcPct val="150000"/>
              </a:lnSpc>
            </a:pPr>
            <a:r>
              <a:rPr lang="ja-JP">
                <a:latin typeface="Yu Gothic"/>
                <a:ea typeface="Yu Gothic"/>
                <a:cs typeface="+mn-lt"/>
              </a:rPr>
              <a:t>モバイル、PCともに75点以上</a:t>
            </a:r>
            <a:r>
              <a:rPr lang="ja-JP" altLang="en-US" dirty="0">
                <a:latin typeface="Yu Gothic"/>
                <a:ea typeface="Yu Gothic"/>
                <a:cs typeface="+mn-lt"/>
              </a:rPr>
              <a:t> </a:t>
            </a:r>
            <a:endParaRPr lang="ja-JP" dirty="0">
              <a:latin typeface="Yu Gothic"/>
              <a:ea typeface="Yu Gothic"/>
            </a:endParaRPr>
          </a:p>
          <a:p>
            <a:endParaRPr lang="ja-JP" altLang="en-US" dirty="0">
              <a:latin typeface="Yu Gothic"/>
              <a:ea typeface="Yu Gothic"/>
              <a:cs typeface="Calibri"/>
            </a:endParaRPr>
          </a:p>
          <a:p>
            <a:r>
              <a:rPr lang="ja-JP" altLang="en-US">
                <a:latin typeface="Yu Gothic"/>
                <a:ea typeface="Yu Gothic"/>
                <a:cs typeface="Calibri"/>
              </a:rPr>
              <a:t>やってきたこと</a:t>
            </a:r>
          </a:p>
          <a:p>
            <a:pPr lvl="1">
              <a:lnSpc>
                <a:spcPct val="150000"/>
              </a:lnSpc>
            </a:pPr>
            <a:r>
              <a:rPr lang="ja-JP" altLang="en-US">
                <a:latin typeface="Yu Gothic"/>
                <a:ea typeface="Yu Gothic"/>
                <a:cs typeface="Calibri"/>
              </a:rPr>
              <a:t>無駄な処理を減らす</a:t>
            </a:r>
          </a:p>
          <a:p>
            <a:pPr lvl="1">
              <a:lnSpc>
                <a:spcPct val="150000"/>
              </a:lnSpc>
            </a:pPr>
            <a:r>
              <a:rPr lang="ja-JP" altLang="en-US">
                <a:latin typeface="Yu Gothic"/>
                <a:ea typeface="Yu Gothic"/>
                <a:cs typeface="Calibri"/>
              </a:rPr>
              <a:t>使っていないソースコード削除</a:t>
            </a:r>
          </a:p>
          <a:p>
            <a:pPr lvl="1">
              <a:lnSpc>
                <a:spcPct val="150000"/>
              </a:lnSpc>
            </a:pPr>
            <a:r>
              <a:rPr lang="ja-JP" altLang="en-US">
                <a:latin typeface="Yu Gothic"/>
                <a:ea typeface="Yu Gothic"/>
                <a:cs typeface="Calibri"/>
              </a:rPr>
              <a:t>etc</a:t>
            </a:r>
            <a:endParaRPr lang="ja-JP" altLang="en-US" dirty="0">
              <a:latin typeface="Yu Gothic"/>
              <a:ea typeface="Yu Gothic"/>
              <a:cs typeface="Calibri"/>
            </a:endParaRPr>
          </a:p>
        </p:txBody>
      </p:sp>
      <p:pic>
        <p:nvPicPr>
          <p:cNvPr id="4" name="図 5" descr="グラフィカル ユーザー インターフェイス, アプリケーション が含まれている画像&#10;&#10;説明は自動で生成されたものです">
            <a:extLst>
              <a:ext uri="{FF2B5EF4-FFF2-40B4-BE49-F238E27FC236}">
                <a16:creationId xmlns:a16="http://schemas.microsoft.com/office/drawing/2014/main" id="{858176CA-7CC4-4A23-B935-B97B971217CA}"/>
              </a:ext>
            </a:extLst>
          </p:cNvPr>
          <p:cNvPicPr>
            <a:picLocks noChangeAspect="1"/>
          </p:cNvPicPr>
          <p:nvPr/>
        </p:nvPicPr>
        <p:blipFill>
          <a:blip r:embed="rId3"/>
          <a:stretch>
            <a:fillRect/>
          </a:stretch>
        </p:blipFill>
        <p:spPr>
          <a:xfrm>
            <a:off x="6198268" y="4432384"/>
            <a:ext cx="2743200" cy="1743075"/>
          </a:xfrm>
          <a:prstGeom prst="rect">
            <a:avLst/>
          </a:prstGeom>
        </p:spPr>
      </p:pic>
      <p:pic>
        <p:nvPicPr>
          <p:cNvPr id="6" name="図 6" descr="グラフィカル ユーザー インターフェイス, アプリケーション&#10;&#10;説明は自動で生成されたものです">
            <a:extLst>
              <a:ext uri="{FF2B5EF4-FFF2-40B4-BE49-F238E27FC236}">
                <a16:creationId xmlns:a16="http://schemas.microsoft.com/office/drawing/2014/main" id="{89B77247-5179-4F36-A9BA-84E732EB061F}"/>
              </a:ext>
            </a:extLst>
          </p:cNvPr>
          <p:cNvPicPr>
            <a:picLocks noChangeAspect="1"/>
          </p:cNvPicPr>
          <p:nvPr/>
        </p:nvPicPr>
        <p:blipFill>
          <a:blip r:embed="rId4"/>
          <a:stretch>
            <a:fillRect/>
          </a:stretch>
        </p:blipFill>
        <p:spPr>
          <a:xfrm>
            <a:off x="8945479" y="4437637"/>
            <a:ext cx="2853489" cy="1752621"/>
          </a:xfrm>
          <a:prstGeom prst="rect">
            <a:avLst/>
          </a:prstGeom>
        </p:spPr>
      </p:pic>
      <p:sp>
        <p:nvSpPr>
          <p:cNvPr id="7" name="テキスト ボックス 6">
            <a:extLst>
              <a:ext uri="{FF2B5EF4-FFF2-40B4-BE49-F238E27FC236}">
                <a16:creationId xmlns:a16="http://schemas.microsoft.com/office/drawing/2014/main" id="{570CFA35-4525-4C13-9167-2EAB3EACBA1E}"/>
              </a:ext>
            </a:extLst>
          </p:cNvPr>
          <p:cNvSpPr txBox="1"/>
          <p:nvPr/>
        </p:nvSpPr>
        <p:spPr>
          <a:xfrm>
            <a:off x="6198268" y="40626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モバイル</a:t>
            </a:r>
            <a:endParaRPr lang="ja-JP" altLang="en-US" dirty="0">
              <a:ea typeface="ＭＳ Ｐゴシック"/>
              <a:cs typeface="Calibri"/>
            </a:endParaRPr>
          </a:p>
        </p:txBody>
      </p:sp>
      <p:sp>
        <p:nvSpPr>
          <p:cNvPr id="8" name="テキスト ボックス 7">
            <a:extLst>
              <a:ext uri="{FF2B5EF4-FFF2-40B4-BE49-F238E27FC236}">
                <a16:creationId xmlns:a16="http://schemas.microsoft.com/office/drawing/2014/main" id="{CE8F97B2-55E4-4D7D-82F0-1A8C58366F8E}"/>
              </a:ext>
            </a:extLst>
          </p:cNvPr>
          <p:cNvSpPr txBox="1"/>
          <p:nvPr/>
        </p:nvSpPr>
        <p:spPr>
          <a:xfrm>
            <a:off x="8998117" y="40651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PC</a:t>
            </a:r>
            <a:endParaRPr lang="ja-JP" altLang="en-US" dirty="0">
              <a:ea typeface="ＭＳ Ｐゴシック"/>
              <a:cs typeface="Calibri"/>
            </a:endParaRPr>
          </a:p>
        </p:txBody>
      </p:sp>
    </p:spTree>
    <p:extLst>
      <p:ext uri="{BB962C8B-B14F-4D97-AF65-F5344CB8AC3E}">
        <p14:creationId xmlns:p14="http://schemas.microsoft.com/office/powerpoint/2010/main" val="20866162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256</Words>
  <Application>Microsoft Macintosh PowerPoint</Application>
  <PresentationFormat>ワイド画面</PresentationFormat>
  <Paragraphs>49</Paragraphs>
  <Slides>4</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vt:i4>
      </vt:variant>
    </vt:vector>
  </HeadingPairs>
  <TitlesOfParts>
    <vt:vector size="12" baseType="lpstr">
      <vt:lpstr>ＭＳ Ｐゴシック</vt:lpstr>
      <vt:lpstr>Yu Gothic</vt:lpstr>
      <vt:lpstr>Yu Gothic</vt:lpstr>
      <vt:lpstr>Yu Gothic Light</vt:lpstr>
      <vt:lpstr>Arial</vt:lpstr>
      <vt:lpstr>Calibri</vt:lpstr>
      <vt:lpstr>Calibri Light</vt:lpstr>
      <vt:lpstr>Office Theme</vt:lpstr>
      <vt:lpstr>Twitter</vt:lpstr>
      <vt:lpstr>Googleアナリティクス</vt:lpstr>
      <vt:lpstr>GoogleSearchConsole</vt:lpstr>
      <vt:lpstr>Page Speed Insights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中村 賢哉</cp:lastModifiedBy>
  <cp:revision>200</cp:revision>
  <dcterms:created xsi:type="dcterms:W3CDTF">2021-01-19T01:16:53Z</dcterms:created>
  <dcterms:modified xsi:type="dcterms:W3CDTF">2021-01-20T03:39:47Z</dcterms:modified>
</cp:coreProperties>
</file>