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82" r:id="rId4"/>
    <p:sldId id="274" r:id="rId5"/>
    <p:sldId id="283" r:id="rId6"/>
    <p:sldId id="284" r:id="rId7"/>
    <p:sldId id="286" r:id="rId8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D64"/>
    <a:srgbClr val="EF5D35"/>
    <a:srgbClr val="2DC8E7"/>
    <a:srgbClr val="FFE471"/>
    <a:srgbClr val="3DA189"/>
    <a:srgbClr val="F78D63"/>
    <a:srgbClr val="EABD00"/>
    <a:srgbClr val="D53B1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8"/>
    <p:restoredTop sz="69482"/>
  </p:normalViewPr>
  <p:slideViewPr>
    <p:cSldViewPr showGuides="1">
      <p:cViewPr>
        <p:scale>
          <a:sx n="115" d="100"/>
          <a:sy n="115" d="100"/>
        </p:scale>
        <p:origin x="1440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</a:t>
            </a:r>
            <a:r>
              <a:rPr kumimoji="1" lang="en-US" altLang="ja-JP" dirty="0" err="1" smtClean="0"/>
              <a:t>oLo</a:t>
            </a:r>
            <a:r>
              <a:rPr kumimoji="1" lang="ja-JP" altLang="en-US" dirty="0" smtClean="0"/>
              <a:t>の就職管理支援システム「</a:t>
            </a:r>
            <a:r>
              <a:rPr kumimoji="1" lang="en-US" altLang="ja-JP" dirty="0" smtClean="0"/>
              <a:t>ASSIGN</a:t>
            </a:r>
            <a:r>
              <a:rPr kumimoji="1" lang="ja-JP" altLang="en-US" dirty="0" smtClean="0"/>
              <a:t>」のプレゼンを始めさせていただきます。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8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9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0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kumimoji="1" lang="ja-JP" altLang="en-US" b="1" dirty="0" smtClean="0">
                <a:solidFill>
                  <a:schemeClr val="bg1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教職員</a:t>
            </a:r>
            <a:endParaRPr kumimoji="1" lang="en-US" altLang="ja-JP" b="1" dirty="0" smtClean="0">
              <a:solidFill>
                <a:schemeClr val="bg1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ユーザー管理：管理者ユーザー、学生ユーザーそれぞれ登録削除可能。アカウントは</a:t>
            </a:r>
            <a:r>
              <a:rPr kumimoji="1" lang="en-US" altLang="ja-JP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Slack</a:t>
            </a: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アカウントによる認証・登録で管理する</a:t>
            </a:r>
            <a:r>
              <a:rPr kumimoji="1" lang="en-US" altLang="ja-JP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(</a:t>
            </a:r>
            <a:r>
              <a:rPr kumimoji="1" lang="en-US" altLang="ja-JP" b="0" i="0" dirty="0" err="1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Signin</a:t>
            </a:r>
            <a:r>
              <a:rPr kumimoji="1" lang="en-US" altLang="ja-JP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 with Slack)</a:t>
            </a: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。</a:t>
            </a:r>
            <a:endParaRPr kumimoji="1" lang="en-US" altLang="ja-JP" b="0" i="0" dirty="0" smtClean="0">
              <a:solidFill>
                <a:schemeClr val="bg1"/>
              </a:solidFill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学生状況確認：学生ユーザーの就職活動状況を確認する。</a:t>
            </a:r>
            <a:endParaRPr kumimoji="1" lang="en-US" altLang="ja-JP" b="0" i="0" dirty="0" smtClean="0">
              <a:solidFill>
                <a:schemeClr val="bg1"/>
              </a:solidFill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説明会管理：説明会・面接情報を登録する。スプレッドシートをもとに登録する。参加学生を管理者側からも登録ができる。</a:t>
            </a:r>
            <a:endParaRPr kumimoji="1" lang="en-US" altLang="ja-JP" b="0" i="0" dirty="0" smtClean="0">
              <a:solidFill>
                <a:schemeClr val="bg1"/>
              </a:solidFill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学生モチベーション確認：学生のログイン記録、</a:t>
            </a:r>
            <a:r>
              <a:rPr kumimoji="1" lang="en-US" altLang="ja-JP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AI</a:t>
            </a: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が感情判定した学生の直近のモチベーションを一覧確認できる。</a:t>
            </a:r>
            <a:endParaRPr kumimoji="1" lang="en-US" altLang="ja-JP" b="0" i="0" dirty="0" smtClean="0">
              <a:solidFill>
                <a:schemeClr val="bg1"/>
              </a:solidFill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学生モチベーションアラート：顔画像を</a:t>
            </a:r>
            <a:r>
              <a:rPr kumimoji="1" lang="en-US" altLang="ja-JP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AI</a:t>
            </a: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で感情判定を行い、その結果で様子がおかしい学生や、長期間ログインが無い学生について管理者ユーザーの</a:t>
            </a:r>
            <a:r>
              <a:rPr kumimoji="1" lang="en-US" altLang="ja-JP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Slack</a:t>
            </a: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アカウントへ通知を送信する。</a:t>
            </a:r>
            <a:endParaRPr kumimoji="1" lang="en-US" altLang="ja-JP" b="0" i="0" dirty="0" smtClean="0">
              <a:solidFill>
                <a:schemeClr val="bg1"/>
              </a:solidFill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到着おしらせ通知：予定を登録した説明会や面接の日時</a:t>
            </a:r>
            <a:r>
              <a:rPr kumimoji="1" lang="en-US" altLang="ja-JP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10</a:t>
            </a: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分前になると、管理者の</a:t>
            </a:r>
            <a:r>
              <a:rPr kumimoji="1" lang="en-US" altLang="ja-JP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Slack</a:t>
            </a:r>
            <a:r>
              <a:rPr kumimoji="1" lang="ja-JP" altLang="en-US" b="0" i="0" dirty="0" smtClean="0">
                <a:solidFill>
                  <a:schemeClr val="bg1"/>
                </a:solidFill>
                <a:latin typeface="Hiragino Sans W1" charset="-128"/>
                <a:ea typeface="Hiragino Sans W1" charset="-128"/>
                <a:cs typeface="Hiragino Sans W1" charset="-128"/>
              </a:rPr>
              <a:t>アカウントへ該当学生の到着情報をプッシュ通知する。</a:t>
            </a:r>
            <a:endParaRPr kumimoji="1" lang="en-US" altLang="ja-JP" b="0" i="0" dirty="0" smtClean="0">
              <a:solidFill>
                <a:schemeClr val="bg1"/>
              </a:solidFill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ja-JP" b="1" dirty="0" smtClean="0">
              <a:solidFill>
                <a:schemeClr val="bg1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  <a:p>
            <a:pPr marL="0" indent="0">
              <a:buFont typeface="+mj-lt"/>
              <a:buNone/>
            </a:pPr>
            <a:r>
              <a:rPr kumimoji="1" lang="ja-JP" altLang="en-US" b="1" dirty="0" smtClean="0">
                <a:solidFill>
                  <a:schemeClr val="bg1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学生</a:t>
            </a:r>
            <a:endParaRPr kumimoji="1" lang="en-US" altLang="ja-JP" b="1" dirty="0" smtClean="0">
              <a:solidFill>
                <a:schemeClr val="bg1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アカウント管理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: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自己のアカウントを登録・情報設定できる。 アカウントは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Slack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アカウントによる認証・登録・追加情報設定で管理する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(</a:t>
            </a:r>
            <a:r>
              <a:rPr kumimoji="1" lang="en-US" altLang="ja-JP" dirty="0" err="1" smtClean="0">
                <a:latin typeface="Hiragino Sans W1" charset="-128"/>
                <a:ea typeface="Hiragino Sans W1" charset="-128"/>
                <a:cs typeface="Hiragino Sans W1" charset="-128"/>
              </a:rPr>
              <a:t>Signin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 with Slack)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。</a:t>
            </a:r>
            <a:endParaRPr kumimoji="1" lang="en-US" altLang="ja-JP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キャラ画像選択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: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秘書キャラの画像を差し替えできる。</a:t>
            </a:r>
            <a:endParaRPr kumimoji="1" lang="en-US" altLang="ja-JP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説明会登録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: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学校案内以外の説明会の参加情報を登録できる。</a:t>
            </a:r>
            <a:endParaRPr kumimoji="1" lang="en-US" altLang="ja-JP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スケジュール確認確認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: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自己のスケジュールを確認できる。</a:t>
            </a:r>
            <a:endParaRPr kumimoji="1" lang="en-US" altLang="ja-JP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 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詳細情報確認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: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参加予定の説明会や面接の情報を確認できる。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(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日時・場所・持参物・注意事項など。場所は</a:t>
            </a:r>
            <a:r>
              <a:rPr kumimoji="1" lang="en-US" altLang="ja-JP" dirty="0" err="1" smtClean="0">
                <a:latin typeface="Hiragino Sans W1" charset="-128"/>
                <a:ea typeface="Hiragino Sans W1" charset="-128"/>
                <a:cs typeface="Hiragino Sans W1" charset="-128"/>
              </a:rPr>
              <a:t>GoogleMap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検索へリンク可能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 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文書チェック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: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履歴書などの文章をカメラ撮影し、画像認識で文法ミスの指摘、修正アドバイスをしてくれる。</a:t>
            </a:r>
            <a:endParaRPr kumimoji="1" lang="en-US" altLang="ja-JP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リマインダー通知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: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説明会の参加情報や締め切り情報を登録している学生の</a:t>
            </a:r>
            <a:r>
              <a:rPr kumimoji="1" lang="en-US" altLang="ja-JP" dirty="0" smtClean="0">
                <a:latin typeface="Hiragino Sans W1" charset="-128"/>
                <a:ea typeface="Hiragino Sans W1" charset="-128"/>
                <a:cs typeface="Hiragino Sans W1" charset="-128"/>
              </a:rPr>
              <a:t>Slack</a:t>
            </a: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アカウントに、リマインドをプッシュ通知する。</a:t>
            </a:r>
            <a:endParaRPr kumimoji="1" lang="en-US" altLang="ja-JP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dirty="0" smtClean="0">
              <a:latin typeface="Hiragino Sans W1" charset="-128"/>
              <a:ea typeface="Hiragino Sans W1" charset="-128"/>
              <a:cs typeface="Hiragino Sans W1" charset="-128"/>
            </a:endParaRPr>
          </a:p>
          <a:p>
            <a:pPr marL="0" indent="0">
              <a:buFont typeface="+mj-lt"/>
              <a:buNone/>
            </a:pPr>
            <a:r>
              <a:rPr kumimoji="1" lang="ja-JP" altLang="en-US" dirty="0" smtClean="0">
                <a:latin typeface="Hiragino Sans W1" charset="-128"/>
                <a:ea typeface="Hiragino Sans W1" charset="-128"/>
                <a:cs typeface="Hiragino Sans W1" charset="-128"/>
              </a:rPr>
              <a:t>デモは明日の展示会でご確認ください。</a:t>
            </a:r>
          </a:p>
          <a:p>
            <a:pPr marL="0" indent="0">
              <a:buFont typeface="+mj-lt"/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0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tumblr_ndyg3pYbKW1tubinno1_1280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7"/>
          <a:stretch>
            <a:fillRect/>
          </a:stretch>
        </p:blipFill>
        <p:spPr>
          <a:xfrm>
            <a:off x="0" y="-38862"/>
            <a:ext cx="9144000" cy="51966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2772" y="-28575"/>
            <a:ext cx="9146772" cy="5172075"/>
          </a:xfrm>
          <a:prstGeom prst="rect">
            <a:avLst/>
          </a:prstGeom>
          <a:solidFill>
            <a:srgbClr val="091A2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114675" y="0"/>
            <a:ext cx="6029324" cy="5143500"/>
          </a:xfrm>
          <a:prstGeom prst="rect">
            <a:avLst/>
          </a:prstGeom>
          <a:solidFill>
            <a:srgbClr val="09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28232" y="604375"/>
            <a:ext cx="136696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261557" y="182280"/>
            <a:ext cx="3697941" cy="4119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261557" y="635246"/>
            <a:ext cx="2571610" cy="312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1557" y="182280"/>
            <a:ext cx="3697941" cy="4119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261557" y="635246"/>
            <a:ext cx="2571610" cy="312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7882"/>
          <a:stretch>
            <a:fillRect/>
          </a:stretch>
        </p:blipFill>
        <p:spPr>
          <a:xfrm>
            <a:off x="1" y="-14287"/>
            <a:ext cx="9143999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2" y="569905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143255" y="631461"/>
            <a:ext cx="1001894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296288" y="631461"/>
            <a:ext cx="3047362" cy="269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  </a:t>
            </a:r>
            <a:r>
              <a:rPr lang="en-US" altLang="zh-CN" sz="1000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HelveticaNeueLT</a:t>
            </a:r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 Pro 67 </a:t>
            </a:r>
            <a:r>
              <a:rPr lang="en-US" altLang="zh-CN" sz="1000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MdCn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000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Office</a:t>
            </a:r>
            <a:r>
              <a:rPr lang="en-US" altLang="zh-CN" sz="1000" dirty="0">
                <a:solidFill>
                  <a:prstClr val="white"/>
                </a:solidFill>
              </a:rPr>
              <a:t>PLUS </a:t>
            </a:r>
            <a:r>
              <a:rPr lang="zh-CN" altLang="en-US" sz="1000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30452" y="136834"/>
            <a:ext cx="652145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800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8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23" y="1890781"/>
            <a:ext cx="2383427" cy="31393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3201671" y="2805563"/>
            <a:ext cx="24968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4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0" y="771550"/>
            <a:ext cx="9144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就職活動支援システム</a:t>
            </a:r>
          </a:p>
        </p:txBody>
      </p:sp>
      <p:sp>
        <p:nvSpPr>
          <p:cNvPr id="2052" name="文本框 10"/>
          <p:cNvSpPr txBox="1"/>
          <p:nvPr/>
        </p:nvSpPr>
        <p:spPr>
          <a:xfrm>
            <a:off x="0" y="3443977"/>
            <a:ext cx="914400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2019/12/23</a:t>
            </a:r>
          </a:p>
          <a:p>
            <a:pPr algn="ctr">
              <a:lnSpc>
                <a:spcPct val="150000"/>
              </a:lnSpc>
            </a:pPr>
            <a:r>
              <a:rPr lang="en-US" altLang="zh-CN" sz="1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oLo</a:t>
            </a:r>
            <a:endParaRPr lang="en-US" altLang="zh-CN" sz="12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藤澤</a:t>
            </a:r>
            <a:r>
              <a:rPr lang="en-US" altLang="ja-JP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,</a:t>
            </a:r>
            <a:r>
              <a:rPr lang="ja-JP" altLang="en-US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仲</a:t>
            </a:r>
            <a:r>
              <a:rPr lang="en-US" altLang="ja-JP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,</a:t>
            </a:r>
            <a:r>
              <a:rPr lang="ja-JP" altLang="en-US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是末</a:t>
            </a:r>
            <a:r>
              <a:rPr lang="en-US" altLang="ja-JP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,</a:t>
            </a:r>
            <a:r>
              <a:rPr lang="ja-JP" altLang="en-US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広瀬</a:t>
            </a:r>
            <a:r>
              <a:rPr lang="en-US" altLang="ja-JP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,</a:t>
            </a:r>
            <a:r>
              <a:rPr lang="ja-JP" altLang="en-US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小嶋</a:t>
            </a:r>
            <a:r>
              <a:rPr lang="en-US" altLang="ja-JP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,</a:t>
            </a:r>
            <a:r>
              <a:rPr lang="ja-JP" altLang="en-US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田中</a:t>
            </a:r>
            <a:r>
              <a:rPr lang="en-US" altLang="ja-JP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,</a:t>
            </a:r>
            <a:r>
              <a:rPr lang="ja-JP" altLang="en-US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志岐</a:t>
            </a:r>
            <a:endParaRPr lang="zh-CN" altLang="en-US" sz="1200" b="1" dirty="0">
              <a:solidFill>
                <a:schemeClr val="accent5">
                  <a:lumMod val="20000"/>
                  <a:lumOff val="80000"/>
                </a:schemeClr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70765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VDL-LogoJrBlack" charset="-128"/>
                <a:ea typeface="VDL-LogoJrBlack" charset="-128"/>
                <a:cs typeface="VDL-LogoJrBlack" charset="-128"/>
              </a:rPr>
              <a:t>ASSIGN</a:t>
            </a:r>
            <a:endParaRPr kumimoji="1" lang="ja-JP" altLang="en-US" sz="7200" dirty="0">
              <a:latin typeface="VDL-LogoJrBlack" charset="-128"/>
              <a:ea typeface="VDL-LogoJrBlack" charset="-128"/>
              <a:cs typeface="VDL-LogoJrBlack" charset="-128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41151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VDL-LogoJrBlack" charset="-128"/>
                <a:ea typeface="VDL-LogoJrBlack" charset="-128"/>
                <a:cs typeface="VDL-LogoJrBlack" charset="-128"/>
              </a:rPr>
              <a:t>Agenda</a:t>
            </a:r>
            <a:endParaRPr kumimoji="1" lang="ja-JP" altLang="en-US" sz="3600" dirty="0">
              <a:solidFill>
                <a:schemeClr val="accent5">
                  <a:lumMod val="20000"/>
                  <a:lumOff val="80000"/>
                </a:schemeClr>
              </a:solidFill>
              <a:latin typeface="VDL-LogoJrBlack" charset="-128"/>
              <a:ea typeface="VDL-LogoJrBlack" charset="-128"/>
              <a:cs typeface="VDL-LogoJrBlack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8203" y="1851670"/>
            <a:ext cx="3687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システム</a:t>
            </a:r>
            <a:r>
              <a:rPr kumimoji="1" lang="ja-JP" alt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概要</a:t>
            </a:r>
            <a:r>
              <a:rPr kumimoji="1" lang="en-US" altLang="ja-JP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,</a:t>
            </a:r>
            <a:r>
              <a:rPr kumimoji="1" lang="ja-JP" alt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ペルソナ</a:t>
            </a:r>
            <a:endParaRPr kumimoji="1" lang="en-US" altLang="ja-JP" sz="2400" b="1" dirty="0">
              <a:solidFill>
                <a:schemeClr val="accent5">
                  <a:lumMod val="20000"/>
                  <a:lumOff val="80000"/>
                </a:schemeClr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marL="342900" indent="-342900">
              <a:buAutoNum type="arabicPeriod"/>
            </a:pPr>
            <a:r>
              <a:rPr kumimoji="1" lang="ja-JP" alt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開発環境</a:t>
            </a:r>
            <a:endParaRPr kumimoji="1" lang="en-US" altLang="ja-JP" sz="24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marL="342900" indent="-342900">
              <a:buAutoNum type="arabicPeriod"/>
            </a:pPr>
            <a:r>
              <a:rPr kumimoji="1" lang="ja-JP" alt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機能</a:t>
            </a:r>
            <a:r>
              <a:rPr kumimoji="1" lang="ja-JP" alt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一覧</a:t>
            </a:r>
            <a:endParaRPr kumimoji="1" lang="en-US" altLang="ja-JP" sz="24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marL="342900" indent="-342900">
              <a:buAutoNum type="arabicPeriod"/>
            </a:pPr>
            <a:r>
              <a:rPr kumimoji="1" lang="ja-JP" alt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ragino Sans W8" charset="-128"/>
                <a:ea typeface="Hiragino Sans W8" charset="-128"/>
                <a:cs typeface="Hiragino Sans W8" charset="-128"/>
              </a:rPr>
              <a:t>質疑応答</a:t>
            </a:r>
            <a:endParaRPr kumimoji="1" lang="ja-JP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41151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VDL-LogoJrBlack" charset="-128"/>
                <a:ea typeface="VDL-LogoJrBlack" charset="-128"/>
                <a:cs typeface="VDL-LogoJrBlack" charset="-128"/>
              </a:rPr>
              <a:t>01. </a:t>
            </a:r>
            <a:r>
              <a:rPr lang="ja-JP" alt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VDL-LogoJrBlack" charset="-128"/>
                <a:ea typeface="VDL-LogoJrBlack" charset="-128"/>
                <a:cs typeface="VDL-LogoJrBlack" charset="-128"/>
              </a:rPr>
              <a:t>システム概要</a:t>
            </a:r>
            <a:endParaRPr kumimoji="1" lang="ja-JP" altLang="en-US" sz="3600" dirty="0">
              <a:solidFill>
                <a:schemeClr val="accent5">
                  <a:lumMod val="20000"/>
                  <a:lumOff val="80000"/>
                </a:schemeClr>
              </a:solidFill>
              <a:latin typeface="VDL-LogoJrBlack" charset="-128"/>
              <a:ea typeface="VDL-LogoJrBlack" charset="-128"/>
              <a:cs typeface="VDL-LogoJrBlack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6083" y="1347614"/>
            <a:ext cx="7651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麻生塾学生及び教職員の業務の負荷軽減とサービスの向上を図るシステム。</a:t>
            </a:r>
            <a:endParaRPr kumimoji="1" lang="ja-JP" altLang="en-US" sz="2000" b="1" dirty="0">
              <a:solidFill>
                <a:schemeClr val="bg1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43907" y="271576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smtClean="0">
                <a:solidFill>
                  <a:schemeClr val="bg1"/>
                </a:solidFill>
                <a:latin typeface="VDL-LogoJrBlack" charset="-128"/>
                <a:ea typeface="VDL-LogoJrBlack" charset="-128"/>
                <a:cs typeface="VDL-LogoJrBlack" charset="-128"/>
              </a:rPr>
              <a:t>ペルソナ</a:t>
            </a:r>
            <a:endParaRPr kumimoji="1" lang="ja-JP" altLang="en-US" sz="2800" b="1" dirty="0">
              <a:solidFill>
                <a:schemeClr val="bg1"/>
              </a:solidFill>
              <a:latin typeface="VDL-LogoJrBlack" charset="-128"/>
              <a:ea typeface="VDL-LogoJrBlack" charset="-128"/>
              <a:cs typeface="VDL-LogoJrBlack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6361" y="3435846"/>
            <a:ext cx="7451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管理者ユーザー</a:t>
            </a:r>
            <a:r>
              <a:rPr kumimoji="1" lang="en-US" altLang="ja-JP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:</a:t>
            </a:r>
            <a:r>
              <a:rPr kumimoji="1" lang="ja-JP" altLang="en-US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就職活動学年の担任の麻生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教職員</a:t>
            </a:r>
            <a:endParaRPr kumimoji="1" lang="en-US" altLang="ja-JP" sz="2000" b="1" dirty="0" smtClean="0">
              <a:solidFill>
                <a:schemeClr val="bg1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学生</a:t>
            </a:r>
            <a:r>
              <a:rPr kumimoji="1" lang="ja-JP" altLang="en-US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ユーザー</a:t>
            </a:r>
            <a:r>
              <a:rPr kumimoji="1" lang="en-US" altLang="ja-JP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:</a:t>
            </a:r>
            <a:r>
              <a:rPr kumimoji="1" lang="ja-JP" altLang="en-US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就職活動を行う麻生の学生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。</a:t>
            </a:r>
            <a:endParaRPr kumimoji="1" lang="ja-JP" altLang="en-US" sz="2000" b="1" dirty="0">
              <a:solidFill>
                <a:schemeClr val="bg1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89" y="1954748"/>
            <a:ext cx="1600851" cy="128423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41151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VDL-LogoJrBlack" charset="-128"/>
                <a:ea typeface="VDL-LogoJrBlack" charset="-128"/>
                <a:cs typeface="VDL-LogoJrBlack" charset="-128"/>
              </a:rPr>
              <a:t>02. </a:t>
            </a:r>
            <a:r>
              <a:rPr lang="ja-JP" alt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VDL-LogoJrBlack" charset="-128"/>
                <a:ea typeface="VDL-LogoJrBlack" charset="-128"/>
                <a:cs typeface="VDL-LogoJrBlack" charset="-128"/>
              </a:rPr>
              <a:t>開発環境</a:t>
            </a:r>
            <a:endParaRPr kumimoji="1" lang="ja-JP" altLang="en-US" sz="3600" dirty="0">
              <a:solidFill>
                <a:schemeClr val="accent5">
                  <a:lumMod val="20000"/>
                  <a:lumOff val="80000"/>
                </a:schemeClr>
              </a:solidFill>
              <a:latin typeface="VDL-LogoJrBlack" charset="-128"/>
              <a:ea typeface="VDL-LogoJrBlack" charset="-128"/>
              <a:cs typeface="VDL-LogoJrBlack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39652" y="1347614"/>
            <a:ext cx="62646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フロントエンド</a:t>
            </a:r>
            <a:endParaRPr kumimoji="1" lang="en-US" altLang="ja-JP" sz="2000" b="1" dirty="0" smtClean="0">
              <a:solidFill>
                <a:schemeClr val="bg1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ja-JP" b="1" dirty="0" err="1" smtClean="0">
                <a:solidFill>
                  <a:schemeClr val="bg1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Vue.js</a:t>
            </a:r>
            <a:endParaRPr kumimoji="1" lang="en-US" altLang="ja-JP" b="1" dirty="0" smtClean="0">
              <a:solidFill>
                <a:schemeClr val="bg1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ja-JP" b="1" dirty="0" err="1" smtClean="0">
                <a:solidFill>
                  <a:schemeClr val="bg1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HTML,CSS,JavaScript</a:t>
            </a:r>
            <a:endParaRPr kumimoji="1" lang="en-US" altLang="ja-JP" b="1" dirty="0" smtClean="0">
              <a:solidFill>
                <a:schemeClr val="bg1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ja-JP" b="1" dirty="0" err="1" smtClean="0">
                <a:solidFill>
                  <a:srgbClr val="FFFFFF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Phpstorm</a:t>
            </a:r>
            <a:endParaRPr kumimoji="1" lang="en-US" altLang="ja-JP" b="1" dirty="0" smtClean="0">
              <a:solidFill>
                <a:srgbClr val="FFFFFF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r>
              <a:rPr kumimoji="1" lang="ja-JP" altLang="en-US" sz="2000" b="1" dirty="0" smtClean="0">
                <a:solidFill>
                  <a:srgbClr val="FFFFFF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バックエンド</a:t>
            </a:r>
            <a:endParaRPr kumimoji="1" lang="en-US" altLang="ja-JP" sz="2000" b="1" dirty="0" smtClean="0">
              <a:solidFill>
                <a:srgbClr val="FFFFFF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ja-JP" b="1" dirty="0" smtClean="0">
                <a:solidFill>
                  <a:srgbClr val="FFFFFF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Python</a:t>
            </a:r>
            <a:endParaRPr kumimoji="1" lang="en-US" altLang="ja-JP" b="1" dirty="0">
              <a:solidFill>
                <a:srgbClr val="FFFFFF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marL="342900" lvl="0" indent="-342900">
              <a:buFont typeface="Arial" charset="0"/>
              <a:buChar char="•"/>
            </a:pPr>
            <a:r>
              <a:rPr kumimoji="1" lang="en-US" altLang="ja-JP" b="1" dirty="0">
                <a:solidFill>
                  <a:srgbClr val="FFFFFF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AWSEC2</a:t>
            </a:r>
          </a:p>
          <a:p>
            <a:pPr marL="342900" lvl="0" indent="-342900">
              <a:buFont typeface="Arial" charset="0"/>
              <a:buChar char="•"/>
            </a:pPr>
            <a:r>
              <a:rPr kumimoji="1" lang="en-US" altLang="ja-JP" b="1" dirty="0" err="1" smtClean="0">
                <a:solidFill>
                  <a:srgbClr val="FFFFFF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AWSLambda</a:t>
            </a:r>
            <a:endParaRPr kumimoji="1" lang="en-US" altLang="ja-JP" b="1" dirty="0" smtClean="0">
              <a:solidFill>
                <a:srgbClr val="FFFFFF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lvl="0"/>
            <a:r>
              <a:rPr kumimoji="1" lang="en-US" altLang="ja-JP" sz="2000" b="1" dirty="0" err="1" smtClean="0">
                <a:solidFill>
                  <a:srgbClr val="FFFFFF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Slackbot</a:t>
            </a:r>
            <a:endParaRPr kumimoji="1" lang="en-US" altLang="ja-JP" sz="2000" b="1" dirty="0">
              <a:solidFill>
                <a:srgbClr val="FFFFFF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  <a:p>
            <a:pPr marL="342900" lvl="0" indent="-342900">
              <a:buFont typeface="Arial" charset="0"/>
              <a:buChar char="•"/>
            </a:pPr>
            <a:r>
              <a:rPr kumimoji="1" lang="en-US" altLang="ja-JP" b="1" dirty="0" err="1" smtClean="0">
                <a:solidFill>
                  <a:srgbClr val="FFFFFF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GoogleAppsScript</a:t>
            </a:r>
            <a:endParaRPr kumimoji="1" lang="en-US" altLang="ja-JP" b="1" dirty="0">
              <a:solidFill>
                <a:srgbClr val="FFFFFF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779662"/>
            <a:ext cx="1866994" cy="18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219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648072"/>
          </a:xfrm>
        </p:spPr>
        <p:txBody>
          <a:bodyPr/>
          <a:lstStyle/>
          <a:p>
            <a:pPr lvl="0" eaLnBrk="1" hangingPunct="1"/>
            <a:r>
              <a:rPr lang="en-US" altLang="ja-JP" sz="3600" b="1" kern="1200" dirty="0">
                <a:solidFill>
                  <a:srgbClr val="B2C1DB">
                    <a:lumMod val="20000"/>
                    <a:lumOff val="80000"/>
                  </a:srgbClr>
                </a:solidFill>
                <a:latin typeface="VDL-LogoJrBlack" charset="-128"/>
                <a:ea typeface="VDL-LogoJrBlack" charset="-128"/>
                <a:cs typeface="VDL-LogoJrBlack" charset="-128"/>
              </a:rPr>
              <a:t>03. </a:t>
            </a:r>
            <a:r>
              <a:rPr lang="ja-JP" altLang="en-US" sz="3600" b="1" kern="1200" dirty="0">
                <a:solidFill>
                  <a:srgbClr val="B2C1DB">
                    <a:lumMod val="20000"/>
                    <a:lumOff val="80000"/>
                  </a:srgbClr>
                </a:solidFill>
                <a:latin typeface="VDL-LogoJrBlack" charset="-128"/>
                <a:ea typeface="VDL-LogoJrBlack" charset="-128"/>
                <a:cs typeface="VDL-LogoJrBlack" charset="-128"/>
              </a:rPr>
              <a:t>機能一覧</a:t>
            </a:r>
            <a:endParaRPr kumimoji="1" lang="ja-JP" altLang="en-US" sz="3600" kern="1200" dirty="0">
              <a:solidFill>
                <a:srgbClr val="B2C1DB">
                  <a:lumMod val="20000"/>
                  <a:lumOff val="80000"/>
                </a:srgbClr>
              </a:solidFill>
              <a:latin typeface="VDL-LogoJrBlack" charset="-128"/>
              <a:ea typeface="VDL-LogoJrBlack" charset="-128"/>
              <a:cs typeface="VDL-LogoJrBlack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idx="1"/>
          </p:nvPr>
        </p:nvSpPr>
        <p:spPr>
          <a:xfrm>
            <a:off x="457200" y="1284069"/>
            <a:ext cx="4040188" cy="481012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教職員</a:t>
            </a:r>
            <a:endParaRPr kumimoji="1" lang="ja-JP" altLang="en-US" dirty="0">
              <a:solidFill>
                <a:schemeClr val="bg1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>
          <a:xfrm>
            <a:off x="1016158" y="1765079"/>
            <a:ext cx="2922272" cy="2962275"/>
          </a:xfrm>
        </p:spPr>
        <p:txBody>
          <a:bodyPr/>
          <a:lstStyle/>
          <a:p>
            <a:pPr marL="360000" lvl="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rgbClr val="FFFFFF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ユーザー管理</a:t>
            </a:r>
            <a:endParaRPr kumimoji="1" lang="en-US" altLang="ja-JP" sz="1600" b="1" dirty="0" smtClean="0">
              <a:solidFill>
                <a:srgbClr val="FFFFFF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lvl="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rgbClr val="FFFFFF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学生</a:t>
            </a:r>
            <a:r>
              <a:rPr kumimoji="1" lang="ja-JP" altLang="en-US" sz="2000" b="1" dirty="0">
                <a:solidFill>
                  <a:srgbClr val="FFFFFF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状況確認</a:t>
            </a:r>
            <a:endParaRPr kumimoji="1" lang="en-US" altLang="ja-JP" sz="2000" b="1" dirty="0">
              <a:solidFill>
                <a:srgbClr val="FFFFFF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lvl="0" indent="-360000">
              <a:buFont typeface="+mj-lt"/>
              <a:buAutoNum type="arabicPeriod"/>
            </a:pPr>
            <a:r>
              <a:rPr kumimoji="1" lang="ja-JP" altLang="en-US" sz="2000" b="1" dirty="0">
                <a:solidFill>
                  <a:srgbClr val="FFFFFF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説明会管理</a:t>
            </a:r>
            <a:endParaRPr kumimoji="1" lang="en-US" altLang="ja-JP" sz="2000" b="1" dirty="0">
              <a:solidFill>
                <a:srgbClr val="FFFFFF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lvl="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rgbClr val="FFFFFF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学生モチベ確認</a:t>
            </a:r>
            <a:endParaRPr kumimoji="1" lang="en-US" altLang="ja-JP" sz="2000" b="1" dirty="0" smtClean="0">
              <a:solidFill>
                <a:srgbClr val="FFFFFF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lvl="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rgbClr val="FFFFFF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学生</a:t>
            </a:r>
            <a:r>
              <a:rPr kumimoji="1" lang="ja-JP" altLang="en-US" sz="2000" b="1" dirty="0">
                <a:solidFill>
                  <a:srgbClr val="FFFFFF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モチベアラート</a:t>
            </a:r>
            <a:endParaRPr kumimoji="1" lang="en-US" altLang="ja-JP" sz="2000" b="1" dirty="0">
              <a:solidFill>
                <a:srgbClr val="FFFFFF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lvl="0" indent="-360000">
              <a:buFont typeface="+mj-lt"/>
              <a:buAutoNum type="arabicPeriod"/>
            </a:pPr>
            <a:r>
              <a:rPr kumimoji="1" lang="ja-JP" altLang="en-US" sz="2000" b="1" dirty="0">
                <a:solidFill>
                  <a:srgbClr val="FFFFFF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到着おしらせ通知</a:t>
            </a:r>
          </a:p>
          <a:p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"/>
          </p:nvPr>
        </p:nvSpPr>
        <p:spPr>
          <a:xfrm>
            <a:off x="4645025" y="1284069"/>
            <a:ext cx="4041775" cy="481012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iragino Sans W8" charset="-128"/>
                <a:ea typeface="Hiragino Sans W8" charset="-128"/>
                <a:cs typeface="Hiragino Sans W8" charset="-128"/>
              </a:rPr>
              <a:t>学生</a:t>
            </a:r>
            <a:endParaRPr kumimoji="1" lang="ja-JP" altLang="en-US" dirty="0">
              <a:solidFill>
                <a:schemeClr val="bg1"/>
              </a:solidFill>
              <a:latin typeface="Hiragino Sans W8" charset="-128"/>
              <a:ea typeface="Hiragino Sans W8" charset="-128"/>
              <a:cs typeface="Hiragino Sans W8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quarter" idx="4"/>
          </p:nvPr>
        </p:nvSpPr>
        <p:spPr>
          <a:xfrm>
            <a:off x="5103220" y="1765080"/>
            <a:ext cx="3234172" cy="2962275"/>
          </a:xfrm>
        </p:spPr>
        <p:txBody>
          <a:bodyPr/>
          <a:lstStyle/>
          <a:p>
            <a:pPr marL="360000" indent="-360000">
              <a:buFont typeface="+mj-lt"/>
              <a:buAutoNum type="arabicPeriod"/>
            </a:pPr>
            <a:r>
              <a:rPr kumimoji="1" lang="ja-JP" altLang="en-US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アカウント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管理</a:t>
            </a:r>
            <a:endParaRPr kumimoji="1" lang="en-US" altLang="ja-JP" sz="2000" b="1" dirty="0" smtClean="0">
              <a:solidFill>
                <a:schemeClr val="bg1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キャラ</a:t>
            </a:r>
            <a:r>
              <a:rPr kumimoji="1" lang="ja-JP" altLang="en-US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画像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選択</a:t>
            </a:r>
            <a:endParaRPr kumimoji="1" lang="en-US" altLang="ja-JP" sz="2000" b="1" dirty="0" smtClean="0">
              <a:solidFill>
                <a:schemeClr val="bg1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説明会登録</a:t>
            </a:r>
            <a:endParaRPr kumimoji="1" lang="en-US" altLang="ja-JP" sz="2000" b="1" dirty="0" smtClean="0">
              <a:solidFill>
                <a:schemeClr val="bg1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スケジュール</a:t>
            </a:r>
            <a:r>
              <a:rPr kumimoji="1" lang="ja-JP" altLang="en-US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確認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確認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 </a:t>
            </a:r>
          </a:p>
          <a:p>
            <a:pPr marL="36000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詳細</a:t>
            </a:r>
            <a:r>
              <a:rPr kumimoji="1" lang="ja-JP" altLang="en-US" sz="2000" b="1" dirty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情報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確認</a:t>
            </a:r>
            <a:endParaRPr kumimoji="1" lang="en-US" altLang="ja-JP" sz="2000" b="1" dirty="0" smtClean="0">
              <a:solidFill>
                <a:schemeClr val="bg1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文書チェック</a:t>
            </a:r>
            <a:endParaRPr kumimoji="1" lang="en-US" altLang="ja-JP" sz="2000" b="1" dirty="0" smtClean="0">
              <a:solidFill>
                <a:schemeClr val="bg1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  <a:p>
            <a:pPr marL="360000" indent="-360000">
              <a:buFont typeface="+mj-lt"/>
              <a:buAutoNum type="arabicPeriod"/>
            </a:pPr>
            <a:r>
              <a:rPr kumimoji="1" lang="ja-JP" altLang="en-US" sz="2000" b="1" dirty="0" smtClean="0">
                <a:solidFill>
                  <a:schemeClr val="bg1"/>
                </a:solidFill>
                <a:latin typeface="Hiragino Sans W5" charset="-128"/>
                <a:ea typeface="Hiragino Sans W5" charset="-128"/>
                <a:cs typeface="Hiragino Sans W5" charset="-128"/>
              </a:rPr>
              <a:t>リマインダー通知</a:t>
            </a:r>
            <a:endParaRPr kumimoji="1" lang="ja-JP" altLang="en-US" sz="2000" b="1" dirty="0">
              <a:solidFill>
                <a:schemeClr val="bg1"/>
              </a:solidFill>
              <a:latin typeface="Hiragino Sans W5" charset="-128"/>
              <a:ea typeface="Hiragino Sans W5" charset="-128"/>
              <a:cs typeface="Hiragino Sans W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03452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-14143" y="21397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VDL-LogoJrBlack" charset="-128"/>
                <a:ea typeface="VDL-LogoJrBlack" charset="-128"/>
                <a:cs typeface="VDL-LogoJrBlack" charset="-128"/>
              </a:rPr>
              <a:t>04. </a:t>
            </a:r>
            <a:r>
              <a:rPr lang="ja-JP" alt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VDL-LogoJrBlack" charset="-128"/>
                <a:ea typeface="VDL-LogoJrBlack" charset="-128"/>
                <a:cs typeface="VDL-LogoJrBlack" charset="-128"/>
              </a:rPr>
              <a:t>質疑応答</a:t>
            </a:r>
            <a:endParaRPr kumimoji="1" lang="ja-JP" altLang="en-US" sz="3600" dirty="0">
              <a:solidFill>
                <a:schemeClr val="accent5">
                  <a:lumMod val="20000"/>
                  <a:lumOff val="80000"/>
                </a:schemeClr>
              </a:solidFill>
              <a:latin typeface="VDL-LogoJrBlack" charset="-128"/>
              <a:ea typeface="VDL-LogoJrBlack" charset="-128"/>
              <a:cs typeface="VDL-LogoJrBlack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86821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freeppt7.com-Best powerpoint templates free download-slideshow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-the best ppt templates">
  <a:themeElements>
    <a:clrScheme name="自定义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294B"/>
      </a:accent1>
      <a:accent2>
        <a:srgbClr val="FFC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elveticaNeueLT Pro 77 BdCn"/>
        <a:ea typeface="微软雅黑"/>
        <a:cs typeface=""/>
      </a:majorFont>
      <a:minorFont>
        <a:latin typeface="Century Gothic  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498</Words>
  <Application>Microsoft Macintosh PowerPoint</Application>
  <PresentationFormat>画面に合わせる (16:9)</PresentationFormat>
  <Paragraphs>66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24" baseType="lpstr">
      <vt:lpstr>Calibri</vt:lpstr>
      <vt:lpstr>Century Gothic  </vt:lpstr>
      <vt:lpstr>HelveticaNeueLT Pro 67 MdCn</vt:lpstr>
      <vt:lpstr>HelveticaNeueLT Pro 77 BdCn</vt:lpstr>
      <vt:lpstr>Hiragino Sans GB W3</vt:lpstr>
      <vt:lpstr>Hiragino Sans W1</vt:lpstr>
      <vt:lpstr>Hiragino Sans W5</vt:lpstr>
      <vt:lpstr>Hiragino Sans W6</vt:lpstr>
      <vt:lpstr>Hiragino Sans W8</vt:lpstr>
      <vt:lpstr>ＭＳ Ｐゴシック</vt:lpstr>
      <vt:lpstr>News Gothic MT</vt:lpstr>
      <vt:lpstr>Segoe UI Light</vt:lpstr>
      <vt:lpstr>VDL-LogoJrBlack</vt:lpstr>
      <vt:lpstr>宋体</vt:lpstr>
      <vt:lpstr>微软雅黑</vt:lpstr>
      <vt:lpstr>Arial</vt:lpstr>
      <vt:lpstr>www.freeppt7.com-Best powerpoint templates free download-slideshow</vt:lpstr>
      <vt:lpstr>www.freeppt7.com-the best ppt templates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03. 機能一覧</vt:lpstr>
      <vt:lpstr>PowerPoint プレゼンテーション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藤澤 天音</cp:lastModifiedBy>
  <cp:revision>104</cp:revision>
  <dcterms:created xsi:type="dcterms:W3CDTF">2015-07-20T07:58:44Z</dcterms:created>
  <dcterms:modified xsi:type="dcterms:W3CDTF">2019-12-16T01:42:45Z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