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2"/>
    <p:restoredTop sz="58428"/>
  </p:normalViewPr>
  <p:slideViewPr>
    <p:cSldViewPr snapToGrid="0" snapToObjects="1">
      <p:cViewPr>
        <p:scale>
          <a:sx n="62" d="100"/>
          <a:sy n="62" d="100"/>
        </p:scale>
        <p:origin x="3392" y="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06DE0-2F43-5442-85ED-FB18AE9D61DF}" type="datetimeFigureOut">
              <a:rPr kumimoji="1" lang="ja-JP" altLang="en-US" smtClean="0"/>
              <a:t>2019/12/9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05087-99C3-C64E-8A64-FFA9B27050BB}" type="slidenum">
              <a:rPr kumimoji="1" lang="ja-JP" altLang="en-US" smtClean="0"/>
              <a:t>‹#›</a:t>
            </a:fld>
            <a:endParaRPr kumimoji="1" lang="ja-JP" altLang="en-US"/>
          </a:p>
        </p:txBody>
      </p:sp>
    </p:spTree>
    <p:extLst>
      <p:ext uri="{BB962C8B-B14F-4D97-AF65-F5344CB8AC3E}">
        <p14:creationId xmlns:p14="http://schemas.microsoft.com/office/powerpoint/2010/main" val="1210963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流れ</a:t>
            </a:r>
            <a:r>
              <a:rPr kumimoji="1" lang="en-US" altLang="ja-JP" sz="1200" b="0" i="0" kern="1200" dirty="0" smtClean="0">
                <a:solidFill>
                  <a:schemeClr val="tx1"/>
                </a:solidFill>
                <a:effectLst/>
                <a:latin typeface="+mn-lt"/>
                <a:ea typeface="+mn-ea"/>
                <a:cs typeface="+mn-cs"/>
              </a:rPr>
              <a:t>】</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システムの概要説明</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デモ実演</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　デモで一連の動きを見せる</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　できるだけさわれた方がいい</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　デモの流れ・見せ方は練習しておくこと</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　その場でできない動きは動画で</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運用テストの報告（内容・修正点・結果）</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質疑応答</a:t>
            </a:r>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注意事項</a:t>
            </a:r>
            <a:r>
              <a:rPr kumimoji="1" lang="en-US" altLang="ja-JP" sz="1200" b="0" i="0" kern="1200" dirty="0" smtClean="0">
                <a:solidFill>
                  <a:schemeClr val="tx1"/>
                </a:solidFill>
                <a:effectLst/>
                <a:latin typeface="+mn-lt"/>
                <a:ea typeface="+mn-ea"/>
                <a:cs typeface="+mn-cs"/>
              </a:rPr>
              <a:t>】</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発表は動くものを提示、できる限りデモを中心に</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紙の資料はスライドに近い・または補足する内容　抜粋して用意すること</a:t>
            </a:r>
            <a:r>
              <a:rPr lang="ja-JP" altLang="en-US" dirty="0" smtClean="0"/>
              <a:t/>
            </a:r>
            <a:br>
              <a:rPr lang="ja-JP" altLang="en-US" dirty="0" smtClean="0"/>
            </a:b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チーム</a:t>
            </a:r>
            <a:r>
              <a:rPr kumimoji="1" lang="en-US" altLang="ja-JP" sz="1200" b="0" i="0" kern="1200" dirty="0" smtClean="0">
                <a:solidFill>
                  <a:schemeClr val="tx1"/>
                </a:solidFill>
                <a:effectLst/>
                <a:latin typeface="+mn-lt"/>
                <a:ea typeface="+mn-ea"/>
                <a:cs typeface="+mn-cs"/>
              </a:rPr>
              <a:t>30</a:t>
            </a:r>
            <a:r>
              <a:rPr kumimoji="1" lang="ja-JP" altLang="en-US" sz="1200" b="0" i="0" kern="1200" dirty="0" smtClean="0">
                <a:solidFill>
                  <a:schemeClr val="tx1"/>
                </a:solidFill>
                <a:effectLst/>
                <a:latin typeface="+mn-lt"/>
                <a:ea typeface="+mn-ea"/>
                <a:cs typeface="+mn-cs"/>
              </a:rPr>
              <a:t>分くらいの発表</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このあと</a:t>
            </a:r>
            <a:r>
              <a:rPr kumimoji="1" lang="en-US" altLang="ja-JP" sz="1200" b="0" i="0" kern="1200" dirty="0" smtClean="0">
                <a:solidFill>
                  <a:schemeClr val="tx1"/>
                </a:solidFill>
                <a:effectLst/>
                <a:latin typeface="+mn-lt"/>
                <a:ea typeface="+mn-ea"/>
                <a:cs typeface="+mn-cs"/>
              </a:rPr>
              <a:t>15:30</a:t>
            </a:r>
            <a:r>
              <a:rPr kumimoji="1" lang="ja-JP" altLang="en-US" sz="1200" b="0" i="0" kern="1200" dirty="0" smtClean="0">
                <a:solidFill>
                  <a:schemeClr val="tx1"/>
                </a:solidFill>
                <a:effectLst/>
                <a:latin typeface="+mn-lt"/>
                <a:ea typeface="+mn-ea"/>
                <a:cs typeface="+mn-cs"/>
              </a:rPr>
              <a:t>くらいから懇親会をする</a:t>
            </a:r>
            <a:endParaRPr kumimoji="1" lang="ja-JP" altLang="en-US" dirty="0"/>
          </a:p>
        </p:txBody>
      </p:sp>
      <p:sp>
        <p:nvSpPr>
          <p:cNvPr id="4" name="スライド番号プレースホルダー 3"/>
          <p:cNvSpPr>
            <a:spLocks noGrp="1"/>
          </p:cNvSpPr>
          <p:nvPr>
            <p:ph type="sldNum" sz="quarter" idx="10"/>
          </p:nvPr>
        </p:nvSpPr>
        <p:spPr/>
        <p:txBody>
          <a:bodyPr/>
          <a:lstStyle/>
          <a:p>
            <a:fld id="{F2505087-99C3-C64E-8A64-FFA9B27050BB}" type="slidenum">
              <a:rPr kumimoji="1" lang="ja-JP" altLang="en-US" smtClean="0"/>
              <a:t>1</a:t>
            </a:fld>
            <a:endParaRPr kumimoji="1" lang="ja-JP" altLang="en-US"/>
          </a:p>
        </p:txBody>
      </p:sp>
    </p:spTree>
    <p:extLst>
      <p:ext uri="{BB962C8B-B14F-4D97-AF65-F5344CB8AC3E}">
        <p14:creationId xmlns:p14="http://schemas.microsoft.com/office/powerpoint/2010/main" val="1599256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2505087-99C3-C64E-8A64-FFA9B27050BB}" type="slidenum">
              <a:rPr kumimoji="1" lang="ja-JP" altLang="en-US" smtClean="0"/>
              <a:t>2</a:t>
            </a:fld>
            <a:endParaRPr kumimoji="1" lang="ja-JP" altLang="en-US"/>
          </a:p>
        </p:txBody>
      </p:sp>
    </p:spTree>
    <p:extLst>
      <p:ext uri="{BB962C8B-B14F-4D97-AF65-F5344CB8AC3E}">
        <p14:creationId xmlns:p14="http://schemas.microsoft.com/office/powerpoint/2010/main" val="2087905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ログイン：できていない</a:t>
            </a:r>
            <a:endParaRPr kumimoji="1" lang="en-US" altLang="ja-JP" dirty="0" smtClean="0"/>
          </a:p>
          <a:p>
            <a:r>
              <a:rPr kumimoji="1" lang="ja-JP" altLang="en-US" dirty="0" smtClean="0"/>
              <a:t>アカウント情報の管理：表示はできるが登録はできていない</a:t>
            </a:r>
            <a:endParaRPr kumimoji="1" lang="en-US" altLang="ja-JP" dirty="0" smtClean="0"/>
          </a:p>
          <a:p>
            <a:r>
              <a:rPr kumimoji="1" lang="ja-JP" altLang="en-US" dirty="0" smtClean="0"/>
              <a:t>秘書画像選択：選択できているが登録と表示させる場所と個人ごとにはできていない。</a:t>
            </a:r>
            <a:endParaRPr kumimoji="1" lang="en-US" altLang="ja-JP" dirty="0" smtClean="0"/>
          </a:p>
          <a:p>
            <a:r>
              <a:rPr kumimoji="1" lang="ja-JP" altLang="en-US" dirty="0" smtClean="0"/>
              <a:t>説明会登録：登録処理ができていない</a:t>
            </a:r>
            <a:endParaRPr kumimoji="1" lang="en-US" altLang="ja-JP" dirty="0" smtClean="0"/>
          </a:p>
          <a:p>
            <a:r>
              <a:rPr kumimoji="1" lang="ja-JP" altLang="en-US" dirty="0" smtClean="0"/>
              <a:t>文書チェック：</a:t>
            </a:r>
            <a:r>
              <a:rPr kumimoji="1" lang="en-US" altLang="ja-JP" dirty="0" smtClean="0"/>
              <a:t>HTML</a:t>
            </a:r>
            <a:r>
              <a:rPr kumimoji="1" lang="ja-JP" altLang="en-US" dirty="0" smtClean="0"/>
              <a:t>ではできていたが、</a:t>
            </a:r>
            <a:r>
              <a:rPr kumimoji="1" lang="en-US" altLang="ja-JP" dirty="0" err="1" smtClean="0"/>
              <a:t>Vue.js</a:t>
            </a:r>
            <a:r>
              <a:rPr kumimoji="1" lang="ja-JP" altLang="en-US" dirty="0" smtClean="0"/>
              <a:t>版はできていない。</a:t>
            </a:r>
            <a:endParaRPr kumimoji="1" lang="en-US" altLang="ja-JP" dirty="0" smtClean="0"/>
          </a:p>
          <a:p>
            <a:r>
              <a:rPr kumimoji="1" lang="en-US" altLang="ja-JP" dirty="0" err="1" smtClean="0"/>
              <a:t>Slackbot</a:t>
            </a:r>
            <a:r>
              <a:rPr kumimoji="1" lang="ja-JP" altLang="en-US" dirty="0" smtClean="0"/>
              <a:t>からの通知：グループにはできるが個人メッセージはできない。</a:t>
            </a:r>
            <a:endParaRPr kumimoji="1" lang="en-US" altLang="ja-JP" dirty="0" smtClean="0"/>
          </a:p>
          <a:p>
            <a:endParaRPr kumimoji="1" lang="en-US" altLang="ja-JP" dirty="0" smtClean="0"/>
          </a:p>
          <a:p>
            <a:endParaRPr kumimoji="1" lang="en-US" altLang="ja-JP" dirty="0" smtClean="0"/>
          </a:p>
          <a:p>
            <a:r>
              <a:rPr kumimoji="1" lang="ja-JP" altLang="en-US" dirty="0" smtClean="0"/>
              <a:t>レコードを受け取っていた前提でデモをする。</a:t>
            </a:r>
            <a:endParaRPr kumimoji="1" lang="en-US" altLang="ja-JP" dirty="0" smtClean="0"/>
          </a:p>
          <a:p>
            <a:r>
              <a:rPr kumimoji="1" lang="en-US" altLang="ja-JP" dirty="0" smtClean="0"/>
              <a:t>	</a:t>
            </a:r>
            <a:r>
              <a:rPr kumimoji="1" lang="ja-JP" altLang="en-US" dirty="0" smtClean="0"/>
              <a:t>情報登録</a:t>
            </a:r>
            <a:r>
              <a:rPr kumimoji="1" lang="en-US" altLang="ja-JP" dirty="0" smtClean="0"/>
              <a:t>(POST)</a:t>
            </a:r>
            <a:r>
              <a:rPr kumimoji="1" lang="ja-JP" altLang="en-US" dirty="0" smtClean="0"/>
              <a:t>ができていない。</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2505087-99C3-C64E-8A64-FFA9B27050BB}" type="slidenum">
              <a:rPr kumimoji="1" lang="ja-JP" altLang="en-US" smtClean="0"/>
              <a:t>3</a:t>
            </a:fld>
            <a:endParaRPr kumimoji="1" lang="ja-JP" altLang="en-US"/>
          </a:p>
        </p:txBody>
      </p:sp>
    </p:spTree>
    <p:extLst>
      <p:ext uri="{BB962C8B-B14F-4D97-AF65-F5344CB8AC3E}">
        <p14:creationId xmlns:p14="http://schemas.microsoft.com/office/powerpoint/2010/main" val="1478699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広瀬に確認。</a:t>
            </a:r>
            <a:endParaRPr kumimoji="1" lang="en-US" altLang="ja-JP" dirty="0" smtClean="0"/>
          </a:p>
          <a:p>
            <a:r>
              <a:rPr kumimoji="1" lang="ja-JP" altLang="en-US" dirty="0" smtClean="0"/>
              <a:t>ユーザーマニュアル込みで。</a:t>
            </a:r>
            <a:endParaRPr kumimoji="1" lang="ja-JP" altLang="en-US" dirty="0"/>
          </a:p>
        </p:txBody>
      </p:sp>
      <p:sp>
        <p:nvSpPr>
          <p:cNvPr id="4" name="スライド番号プレースホルダー 3"/>
          <p:cNvSpPr>
            <a:spLocks noGrp="1"/>
          </p:cNvSpPr>
          <p:nvPr>
            <p:ph type="sldNum" sz="quarter" idx="10"/>
          </p:nvPr>
        </p:nvSpPr>
        <p:spPr/>
        <p:txBody>
          <a:bodyPr/>
          <a:lstStyle/>
          <a:p>
            <a:fld id="{F2505087-99C3-C64E-8A64-FFA9B27050BB}" type="slidenum">
              <a:rPr kumimoji="1" lang="ja-JP" altLang="en-US" smtClean="0"/>
              <a:t>4</a:t>
            </a:fld>
            <a:endParaRPr kumimoji="1" lang="ja-JP" altLang="en-US"/>
          </a:p>
        </p:txBody>
      </p:sp>
    </p:spTree>
    <p:extLst>
      <p:ext uri="{BB962C8B-B14F-4D97-AF65-F5344CB8AC3E}">
        <p14:creationId xmlns:p14="http://schemas.microsoft.com/office/powerpoint/2010/main" val="2144273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2505087-99C3-C64E-8A64-FFA9B27050BB}" type="slidenum">
              <a:rPr kumimoji="1" lang="ja-JP" altLang="en-US" smtClean="0"/>
              <a:t>5</a:t>
            </a:fld>
            <a:endParaRPr kumimoji="1" lang="ja-JP" altLang="en-US"/>
          </a:p>
        </p:txBody>
      </p:sp>
    </p:spTree>
    <p:extLst>
      <p:ext uri="{BB962C8B-B14F-4D97-AF65-F5344CB8AC3E}">
        <p14:creationId xmlns:p14="http://schemas.microsoft.com/office/powerpoint/2010/main" val="18155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2505087-99C3-C64E-8A64-FFA9B27050BB}" type="slidenum">
              <a:rPr kumimoji="1" lang="ja-JP" altLang="en-US" smtClean="0"/>
              <a:t>6</a:t>
            </a:fld>
            <a:endParaRPr kumimoji="1" lang="ja-JP" altLang="en-US"/>
          </a:p>
        </p:txBody>
      </p:sp>
    </p:spTree>
    <p:extLst>
      <p:ext uri="{BB962C8B-B14F-4D97-AF65-F5344CB8AC3E}">
        <p14:creationId xmlns:p14="http://schemas.microsoft.com/office/powerpoint/2010/main" val="621640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2505087-99C3-C64E-8A64-FFA9B27050BB}" type="slidenum">
              <a:rPr kumimoji="1" lang="ja-JP" altLang="en-US" smtClean="0"/>
              <a:t>7</a:t>
            </a:fld>
            <a:endParaRPr kumimoji="1" lang="ja-JP" altLang="en-US"/>
          </a:p>
        </p:txBody>
      </p:sp>
    </p:spTree>
    <p:extLst>
      <p:ext uri="{BB962C8B-B14F-4D97-AF65-F5344CB8AC3E}">
        <p14:creationId xmlns:p14="http://schemas.microsoft.com/office/powerpoint/2010/main" val="143733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2505087-99C3-C64E-8A64-FFA9B27050BB}" type="slidenum">
              <a:rPr kumimoji="1" lang="ja-JP" altLang="en-US" smtClean="0"/>
              <a:t>8</a:t>
            </a:fld>
            <a:endParaRPr kumimoji="1" lang="ja-JP" altLang="en-US"/>
          </a:p>
        </p:txBody>
      </p:sp>
    </p:spTree>
    <p:extLst>
      <p:ext uri="{BB962C8B-B14F-4D97-AF65-F5344CB8AC3E}">
        <p14:creationId xmlns:p14="http://schemas.microsoft.com/office/powerpoint/2010/main" val="1419499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2505087-99C3-C64E-8A64-FFA9B27050BB}" type="slidenum">
              <a:rPr kumimoji="1" lang="ja-JP" altLang="en-US" smtClean="0"/>
              <a:t>9</a:t>
            </a:fld>
            <a:endParaRPr kumimoji="1" lang="ja-JP" altLang="en-US"/>
          </a:p>
        </p:txBody>
      </p:sp>
    </p:spTree>
    <p:extLst>
      <p:ext uri="{BB962C8B-B14F-4D97-AF65-F5344CB8AC3E}">
        <p14:creationId xmlns:p14="http://schemas.microsoft.com/office/powerpoint/2010/main" val="170838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81D0738-F4DD-654E-AC7B-A4DD7E311BEE}" type="datetimeFigureOut">
              <a:rPr kumimoji="1" lang="ja-JP" altLang="en-US" smtClean="0"/>
              <a:t>2019/12/9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2604DA-C86E-B343-A711-DCBC2964FFAB}" type="slidenum">
              <a:rPr kumimoji="1" lang="ja-JP" altLang="en-US" smtClean="0"/>
              <a:t>‹#›</a:t>
            </a:fld>
            <a:endParaRPr kumimoji="1" lang="ja-JP" alt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81D0738-F4DD-654E-AC7B-A4DD7E311BEE}" type="datetimeFigureOut">
              <a:rPr kumimoji="1" lang="ja-JP" altLang="en-US" smtClean="0"/>
              <a:t>2019/12/9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2604DA-C86E-B343-A711-DCBC2964FFAB}"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81D0738-F4DD-654E-AC7B-A4DD7E311BEE}" type="datetimeFigureOut">
              <a:rPr kumimoji="1" lang="ja-JP" altLang="en-US" smtClean="0"/>
              <a:t>2019/12/9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2604DA-C86E-B343-A711-DCBC2964FFAB}"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81D0738-F4DD-654E-AC7B-A4DD7E311BEE}" type="datetimeFigureOut">
              <a:rPr kumimoji="1" lang="ja-JP" altLang="en-US" smtClean="0"/>
              <a:t>2019/12/9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2604DA-C86E-B343-A711-DCBC2964FFAB}"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81D0738-F4DD-654E-AC7B-A4DD7E311BEE}" type="datetimeFigureOut">
              <a:rPr kumimoji="1" lang="ja-JP" altLang="en-US" smtClean="0"/>
              <a:t>2019/12/9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2604DA-C86E-B343-A711-DCBC2964FFAB}"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81D0738-F4DD-654E-AC7B-A4DD7E311BEE}" type="datetimeFigureOut">
              <a:rPr kumimoji="1" lang="ja-JP" altLang="en-US" smtClean="0"/>
              <a:t>2019/12/9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02604DA-C86E-B343-A711-DCBC2964FFAB}" type="slidenum">
              <a:rPr kumimoji="1" lang="ja-JP" altLang="en-US" smtClean="0"/>
              <a:t>‹#›</a:t>
            </a:fld>
            <a:endParaRPr kumimoji="1" lang="ja-JP" alt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81D0738-F4DD-654E-AC7B-A4DD7E311BEE}" type="datetimeFigureOut">
              <a:rPr kumimoji="1" lang="ja-JP" altLang="en-US" smtClean="0"/>
              <a:t>2019/12/9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02604DA-C86E-B343-A711-DCBC2964FFAB}" type="slidenum">
              <a:rPr kumimoji="1" lang="ja-JP" altLang="en-US" smtClean="0"/>
              <a:t>‹#›</a:t>
            </a:fld>
            <a:endParaRPr kumimoji="1" lang="ja-JP" alt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81D0738-F4DD-654E-AC7B-A4DD7E311BEE}" type="datetimeFigureOut">
              <a:rPr kumimoji="1" lang="ja-JP" altLang="en-US" smtClean="0"/>
              <a:t>2019/12/9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02604DA-C86E-B343-A711-DCBC2964FFAB}"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81D0738-F4DD-654E-AC7B-A4DD7E311BEE}" type="datetimeFigureOut">
              <a:rPr kumimoji="1" lang="ja-JP" altLang="en-US" smtClean="0"/>
              <a:t>2019/12/9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02604DA-C86E-B343-A711-DCBC2964FFAB}" type="slidenum">
              <a:rPr kumimoji="1" lang="ja-JP" altLang="en-US" smtClean="0"/>
              <a:t>‹#›</a:t>
            </a:fld>
            <a:endParaRPr kumimoji="1" lang="ja-JP" alt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81D0738-F4DD-654E-AC7B-A4DD7E311BEE}" type="datetimeFigureOut">
              <a:rPr kumimoji="1" lang="ja-JP" altLang="en-US" smtClean="0"/>
              <a:t>2019/12/9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02604DA-C86E-B343-A711-DCBC2964FFAB}" type="slidenum">
              <a:rPr kumimoji="1" lang="ja-JP" altLang="en-US" smtClean="0"/>
              <a:t>‹#›</a:t>
            </a:fld>
            <a:endParaRPr kumimoji="1" lang="ja-JP" alt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81D0738-F4DD-654E-AC7B-A4DD7E311BEE}" type="datetimeFigureOut">
              <a:rPr kumimoji="1" lang="ja-JP" altLang="en-US" smtClean="0"/>
              <a:t>2019/12/9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02604DA-C86E-B343-A711-DCBC2964FFAB}"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1D0738-F4DD-654E-AC7B-A4DD7E311BEE}" type="datetimeFigureOut">
              <a:rPr kumimoji="1" lang="ja-JP" altLang="en-US" smtClean="0"/>
              <a:t>2019/12/9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604DA-C86E-B343-A711-DCBC2964FFAB}" type="slidenum">
              <a:rPr kumimoji="1" lang="ja-JP" altLang="en-US" smtClean="0"/>
              <a:t>‹#›</a:t>
            </a:fld>
            <a:endParaRPr kumimoji="1" lang="ja-JP" altLang="en-US"/>
          </a:p>
        </p:txBody>
      </p:sp>
    </p:spTree>
    <p:extLst>
      <p:ext uri="{BB962C8B-B14F-4D97-AF65-F5344CB8AC3E}">
        <p14:creationId xmlns:p14="http://schemas.microsoft.com/office/powerpoint/2010/main" val="1478537962"/>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14168" y="945383"/>
            <a:ext cx="9144000" cy="2727207"/>
          </a:xfrm>
        </p:spPr>
        <p:txBody>
          <a:bodyPr>
            <a:normAutofit/>
          </a:bodyPr>
          <a:lstStyle/>
          <a:p>
            <a:r>
              <a:rPr kumimoji="1" lang="en-US" altLang="ja-JP" sz="3600" dirty="0" smtClean="0">
                <a:latin typeface="Meiryo" charset="-128"/>
                <a:ea typeface="Meiryo" charset="-128"/>
                <a:cs typeface="Meiryo" charset="-128"/>
              </a:rPr>
              <a:t/>
            </a:r>
            <a:br>
              <a:rPr kumimoji="1" lang="en-US" altLang="ja-JP" sz="3600" dirty="0" smtClean="0">
                <a:latin typeface="Meiryo" charset="-128"/>
                <a:ea typeface="Meiryo" charset="-128"/>
                <a:cs typeface="Meiryo" charset="-128"/>
              </a:rPr>
            </a:br>
            <a:r>
              <a:rPr kumimoji="1" lang="en-US" altLang="ja-JP" sz="3600" dirty="0" smtClean="0">
                <a:latin typeface="Meiryo" charset="-128"/>
                <a:ea typeface="Meiryo" charset="-128"/>
                <a:cs typeface="Meiryo" charset="-128"/>
              </a:rPr>
              <a:t>ASSIGN</a:t>
            </a:r>
            <a:r>
              <a:rPr kumimoji="1" lang="en-US" altLang="ja-JP" sz="3600" dirty="0" smtClean="0">
                <a:latin typeface="Meiryo" charset="-128"/>
                <a:ea typeface="Meiryo" charset="-128"/>
                <a:cs typeface="Meiryo" charset="-128"/>
              </a:rPr>
              <a:t/>
            </a:r>
            <a:br>
              <a:rPr kumimoji="1" lang="en-US" altLang="ja-JP" sz="3600" dirty="0" smtClean="0">
                <a:latin typeface="Meiryo" charset="-128"/>
                <a:ea typeface="Meiryo" charset="-128"/>
                <a:cs typeface="Meiryo" charset="-128"/>
              </a:rPr>
            </a:br>
            <a:r>
              <a:rPr kumimoji="1" lang="en-US" altLang="ja-JP" sz="3600" dirty="0" smtClean="0">
                <a:latin typeface="Meiryo" charset="-128"/>
                <a:ea typeface="Meiryo" charset="-128"/>
                <a:cs typeface="Meiryo" charset="-128"/>
              </a:rPr>
              <a:t/>
            </a:r>
            <a:br>
              <a:rPr kumimoji="1" lang="en-US" altLang="ja-JP" sz="3600" dirty="0" smtClean="0">
                <a:latin typeface="Meiryo" charset="-128"/>
                <a:ea typeface="Meiryo" charset="-128"/>
                <a:cs typeface="Meiryo" charset="-128"/>
              </a:rPr>
            </a:br>
            <a:r>
              <a:rPr lang="ja-JP" altLang="en-US" sz="3600" dirty="0" smtClean="0">
                <a:latin typeface="Meiryo" charset="-128"/>
                <a:ea typeface="Meiryo" charset="-128"/>
                <a:cs typeface="Meiryo" charset="-128"/>
              </a:rPr>
              <a:t>最終レビュー</a:t>
            </a:r>
            <a:endParaRPr kumimoji="1" lang="ja-JP" altLang="en-US" sz="3600" dirty="0">
              <a:latin typeface="Meiryo" charset="-128"/>
              <a:ea typeface="Meiryo" charset="-128"/>
              <a:cs typeface="Meiryo" charset="-128"/>
            </a:endParaRPr>
          </a:p>
        </p:txBody>
      </p:sp>
      <p:sp>
        <p:nvSpPr>
          <p:cNvPr id="3" name="サブタイトル 2"/>
          <p:cNvSpPr>
            <a:spLocks noGrp="1"/>
          </p:cNvSpPr>
          <p:nvPr>
            <p:ph type="subTitle" idx="1"/>
          </p:nvPr>
        </p:nvSpPr>
        <p:spPr>
          <a:xfrm>
            <a:off x="1514168" y="3672590"/>
            <a:ext cx="9144000" cy="1655762"/>
          </a:xfrm>
        </p:spPr>
        <p:txBody>
          <a:bodyPr>
            <a:normAutofit/>
          </a:bodyPr>
          <a:lstStyle/>
          <a:p>
            <a:endParaRPr lang="en-US" altLang="ja-JP" dirty="0" smtClean="0">
              <a:latin typeface="Meiryo" charset="-128"/>
              <a:ea typeface="Meiryo" charset="-128"/>
              <a:cs typeface="Meiryo" charset="-128"/>
            </a:endParaRPr>
          </a:p>
          <a:p>
            <a:r>
              <a:rPr lang="en-US" altLang="ja-JP" sz="2000" dirty="0" err="1" smtClean="0">
                <a:latin typeface="Meiryo" charset="-128"/>
                <a:ea typeface="Meiryo" charset="-128"/>
                <a:cs typeface="Meiryo" charset="-128"/>
              </a:rPr>
              <a:t>oLo</a:t>
            </a:r>
            <a:endParaRPr lang="en-US" altLang="ja-JP" sz="2000" dirty="0">
              <a:latin typeface="Meiryo" charset="-128"/>
              <a:ea typeface="Meiryo" charset="-128"/>
              <a:cs typeface="Meiryo" charset="-128"/>
            </a:endParaRPr>
          </a:p>
          <a:p>
            <a:r>
              <a:rPr lang="en-US" altLang="ja-JP" sz="2000" dirty="0" smtClean="0">
                <a:latin typeface="Meiryo" charset="-128"/>
                <a:ea typeface="Meiryo" charset="-128"/>
                <a:cs typeface="Meiryo" charset="-128"/>
              </a:rPr>
              <a:t>2019/12/11</a:t>
            </a:r>
          </a:p>
        </p:txBody>
      </p:sp>
    </p:spTree>
    <p:extLst>
      <p:ext uri="{BB962C8B-B14F-4D97-AF65-F5344CB8AC3E}">
        <p14:creationId xmlns:p14="http://schemas.microsoft.com/office/powerpoint/2010/main" val="1180734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latin typeface="Meiryo" charset="-128"/>
                <a:ea typeface="Meiryo" charset="-128"/>
                <a:cs typeface="Meiryo" charset="-128"/>
              </a:rPr>
              <a:t>システム概要</a:t>
            </a:r>
            <a:endParaRPr kumimoji="1" lang="ja-JP" altLang="en-US" sz="3600" dirty="0">
              <a:latin typeface="Meiryo" charset="-128"/>
              <a:ea typeface="Meiryo" charset="-128"/>
              <a:cs typeface="Meiryo" charset="-128"/>
            </a:endParaRPr>
          </a:p>
        </p:txBody>
      </p:sp>
      <p:sp>
        <p:nvSpPr>
          <p:cNvPr id="3" name="コンテンツ プレースホルダー 2"/>
          <p:cNvSpPr>
            <a:spLocks noGrp="1"/>
          </p:cNvSpPr>
          <p:nvPr>
            <p:ph idx="1"/>
          </p:nvPr>
        </p:nvSpPr>
        <p:spPr/>
        <p:txBody>
          <a:bodyPr>
            <a:normAutofit/>
          </a:bodyPr>
          <a:lstStyle/>
          <a:p>
            <a:pPr>
              <a:lnSpc>
                <a:spcPct val="130000"/>
              </a:lnSpc>
            </a:pPr>
            <a:r>
              <a:rPr kumimoji="1" lang="ja-JP" altLang="en-US" sz="2400" dirty="0" smtClean="0">
                <a:latin typeface="Meiryo" charset="-128"/>
                <a:ea typeface="Meiryo" charset="-128"/>
                <a:cs typeface="Meiryo" charset="-128"/>
              </a:rPr>
              <a:t>麻生の学生及び教職員を対象とした「</a:t>
            </a:r>
            <a:r>
              <a:rPr kumimoji="1" lang="ja-JP" altLang="en-US" sz="2400" u="sng" dirty="0" smtClean="0">
                <a:latin typeface="Meiryo" charset="-128"/>
                <a:ea typeface="Meiryo" charset="-128"/>
                <a:cs typeface="Meiryo" charset="-128"/>
              </a:rPr>
              <a:t>就職活動支援システム</a:t>
            </a:r>
            <a:r>
              <a:rPr kumimoji="1" lang="ja-JP" altLang="en-US" sz="2400" dirty="0" smtClean="0">
                <a:latin typeface="Meiryo" charset="-128"/>
                <a:ea typeface="Meiryo" charset="-128"/>
                <a:cs typeface="Meiryo" charset="-128"/>
              </a:rPr>
              <a:t>」</a:t>
            </a:r>
            <a:endParaRPr kumimoji="1" lang="en-US" altLang="ja-JP" sz="2400" dirty="0" smtClean="0">
              <a:latin typeface="Meiryo" charset="-128"/>
              <a:ea typeface="Meiryo" charset="-128"/>
              <a:cs typeface="Meiryo" charset="-128"/>
            </a:endParaRPr>
          </a:p>
          <a:p>
            <a:pPr>
              <a:lnSpc>
                <a:spcPct val="130000"/>
              </a:lnSpc>
            </a:pPr>
            <a:r>
              <a:rPr kumimoji="1" lang="ja-JP" altLang="en-US" sz="2400" dirty="0" smtClean="0">
                <a:latin typeface="Meiryo" charset="-128"/>
                <a:ea typeface="Meiryo" charset="-128"/>
                <a:cs typeface="Meiryo" charset="-128"/>
              </a:rPr>
              <a:t>学生側は</a:t>
            </a:r>
            <a:r>
              <a:rPr kumimoji="1" lang="ja-JP" altLang="en-US" sz="2400" u="sng" dirty="0" smtClean="0">
                <a:latin typeface="Meiryo" charset="-128"/>
                <a:ea typeface="Meiryo" charset="-128"/>
                <a:cs typeface="Meiryo" charset="-128"/>
              </a:rPr>
              <a:t>モバイル端末</a:t>
            </a:r>
            <a:r>
              <a:rPr kumimoji="1" lang="ja-JP" altLang="en-US" sz="2400" dirty="0" smtClean="0">
                <a:latin typeface="Meiryo" charset="-128"/>
                <a:ea typeface="Meiryo" charset="-128"/>
                <a:cs typeface="Meiryo" charset="-128"/>
              </a:rPr>
              <a:t>、教職員は</a:t>
            </a:r>
            <a:r>
              <a:rPr kumimoji="1" lang="en-US" altLang="ja-JP" sz="2400" u="sng" dirty="0" smtClean="0">
                <a:latin typeface="Meiryo" charset="-128"/>
                <a:ea typeface="Meiryo" charset="-128"/>
                <a:cs typeface="Meiryo" charset="-128"/>
              </a:rPr>
              <a:t>PC</a:t>
            </a:r>
            <a:r>
              <a:rPr kumimoji="1" lang="ja-JP" altLang="en-US" sz="2400" dirty="0" smtClean="0">
                <a:latin typeface="Meiryo" charset="-128"/>
                <a:ea typeface="Meiryo" charset="-128"/>
                <a:cs typeface="Meiryo" charset="-128"/>
              </a:rPr>
              <a:t>を使用。</a:t>
            </a:r>
            <a:endParaRPr kumimoji="1" lang="en-US" altLang="ja-JP" sz="2400" dirty="0" smtClean="0">
              <a:latin typeface="Meiryo" charset="-128"/>
              <a:ea typeface="Meiryo" charset="-128"/>
              <a:cs typeface="Meiryo" charset="-128"/>
            </a:endParaRPr>
          </a:p>
          <a:p>
            <a:pPr>
              <a:lnSpc>
                <a:spcPct val="130000"/>
              </a:lnSpc>
            </a:pPr>
            <a:r>
              <a:rPr lang="ja-JP" altLang="en-US" sz="2400" dirty="0" smtClean="0">
                <a:latin typeface="Meiryo" charset="-128"/>
                <a:ea typeface="Meiryo" charset="-128"/>
                <a:cs typeface="Meiryo" charset="-128"/>
              </a:rPr>
              <a:t>学生側機能は</a:t>
            </a:r>
            <a:r>
              <a:rPr lang="ja-JP" altLang="en-US" sz="2400" u="sng" dirty="0" smtClean="0">
                <a:latin typeface="Meiryo" charset="-128"/>
                <a:ea typeface="Meiryo" charset="-128"/>
                <a:cs typeface="Meiryo" charset="-128"/>
              </a:rPr>
              <a:t>ログイン</a:t>
            </a:r>
            <a:r>
              <a:rPr lang="ja-JP" altLang="en-US" sz="2400" dirty="0" smtClean="0">
                <a:latin typeface="Meiryo" charset="-128"/>
                <a:ea typeface="Meiryo" charset="-128"/>
                <a:cs typeface="Meiryo" charset="-128"/>
              </a:rPr>
              <a:t>・</a:t>
            </a:r>
            <a:r>
              <a:rPr lang="ja-JP" altLang="en-US" sz="2400" u="sng" dirty="0" smtClean="0">
                <a:latin typeface="Meiryo" charset="-128"/>
                <a:ea typeface="Meiryo" charset="-128"/>
                <a:cs typeface="Meiryo" charset="-128"/>
              </a:rPr>
              <a:t>アカウント情報の管理</a:t>
            </a:r>
            <a:r>
              <a:rPr lang="ja-JP" altLang="en-US" sz="2400" dirty="0" smtClean="0">
                <a:latin typeface="Meiryo" charset="-128"/>
                <a:ea typeface="Meiryo" charset="-128"/>
                <a:cs typeface="Meiryo" charset="-128"/>
              </a:rPr>
              <a:t>・</a:t>
            </a:r>
            <a:r>
              <a:rPr lang="ja-JP" altLang="en-US" sz="2400" u="sng" dirty="0" smtClean="0">
                <a:latin typeface="Meiryo" charset="-128"/>
                <a:ea typeface="Meiryo" charset="-128"/>
                <a:cs typeface="Meiryo" charset="-128"/>
              </a:rPr>
              <a:t>秘書画像選択</a:t>
            </a:r>
            <a:r>
              <a:rPr lang="ja-JP" altLang="en-US" sz="2400" dirty="0" smtClean="0">
                <a:latin typeface="Meiryo" charset="-128"/>
                <a:ea typeface="Meiryo" charset="-128"/>
                <a:cs typeface="Meiryo" charset="-128"/>
              </a:rPr>
              <a:t>・</a:t>
            </a:r>
            <a:r>
              <a:rPr lang="ja-JP" altLang="en-US" sz="2400" u="sng" dirty="0" smtClean="0">
                <a:latin typeface="Meiryo" charset="-128"/>
                <a:ea typeface="Meiryo" charset="-128"/>
                <a:cs typeface="Meiryo" charset="-128"/>
              </a:rPr>
              <a:t>説明会情報の一覧表、詳細確認、登録</a:t>
            </a:r>
            <a:r>
              <a:rPr lang="ja-JP" altLang="en-US" sz="2400" dirty="0" smtClean="0">
                <a:latin typeface="Meiryo" charset="-128"/>
                <a:ea typeface="Meiryo" charset="-128"/>
                <a:cs typeface="Meiryo" charset="-128"/>
              </a:rPr>
              <a:t>・</a:t>
            </a:r>
            <a:r>
              <a:rPr lang="ja-JP" altLang="en-US" sz="2400" u="sng" dirty="0" smtClean="0">
                <a:latin typeface="Meiryo" charset="-128"/>
                <a:ea typeface="Meiryo" charset="-128"/>
                <a:cs typeface="Meiryo" charset="-128"/>
              </a:rPr>
              <a:t>スケジュール確認</a:t>
            </a:r>
            <a:r>
              <a:rPr lang="ja-JP" altLang="en-US" sz="2400" dirty="0" smtClean="0">
                <a:latin typeface="Meiryo" charset="-128"/>
                <a:ea typeface="Meiryo" charset="-128"/>
                <a:cs typeface="Meiryo" charset="-128"/>
              </a:rPr>
              <a:t>・</a:t>
            </a:r>
            <a:r>
              <a:rPr lang="ja-JP" altLang="en-US" sz="2400" u="sng" dirty="0" smtClean="0">
                <a:latin typeface="Meiryo" charset="-128"/>
                <a:ea typeface="Meiryo" charset="-128"/>
                <a:cs typeface="Meiryo" charset="-128"/>
              </a:rPr>
              <a:t>文書チェック</a:t>
            </a:r>
            <a:r>
              <a:rPr lang="ja-JP" altLang="en-US" sz="2400" dirty="0" smtClean="0">
                <a:latin typeface="Meiryo" charset="-128"/>
                <a:ea typeface="Meiryo" charset="-128"/>
                <a:cs typeface="Meiryo" charset="-128"/>
              </a:rPr>
              <a:t>・</a:t>
            </a:r>
            <a:r>
              <a:rPr lang="en-US" altLang="ja-JP" sz="2400" u="sng" dirty="0" err="1" smtClean="0">
                <a:latin typeface="Meiryo" charset="-128"/>
                <a:ea typeface="Meiryo" charset="-128"/>
                <a:cs typeface="Meiryo" charset="-128"/>
              </a:rPr>
              <a:t>slackbot</a:t>
            </a:r>
            <a:r>
              <a:rPr lang="ja-JP" altLang="en-US" sz="2400" u="sng" dirty="0" smtClean="0">
                <a:latin typeface="Meiryo" charset="-128"/>
                <a:ea typeface="Meiryo" charset="-128"/>
                <a:cs typeface="Meiryo" charset="-128"/>
              </a:rPr>
              <a:t>からの通知</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30000"/>
              </a:lnSpc>
            </a:pPr>
            <a:r>
              <a:rPr kumimoji="1" lang="ja-JP" altLang="en-US" sz="2400" dirty="0" smtClean="0">
                <a:latin typeface="Meiryo" charset="-128"/>
                <a:ea typeface="Meiryo" charset="-128"/>
                <a:cs typeface="Meiryo" charset="-128"/>
              </a:rPr>
              <a:t>教職員側機能は</a:t>
            </a:r>
            <a:r>
              <a:rPr kumimoji="1" lang="ja-JP" altLang="en-US" sz="2400" u="sng" dirty="0" smtClean="0">
                <a:latin typeface="Meiryo" charset="-128"/>
                <a:ea typeface="Meiryo" charset="-128"/>
                <a:cs typeface="Meiryo" charset="-128"/>
              </a:rPr>
              <a:t>学生ユーザー</a:t>
            </a:r>
            <a:r>
              <a:rPr kumimoji="1" lang="ja-JP" altLang="en-US" sz="2400" u="sng" dirty="0" smtClean="0">
                <a:latin typeface="Meiryo" charset="-128"/>
                <a:ea typeface="Meiryo" charset="-128"/>
                <a:cs typeface="Meiryo" charset="-128"/>
              </a:rPr>
              <a:t>管理</a:t>
            </a:r>
            <a:r>
              <a:rPr kumimoji="1" lang="ja-JP" altLang="en-US" sz="2400" dirty="0" smtClean="0">
                <a:latin typeface="Meiryo" charset="-128"/>
                <a:ea typeface="Meiryo" charset="-128"/>
                <a:cs typeface="Meiryo" charset="-128"/>
              </a:rPr>
              <a:t>・</a:t>
            </a:r>
            <a:r>
              <a:rPr kumimoji="1" lang="ja-JP" altLang="en-US" sz="2400" u="sng" dirty="0" smtClean="0">
                <a:latin typeface="Meiryo" charset="-128"/>
                <a:ea typeface="Meiryo" charset="-128"/>
                <a:cs typeface="Meiryo" charset="-128"/>
              </a:rPr>
              <a:t>説明会管理、追加</a:t>
            </a:r>
            <a:r>
              <a:rPr kumimoji="1" lang="ja-JP" altLang="en-US" sz="2400" u="sng" dirty="0" smtClean="0">
                <a:latin typeface="Meiryo" charset="-128"/>
                <a:ea typeface="Meiryo" charset="-128"/>
                <a:cs typeface="Meiryo" charset="-128"/>
              </a:rPr>
              <a:t>、参加者追加</a:t>
            </a:r>
            <a:r>
              <a:rPr kumimoji="1" lang="ja-JP" altLang="en-US" sz="2400" dirty="0" smtClean="0">
                <a:latin typeface="Meiryo" charset="-128"/>
                <a:ea typeface="Meiryo" charset="-128"/>
                <a:cs typeface="Meiryo" charset="-128"/>
              </a:rPr>
              <a:t>。</a:t>
            </a:r>
            <a:endParaRPr kumimoji="1" lang="en-US" altLang="ja-JP" sz="2400" dirty="0" smtClean="0">
              <a:latin typeface="Meiryo" charset="-128"/>
              <a:ea typeface="Meiryo" charset="-128"/>
              <a:cs typeface="Meiryo" charset="-128"/>
            </a:endParaRPr>
          </a:p>
        </p:txBody>
      </p:sp>
    </p:spTree>
    <p:extLst>
      <p:ext uri="{BB962C8B-B14F-4D97-AF65-F5344CB8AC3E}">
        <p14:creationId xmlns:p14="http://schemas.microsoft.com/office/powerpoint/2010/main" val="2107784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600" dirty="0" smtClean="0">
                <a:latin typeface="Meiryo" charset="-128"/>
                <a:ea typeface="Meiryo" charset="-128"/>
                <a:cs typeface="Meiryo" charset="-128"/>
              </a:rPr>
              <a:t>デモ（学生側）</a:t>
            </a:r>
            <a:endParaRPr kumimoji="1" lang="ja-JP" altLang="en-US" sz="3600" dirty="0">
              <a:latin typeface="Meiryo" charset="-128"/>
              <a:ea typeface="Meiryo" charset="-128"/>
              <a:cs typeface="Meiryo" charset="-128"/>
            </a:endParaRPr>
          </a:p>
        </p:txBody>
      </p:sp>
      <p:sp>
        <p:nvSpPr>
          <p:cNvPr id="3" name="コンテンツ プレースホルダー 2"/>
          <p:cNvSpPr>
            <a:spLocks noGrp="1"/>
          </p:cNvSpPr>
          <p:nvPr>
            <p:ph idx="1"/>
          </p:nvPr>
        </p:nvSpPr>
        <p:spPr/>
        <p:txBody>
          <a:bodyPr>
            <a:normAutofit fontScale="85000" lnSpcReduction="20000"/>
          </a:bodyPr>
          <a:lstStyle/>
          <a:p>
            <a:pPr marL="0" indent="0">
              <a:lnSpc>
                <a:spcPct val="150000"/>
              </a:lnSpc>
              <a:buNone/>
            </a:pPr>
            <a:r>
              <a:rPr lang="ja-JP" altLang="en-US" dirty="0" smtClean="0">
                <a:latin typeface="Meiryo" charset="-128"/>
                <a:ea typeface="Meiryo" charset="-128"/>
                <a:cs typeface="Meiryo" charset="-128"/>
              </a:rPr>
              <a:t>学生側機能</a:t>
            </a:r>
            <a:endParaRPr lang="en-US" altLang="ja-JP" dirty="0" smtClean="0">
              <a:latin typeface="Meiryo" charset="-128"/>
              <a:ea typeface="Meiryo" charset="-128"/>
              <a:cs typeface="Meiryo" charset="-128"/>
            </a:endParaRPr>
          </a:p>
          <a:p>
            <a:pPr lvl="1">
              <a:lnSpc>
                <a:spcPct val="150000"/>
              </a:lnSpc>
            </a:pPr>
            <a:r>
              <a:rPr lang="ja-JP" altLang="en-US" sz="2800" u="sng" dirty="0" smtClean="0">
                <a:latin typeface="Meiryo" charset="-128"/>
                <a:ea typeface="Meiryo" charset="-128"/>
                <a:cs typeface="Meiryo" charset="-128"/>
              </a:rPr>
              <a:t>ログイン</a:t>
            </a:r>
            <a:endParaRPr lang="en-US" altLang="ja-JP" sz="2800" dirty="0">
              <a:latin typeface="Meiryo" charset="-128"/>
              <a:ea typeface="Meiryo" charset="-128"/>
              <a:cs typeface="Meiryo" charset="-128"/>
            </a:endParaRPr>
          </a:p>
          <a:p>
            <a:pPr lvl="1">
              <a:lnSpc>
                <a:spcPct val="150000"/>
              </a:lnSpc>
            </a:pPr>
            <a:r>
              <a:rPr lang="ja-JP" altLang="en-US" sz="2800" u="sng" dirty="0" smtClean="0">
                <a:solidFill>
                  <a:srgbClr val="FF0000"/>
                </a:solidFill>
                <a:latin typeface="Meiryo" charset="-128"/>
                <a:ea typeface="Meiryo" charset="-128"/>
                <a:cs typeface="Meiryo" charset="-128"/>
              </a:rPr>
              <a:t>アカウント情報の</a:t>
            </a:r>
            <a:r>
              <a:rPr lang="ja-JP" altLang="en-US" sz="2800" u="sng" dirty="0" smtClean="0">
                <a:solidFill>
                  <a:srgbClr val="FF0000"/>
                </a:solidFill>
                <a:latin typeface="Meiryo" charset="-128"/>
                <a:ea typeface="Meiryo" charset="-128"/>
                <a:cs typeface="Meiryo" charset="-128"/>
              </a:rPr>
              <a:t>管理</a:t>
            </a:r>
            <a:endParaRPr lang="en-US" altLang="ja-JP" sz="2800" dirty="0">
              <a:solidFill>
                <a:srgbClr val="FF0000"/>
              </a:solidFill>
              <a:latin typeface="Meiryo" charset="-128"/>
              <a:ea typeface="Meiryo" charset="-128"/>
              <a:cs typeface="Meiryo" charset="-128"/>
            </a:endParaRPr>
          </a:p>
          <a:p>
            <a:pPr lvl="1">
              <a:lnSpc>
                <a:spcPct val="150000"/>
              </a:lnSpc>
            </a:pPr>
            <a:r>
              <a:rPr lang="ja-JP" altLang="en-US" sz="2800" u="sng" dirty="0" smtClean="0">
                <a:solidFill>
                  <a:srgbClr val="FF0000"/>
                </a:solidFill>
                <a:latin typeface="Meiryo" charset="-128"/>
                <a:ea typeface="Meiryo" charset="-128"/>
                <a:cs typeface="Meiryo" charset="-128"/>
              </a:rPr>
              <a:t>秘書画像選択</a:t>
            </a:r>
            <a:endParaRPr lang="en-US" altLang="ja-JP" sz="2800" dirty="0">
              <a:solidFill>
                <a:srgbClr val="FF0000"/>
              </a:solidFill>
              <a:latin typeface="Meiryo" charset="-128"/>
              <a:ea typeface="Meiryo" charset="-128"/>
              <a:cs typeface="Meiryo" charset="-128"/>
            </a:endParaRPr>
          </a:p>
          <a:p>
            <a:pPr lvl="1">
              <a:lnSpc>
                <a:spcPct val="150000"/>
              </a:lnSpc>
            </a:pPr>
            <a:r>
              <a:rPr lang="ja-JP" altLang="en-US" sz="2800" u="sng" dirty="0" smtClean="0">
                <a:latin typeface="Meiryo" charset="-128"/>
                <a:ea typeface="Meiryo" charset="-128"/>
                <a:cs typeface="Meiryo" charset="-128"/>
              </a:rPr>
              <a:t>説明会情報の一覧表、詳細確認、</a:t>
            </a:r>
            <a:r>
              <a:rPr lang="ja-JP" altLang="en-US" sz="2800" u="sng" dirty="0" smtClean="0">
                <a:solidFill>
                  <a:srgbClr val="FF0000"/>
                </a:solidFill>
                <a:latin typeface="Meiryo" charset="-128"/>
                <a:ea typeface="Meiryo" charset="-128"/>
                <a:cs typeface="Meiryo" charset="-128"/>
              </a:rPr>
              <a:t>登録</a:t>
            </a:r>
            <a:endParaRPr lang="en-US" altLang="ja-JP" sz="2800" dirty="0">
              <a:solidFill>
                <a:srgbClr val="FF0000"/>
              </a:solidFill>
              <a:latin typeface="Meiryo" charset="-128"/>
              <a:ea typeface="Meiryo" charset="-128"/>
              <a:cs typeface="Meiryo" charset="-128"/>
            </a:endParaRPr>
          </a:p>
          <a:p>
            <a:pPr lvl="1">
              <a:lnSpc>
                <a:spcPct val="150000"/>
              </a:lnSpc>
            </a:pPr>
            <a:r>
              <a:rPr lang="ja-JP" altLang="en-US" sz="2800" u="sng" dirty="0" smtClean="0">
                <a:latin typeface="Meiryo" charset="-128"/>
                <a:ea typeface="Meiryo" charset="-128"/>
                <a:cs typeface="Meiryo" charset="-128"/>
              </a:rPr>
              <a:t>スケジュール確認</a:t>
            </a:r>
            <a:endParaRPr lang="en-US" altLang="ja-JP" sz="2800" dirty="0">
              <a:latin typeface="Meiryo" charset="-128"/>
              <a:ea typeface="Meiryo" charset="-128"/>
              <a:cs typeface="Meiryo" charset="-128"/>
            </a:endParaRPr>
          </a:p>
          <a:p>
            <a:pPr lvl="1">
              <a:lnSpc>
                <a:spcPct val="150000"/>
              </a:lnSpc>
            </a:pPr>
            <a:r>
              <a:rPr lang="ja-JP" altLang="en-US" sz="2800" u="sng" dirty="0" smtClean="0">
                <a:solidFill>
                  <a:srgbClr val="FF0000"/>
                </a:solidFill>
                <a:latin typeface="Meiryo" charset="-128"/>
                <a:ea typeface="Meiryo" charset="-128"/>
                <a:cs typeface="Meiryo" charset="-128"/>
              </a:rPr>
              <a:t>文書チェック</a:t>
            </a:r>
            <a:endParaRPr lang="en-US" altLang="ja-JP" sz="2800" dirty="0">
              <a:solidFill>
                <a:srgbClr val="FF0000"/>
              </a:solidFill>
              <a:latin typeface="Meiryo" charset="-128"/>
              <a:ea typeface="Meiryo" charset="-128"/>
              <a:cs typeface="Meiryo" charset="-128"/>
            </a:endParaRPr>
          </a:p>
          <a:p>
            <a:pPr lvl="1">
              <a:lnSpc>
                <a:spcPct val="150000"/>
              </a:lnSpc>
            </a:pPr>
            <a:r>
              <a:rPr lang="en-US" altLang="ja-JP" sz="2800" u="sng" dirty="0" err="1" smtClean="0">
                <a:latin typeface="Meiryo" charset="-128"/>
                <a:ea typeface="Meiryo" charset="-128"/>
                <a:cs typeface="Meiryo" charset="-128"/>
              </a:rPr>
              <a:t>S</a:t>
            </a:r>
            <a:r>
              <a:rPr lang="en-US" altLang="ja-JP" sz="2800" u="sng" dirty="0" err="1" smtClean="0">
                <a:latin typeface="Meiryo" charset="-128"/>
                <a:ea typeface="Meiryo" charset="-128"/>
                <a:cs typeface="Meiryo" charset="-128"/>
              </a:rPr>
              <a:t>lackbot</a:t>
            </a:r>
            <a:r>
              <a:rPr lang="ja-JP" altLang="en-US" sz="2800" u="sng" dirty="0" smtClean="0">
                <a:latin typeface="Meiryo" charset="-128"/>
                <a:ea typeface="Meiryo" charset="-128"/>
                <a:cs typeface="Meiryo" charset="-128"/>
              </a:rPr>
              <a:t>からの通知</a:t>
            </a:r>
            <a:endParaRPr lang="en-US" altLang="ja-JP" sz="2800" dirty="0" smtClean="0">
              <a:latin typeface="Meiryo" charset="-128"/>
              <a:ea typeface="Meiryo" charset="-128"/>
              <a:cs typeface="Meiryo" charset="-128"/>
            </a:endParaRPr>
          </a:p>
          <a:p>
            <a:endParaRPr kumimoji="1" lang="ja-JP" altLang="en-US" dirty="0"/>
          </a:p>
        </p:txBody>
      </p:sp>
    </p:spTree>
    <p:extLst>
      <p:ext uri="{BB962C8B-B14F-4D97-AF65-F5344CB8AC3E}">
        <p14:creationId xmlns:p14="http://schemas.microsoft.com/office/powerpoint/2010/main" val="1693308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600" dirty="0" smtClean="0">
                <a:latin typeface="Meiryo" charset="-128"/>
                <a:ea typeface="Meiryo" charset="-128"/>
                <a:cs typeface="Meiryo" charset="-128"/>
              </a:rPr>
              <a:t>デモ（教職員側）</a:t>
            </a:r>
            <a:endParaRPr kumimoji="1" lang="ja-JP" altLang="en-US" sz="3600" dirty="0">
              <a:latin typeface="Meiryo" charset="-128"/>
              <a:ea typeface="Meiryo" charset="-128"/>
              <a:cs typeface="Meiryo" charset="-128"/>
            </a:endParaRPr>
          </a:p>
        </p:txBody>
      </p:sp>
      <p:sp>
        <p:nvSpPr>
          <p:cNvPr id="3" name="コンテンツ プレースホルダー 2"/>
          <p:cNvSpPr>
            <a:spLocks noGrp="1"/>
          </p:cNvSpPr>
          <p:nvPr>
            <p:ph idx="1"/>
          </p:nvPr>
        </p:nvSpPr>
        <p:spPr/>
        <p:txBody>
          <a:bodyPr>
            <a:normAutofit/>
          </a:bodyPr>
          <a:lstStyle/>
          <a:p>
            <a:pPr marL="0" indent="0">
              <a:lnSpc>
                <a:spcPct val="130000"/>
              </a:lnSpc>
              <a:buNone/>
            </a:pPr>
            <a:r>
              <a:rPr lang="ja-JP" altLang="en-US" sz="2400" dirty="0">
                <a:latin typeface="Meiryo" charset="-128"/>
                <a:ea typeface="Meiryo" charset="-128"/>
                <a:cs typeface="Meiryo" charset="-128"/>
              </a:rPr>
              <a:t>教職員側</a:t>
            </a:r>
            <a:r>
              <a:rPr lang="ja-JP" altLang="en-US" sz="2400" dirty="0" smtClean="0">
                <a:latin typeface="Meiryo" charset="-128"/>
                <a:ea typeface="Meiryo" charset="-128"/>
                <a:cs typeface="Meiryo" charset="-128"/>
              </a:rPr>
              <a:t>機能</a:t>
            </a:r>
            <a:endParaRPr lang="en-US" altLang="ja-JP" sz="2400" dirty="0" smtClean="0">
              <a:latin typeface="Meiryo" charset="-128"/>
              <a:ea typeface="Meiryo" charset="-128"/>
              <a:cs typeface="Meiryo" charset="-128"/>
            </a:endParaRPr>
          </a:p>
          <a:p>
            <a:pPr lvl="1">
              <a:lnSpc>
                <a:spcPct val="130000"/>
              </a:lnSpc>
            </a:pPr>
            <a:r>
              <a:rPr lang="ja-JP" altLang="en-US" u="sng" dirty="0" smtClean="0">
                <a:latin typeface="Meiryo" charset="-128"/>
                <a:ea typeface="Meiryo" charset="-128"/>
                <a:cs typeface="Meiryo" charset="-128"/>
              </a:rPr>
              <a:t>学生</a:t>
            </a:r>
            <a:r>
              <a:rPr lang="ja-JP" altLang="en-US" u="sng" dirty="0">
                <a:latin typeface="Meiryo" charset="-128"/>
                <a:ea typeface="Meiryo" charset="-128"/>
                <a:cs typeface="Meiryo" charset="-128"/>
              </a:rPr>
              <a:t>ユーザー</a:t>
            </a:r>
            <a:r>
              <a:rPr lang="ja-JP" altLang="en-US" u="sng" dirty="0" smtClean="0">
                <a:latin typeface="Meiryo" charset="-128"/>
                <a:ea typeface="Meiryo" charset="-128"/>
                <a:cs typeface="Meiryo" charset="-128"/>
              </a:rPr>
              <a:t>管理</a:t>
            </a:r>
            <a:endParaRPr lang="en-US" altLang="ja-JP" dirty="0" smtClean="0">
              <a:latin typeface="Meiryo" charset="-128"/>
              <a:ea typeface="Meiryo" charset="-128"/>
              <a:cs typeface="Meiryo" charset="-128"/>
            </a:endParaRPr>
          </a:p>
          <a:p>
            <a:pPr lvl="1">
              <a:lnSpc>
                <a:spcPct val="130000"/>
              </a:lnSpc>
            </a:pPr>
            <a:r>
              <a:rPr lang="ja-JP" altLang="en-US" u="sng" dirty="0" smtClean="0">
                <a:latin typeface="Meiryo" charset="-128"/>
                <a:ea typeface="Meiryo" charset="-128"/>
                <a:cs typeface="Meiryo" charset="-128"/>
              </a:rPr>
              <a:t>説明会</a:t>
            </a:r>
            <a:r>
              <a:rPr lang="ja-JP" altLang="en-US" u="sng" dirty="0">
                <a:latin typeface="Meiryo" charset="-128"/>
                <a:ea typeface="Meiryo" charset="-128"/>
                <a:cs typeface="Meiryo" charset="-128"/>
              </a:rPr>
              <a:t>管理、</a:t>
            </a:r>
            <a:r>
              <a:rPr lang="ja-JP" altLang="en-US" u="sng" dirty="0">
                <a:solidFill>
                  <a:srgbClr val="FF0000"/>
                </a:solidFill>
                <a:latin typeface="Meiryo" charset="-128"/>
                <a:ea typeface="Meiryo" charset="-128"/>
                <a:cs typeface="Meiryo" charset="-128"/>
              </a:rPr>
              <a:t>追加、参加者追加</a:t>
            </a:r>
            <a:endParaRPr kumimoji="1" lang="ja-JP" altLang="en-US" dirty="0">
              <a:solidFill>
                <a:srgbClr val="FF0000"/>
              </a:solidFill>
            </a:endParaRPr>
          </a:p>
        </p:txBody>
      </p:sp>
    </p:spTree>
    <p:extLst>
      <p:ext uri="{BB962C8B-B14F-4D97-AF65-F5344CB8AC3E}">
        <p14:creationId xmlns:p14="http://schemas.microsoft.com/office/powerpoint/2010/main" val="93913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55600"/>
            <a:ext cx="10515600" cy="1325563"/>
          </a:xfrm>
        </p:spPr>
        <p:txBody>
          <a:bodyPr/>
          <a:lstStyle/>
          <a:p>
            <a:r>
              <a:rPr kumimoji="1" lang="ja-JP" altLang="en-US" sz="3600" dirty="0" smtClean="0">
                <a:latin typeface="Meiryo" charset="-128"/>
                <a:ea typeface="Meiryo" charset="-128"/>
                <a:cs typeface="Meiryo" charset="-128"/>
              </a:rPr>
              <a:t>目標</a:t>
            </a:r>
            <a:endParaRPr kumimoji="1" lang="ja-JP" altLang="en-US" sz="3600" dirty="0">
              <a:latin typeface="Meiryo" charset="-128"/>
              <a:ea typeface="Meiryo" charset="-128"/>
              <a:cs typeface="Meiryo" charset="-128"/>
            </a:endParaRPr>
          </a:p>
        </p:txBody>
      </p:sp>
      <p:sp>
        <p:nvSpPr>
          <p:cNvPr id="5" name="テキスト プレースホルダー 4"/>
          <p:cNvSpPr>
            <a:spLocks noGrp="1"/>
          </p:cNvSpPr>
          <p:nvPr>
            <p:ph type="body" idx="1"/>
          </p:nvPr>
        </p:nvSpPr>
        <p:spPr>
          <a:xfrm>
            <a:off x="839788" y="1681163"/>
            <a:ext cx="3657261" cy="462430"/>
          </a:xfrm>
        </p:spPr>
        <p:txBody>
          <a:bodyPr/>
          <a:lstStyle/>
          <a:p>
            <a:pPr algn="ctr"/>
            <a:r>
              <a:rPr kumimoji="1" lang="ja-JP" altLang="en-US" dirty="0" smtClean="0">
                <a:solidFill>
                  <a:srgbClr val="0070C0"/>
                </a:solidFill>
              </a:rPr>
              <a:t>達成</a:t>
            </a:r>
            <a:endParaRPr kumimoji="1" lang="ja-JP" altLang="en-US" dirty="0">
              <a:solidFill>
                <a:srgbClr val="0070C0"/>
              </a:solidFill>
            </a:endParaRPr>
          </a:p>
        </p:txBody>
      </p:sp>
      <p:sp>
        <p:nvSpPr>
          <p:cNvPr id="3" name="コンテンツ プレースホルダー 2"/>
          <p:cNvSpPr>
            <a:spLocks noGrp="1"/>
          </p:cNvSpPr>
          <p:nvPr>
            <p:ph sz="half" idx="2"/>
          </p:nvPr>
        </p:nvSpPr>
        <p:spPr>
          <a:xfrm>
            <a:off x="839788" y="2248525"/>
            <a:ext cx="5157787" cy="3941138"/>
          </a:xfrm>
        </p:spPr>
        <p:txBody>
          <a:bodyPr>
            <a:normAutofit/>
          </a:bodyPr>
          <a:lstStyle/>
          <a:p>
            <a:pPr>
              <a:lnSpc>
                <a:spcPct val="100000"/>
              </a:lnSpc>
            </a:pPr>
            <a:r>
              <a:rPr lang="ja-JP" altLang="en-US" sz="2400" u="sng" dirty="0" smtClean="0">
                <a:latin typeface="Meiryo" charset="-128"/>
                <a:ea typeface="Meiryo" charset="-128"/>
                <a:cs typeface="Meiryo" charset="-128"/>
              </a:rPr>
              <a:t>スケジュール確認</a:t>
            </a:r>
            <a:r>
              <a:rPr lang="en-US" altLang="ja-JP" sz="2400" u="sng" dirty="0" smtClean="0">
                <a:latin typeface="Meiryo" charset="-128"/>
                <a:ea typeface="Meiryo" charset="-128"/>
                <a:cs typeface="Meiryo" charset="-128"/>
              </a:rPr>
              <a:t> </a:t>
            </a:r>
            <a:r>
              <a:rPr lang="en-US" altLang="ja-JP" sz="2400" dirty="0" smtClean="0">
                <a:latin typeface="Meiryo" charset="-128"/>
                <a:ea typeface="Meiryo" charset="-128"/>
                <a:cs typeface="Meiryo" charset="-128"/>
              </a:rPr>
              <a:t>(</a:t>
            </a:r>
            <a:r>
              <a:rPr lang="ja-JP" altLang="en-US" sz="2400" dirty="0">
                <a:latin typeface="Meiryo" charset="-128"/>
                <a:ea typeface="Meiryo" charset="-128"/>
                <a:cs typeface="Meiryo" charset="-128"/>
              </a:rPr>
              <a:t>学生</a:t>
            </a:r>
            <a:r>
              <a:rPr lang="en-US" altLang="ja-JP" sz="2400" dirty="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00000"/>
              </a:lnSpc>
            </a:pPr>
            <a:r>
              <a:rPr kumimoji="1" lang="ja-JP" altLang="en-US" sz="2400" u="sng" dirty="0" smtClean="0">
                <a:latin typeface="Meiryo" charset="-128"/>
                <a:ea typeface="Meiryo" charset="-128"/>
                <a:cs typeface="Meiryo" charset="-128"/>
              </a:rPr>
              <a:t>ランダムな声かけ</a:t>
            </a:r>
            <a:r>
              <a:rPr kumimoji="1" lang="en-US" altLang="ja-JP" sz="2400" u="sng" dirty="0" smtClean="0">
                <a:latin typeface="Meiryo" charset="-128"/>
                <a:ea typeface="Meiryo" charset="-128"/>
                <a:cs typeface="Meiryo" charset="-128"/>
              </a:rPr>
              <a:t> </a:t>
            </a:r>
            <a:r>
              <a:rPr lang="en-US" altLang="ja-JP" sz="2400" dirty="0" smtClean="0">
                <a:latin typeface="Meiryo" charset="-128"/>
                <a:ea typeface="Meiryo" charset="-128"/>
                <a:cs typeface="Meiryo" charset="-128"/>
              </a:rPr>
              <a:t>(</a:t>
            </a:r>
            <a:r>
              <a:rPr lang="ja-JP" altLang="en-US" sz="2400" dirty="0">
                <a:latin typeface="Meiryo" charset="-128"/>
                <a:ea typeface="Meiryo" charset="-128"/>
                <a:cs typeface="Meiryo" charset="-128"/>
              </a:rPr>
              <a:t>学生</a:t>
            </a:r>
            <a:r>
              <a:rPr lang="en-US" altLang="ja-JP" sz="2400" dirty="0">
                <a:latin typeface="Meiryo" charset="-128"/>
                <a:ea typeface="Meiryo" charset="-128"/>
                <a:cs typeface="Meiryo" charset="-128"/>
              </a:rPr>
              <a:t>)</a:t>
            </a:r>
            <a:endParaRPr kumimoji="1" lang="en-US" altLang="ja-JP" sz="2400" dirty="0" smtClean="0">
              <a:latin typeface="Meiryo" charset="-128"/>
              <a:ea typeface="Meiryo" charset="-128"/>
              <a:cs typeface="Meiryo" charset="-128"/>
            </a:endParaRPr>
          </a:p>
          <a:p>
            <a:pPr>
              <a:lnSpc>
                <a:spcPct val="100000"/>
              </a:lnSpc>
            </a:pPr>
            <a:r>
              <a:rPr lang="ja-JP" altLang="en-US" sz="2400" u="sng" dirty="0" smtClean="0">
                <a:latin typeface="Meiryo" charset="-128"/>
                <a:ea typeface="Meiryo" charset="-128"/>
                <a:cs typeface="Meiryo" charset="-128"/>
              </a:rPr>
              <a:t>リマインド</a:t>
            </a:r>
            <a:r>
              <a:rPr lang="en-US" altLang="ja-JP" sz="2400" u="sng" dirty="0" smtClean="0">
                <a:latin typeface="Meiryo" charset="-128"/>
                <a:ea typeface="Meiryo" charset="-128"/>
                <a:cs typeface="Meiryo" charset="-128"/>
              </a:rPr>
              <a:t> </a:t>
            </a:r>
            <a:r>
              <a:rPr lang="en-US" altLang="ja-JP" sz="2400" dirty="0" smtClean="0">
                <a:latin typeface="Meiryo" charset="-128"/>
                <a:ea typeface="Meiryo" charset="-128"/>
                <a:cs typeface="Meiryo" charset="-128"/>
              </a:rPr>
              <a:t>(</a:t>
            </a:r>
            <a:r>
              <a:rPr lang="ja-JP" altLang="en-US" sz="2400" dirty="0" smtClean="0">
                <a:latin typeface="Meiryo" charset="-128"/>
                <a:ea typeface="Meiryo" charset="-128"/>
                <a:cs typeface="Meiryo" charset="-128"/>
              </a:rPr>
              <a:t>学生</a:t>
            </a:r>
            <a:r>
              <a:rPr lang="en-US" altLang="ja-JP" sz="2400" dirty="0" smtClean="0">
                <a:latin typeface="Meiryo" charset="-128"/>
                <a:ea typeface="Meiryo" charset="-128"/>
                <a:cs typeface="Meiryo" charset="-128"/>
              </a:rPr>
              <a:t>)</a:t>
            </a:r>
          </a:p>
          <a:p>
            <a:pPr>
              <a:lnSpc>
                <a:spcPct val="100000"/>
              </a:lnSpc>
            </a:pPr>
            <a:r>
              <a:rPr kumimoji="1" lang="ja-JP" altLang="en-US" sz="2400" u="sng" dirty="0" smtClean="0">
                <a:latin typeface="Meiryo" charset="-128"/>
                <a:ea typeface="Meiryo" charset="-128"/>
                <a:cs typeface="Meiryo" charset="-128"/>
              </a:rPr>
              <a:t>活動状況の把握</a:t>
            </a:r>
            <a:r>
              <a:rPr kumimoji="1" lang="en-US" altLang="ja-JP" sz="2400" u="sng" dirty="0" smtClean="0">
                <a:latin typeface="Meiryo" charset="-128"/>
                <a:ea typeface="Meiryo" charset="-128"/>
                <a:cs typeface="Meiryo" charset="-128"/>
              </a:rPr>
              <a:t> </a:t>
            </a:r>
            <a:r>
              <a:rPr kumimoji="1" lang="en-US" altLang="ja-JP" sz="2400" dirty="0" smtClean="0">
                <a:latin typeface="Meiryo" charset="-128"/>
                <a:ea typeface="Meiryo" charset="-128"/>
                <a:cs typeface="Meiryo" charset="-128"/>
              </a:rPr>
              <a:t>(</a:t>
            </a:r>
            <a:r>
              <a:rPr lang="ja-JP" altLang="en-US" sz="2400" dirty="0" smtClean="0">
                <a:latin typeface="Meiryo" charset="-128"/>
                <a:ea typeface="Meiryo" charset="-128"/>
                <a:cs typeface="Meiryo" charset="-128"/>
              </a:rPr>
              <a:t>教職員</a:t>
            </a:r>
            <a:r>
              <a:rPr kumimoji="1" lang="en-US" altLang="ja-JP" sz="2400" dirty="0" smtClean="0">
                <a:latin typeface="Meiryo" charset="-128"/>
                <a:ea typeface="Meiryo" charset="-128"/>
                <a:cs typeface="Meiryo" charset="-128"/>
              </a:rPr>
              <a:t>)</a:t>
            </a:r>
            <a:endParaRPr kumimoji="1" lang="ja-JP" altLang="en-US" sz="2400" dirty="0">
              <a:latin typeface="Meiryo" charset="-128"/>
              <a:ea typeface="Meiryo" charset="-128"/>
              <a:cs typeface="Meiryo" charset="-128"/>
            </a:endParaRPr>
          </a:p>
        </p:txBody>
      </p:sp>
      <p:sp>
        <p:nvSpPr>
          <p:cNvPr id="6" name="テキスト プレースホルダー 5"/>
          <p:cNvSpPr>
            <a:spLocks noGrp="1"/>
          </p:cNvSpPr>
          <p:nvPr>
            <p:ph type="body" sz="quarter" idx="3"/>
          </p:nvPr>
        </p:nvSpPr>
        <p:spPr>
          <a:xfrm>
            <a:off x="6172200" y="1681163"/>
            <a:ext cx="4126043" cy="462430"/>
          </a:xfrm>
        </p:spPr>
        <p:txBody>
          <a:bodyPr/>
          <a:lstStyle/>
          <a:p>
            <a:pPr algn="ctr"/>
            <a:r>
              <a:rPr kumimoji="1" lang="ja-JP" altLang="en-US" dirty="0" smtClean="0">
                <a:solidFill>
                  <a:srgbClr val="FF0000"/>
                </a:solidFill>
              </a:rPr>
              <a:t>未達成</a:t>
            </a:r>
            <a:endParaRPr kumimoji="1" lang="ja-JP" altLang="en-US" dirty="0">
              <a:solidFill>
                <a:srgbClr val="FF0000"/>
              </a:solidFill>
            </a:endParaRPr>
          </a:p>
        </p:txBody>
      </p:sp>
      <p:sp>
        <p:nvSpPr>
          <p:cNvPr id="4" name="コンテンツ プレースホルダー 3"/>
          <p:cNvSpPr>
            <a:spLocks noGrp="1"/>
          </p:cNvSpPr>
          <p:nvPr>
            <p:ph sz="quarter" idx="4"/>
          </p:nvPr>
        </p:nvSpPr>
        <p:spPr>
          <a:xfrm>
            <a:off x="6172200" y="2248525"/>
            <a:ext cx="5183188" cy="3941138"/>
          </a:xfrm>
        </p:spPr>
        <p:txBody>
          <a:bodyPr/>
          <a:lstStyle/>
          <a:p>
            <a:pPr lvl="0">
              <a:lnSpc>
                <a:spcPct val="100000"/>
              </a:lnSpc>
            </a:pPr>
            <a:r>
              <a:rPr lang="ja-JP" altLang="en-US" sz="2400" u="sng" dirty="0">
                <a:solidFill>
                  <a:srgbClr val="FF0000"/>
                </a:solidFill>
                <a:latin typeface="Meiryo" charset="-128"/>
                <a:ea typeface="Meiryo" charset="-128"/>
                <a:cs typeface="Meiryo" charset="-128"/>
              </a:rPr>
              <a:t>文書</a:t>
            </a:r>
            <a:r>
              <a:rPr lang="ja-JP" altLang="en-US" sz="2400" u="sng" dirty="0" smtClean="0">
                <a:solidFill>
                  <a:srgbClr val="FF0000"/>
                </a:solidFill>
                <a:latin typeface="Meiryo" charset="-128"/>
                <a:ea typeface="Meiryo" charset="-128"/>
                <a:cs typeface="Meiryo" charset="-128"/>
              </a:rPr>
              <a:t>チェック</a:t>
            </a:r>
            <a:r>
              <a:rPr lang="en-US" altLang="ja-JP" sz="2400" u="sng" dirty="0" smtClean="0">
                <a:solidFill>
                  <a:srgbClr val="FF0000"/>
                </a:solidFill>
                <a:latin typeface="Meiryo" charset="-128"/>
                <a:ea typeface="Meiryo" charset="-128"/>
                <a:cs typeface="Meiryo" charset="-128"/>
              </a:rPr>
              <a:t> </a:t>
            </a:r>
            <a:r>
              <a:rPr lang="en-US" altLang="ja-JP" sz="2400" dirty="0" smtClean="0">
                <a:solidFill>
                  <a:srgbClr val="FF0000"/>
                </a:solidFill>
                <a:latin typeface="Meiryo" charset="-128"/>
                <a:ea typeface="Meiryo" charset="-128"/>
                <a:cs typeface="Meiryo" charset="-128"/>
              </a:rPr>
              <a:t>(</a:t>
            </a:r>
            <a:r>
              <a:rPr lang="ja-JP" altLang="en-US" sz="2400" dirty="0" smtClean="0">
                <a:solidFill>
                  <a:srgbClr val="FF0000"/>
                </a:solidFill>
                <a:latin typeface="Meiryo" charset="-128"/>
                <a:ea typeface="Meiryo" charset="-128"/>
                <a:cs typeface="Meiryo" charset="-128"/>
              </a:rPr>
              <a:t>学生</a:t>
            </a:r>
            <a:r>
              <a:rPr lang="en-US" altLang="ja-JP" sz="2400" dirty="0" smtClean="0">
                <a:solidFill>
                  <a:srgbClr val="FF0000"/>
                </a:solidFill>
                <a:latin typeface="Meiryo" charset="-128"/>
                <a:ea typeface="Meiryo" charset="-128"/>
                <a:cs typeface="Meiryo" charset="-128"/>
              </a:rPr>
              <a:t>)</a:t>
            </a:r>
          </a:p>
          <a:p>
            <a:pPr>
              <a:lnSpc>
                <a:spcPct val="100000"/>
              </a:lnSpc>
            </a:pPr>
            <a:r>
              <a:rPr lang="ja-JP" altLang="en-US" sz="2400" u="sng" dirty="0">
                <a:solidFill>
                  <a:srgbClr val="FF0000"/>
                </a:solidFill>
                <a:latin typeface="Meiryo" charset="-128"/>
                <a:ea typeface="Meiryo" charset="-128"/>
                <a:cs typeface="Meiryo" charset="-128"/>
              </a:rPr>
              <a:t>表情チェック</a:t>
            </a:r>
            <a:r>
              <a:rPr lang="en-US" altLang="ja-JP" sz="2400" u="sng" dirty="0">
                <a:solidFill>
                  <a:srgbClr val="FF0000"/>
                </a:solidFill>
                <a:latin typeface="Meiryo" charset="-128"/>
                <a:ea typeface="Meiryo" charset="-128"/>
                <a:cs typeface="Meiryo" charset="-128"/>
              </a:rPr>
              <a:t> </a:t>
            </a:r>
            <a:r>
              <a:rPr lang="en-US" altLang="ja-JP" sz="2400" dirty="0">
                <a:solidFill>
                  <a:srgbClr val="FF0000"/>
                </a:solidFill>
                <a:latin typeface="Meiryo" charset="-128"/>
                <a:ea typeface="Meiryo" charset="-128"/>
                <a:cs typeface="Meiryo" charset="-128"/>
              </a:rPr>
              <a:t>(</a:t>
            </a:r>
            <a:r>
              <a:rPr lang="ja-JP" altLang="en-US" sz="2400" dirty="0">
                <a:solidFill>
                  <a:srgbClr val="FF0000"/>
                </a:solidFill>
                <a:latin typeface="Meiryo" charset="-128"/>
                <a:ea typeface="Meiryo" charset="-128"/>
                <a:cs typeface="Meiryo" charset="-128"/>
              </a:rPr>
              <a:t>学生</a:t>
            </a:r>
            <a:r>
              <a:rPr lang="en-US" altLang="ja-JP" sz="2400" dirty="0" smtClean="0">
                <a:solidFill>
                  <a:srgbClr val="FF0000"/>
                </a:solidFill>
                <a:latin typeface="Meiryo" charset="-128"/>
                <a:ea typeface="Meiryo" charset="-128"/>
                <a:cs typeface="Meiryo" charset="-128"/>
              </a:rPr>
              <a:t>)</a:t>
            </a:r>
            <a:endParaRPr lang="en-US" altLang="ja-JP" sz="2400" dirty="0">
              <a:solidFill>
                <a:srgbClr val="FF0000"/>
              </a:solidFill>
              <a:latin typeface="Meiryo" charset="-128"/>
              <a:ea typeface="Meiryo" charset="-128"/>
              <a:cs typeface="Meiryo" charset="-128"/>
            </a:endParaRPr>
          </a:p>
          <a:p>
            <a:pPr lvl="0">
              <a:lnSpc>
                <a:spcPct val="100000"/>
              </a:lnSpc>
            </a:pPr>
            <a:r>
              <a:rPr lang="ja-JP" altLang="en-US" sz="2400" u="sng" dirty="0" smtClean="0">
                <a:solidFill>
                  <a:srgbClr val="FF0000"/>
                </a:solidFill>
                <a:latin typeface="Meiryo" charset="-128"/>
                <a:ea typeface="Meiryo" charset="-128"/>
                <a:cs typeface="Meiryo" charset="-128"/>
              </a:rPr>
              <a:t>モチベーション維持、通知</a:t>
            </a:r>
            <a:r>
              <a:rPr lang="en-US" altLang="ja-JP" sz="2400" u="sng" dirty="0" smtClean="0">
                <a:solidFill>
                  <a:srgbClr val="FF0000"/>
                </a:solidFill>
                <a:latin typeface="Meiryo" charset="-128"/>
                <a:ea typeface="Meiryo" charset="-128"/>
                <a:cs typeface="Meiryo" charset="-128"/>
              </a:rPr>
              <a:t> </a:t>
            </a:r>
            <a:r>
              <a:rPr lang="en-US" altLang="ja-JP" sz="2400" dirty="0" smtClean="0">
                <a:solidFill>
                  <a:srgbClr val="FF0000"/>
                </a:solidFill>
                <a:latin typeface="Meiryo" charset="-128"/>
                <a:ea typeface="Meiryo" charset="-128"/>
                <a:cs typeface="Meiryo" charset="-128"/>
              </a:rPr>
              <a:t>(</a:t>
            </a:r>
            <a:r>
              <a:rPr lang="ja-JP" altLang="en-US" sz="2400" dirty="0" smtClean="0">
                <a:solidFill>
                  <a:srgbClr val="FF0000"/>
                </a:solidFill>
                <a:latin typeface="Meiryo" charset="-128"/>
                <a:ea typeface="Meiryo" charset="-128"/>
                <a:cs typeface="Meiryo" charset="-128"/>
              </a:rPr>
              <a:t>教職員</a:t>
            </a:r>
            <a:r>
              <a:rPr lang="en-US" altLang="ja-JP" sz="2400" dirty="0" smtClean="0">
                <a:solidFill>
                  <a:srgbClr val="FF0000"/>
                </a:solidFill>
                <a:latin typeface="Meiryo" charset="-128"/>
                <a:ea typeface="Meiryo" charset="-128"/>
                <a:cs typeface="Meiryo" charset="-128"/>
              </a:rPr>
              <a:t>)</a:t>
            </a:r>
            <a:endParaRPr lang="en-US" altLang="ja-JP" sz="2400" dirty="0">
              <a:solidFill>
                <a:srgbClr val="FF0000"/>
              </a:solidFill>
              <a:latin typeface="Meiryo" charset="-128"/>
              <a:ea typeface="Meiryo" charset="-128"/>
              <a:cs typeface="Meiryo" charset="-128"/>
            </a:endParaRPr>
          </a:p>
          <a:p>
            <a:endParaRPr kumimoji="1" lang="ja-JP" altLang="en-US" dirty="0"/>
          </a:p>
        </p:txBody>
      </p:sp>
    </p:spTree>
    <p:extLst>
      <p:ext uri="{BB962C8B-B14F-4D97-AF65-F5344CB8AC3E}">
        <p14:creationId xmlns:p14="http://schemas.microsoft.com/office/powerpoint/2010/main" val="763966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600" dirty="0" smtClean="0">
                <a:latin typeface="Meiryo" charset="-128"/>
                <a:ea typeface="Meiryo" charset="-128"/>
                <a:cs typeface="Meiryo" charset="-128"/>
              </a:rPr>
              <a:t>残作業</a:t>
            </a:r>
            <a:r>
              <a:rPr kumimoji="1" lang="en-US" altLang="ja-JP" sz="3600" dirty="0" smtClean="0">
                <a:latin typeface="Meiryo" charset="-128"/>
                <a:ea typeface="Meiryo" charset="-128"/>
                <a:cs typeface="Meiryo" charset="-128"/>
              </a:rPr>
              <a:t>(</a:t>
            </a:r>
            <a:r>
              <a:rPr lang="ja-JP" altLang="en-US" sz="3600" dirty="0" smtClean="0">
                <a:latin typeface="Meiryo" charset="-128"/>
                <a:ea typeface="Meiryo" charset="-128"/>
                <a:cs typeface="Meiryo" charset="-128"/>
              </a:rPr>
              <a:t>製造</a:t>
            </a:r>
            <a:r>
              <a:rPr kumimoji="1" lang="en-US" altLang="ja-JP" sz="3600" dirty="0" smtClean="0">
                <a:latin typeface="Meiryo" charset="-128"/>
                <a:ea typeface="Meiryo" charset="-128"/>
                <a:cs typeface="Meiryo" charset="-128"/>
              </a:rPr>
              <a:t>)</a:t>
            </a:r>
            <a:endParaRPr kumimoji="1" lang="ja-JP" altLang="en-US" sz="3600" dirty="0">
              <a:latin typeface="Meiryo" charset="-128"/>
              <a:ea typeface="Meiryo" charset="-128"/>
              <a:cs typeface="Meiryo" charset="-128"/>
            </a:endParaRPr>
          </a:p>
        </p:txBody>
      </p:sp>
      <p:sp>
        <p:nvSpPr>
          <p:cNvPr id="3" name="コンテンツ プレースホルダー 2"/>
          <p:cNvSpPr>
            <a:spLocks noGrp="1"/>
          </p:cNvSpPr>
          <p:nvPr>
            <p:ph idx="1"/>
          </p:nvPr>
        </p:nvSpPr>
        <p:spPr/>
        <p:txBody>
          <a:bodyPr>
            <a:normAutofit fontScale="92500" lnSpcReduction="10000"/>
          </a:bodyPr>
          <a:lstStyle/>
          <a:p>
            <a:pPr marL="0" indent="0">
              <a:lnSpc>
                <a:spcPct val="100000"/>
              </a:lnSpc>
              <a:buNone/>
            </a:pPr>
            <a:r>
              <a:rPr lang="ja-JP" altLang="en-US" sz="2400" dirty="0" smtClean="0">
                <a:latin typeface="Meiryo" charset="-128"/>
                <a:ea typeface="Meiryo" charset="-128"/>
                <a:cs typeface="Meiryo" charset="-128"/>
              </a:rPr>
              <a:t>未完了作業</a:t>
            </a:r>
            <a:endParaRPr lang="en-US" altLang="ja-JP" sz="2400" dirty="0" smtClean="0">
              <a:latin typeface="Meiryo" charset="-128"/>
              <a:ea typeface="Meiryo" charset="-128"/>
              <a:cs typeface="Meiryo" charset="-128"/>
            </a:endParaRPr>
          </a:p>
          <a:p>
            <a:pPr lvl="1">
              <a:lnSpc>
                <a:spcPct val="100000"/>
              </a:lnSpc>
            </a:pPr>
            <a:r>
              <a:rPr lang="ja-JP" altLang="en-US" u="sng" dirty="0" smtClean="0">
                <a:latin typeface="Meiryo" charset="-128"/>
                <a:ea typeface="Meiryo" charset="-128"/>
                <a:cs typeface="Meiryo" charset="-128"/>
              </a:rPr>
              <a:t>アカウント情報の管理</a:t>
            </a:r>
            <a:r>
              <a:rPr lang="en-US" altLang="ja-JP" dirty="0" smtClean="0">
                <a:latin typeface="Meiryo" charset="-128"/>
                <a:ea typeface="Meiryo" charset="-128"/>
                <a:cs typeface="Meiryo" charset="-128"/>
              </a:rPr>
              <a:t>(</a:t>
            </a:r>
            <a:r>
              <a:rPr lang="ja-JP" altLang="en-US" dirty="0" smtClean="0">
                <a:latin typeface="Meiryo" charset="-128"/>
                <a:ea typeface="Meiryo" charset="-128"/>
                <a:cs typeface="Meiryo" charset="-128"/>
              </a:rPr>
              <a:t>学生</a:t>
            </a:r>
            <a:r>
              <a:rPr lang="en-US" altLang="ja-JP" dirty="0" smtClean="0">
                <a:latin typeface="Meiryo" charset="-128"/>
                <a:ea typeface="Meiryo" charset="-128"/>
                <a:cs typeface="Meiryo" charset="-128"/>
              </a:rPr>
              <a:t>)</a:t>
            </a:r>
          </a:p>
          <a:p>
            <a:pPr lvl="1">
              <a:lnSpc>
                <a:spcPct val="100000"/>
              </a:lnSpc>
            </a:pPr>
            <a:r>
              <a:rPr lang="ja-JP" altLang="en-US" u="sng" dirty="0" smtClean="0">
                <a:latin typeface="Meiryo" charset="-128"/>
                <a:ea typeface="Meiryo" charset="-128"/>
                <a:cs typeface="Meiryo" charset="-128"/>
              </a:rPr>
              <a:t>秘書画像選択</a:t>
            </a:r>
            <a:r>
              <a:rPr lang="en-US" altLang="ja-JP" dirty="0" smtClean="0">
                <a:latin typeface="Meiryo" charset="-128"/>
                <a:ea typeface="Meiryo" charset="-128"/>
                <a:cs typeface="Meiryo" charset="-128"/>
              </a:rPr>
              <a:t>(</a:t>
            </a:r>
            <a:r>
              <a:rPr lang="ja-JP" altLang="en-US" dirty="0" smtClean="0">
                <a:latin typeface="Meiryo" charset="-128"/>
                <a:ea typeface="Meiryo" charset="-128"/>
                <a:cs typeface="Meiryo" charset="-128"/>
              </a:rPr>
              <a:t>学生</a:t>
            </a:r>
            <a:r>
              <a:rPr lang="en-US" altLang="ja-JP" dirty="0" smtClean="0">
                <a:latin typeface="Meiryo" charset="-128"/>
                <a:ea typeface="Meiryo" charset="-128"/>
                <a:cs typeface="Meiryo" charset="-128"/>
              </a:rPr>
              <a:t>)</a:t>
            </a:r>
          </a:p>
          <a:p>
            <a:pPr lvl="1">
              <a:lnSpc>
                <a:spcPct val="100000"/>
              </a:lnSpc>
            </a:pPr>
            <a:r>
              <a:rPr lang="ja-JP" altLang="en-US" u="sng" dirty="0" smtClean="0">
                <a:latin typeface="Meiryo" charset="-128"/>
                <a:ea typeface="Meiryo" charset="-128"/>
                <a:cs typeface="Meiryo" charset="-128"/>
              </a:rPr>
              <a:t>文書チェック</a:t>
            </a:r>
            <a:r>
              <a:rPr lang="en-US" altLang="ja-JP" u="sng" dirty="0" smtClean="0">
                <a:latin typeface="Meiryo" charset="-128"/>
                <a:ea typeface="Meiryo" charset="-128"/>
                <a:cs typeface="Meiryo" charset="-128"/>
              </a:rPr>
              <a:t> </a:t>
            </a:r>
            <a:r>
              <a:rPr lang="en-US" altLang="ja-JP" dirty="0" smtClean="0">
                <a:latin typeface="Meiryo" charset="-128"/>
                <a:ea typeface="Meiryo" charset="-128"/>
                <a:cs typeface="Meiryo" charset="-128"/>
              </a:rPr>
              <a:t>(</a:t>
            </a:r>
            <a:r>
              <a:rPr lang="ja-JP" altLang="en-US" dirty="0" smtClean="0">
                <a:latin typeface="Meiryo" charset="-128"/>
                <a:ea typeface="Meiryo" charset="-128"/>
                <a:cs typeface="Meiryo" charset="-128"/>
              </a:rPr>
              <a:t>学生</a:t>
            </a:r>
            <a:r>
              <a:rPr lang="en-US" altLang="ja-JP" dirty="0" smtClean="0">
                <a:latin typeface="Meiryo" charset="-128"/>
                <a:ea typeface="Meiryo" charset="-128"/>
                <a:cs typeface="Meiryo" charset="-128"/>
              </a:rPr>
              <a:t>)</a:t>
            </a:r>
          </a:p>
          <a:p>
            <a:pPr lvl="1">
              <a:lnSpc>
                <a:spcPct val="100000"/>
              </a:lnSpc>
            </a:pPr>
            <a:r>
              <a:rPr lang="ja-JP" altLang="en-US" u="sng" dirty="0" smtClean="0">
                <a:latin typeface="Meiryo" charset="-128"/>
                <a:ea typeface="Meiryo" charset="-128"/>
                <a:cs typeface="Meiryo" charset="-128"/>
              </a:rPr>
              <a:t>ドロップダウンフォーム</a:t>
            </a:r>
            <a:r>
              <a:rPr lang="en-US" altLang="ja-JP" u="sng" dirty="0" smtClean="0">
                <a:latin typeface="Meiryo" charset="-128"/>
                <a:ea typeface="Meiryo" charset="-128"/>
                <a:cs typeface="Meiryo" charset="-128"/>
              </a:rPr>
              <a:t> </a:t>
            </a:r>
            <a:r>
              <a:rPr lang="en-US" altLang="ja-JP" dirty="0" smtClean="0">
                <a:latin typeface="Meiryo" charset="-128"/>
                <a:ea typeface="Meiryo" charset="-128"/>
                <a:cs typeface="Meiryo" charset="-128"/>
              </a:rPr>
              <a:t>(</a:t>
            </a:r>
            <a:r>
              <a:rPr lang="ja-JP" altLang="en-US" dirty="0" smtClean="0">
                <a:latin typeface="Meiryo" charset="-128"/>
                <a:ea typeface="Meiryo" charset="-128"/>
                <a:cs typeface="Meiryo" charset="-128"/>
              </a:rPr>
              <a:t>教職員</a:t>
            </a:r>
            <a:r>
              <a:rPr lang="en-US" altLang="ja-JP" dirty="0" smtClean="0">
                <a:latin typeface="Meiryo" charset="-128"/>
                <a:ea typeface="Meiryo" charset="-128"/>
                <a:cs typeface="Meiryo" charset="-128"/>
              </a:rPr>
              <a:t>)</a:t>
            </a:r>
          </a:p>
          <a:p>
            <a:pPr lvl="1">
              <a:lnSpc>
                <a:spcPct val="100000"/>
              </a:lnSpc>
            </a:pPr>
            <a:r>
              <a:rPr lang="ja-JP" altLang="en-US" u="sng" dirty="0" smtClean="0">
                <a:latin typeface="Meiryo" charset="-128"/>
                <a:ea typeface="Meiryo" charset="-128"/>
                <a:cs typeface="Meiryo" charset="-128"/>
              </a:rPr>
              <a:t>教職員用の</a:t>
            </a:r>
            <a:r>
              <a:rPr lang="en-US" altLang="ja-JP" u="sng" dirty="0" smtClean="0">
                <a:latin typeface="Meiryo" charset="-128"/>
                <a:ea typeface="Meiryo" charset="-128"/>
                <a:cs typeface="Meiryo" charset="-128"/>
              </a:rPr>
              <a:t>UI</a:t>
            </a:r>
            <a:r>
              <a:rPr lang="ja-JP" altLang="en-US" u="sng" dirty="0" smtClean="0">
                <a:latin typeface="Meiryo" charset="-128"/>
                <a:ea typeface="Meiryo" charset="-128"/>
                <a:cs typeface="Meiryo" charset="-128"/>
              </a:rPr>
              <a:t>の改修</a:t>
            </a:r>
            <a:r>
              <a:rPr lang="en-US" altLang="ja-JP" u="sng" dirty="0" smtClean="0">
                <a:latin typeface="Meiryo" charset="-128"/>
                <a:ea typeface="Meiryo" charset="-128"/>
                <a:cs typeface="Meiryo" charset="-128"/>
              </a:rPr>
              <a:t> </a:t>
            </a:r>
            <a:r>
              <a:rPr lang="en-US" altLang="ja-JP" dirty="0" smtClean="0">
                <a:latin typeface="Meiryo" charset="-128"/>
                <a:ea typeface="Meiryo" charset="-128"/>
                <a:cs typeface="Meiryo" charset="-128"/>
              </a:rPr>
              <a:t>(</a:t>
            </a:r>
            <a:r>
              <a:rPr lang="ja-JP" altLang="en-US" dirty="0" smtClean="0">
                <a:latin typeface="Meiryo" charset="-128"/>
                <a:ea typeface="Meiryo" charset="-128"/>
                <a:cs typeface="Meiryo" charset="-128"/>
              </a:rPr>
              <a:t>教職員</a:t>
            </a:r>
            <a:r>
              <a:rPr lang="en-US" altLang="ja-JP" dirty="0" smtClean="0">
                <a:latin typeface="Meiryo" charset="-128"/>
                <a:ea typeface="Meiryo" charset="-128"/>
                <a:cs typeface="Meiryo" charset="-128"/>
              </a:rPr>
              <a:t>)</a:t>
            </a:r>
          </a:p>
          <a:p>
            <a:pPr marL="0" indent="0">
              <a:lnSpc>
                <a:spcPct val="100000"/>
              </a:lnSpc>
              <a:buNone/>
            </a:pPr>
            <a:r>
              <a:rPr lang="ja-JP" altLang="en-US" sz="2400" dirty="0" smtClean="0">
                <a:latin typeface="Meiryo" charset="-128"/>
                <a:ea typeface="Meiryo" charset="-128"/>
                <a:cs typeface="Meiryo" charset="-128"/>
              </a:rPr>
              <a:t>未着手作業</a:t>
            </a:r>
            <a:endParaRPr lang="en-US" altLang="ja-JP" sz="2400" dirty="0" smtClean="0">
              <a:latin typeface="Meiryo" charset="-128"/>
              <a:ea typeface="Meiryo" charset="-128"/>
              <a:cs typeface="Meiryo" charset="-128"/>
            </a:endParaRPr>
          </a:p>
          <a:p>
            <a:pPr lvl="1">
              <a:lnSpc>
                <a:spcPct val="100000"/>
              </a:lnSpc>
            </a:pPr>
            <a:r>
              <a:rPr lang="ja-JP" altLang="en-US" u="sng" dirty="0" smtClean="0">
                <a:latin typeface="Meiryo" charset="-128"/>
                <a:ea typeface="Meiryo" charset="-128"/>
                <a:cs typeface="Meiryo" charset="-128"/>
              </a:rPr>
              <a:t>到着お知らせ通知</a:t>
            </a:r>
            <a:r>
              <a:rPr lang="en-US" altLang="ja-JP" u="sng" dirty="0" smtClean="0">
                <a:latin typeface="Meiryo" charset="-128"/>
                <a:ea typeface="Meiryo" charset="-128"/>
                <a:cs typeface="Meiryo" charset="-128"/>
              </a:rPr>
              <a:t> </a:t>
            </a:r>
            <a:r>
              <a:rPr lang="en-US" altLang="ja-JP" dirty="0" smtClean="0">
                <a:latin typeface="Meiryo" charset="-128"/>
                <a:ea typeface="Meiryo" charset="-128"/>
                <a:cs typeface="Meiryo" charset="-128"/>
              </a:rPr>
              <a:t>(</a:t>
            </a:r>
            <a:r>
              <a:rPr lang="ja-JP" altLang="en-US" dirty="0" smtClean="0">
                <a:latin typeface="Meiryo" charset="-128"/>
                <a:ea typeface="Meiryo" charset="-128"/>
                <a:cs typeface="Meiryo" charset="-128"/>
              </a:rPr>
              <a:t>教職員</a:t>
            </a:r>
            <a:r>
              <a:rPr lang="en-US" altLang="ja-JP" dirty="0" smtClean="0">
                <a:latin typeface="Meiryo" charset="-128"/>
                <a:ea typeface="Meiryo" charset="-128"/>
                <a:cs typeface="Meiryo" charset="-128"/>
              </a:rPr>
              <a:t>)</a:t>
            </a:r>
          </a:p>
          <a:p>
            <a:pPr lvl="1">
              <a:lnSpc>
                <a:spcPct val="100000"/>
              </a:lnSpc>
            </a:pPr>
            <a:r>
              <a:rPr lang="ja-JP" altLang="en-US" u="sng" dirty="0" smtClean="0">
                <a:latin typeface="Meiryo" charset="-128"/>
                <a:ea typeface="Meiryo" charset="-128"/>
                <a:cs typeface="Meiryo" charset="-128"/>
              </a:rPr>
              <a:t>学生モチベーション確認及びアラート</a:t>
            </a:r>
            <a:r>
              <a:rPr lang="en-US" altLang="ja-JP" u="sng" dirty="0" smtClean="0">
                <a:latin typeface="Meiryo" charset="-128"/>
                <a:ea typeface="Meiryo" charset="-128"/>
                <a:cs typeface="Meiryo" charset="-128"/>
              </a:rPr>
              <a:t> </a:t>
            </a:r>
            <a:r>
              <a:rPr lang="en-US" altLang="ja-JP" dirty="0" smtClean="0">
                <a:solidFill>
                  <a:prstClr val="black"/>
                </a:solidFill>
                <a:latin typeface="Meiryo" charset="-128"/>
                <a:ea typeface="Meiryo" charset="-128"/>
                <a:cs typeface="Meiryo" charset="-128"/>
              </a:rPr>
              <a:t>(</a:t>
            </a:r>
            <a:r>
              <a:rPr lang="ja-JP" altLang="en-US" dirty="0">
                <a:solidFill>
                  <a:prstClr val="black"/>
                </a:solidFill>
                <a:latin typeface="Meiryo" charset="-128"/>
                <a:ea typeface="Meiryo" charset="-128"/>
                <a:cs typeface="Meiryo" charset="-128"/>
              </a:rPr>
              <a:t>教職員</a:t>
            </a:r>
            <a:r>
              <a:rPr lang="en-US" altLang="ja-JP" dirty="0" smtClean="0">
                <a:solidFill>
                  <a:prstClr val="black"/>
                </a:solidFill>
                <a:latin typeface="Meiryo" charset="-128"/>
                <a:ea typeface="Meiryo" charset="-128"/>
                <a:cs typeface="Meiryo" charset="-128"/>
              </a:rPr>
              <a:t>)</a:t>
            </a:r>
          </a:p>
          <a:p>
            <a:pPr lvl="1">
              <a:lnSpc>
                <a:spcPct val="100000"/>
              </a:lnSpc>
            </a:pPr>
            <a:r>
              <a:rPr lang="en-US" altLang="ja-JP" u="sng" dirty="0" err="1" smtClean="0">
                <a:solidFill>
                  <a:prstClr val="black"/>
                </a:solidFill>
                <a:latin typeface="Meiryo" charset="-128"/>
                <a:ea typeface="Meiryo" charset="-128"/>
                <a:cs typeface="Meiryo" charset="-128"/>
              </a:rPr>
              <a:t>Slackbot</a:t>
            </a:r>
            <a:r>
              <a:rPr lang="en-US" altLang="ja-JP" u="sng" dirty="0" smtClean="0">
                <a:solidFill>
                  <a:prstClr val="black"/>
                </a:solidFill>
                <a:latin typeface="Meiryo" charset="-128"/>
                <a:ea typeface="Meiryo" charset="-128"/>
                <a:cs typeface="Meiryo" charset="-128"/>
              </a:rPr>
              <a:t> </a:t>
            </a:r>
            <a:r>
              <a:rPr lang="en-US" altLang="ja-JP" dirty="0" smtClean="0">
                <a:solidFill>
                  <a:prstClr val="black"/>
                </a:solidFill>
                <a:latin typeface="Meiryo" charset="-128"/>
                <a:ea typeface="Meiryo" charset="-128"/>
                <a:cs typeface="Meiryo" charset="-128"/>
              </a:rPr>
              <a:t>(</a:t>
            </a:r>
            <a:r>
              <a:rPr lang="ja-JP" altLang="en-US" dirty="0" smtClean="0">
                <a:solidFill>
                  <a:prstClr val="black"/>
                </a:solidFill>
                <a:latin typeface="Meiryo" charset="-128"/>
                <a:ea typeface="Meiryo" charset="-128"/>
                <a:cs typeface="Meiryo" charset="-128"/>
              </a:rPr>
              <a:t>個人</a:t>
            </a:r>
            <a:r>
              <a:rPr lang="en-US" altLang="ja-JP" dirty="0" smtClean="0">
                <a:solidFill>
                  <a:prstClr val="black"/>
                </a:solidFill>
                <a:latin typeface="Meiryo" charset="-128"/>
                <a:ea typeface="Meiryo" charset="-128"/>
                <a:cs typeface="Meiryo" charset="-128"/>
              </a:rPr>
              <a:t>)</a:t>
            </a:r>
          </a:p>
          <a:p>
            <a:pPr lvl="1">
              <a:lnSpc>
                <a:spcPct val="100000"/>
              </a:lnSpc>
            </a:pPr>
            <a:r>
              <a:rPr lang="ja-JP" altLang="en-US" u="sng" dirty="0" smtClean="0">
                <a:solidFill>
                  <a:prstClr val="black"/>
                </a:solidFill>
                <a:latin typeface="Meiryo" charset="-128"/>
                <a:ea typeface="Meiryo" charset="-128"/>
                <a:cs typeface="Meiryo" charset="-128"/>
              </a:rPr>
              <a:t>説明会参加者一覧</a:t>
            </a:r>
            <a:r>
              <a:rPr lang="en-US" altLang="ja-JP" u="sng" dirty="0" smtClean="0">
                <a:solidFill>
                  <a:prstClr val="black"/>
                </a:solidFill>
                <a:latin typeface="Meiryo" charset="-128"/>
                <a:ea typeface="Meiryo" charset="-128"/>
                <a:cs typeface="Meiryo" charset="-128"/>
              </a:rPr>
              <a:t> </a:t>
            </a:r>
            <a:r>
              <a:rPr lang="en-US" altLang="ja-JP" dirty="0" smtClean="0">
                <a:solidFill>
                  <a:prstClr val="black"/>
                </a:solidFill>
                <a:latin typeface="Meiryo" charset="-128"/>
                <a:ea typeface="Meiryo" charset="-128"/>
                <a:cs typeface="Meiryo" charset="-128"/>
              </a:rPr>
              <a:t>(</a:t>
            </a:r>
            <a:r>
              <a:rPr lang="ja-JP" altLang="en-US" dirty="0" smtClean="0">
                <a:solidFill>
                  <a:prstClr val="black"/>
                </a:solidFill>
                <a:latin typeface="Meiryo" charset="-128"/>
                <a:ea typeface="Meiryo" charset="-128"/>
                <a:cs typeface="Meiryo" charset="-128"/>
              </a:rPr>
              <a:t>教職員</a:t>
            </a:r>
            <a:r>
              <a:rPr lang="en-US" altLang="ja-JP" dirty="0" smtClean="0">
                <a:solidFill>
                  <a:prstClr val="black"/>
                </a:solidFill>
                <a:latin typeface="Meiryo" charset="-128"/>
                <a:ea typeface="Meiryo" charset="-128"/>
                <a:cs typeface="Meiryo" charset="-128"/>
              </a:rPr>
              <a:t>)</a:t>
            </a:r>
            <a:endParaRPr lang="en-US" altLang="ja-JP" sz="1600" dirty="0" smtClean="0">
              <a:latin typeface="Meiryo" charset="-128"/>
              <a:ea typeface="Meiryo" charset="-128"/>
              <a:cs typeface="Meiryo" charset="-128"/>
            </a:endParaRPr>
          </a:p>
          <a:p>
            <a:pPr>
              <a:lnSpc>
                <a:spcPct val="100000"/>
              </a:lnSpc>
            </a:pPr>
            <a:endParaRPr lang="en-US" altLang="ja-JP" sz="2400" u="sng" dirty="0">
              <a:latin typeface="Meiryo" charset="-128"/>
              <a:ea typeface="Meiryo" charset="-128"/>
              <a:cs typeface="Meiryo" charset="-128"/>
            </a:endParaRPr>
          </a:p>
        </p:txBody>
      </p:sp>
    </p:spTree>
    <p:extLst>
      <p:ext uri="{BB962C8B-B14F-4D97-AF65-F5344CB8AC3E}">
        <p14:creationId xmlns:p14="http://schemas.microsoft.com/office/powerpoint/2010/main" val="350646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600" dirty="0" smtClean="0">
                <a:latin typeface="Meiryo" charset="-128"/>
                <a:ea typeface="Meiryo" charset="-128"/>
                <a:cs typeface="Meiryo" charset="-128"/>
              </a:rPr>
              <a:t>残作業</a:t>
            </a:r>
            <a:r>
              <a:rPr kumimoji="1" lang="en-US" altLang="ja-JP" sz="3600" dirty="0" smtClean="0">
                <a:latin typeface="Meiryo" charset="-128"/>
                <a:ea typeface="Meiryo" charset="-128"/>
                <a:cs typeface="Meiryo" charset="-128"/>
              </a:rPr>
              <a:t>(</a:t>
            </a:r>
            <a:r>
              <a:rPr kumimoji="1" lang="ja-JP" altLang="en-US" sz="3600" dirty="0" smtClean="0">
                <a:latin typeface="Meiryo" charset="-128"/>
                <a:ea typeface="Meiryo" charset="-128"/>
                <a:cs typeface="Meiryo" charset="-128"/>
              </a:rPr>
              <a:t>納品まで</a:t>
            </a:r>
            <a:r>
              <a:rPr kumimoji="1" lang="en-US" altLang="ja-JP" sz="3600" dirty="0" smtClean="0">
                <a:latin typeface="Meiryo" charset="-128"/>
                <a:ea typeface="Meiryo" charset="-128"/>
                <a:cs typeface="Meiryo" charset="-128"/>
              </a:rPr>
              <a:t>)</a:t>
            </a:r>
            <a:endParaRPr kumimoji="1" lang="ja-JP" altLang="en-US" sz="3600" dirty="0">
              <a:latin typeface="Meiryo" charset="-128"/>
              <a:ea typeface="Meiryo" charset="-128"/>
              <a:cs typeface="Meiryo" charset="-128"/>
            </a:endParaRPr>
          </a:p>
        </p:txBody>
      </p:sp>
      <p:sp>
        <p:nvSpPr>
          <p:cNvPr id="3" name="コンテンツ プレースホルダー 2"/>
          <p:cNvSpPr>
            <a:spLocks noGrp="1"/>
          </p:cNvSpPr>
          <p:nvPr>
            <p:ph idx="1"/>
          </p:nvPr>
        </p:nvSpPr>
        <p:spPr/>
        <p:txBody>
          <a:bodyPr>
            <a:normAutofit/>
          </a:bodyPr>
          <a:lstStyle/>
          <a:p>
            <a:pPr marL="0" indent="0">
              <a:lnSpc>
                <a:spcPct val="100000"/>
              </a:lnSpc>
              <a:buNone/>
            </a:pPr>
            <a:r>
              <a:rPr lang="ja-JP" altLang="en-US" sz="2400" dirty="0">
                <a:solidFill>
                  <a:prstClr val="black"/>
                </a:solidFill>
                <a:latin typeface="Meiryo" charset="-128"/>
                <a:ea typeface="Meiryo" charset="-128"/>
                <a:cs typeface="Meiryo" charset="-128"/>
              </a:rPr>
              <a:t>上から順に重要度</a:t>
            </a:r>
            <a:r>
              <a:rPr lang="ja-JP" altLang="en-US" sz="2400" dirty="0" smtClean="0">
                <a:solidFill>
                  <a:prstClr val="black"/>
                </a:solidFill>
                <a:latin typeface="Meiryo" charset="-128"/>
                <a:ea typeface="Meiryo" charset="-128"/>
                <a:cs typeface="Meiryo" charset="-128"/>
              </a:rPr>
              <a:t>高</a:t>
            </a:r>
            <a:endParaRPr lang="en-US" altLang="ja-JP" sz="2400" dirty="0" smtClean="0">
              <a:solidFill>
                <a:prstClr val="black"/>
              </a:solidFill>
              <a:latin typeface="Meiryo" charset="-128"/>
              <a:ea typeface="Meiryo" charset="-128"/>
              <a:cs typeface="Meiryo" charset="-128"/>
            </a:endParaRPr>
          </a:p>
          <a:p>
            <a:pPr>
              <a:lnSpc>
                <a:spcPct val="100000"/>
              </a:lnSpc>
            </a:pPr>
            <a:r>
              <a:rPr lang="ja-JP" altLang="en-US" sz="2400" u="sng" dirty="0" smtClean="0">
                <a:solidFill>
                  <a:prstClr val="black"/>
                </a:solidFill>
                <a:latin typeface="Meiryo" charset="-128"/>
                <a:ea typeface="Meiryo" charset="-128"/>
                <a:cs typeface="Meiryo" charset="-128"/>
              </a:rPr>
              <a:t>本番サーバーの設定及び本番環境への移行</a:t>
            </a:r>
            <a:endParaRPr lang="en-US" altLang="ja-JP" sz="2400" u="sng" dirty="0" smtClean="0">
              <a:solidFill>
                <a:prstClr val="black"/>
              </a:solidFill>
              <a:latin typeface="Meiryo" charset="-128"/>
              <a:ea typeface="Meiryo" charset="-128"/>
              <a:cs typeface="Meiryo" charset="-128"/>
            </a:endParaRPr>
          </a:p>
          <a:p>
            <a:pPr>
              <a:lnSpc>
                <a:spcPct val="100000"/>
              </a:lnSpc>
            </a:pPr>
            <a:r>
              <a:rPr lang="ja-JP" altLang="en-US" sz="2400" u="sng" dirty="0">
                <a:latin typeface="Meiryo" charset="-128"/>
                <a:ea typeface="Meiryo" charset="-128"/>
                <a:cs typeface="Meiryo" charset="-128"/>
              </a:rPr>
              <a:t>納品物</a:t>
            </a:r>
            <a:r>
              <a:rPr lang="ja-JP" altLang="en-US" sz="2400" u="sng" dirty="0" smtClean="0">
                <a:latin typeface="Meiryo" charset="-128"/>
                <a:ea typeface="Meiryo" charset="-128"/>
                <a:cs typeface="Meiryo" charset="-128"/>
              </a:rPr>
              <a:t>作成</a:t>
            </a:r>
            <a:endParaRPr lang="en-US" altLang="ja-JP" sz="2400" u="sng" dirty="0" smtClean="0">
              <a:solidFill>
                <a:prstClr val="black"/>
              </a:solidFill>
              <a:latin typeface="Meiryo" charset="-128"/>
              <a:ea typeface="Meiryo" charset="-128"/>
              <a:cs typeface="Meiryo" charset="-128"/>
            </a:endParaRPr>
          </a:p>
          <a:p>
            <a:pPr lvl="1">
              <a:lnSpc>
                <a:spcPct val="100000"/>
              </a:lnSpc>
            </a:pPr>
            <a:r>
              <a:rPr lang="ja-JP" altLang="en-US" sz="2000" dirty="0">
                <a:solidFill>
                  <a:prstClr val="black"/>
                </a:solidFill>
                <a:latin typeface="Meiryo" charset="-128"/>
                <a:ea typeface="Meiryo" charset="-128"/>
                <a:cs typeface="Meiryo" charset="-128"/>
              </a:rPr>
              <a:t>テスト仕様書</a:t>
            </a:r>
            <a:endParaRPr lang="en-US" altLang="ja-JP" sz="2000" dirty="0">
              <a:solidFill>
                <a:prstClr val="black"/>
              </a:solidFill>
              <a:latin typeface="Meiryo" charset="-128"/>
              <a:ea typeface="Meiryo" charset="-128"/>
              <a:cs typeface="Meiryo" charset="-128"/>
            </a:endParaRPr>
          </a:p>
          <a:p>
            <a:pPr lvl="1">
              <a:lnSpc>
                <a:spcPct val="100000"/>
              </a:lnSpc>
            </a:pPr>
            <a:r>
              <a:rPr lang="ja-JP" altLang="en-US" sz="2000" dirty="0">
                <a:solidFill>
                  <a:prstClr val="black"/>
                </a:solidFill>
                <a:latin typeface="Meiryo" charset="-128"/>
                <a:ea typeface="Meiryo" charset="-128"/>
                <a:cs typeface="Meiryo" charset="-128"/>
              </a:rPr>
              <a:t>テスト結果報告書</a:t>
            </a:r>
            <a:endParaRPr lang="en-US" altLang="ja-JP" sz="2000" dirty="0">
              <a:solidFill>
                <a:prstClr val="black"/>
              </a:solidFill>
              <a:latin typeface="Meiryo" charset="-128"/>
              <a:ea typeface="Meiryo" charset="-128"/>
              <a:cs typeface="Meiryo" charset="-128"/>
            </a:endParaRPr>
          </a:p>
          <a:p>
            <a:pPr lvl="1">
              <a:lnSpc>
                <a:spcPct val="100000"/>
              </a:lnSpc>
            </a:pPr>
            <a:r>
              <a:rPr lang="ja-JP" altLang="en-US" sz="2000" dirty="0">
                <a:solidFill>
                  <a:prstClr val="black"/>
                </a:solidFill>
                <a:latin typeface="Meiryo" charset="-128"/>
                <a:ea typeface="Meiryo" charset="-128"/>
                <a:cs typeface="Meiryo" charset="-128"/>
              </a:rPr>
              <a:t>運用テスト結果改善</a:t>
            </a:r>
            <a:r>
              <a:rPr lang="ja-JP" altLang="en-US" sz="2000" dirty="0" smtClean="0">
                <a:solidFill>
                  <a:prstClr val="black"/>
                </a:solidFill>
                <a:latin typeface="Meiryo" charset="-128"/>
                <a:ea typeface="Meiryo" charset="-128"/>
                <a:cs typeface="Meiryo" charset="-128"/>
              </a:rPr>
              <a:t>報告書</a:t>
            </a:r>
            <a:endParaRPr lang="en-US" altLang="ja-JP" sz="2400" dirty="0" smtClean="0">
              <a:solidFill>
                <a:prstClr val="black"/>
              </a:solidFill>
              <a:latin typeface="Meiryo" charset="-128"/>
              <a:ea typeface="Meiryo" charset="-128"/>
              <a:cs typeface="Meiryo" charset="-128"/>
            </a:endParaRPr>
          </a:p>
          <a:p>
            <a:pPr>
              <a:lnSpc>
                <a:spcPct val="100000"/>
              </a:lnSpc>
            </a:pPr>
            <a:r>
              <a:rPr lang="ja-JP" altLang="en-US" sz="2400" u="sng" dirty="0" smtClean="0">
                <a:latin typeface="Meiryo" charset="-128"/>
                <a:ea typeface="Meiryo" charset="-128"/>
                <a:cs typeface="Meiryo" charset="-128"/>
              </a:rPr>
              <a:t>効率的</a:t>
            </a:r>
            <a:r>
              <a:rPr lang="ja-JP" altLang="en-US" sz="2400" u="sng" dirty="0">
                <a:latin typeface="Meiryo" charset="-128"/>
                <a:ea typeface="Meiryo" charset="-128"/>
                <a:cs typeface="Meiryo" charset="-128"/>
              </a:rPr>
              <a:t>・継続的な運用方法の</a:t>
            </a:r>
            <a:r>
              <a:rPr lang="ja-JP" altLang="en-US" sz="2400" u="sng" dirty="0" smtClean="0">
                <a:latin typeface="Meiryo" charset="-128"/>
                <a:ea typeface="Meiryo" charset="-128"/>
                <a:cs typeface="Meiryo" charset="-128"/>
              </a:rPr>
              <a:t>提案</a:t>
            </a:r>
            <a:endParaRPr lang="en-US" altLang="ja-JP" sz="2400" u="sng" dirty="0" smtClean="0">
              <a:latin typeface="Meiryo" charset="-128"/>
              <a:ea typeface="Meiryo" charset="-128"/>
              <a:cs typeface="Meiryo" charset="-128"/>
            </a:endParaRPr>
          </a:p>
        </p:txBody>
      </p:sp>
    </p:spTree>
    <p:extLst>
      <p:ext uri="{BB962C8B-B14F-4D97-AF65-F5344CB8AC3E}">
        <p14:creationId xmlns:p14="http://schemas.microsoft.com/office/powerpoint/2010/main" val="1017032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600" dirty="0" smtClean="0">
                <a:latin typeface="Meiryo" charset="-128"/>
                <a:ea typeface="Meiryo" charset="-128"/>
                <a:cs typeface="Meiryo" charset="-128"/>
              </a:rPr>
              <a:t>運用テスト</a:t>
            </a:r>
            <a:endParaRPr kumimoji="1" lang="ja-JP" altLang="en-US" sz="3600" dirty="0">
              <a:latin typeface="Meiryo" charset="-128"/>
              <a:ea typeface="Meiryo" charset="-128"/>
              <a:cs typeface="Meiryo" charset="-128"/>
            </a:endParaRPr>
          </a:p>
        </p:txBody>
      </p:sp>
      <p:sp>
        <p:nvSpPr>
          <p:cNvPr id="3" name="コンテンツ プレースホルダー 2"/>
          <p:cNvSpPr>
            <a:spLocks noGrp="1"/>
          </p:cNvSpPr>
          <p:nvPr>
            <p:ph idx="1"/>
          </p:nvPr>
        </p:nvSpPr>
        <p:spPr/>
        <p:txBody>
          <a:bodyPr>
            <a:normAutofit/>
          </a:bodyPr>
          <a:lstStyle/>
          <a:p>
            <a:pPr marL="0" indent="0">
              <a:lnSpc>
                <a:spcPct val="100000"/>
              </a:lnSpc>
              <a:buNone/>
            </a:pPr>
            <a:r>
              <a:rPr lang="ja-JP" altLang="en-US" sz="2400" u="sng" dirty="0" smtClean="0">
                <a:latin typeface="Meiryo" charset="-128"/>
                <a:ea typeface="Meiryo" charset="-128"/>
                <a:cs typeface="Meiryo" charset="-128"/>
              </a:rPr>
              <a:t>内容</a:t>
            </a:r>
            <a:endParaRPr lang="en-US" altLang="ja-JP" sz="2400" u="sng" dirty="0" smtClean="0">
              <a:latin typeface="Meiryo" charset="-128"/>
              <a:ea typeface="Meiryo" charset="-128"/>
              <a:cs typeface="Meiryo" charset="-128"/>
            </a:endParaRPr>
          </a:p>
          <a:p>
            <a:pPr marL="0" indent="0">
              <a:lnSpc>
                <a:spcPct val="100000"/>
              </a:lnSpc>
              <a:buNone/>
            </a:pPr>
            <a:r>
              <a:rPr lang="ja-JP" altLang="en-US" sz="2400" dirty="0" smtClean="0">
                <a:latin typeface="Meiryo" charset="-128"/>
                <a:ea typeface="Meiryo" charset="-128"/>
                <a:cs typeface="Meiryo" charset="-128"/>
              </a:rPr>
              <a:t>マニュアルを元に本番環境に似た環境でのテストを行う。</a:t>
            </a:r>
            <a:endParaRPr lang="en-US" altLang="ja-JP" sz="2400" dirty="0" smtClean="0">
              <a:latin typeface="Meiryo" charset="-128"/>
              <a:ea typeface="Meiryo" charset="-128"/>
              <a:cs typeface="Meiryo" charset="-128"/>
            </a:endParaRPr>
          </a:p>
          <a:p>
            <a:pPr marL="0" indent="0">
              <a:lnSpc>
                <a:spcPct val="100000"/>
              </a:lnSpc>
              <a:buNone/>
            </a:pPr>
            <a:r>
              <a:rPr lang="ja-JP" altLang="en-US" sz="2400" dirty="0" smtClean="0">
                <a:latin typeface="Meiryo" charset="-128"/>
                <a:ea typeface="Meiryo" charset="-128"/>
                <a:cs typeface="Meiryo" charset="-128"/>
              </a:rPr>
              <a:t>発見されたサービスの障害の検知とマニュアルの改修</a:t>
            </a:r>
            <a:endParaRPr lang="en-US" altLang="ja-JP" sz="2400" dirty="0" smtClean="0">
              <a:latin typeface="Meiryo" charset="-128"/>
              <a:ea typeface="Meiryo" charset="-128"/>
              <a:cs typeface="Meiryo" charset="-128"/>
            </a:endParaRPr>
          </a:p>
          <a:p>
            <a:pPr marL="0" indent="0">
              <a:lnSpc>
                <a:spcPct val="100000"/>
              </a:lnSpc>
              <a:buNone/>
            </a:pPr>
            <a:r>
              <a:rPr lang="ja-JP" altLang="en-US" sz="2400" u="sng" dirty="0" smtClean="0">
                <a:latin typeface="Meiryo" charset="-128"/>
                <a:ea typeface="Meiryo" charset="-128"/>
                <a:cs typeface="Meiryo" charset="-128"/>
              </a:rPr>
              <a:t>期間</a:t>
            </a:r>
            <a:endParaRPr lang="en-US" altLang="ja-JP" sz="2400" u="sng" dirty="0" smtClean="0">
              <a:latin typeface="Meiryo" charset="-128"/>
              <a:ea typeface="Meiryo" charset="-128"/>
              <a:cs typeface="Meiryo" charset="-128"/>
            </a:endParaRPr>
          </a:p>
          <a:p>
            <a:pPr marL="0" indent="0">
              <a:lnSpc>
                <a:spcPct val="100000"/>
              </a:lnSpc>
              <a:buNone/>
            </a:pPr>
            <a:r>
              <a:rPr lang="en-US" altLang="ja-JP" sz="2400" dirty="0" smtClean="0">
                <a:latin typeface="Meiryo" charset="-128"/>
                <a:ea typeface="Meiryo" charset="-128"/>
                <a:cs typeface="Meiryo" charset="-128"/>
              </a:rPr>
              <a:t>1/6~1/10</a:t>
            </a:r>
          </a:p>
        </p:txBody>
      </p:sp>
    </p:spTree>
    <p:extLst>
      <p:ext uri="{BB962C8B-B14F-4D97-AF65-F5344CB8AC3E}">
        <p14:creationId xmlns:p14="http://schemas.microsoft.com/office/powerpoint/2010/main" val="237231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ctr"/>
            <a:r>
              <a:rPr kumimoji="1" lang="ja-JP" altLang="en-US" sz="3600" dirty="0" smtClean="0">
                <a:latin typeface="Meiryo" charset="-128"/>
                <a:ea typeface="Meiryo" charset="-128"/>
                <a:cs typeface="Meiryo" charset="-128"/>
              </a:rPr>
              <a:t>質疑応答</a:t>
            </a:r>
            <a:endParaRPr kumimoji="1" lang="ja-JP" altLang="en-US" sz="3600" dirty="0">
              <a:latin typeface="Meiryo" charset="-128"/>
              <a:ea typeface="Meiryo" charset="-128"/>
              <a:cs typeface="Meiryo" charset="-128"/>
            </a:endParaRPr>
          </a:p>
        </p:txBody>
      </p:sp>
    </p:spTree>
    <p:extLst>
      <p:ext uri="{BB962C8B-B14F-4D97-AF65-F5344CB8AC3E}">
        <p14:creationId xmlns:p14="http://schemas.microsoft.com/office/powerpoint/2010/main" val="250664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9212</TotalTime>
  <Words>412</Words>
  <Application>Microsoft Macintosh PowerPoint</Application>
  <PresentationFormat>ワイド画面</PresentationFormat>
  <Paragraphs>82</Paragraphs>
  <Slides>9</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Meiryo</vt:lpstr>
      <vt:lpstr>Yu Gothic</vt:lpstr>
      <vt:lpstr>Yu Gothic Light</vt:lpstr>
      <vt:lpstr>Arial</vt:lpstr>
      <vt:lpstr>ホワイト</vt:lpstr>
      <vt:lpstr> ASSIGN  最終レビュー</vt:lpstr>
      <vt:lpstr>システム概要</vt:lpstr>
      <vt:lpstr>デモ（学生側）</vt:lpstr>
      <vt:lpstr>デモ（教職員側）</vt:lpstr>
      <vt:lpstr>目標</vt:lpstr>
      <vt:lpstr>残作業(製造)</vt:lpstr>
      <vt:lpstr>残作業(納品まで)</vt:lpstr>
      <vt:lpstr>運用テスト</vt:lpstr>
      <vt:lpstr>質疑応答</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  最終レビュー</dc:title>
  <dc:creator>藤澤 天音</dc:creator>
  <cp:lastModifiedBy>藤澤 天音</cp:lastModifiedBy>
  <cp:revision>34</cp:revision>
  <dcterms:created xsi:type="dcterms:W3CDTF">2019-12-02T00:37:04Z</dcterms:created>
  <dcterms:modified xsi:type="dcterms:W3CDTF">2019-12-11T05:40:18Z</dcterms:modified>
</cp:coreProperties>
</file>