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6" r:id="rId2"/>
    <p:sldId id="256" r:id="rId3"/>
    <p:sldId id="257" r:id="rId4"/>
    <p:sldId id="268" r:id="rId5"/>
    <p:sldId id="258" r:id="rId6"/>
    <p:sldId id="259" r:id="rId7"/>
    <p:sldId id="260" r:id="rId8"/>
    <p:sldId id="261" r:id="rId9"/>
    <p:sldId id="262" r:id="rId10"/>
    <p:sldId id="263" r:id="rId11"/>
    <p:sldId id="269" r:id="rId12"/>
    <p:sldId id="270"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帝豪" initials="田中" lastIdx="1" clrIdx="0">
    <p:extLst>
      <p:ext uri="{19B8F6BF-5375-455C-9EA6-DF929625EA0E}">
        <p15:presenceInfo xmlns:p15="http://schemas.microsoft.com/office/powerpoint/2012/main" userId="S::1701009@st.asojuku.ac.jp::6cbc7dac-bc48-4c6e-9d20-a87237c2a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90"/>
    <p:restoredTop sz="87500"/>
  </p:normalViewPr>
  <p:slideViewPr>
    <p:cSldViewPr snapToGrid="0" snapToObjects="1">
      <p:cViewPr varScale="1">
        <p:scale>
          <a:sx n="97" d="100"/>
          <a:sy n="97" d="100"/>
        </p:scale>
        <p:origin x="552"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41000-297A-DC49-9C71-5180C27589B3}" type="datetimeFigureOut">
              <a:rPr kumimoji="1" lang="ja-JP" altLang="en-US" smtClean="0"/>
              <a:t>2019/7/31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E6B2D-F8A2-9E4D-9F8F-C19C23792540}" type="slidenum">
              <a:rPr kumimoji="1" lang="ja-JP" altLang="en-US" smtClean="0"/>
              <a:t>‹#›</a:t>
            </a:fld>
            <a:endParaRPr kumimoji="1" lang="ja-JP" altLang="en-US"/>
          </a:p>
        </p:txBody>
      </p:sp>
    </p:spTree>
    <p:extLst>
      <p:ext uri="{BB962C8B-B14F-4D97-AF65-F5344CB8AC3E}">
        <p14:creationId xmlns:p14="http://schemas.microsoft.com/office/powerpoint/2010/main" val="31118152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400" dirty="0"/>
              <a:t>皆さんは冷蔵庫やキッチン周りを整理していると何年も前に賞味期限が切れてる食材や調味料が出てきて捨てて</a:t>
            </a:r>
            <a:r>
              <a:rPr kumimoji="1" lang="ja-JP" altLang="en-US" sz="1400"/>
              <a:t>しまったり、切れているのを知らず</a:t>
            </a:r>
            <a:r>
              <a:rPr kumimoji="1" lang="ja-JP" altLang="en-US" sz="1400" dirty="0"/>
              <a:t>に食べてお腹を壊してしまった！何てことはありませんか？</a:t>
            </a:r>
            <a:endParaRPr kumimoji="1" lang="en-US" altLang="ja-JP" sz="1400" dirty="0"/>
          </a:p>
          <a:p>
            <a:r>
              <a:rPr kumimoji="1" lang="ja-JP" altLang="en-US" sz="1400"/>
              <a:t>そんな無駄</a:t>
            </a:r>
            <a:r>
              <a:rPr kumimoji="1" lang="ja-JP" altLang="en-US" sz="1400" dirty="0"/>
              <a:t>を解決してくれるのがこのアプリ！</a:t>
            </a:r>
            <a:endParaRPr kumimoji="1" lang="en-US" altLang="ja-JP" sz="1400" dirty="0"/>
          </a:p>
          <a:p>
            <a:endParaRPr kumimoji="1" lang="en-US" altLang="ja-JP" sz="1400" dirty="0"/>
          </a:p>
          <a:p>
            <a:r>
              <a:rPr kumimoji="1" lang="ja-JP" altLang="en-US" sz="1400" dirty="0"/>
              <a:t>（次</a:t>
            </a:r>
            <a:r>
              <a:rPr kumimoji="1" lang="ja-JP" altLang="en-US" sz="1400"/>
              <a:t>のページ）</a:t>
            </a:r>
            <a:endParaRPr kumimoji="1" lang="ja-JP" altLang="en-US" sz="1400"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1</a:t>
            </a:fld>
            <a:endParaRPr kumimoji="1" lang="ja-JP" altLang="en-US"/>
          </a:p>
        </p:txBody>
      </p:sp>
    </p:spTree>
    <p:extLst>
      <p:ext uri="{BB962C8B-B14F-4D97-AF65-F5344CB8AC3E}">
        <p14:creationId xmlns:p14="http://schemas.microsoft.com/office/powerpoint/2010/main" val="175275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振り返りは、技術が足りていないのもあり、当初の企画から変更した部分が多々ありました。</a:t>
            </a:r>
            <a:endParaRPr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10</a:t>
            </a:fld>
            <a:endParaRPr kumimoji="1" lang="ja-JP" altLang="en-US"/>
          </a:p>
        </p:txBody>
      </p:sp>
    </p:spTree>
    <p:extLst>
      <p:ext uri="{BB962C8B-B14F-4D97-AF65-F5344CB8AC3E}">
        <p14:creationId xmlns:p14="http://schemas.microsoft.com/office/powerpoint/2010/main" val="3233310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反省点は知識不足というのも多かったのです</a:t>
            </a:r>
            <a:r>
              <a:rPr lang="ja-JP" altLang="en-US"/>
              <a:t>が、</a:t>
            </a:r>
            <a:endParaRPr lang="en-US" altLang="ja-JP" dirty="0"/>
          </a:p>
          <a:p>
            <a:endParaRPr lang="en-US" altLang="ja-JP" dirty="0"/>
          </a:p>
          <a:p>
            <a:r>
              <a:rPr lang="en-US" altLang="ja-JP" dirty="0"/>
              <a:t>(</a:t>
            </a:r>
            <a:r>
              <a:rPr lang="ja-JP" altLang="en-US"/>
              <a:t>めくる</a:t>
            </a:r>
            <a:r>
              <a:rPr lang="en-US" altLang="ja-JP" dirty="0"/>
              <a:t>)</a:t>
            </a:r>
          </a:p>
          <a:p>
            <a:endParaRPr lang="en-US" altLang="ja-JP" dirty="0"/>
          </a:p>
          <a:p>
            <a:r>
              <a:rPr lang="ja-JP" altLang="en-US"/>
              <a:t>まず第一に学校</a:t>
            </a:r>
            <a:r>
              <a:rPr lang="ja-JP" altLang="en-US" dirty="0"/>
              <a:t>に</a:t>
            </a:r>
            <a:r>
              <a:rPr lang="ja-JP" altLang="en-US"/>
              <a:t>来ることが大切とわかりました。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体調管理をしっかりとして気をつけていこうと思います。</a:t>
            </a:r>
          </a:p>
          <a:p>
            <a:endParaRPr lang="en-US" altLang="ja-JP" dirty="0"/>
          </a:p>
          <a:p>
            <a:r>
              <a:rPr lang="en-US" altLang="ja-JP" dirty="0"/>
              <a:t>(</a:t>
            </a:r>
            <a:r>
              <a:rPr lang="ja-JP" altLang="en-US"/>
              <a:t>次のページへ</a:t>
            </a:r>
            <a:r>
              <a:rPr lang="en-US" altLang="ja-JP" dirty="0"/>
              <a:t>)</a:t>
            </a:r>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11</a:t>
            </a:fld>
            <a:endParaRPr kumimoji="1" lang="ja-JP" altLang="en-US"/>
          </a:p>
        </p:txBody>
      </p:sp>
    </p:spTree>
    <p:extLst>
      <p:ext uri="{BB962C8B-B14F-4D97-AF65-F5344CB8AC3E}">
        <p14:creationId xmlns:p14="http://schemas.microsoft.com/office/powerpoint/2010/main" val="49348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当初は</a:t>
            </a:r>
            <a:r>
              <a:rPr lang="ja-JP" altLang="en-US" dirty="0"/>
              <a:t>賞味期限が近づくと通知を出してくれるという機能もつけたかったのですが、間に合いません</a:t>
            </a:r>
            <a:r>
              <a:rPr lang="ja-JP" altLang="en-US"/>
              <a:t>でした。</a:t>
            </a:r>
            <a:endParaRPr lang="en-US" altLang="ja-JP" dirty="0"/>
          </a:p>
          <a:p>
            <a:r>
              <a:rPr lang="ja-JP" altLang="en-US"/>
              <a:t>今後の展望としては、賞味期限に特化すれば、</a:t>
            </a:r>
            <a:r>
              <a:rPr lang="en-US" altLang="ja-JP" dirty="0"/>
              <a:t>DB</a:t>
            </a:r>
            <a:r>
              <a:rPr lang="ja-JP" altLang="en-US"/>
              <a:t>に接続し、コンビニやスーパーなどで期限の管理がスマートフォンや、タブレットで楽に共有できるようになったり、</a:t>
            </a:r>
            <a:endParaRPr lang="en-US" altLang="ja-JP" dirty="0"/>
          </a:p>
          <a:p>
            <a:r>
              <a:rPr lang="ja-JP" altLang="en-US"/>
              <a:t>賞味期限だけでなく、</a:t>
            </a:r>
            <a:r>
              <a:rPr lang="en-US" altLang="ja-JP" dirty="0"/>
              <a:t>OCR</a:t>
            </a:r>
            <a:r>
              <a:rPr lang="ja-JP" altLang="en-US"/>
              <a:t>の機能を使えば名刺</a:t>
            </a:r>
            <a:r>
              <a:rPr lang="ja-JP" altLang="en-US" dirty="0"/>
              <a:t>管理や、年賀状の住所管理など色んな事に使えそうだ</a:t>
            </a:r>
            <a:r>
              <a:rPr lang="ja-JP" altLang="en-US"/>
              <a:t>なと思いました。</a:t>
            </a:r>
            <a:endParaRPr lang="en-US" altLang="ja-JP" dirty="0"/>
          </a:p>
          <a:p>
            <a:r>
              <a:rPr lang="en-US" altLang="ja-JP" dirty="0"/>
              <a:t>(</a:t>
            </a:r>
            <a:r>
              <a:rPr lang="ja-JP" altLang="en-US" dirty="0"/>
              <a:t>次のページ</a:t>
            </a:r>
            <a:r>
              <a:rPr lang="ja-JP" altLang="en-US"/>
              <a:t>へ</a:t>
            </a:r>
            <a:r>
              <a:rPr lang="en-US" altLang="ja-JP" dirty="0"/>
              <a:t>)</a:t>
            </a:r>
          </a:p>
          <a:p>
            <a:endParaRPr lang="en-US" altLang="ja-JP"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12</a:t>
            </a:fld>
            <a:endParaRPr kumimoji="1" lang="ja-JP" altLang="en-US"/>
          </a:p>
        </p:txBody>
      </p:sp>
    </p:spTree>
    <p:extLst>
      <p:ext uri="{BB962C8B-B14F-4D97-AF65-F5344CB8AC3E}">
        <p14:creationId xmlns:p14="http://schemas.microsoft.com/office/powerpoint/2010/main" val="3400491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ご静聴ありがとうございました。</a:t>
            </a:r>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13</a:t>
            </a:fld>
            <a:endParaRPr kumimoji="1" lang="ja-JP" altLang="en-US"/>
          </a:p>
        </p:txBody>
      </p:sp>
    </p:spTree>
    <p:extLst>
      <p:ext uri="{BB962C8B-B14F-4D97-AF65-F5344CB8AC3E}">
        <p14:creationId xmlns:p14="http://schemas.microsoft.com/office/powerpoint/2010/main" val="62847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a:t>めくる</a:t>
            </a:r>
            <a:r>
              <a:rPr kumimoji="1" lang="en-US" altLang="ja-JP" dirty="0"/>
              <a:t>)</a:t>
            </a:r>
          </a:p>
          <a:p>
            <a:r>
              <a:rPr kumimoji="1" lang="en-US" altLang="ja-JP" dirty="0"/>
              <a:t>ASAP </a:t>
            </a:r>
            <a:r>
              <a:rPr kumimoji="1" lang="ja-JP" altLang="en-US"/>
              <a:t>アズ・スーン・アズ・ポッシブル　です！</a:t>
            </a:r>
            <a:endParaRPr kumimoji="1"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2</a:t>
            </a:fld>
            <a:endParaRPr kumimoji="1" lang="ja-JP" altLang="en-US"/>
          </a:p>
        </p:txBody>
      </p:sp>
    </p:spTree>
    <p:extLst>
      <p:ext uri="{BB962C8B-B14F-4D97-AF65-F5344CB8AC3E}">
        <p14:creationId xmlns:p14="http://schemas.microsoft.com/office/powerpoint/2010/main" val="1638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このアプリのシステム</a:t>
            </a:r>
            <a:r>
              <a:rPr lang="ja-JP" altLang="en-US" dirty="0"/>
              <a:t>の概要は賞味期限</a:t>
            </a:r>
            <a:r>
              <a:rPr lang="ja-JP" altLang="en-US"/>
              <a:t>などの</a:t>
            </a:r>
            <a:endParaRPr lang="en-US" altLang="ja-JP" dirty="0"/>
          </a:p>
          <a:p>
            <a:r>
              <a:rPr lang="ja-JP" altLang="en-US"/>
              <a:t>年月日</a:t>
            </a:r>
            <a:r>
              <a:rPr lang="ja-JP" altLang="en-US" dirty="0"/>
              <a:t>をＯＣＲで読み取り、テキスト化したものを管理できるというもの</a:t>
            </a:r>
            <a:r>
              <a:rPr lang="ja-JP" altLang="en-US"/>
              <a:t>です。</a:t>
            </a:r>
            <a:endParaRPr lang="en-US" altLang="ja-JP" dirty="0"/>
          </a:p>
          <a:p>
            <a:r>
              <a:rPr lang="en-US" altLang="ja-JP" dirty="0"/>
              <a:t>(</a:t>
            </a:r>
            <a:r>
              <a:rPr lang="ja-JP" altLang="en-US"/>
              <a:t>次</a:t>
            </a:r>
            <a:r>
              <a:rPr lang="en-US" altLang="ja-JP" dirty="0"/>
              <a:t>)</a:t>
            </a:r>
            <a:endParaRPr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3</a:t>
            </a:fld>
            <a:endParaRPr kumimoji="1" lang="ja-JP" altLang="en-US"/>
          </a:p>
        </p:txBody>
      </p:sp>
    </p:spTree>
    <p:extLst>
      <p:ext uri="{BB962C8B-B14F-4D97-AF65-F5344CB8AC3E}">
        <p14:creationId xmlns:p14="http://schemas.microsoft.com/office/powerpoint/2010/main" val="341996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l">
              <a:buNone/>
            </a:pPr>
            <a:r>
              <a:rPr lang="ja-JP" altLang="en-US" sz="1200" dirty="0"/>
              <a:t>このアプリは賞味期限の管理がめんど</a:t>
            </a:r>
            <a:r>
              <a:rPr lang="ja-JP" altLang="en-US" sz="1200"/>
              <a:t>くさい方や、賞味</a:t>
            </a:r>
            <a:r>
              <a:rPr lang="ja-JP" altLang="en-US" sz="1200" dirty="0"/>
              <a:t>期限の文字が</a:t>
            </a:r>
            <a:r>
              <a:rPr lang="ja-JP" altLang="en-US" sz="1200"/>
              <a:t>小さくて見づらい老眼の方</a:t>
            </a:r>
            <a:r>
              <a:rPr lang="ja-JP" altLang="en-US" sz="1200" dirty="0"/>
              <a:t>などにおススメ</a:t>
            </a:r>
            <a:r>
              <a:rPr lang="ja-JP" altLang="en-US" sz="1200"/>
              <a:t>です。</a:t>
            </a:r>
            <a:endParaRPr lang="en-US" altLang="ja-JP" sz="1200" dirty="0"/>
          </a:p>
          <a:p>
            <a:pPr marL="0" indent="0" algn="l">
              <a:buNone/>
            </a:pPr>
            <a:r>
              <a:rPr lang="en-US" altLang="ja-JP" sz="1200" dirty="0"/>
              <a:t>(</a:t>
            </a:r>
            <a:r>
              <a:rPr lang="ja-JP" altLang="en-US" sz="1200"/>
              <a:t>次</a:t>
            </a:r>
            <a:r>
              <a:rPr lang="en-US" altLang="ja-JP" sz="1200" dirty="0"/>
              <a:t>)</a:t>
            </a:r>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4</a:t>
            </a:fld>
            <a:endParaRPr kumimoji="1" lang="ja-JP" altLang="en-US"/>
          </a:p>
        </p:txBody>
      </p:sp>
    </p:spTree>
    <p:extLst>
      <p:ext uri="{BB962C8B-B14F-4D97-AF65-F5344CB8AC3E}">
        <p14:creationId xmlns:p14="http://schemas.microsoft.com/office/powerpoint/2010/main" val="150613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このアプリを使って賞味期限を管理すれば食品を美味しく食べることができたり、カンパンなどの災害時の食品も引っ張り出してきてチェックしなくて大丈夫</a:t>
            </a:r>
            <a:r>
              <a:rPr kumimoji="1" lang="ja-JP" altLang="en-US"/>
              <a:t>です！</a:t>
            </a:r>
            <a:endParaRPr kumimoji="1" lang="en-US" altLang="ja-JP" dirty="0"/>
          </a:p>
          <a:p>
            <a:r>
              <a:rPr kumimoji="1" lang="en-US" altLang="ja-JP" dirty="0"/>
              <a:t>(</a:t>
            </a:r>
            <a:r>
              <a:rPr kumimoji="1" lang="ja-JP" altLang="en-US"/>
              <a:t>次</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5</a:t>
            </a:fld>
            <a:endParaRPr kumimoji="1" lang="ja-JP" altLang="en-US"/>
          </a:p>
        </p:txBody>
      </p:sp>
    </p:spTree>
    <p:extLst>
      <p:ext uri="{BB962C8B-B14F-4D97-AF65-F5344CB8AC3E}">
        <p14:creationId xmlns:p14="http://schemas.microsoft.com/office/powerpoint/2010/main" val="2680638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賞味期限、消費期限を</a:t>
            </a:r>
            <a:r>
              <a:rPr kumimoji="1" lang="ja-JP" altLang="en-US" sz="1200"/>
              <a:t>把握すれば</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a:t>めくる</a:t>
            </a:r>
            <a:r>
              <a:rPr kumimoji="1" lang="en-US" altLang="ja-JP" sz="1200" dirty="0"/>
              <a:t>)</a:t>
            </a:r>
            <a:endParaRPr kumimoji="1" lang="ja-JP"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無駄を省くことが</a:t>
            </a:r>
            <a:r>
              <a:rPr kumimoji="1" lang="ja-JP" altLang="en-US" sz="1200"/>
              <a:t>でき、</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a:t>めくる</a:t>
            </a:r>
            <a:r>
              <a:rPr kumimoji="1" lang="en-US" altLang="ja-JP" sz="1200" dirty="0"/>
              <a:t>)</a:t>
            </a:r>
            <a:endParaRPr kumimoji="1" lang="ja-JP"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地球が泣いて喜びます。</a:t>
            </a:r>
            <a:endParaRPr kumimoji="1" lang="en-US" altLang="ja-JP" sz="1200" dirty="0"/>
          </a:p>
          <a:p>
            <a:r>
              <a:rPr kumimoji="1" lang="en-US" altLang="ja-JP" dirty="0"/>
              <a:t>(</a:t>
            </a:r>
            <a:r>
              <a:rPr kumimoji="1" lang="ja-JP" altLang="en-US" dirty="0"/>
              <a:t>次のページへ</a:t>
            </a:r>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6</a:t>
            </a:fld>
            <a:endParaRPr kumimoji="1" lang="ja-JP" altLang="en-US"/>
          </a:p>
        </p:txBody>
      </p:sp>
    </p:spTree>
    <p:extLst>
      <p:ext uri="{BB962C8B-B14F-4D97-AF65-F5344CB8AC3E}">
        <p14:creationId xmlns:p14="http://schemas.microsoft.com/office/powerpoint/2010/main" val="88157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a:t>
            </a:r>
            <a:r>
              <a:rPr lang="en-US" altLang="ja-JP" dirty="0"/>
              <a:t>gas(google apps Script)</a:t>
            </a:r>
            <a:r>
              <a:rPr lang="ja-JP" altLang="en-US" dirty="0"/>
              <a:t>と</a:t>
            </a:r>
            <a:r>
              <a:rPr lang="en-US" altLang="ja-JP" dirty="0" err="1"/>
              <a:t>monaca</a:t>
            </a:r>
            <a:r>
              <a:rPr lang="ja-JP" altLang="en-US" dirty="0"/>
              <a:t>を使用</a:t>
            </a:r>
            <a:r>
              <a:rPr lang="ja-JP" altLang="en-US"/>
              <a:t>しました。</a:t>
            </a:r>
            <a:endParaRPr lang="en-US" altLang="ja-JP" dirty="0"/>
          </a:p>
          <a:p>
            <a:r>
              <a:rPr lang="en-US" altLang="ja-JP" dirty="0"/>
              <a:t>(</a:t>
            </a:r>
            <a:r>
              <a:rPr lang="ja-JP" altLang="en-US"/>
              <a:t>次</a:t>
            </a:r>
            <a:r>
              <a:rPr lang="en-US" altLang="ja-JP" dirty="0"/>
              <a:t>)</a:t>
            </a:r>
            <a:endParaRPr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7</a:t>
            </a:fld>
            <a:endParaRPr kumimoji="1" lang="ja-JP" altLang="en-US"/>
          </a:p>
        </p:txBody>
      </p:sp>
    </p:spTree>
    <p:extLst>
      <p:ext uri="{BB962C8B-B14F-4D97-AF65-F5344CB8AC3E}">
        <p14:creationId xmlns:p14="http://schemas.microsoft.com/office/powerpoint/2010/main" val="1120895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動作フローは</a:t>
            </a:r>
            <a:r>
              <a:rPr lang="ja-JP" altLang="en-US"/>
              <a:t>単純で、ユーザーに</a:t>
            </a:r>
            <a:r>
              <a:rPr lang="en-US" altLang="ja-JP" dirty="0"/>
              <a:t>google</a:t>
            </a:r>
            <a:r>
              <a:rPr lang="ja-JP" altLang="en-US"/>
              <a:t>ドライブに画像をアップロードしてもらい、ガスで画像</a:t>
            </a:r>
            <a:r>
              <a:rPr lang="ja-JP" altLang="en-US" dirty="0"/>
              <a:t>を読み取りテキスト化、</a:t>
            </a:r>
            <a:r>
              <a:rPr lang="en-US" altLang="ja-JP" dirty="0" err="1"/>
              <a:t>monaca</a:t>
            </a:r>
            <a:r>
              <a:rPr lang="ja-JP" altLang="en-US" dirty="0"/>
              <a:t>のテキストボックスに入れて、リストで確認出来るように</a:t>
            </a:r>
            <a:r>
              <a:rPr lang="ja-JP" altLang="en-US"/>
              <a:t>します。</a:t>
            </a:r>
            <a:endParaRPr lang="en-US" altLang="ja-JP" dirty="0"/>
          </a:p>
          <a:p>
            <a:r>
              <a:rPr lang="en-US" altLang="ja-JP" dirty="0"/>
              <a:t>(</a:t>
            </a:r>
            <a:r>
              <a:rPr lang="ja-JP" altLang="en-US"/>
              <a:t>次</a:t>
            </a:r>
            <a:r>
              <a:rPr lang="en-US" altLang="ja-JP" dirty="0"/>
              <a:t>)</a:t>
            </a:r>
            <a:endParaRPr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8</a:t>
            </a:fld>
            <a:endParaRPr kumimoji="1" lang="ja-JP" altLang="en-US"/>
          </a:p>
        </p:txBody>
      </p:sp>
    </p:spTree>
    <p:extLst>
      <p:ext uri="{BB962C8B-B14F-4D97-AF65-F5344CB8AC3E}">
        <p14:creationId xmlns:p14="http://schemas.microsoft.com/office/powerpoint/2010/main" val="158227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a:t>
            </a:r>
            <a:r>
              <a:rPr kumimoji="1" lang="ja-JP" altLang="en-US"/>
              <a:t>では実機で動作を確認していきたいと思います。</a:t>
            </a:r>
            <a:endParaRPr kumimoji="1" lang="en-US" altLang="ja-JP" dirty="0"/>
          </a:p>
          <a:p>
            <a:r>
              <a:rPr kumimoji="1" lang="ja-JP" altLang="en-US" dirty="0"/>
              <a:t>（ミラーリングを起動）</a:t>
            </a:r>
            <a:endParaRPr kumimoji="1" lang="en-US" altLang="ja-JP" dirty="0"/>
          </a:p>
          <a:p>
            <a:r>
              <a:rPr kumimoji="1" lang="ja-JP" altLang="en-US"/>
              <a:t>（（左にスライド</a:t>
            </a:r>
            <a:endParaRPr kumimoji="1" lang="ja-JP" altLang="en-US" dirty="0"/>
          </a:p>
        </p:txBody>
      </p:sp>
      <p:sp>
        <p:nvSpPr>
          <p:cNvPr id="4" name="スライド番号プレースホルダー 3"/>
          <p:cNvSpPr>
            <a:spLocks noGrp="1"/>
          </p:cNvSpPr>
          <p:nvPr>
            <p:ph type="sldNum" sz="quarter" idx="5"/>
          </p:nvPr>
        </p:nvSpPr>
        <p:spPr/>
        <p:txBody>
          <a:bodyPr/>
          <a:lstStyle/>
          <a:p>
            <a:fld id="{DABE6B2D-F8A2-9E4D-9F8F-C19C23792540}" type="slidenum">
              <a:rPr kumimoji="1" lang="ja-JP" altLang="en-US" smtClean="0"/>
              <a:t>9</a:t>
            </a:fld>
            <a:endParaRPr kumimoji="1" lang="ja-JP" altLang="en-US"/>
          </a:p>
        </p:txBody>
      </p:sp>
    </p:spTree>
    <p:extLst>
      <p:ext uri="{BB962C8B-B14F-4D97-AF65-F5344CB8AC3E}">
        <p14:creationId xmlns:p14="http://schemas.microsoft.com/office/powerpoint/2010/main" val="84123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7/31/19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B612C4-130A-224D-AF29-B449BCFF04CA}"/>
              </a:ext>
            </a:extLst>
          </p:cNvPr>
          <p:cNvSpPr>
            <a:spLocks noGrp="1"/>
          </p:cNvSpPr>
          <p:nvPr>
            <p:ph type="title"/>
          </p:nvPr>
        </p:nvSpPr>
        <p:spPr>
          <a:xfrm>
            <a:off x="1223011" y="2567210"/>
            <a:ext cx="11231880" cy="2953480"/>
          </a:xfrm>
        </p:spPr>
        <p:txBody>
          <a:bodyPr>
            <a:noAutofit/>
          </a:bodyPr>
          <a:lstStyle/>
          <a:p>
            <a:r>
              <a:rPr kumimoji="1" lang="ja-JP" altLang="en-US" sz="5400">
                <a:solidFill>
                  <a:srgbClr val="C00000"/>
                </a:solidFill>
              </a:rPr>
              <a:t>このような経験はありませんか？</a:t>
            </a:r>
          </a:p>
        </p:txBody>
      </p:sp>
      <p:pic>
        <p:nvPicPr>
          <p:cNvPr id="5" name="図 4">
            <a:extLst>
              <a:ext uri="{FF2B5EF4-FFF2-40B4-BE49-F238E27FC236}">
                <a16:creationId xmlns:a16="http://schemas.microsoft.com/office/drawing/2014/main" id="{18ACD9D6-7379-764B-8A63-64EDF61CF675}"/>
              </a:ext>
            </a:extLst>
          </p:cNvPr>
          <p:cNvPicPr>
            <a:picLocks noChangeAspect="1"/>
          </p:cNvPicPr>
          <p:nvPr/>
        </p:nvPicPr>
        <p:blipFill>
          <a:blip r:embed="rId3"/>
          <a:stretch>
            <a:fillRect/>
          </a:stretch>
        </p:blipFill>
        <p:spPr>
          <a:xfrm>
            <a:off x="7578635" y="3466729"/>
            <a:ext cx="3188426" cy="3341165"/>
          </a:xfrm>
          <a:prstGeom prst="rect">
            <a:avLst/>
          </a:prstGeom>
        </p:spPr>
      </p:pic>
      <p:pic>
        <p:nvPicPr>
          <p:cNvPr id="7" name="図 6">
            <a:extLst>
              <a:ext uri="{FF2B5EF4-FFF2-40B4-BE49-F238E27FC236}">
                <a16:creationId xmlns:a16="http://schemas.microsoft.com/office/drawing/2014/main" id="{B684F279-979A-9C4A-89C6-00BA742805E6}"/>
              </a:ext>
            </a:extLst>
          </p:cNvPr>
          <p:cNvPicPr>
            <a:picLocks noChangeAspect="1"/>
          </p:cNvPicPr>
          <p:nvPr/>
        </p:nvPicPr>
        <p:blipFill>
          <a:blip r:embed="rId4"/>
          <a:stretch>
            <a:fillRect/>
          </a:stretch>
        </p:blipFill>
        <p:spPr>
          <a:xfrm>
            <a:off x="1626145" y="4438974"/>
            <a:ext cx="4264660" cy="1396676"/>
          </a:xfrm>
          <a:prstGeom prst="rect">
            <a:avLst/>
          </a:prstGeom>
        </p:spPr>
      </p:pic>
      <p:pic>
        <p:nvPicPr>
          <p:cNvPr id="9" name="図 8">
            <a:extLst>
              <a:ext uri="{FF2B5EF4-FFF2-40B4-BE49-F238E27FC236}">
                <a16:creationId xmlns:a16="http://schemas.microsoft.com/office/drawing/2014/main" id="{B723158A-7C5E-0F4C-8B6D-F2F6BBE9B2D9}"/>
              </a:ext>
            </a:extLst>
          </p:cNvPr>
          <p:cNvPicPr>
            <a:picLocks noChangeAspect="1"/>
          </p:cNvPicPr>
          <p:nvPr/>
        </p:nvPicPr>
        <p:blipFill>
          <a:blip r:embed="rId5"/>
          <a:stretch>
            <a:fillRect/>
          </a:stretch>
        </p:blipFill>
        <p:spPr>
          <a:xfrm>
            <a:off x="2548962" y="3927798"/>
            <a:ext cx="2419026" cy="2419026"/>
          </a:xfrm>
          <a:prstGeom prst="rect">
            <a:avLst/>
          </a:prstGeom>
        </p:spPr>
      </p:pic>
    </p:spTree>
    <p:extLst>
      <p:ext uri="{BB962C8B-B14F-4D97-AF65-F5344CB8AC3E}">
        <p14:creationId xmlns:p14="http://schemas.microsoft.com/office/powerpoint/2010/main" val="141695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0D862-C17C-AC4B-BC53-31C898211C49}"/>
              </a:ext>
            </a:extLst>
          </p:cNvPr>
          <p:cNvSpPr>
            <a:spLocks noGrp="1"/>
          </p:cNvSpPr>
          <p:nvPr>
            <p:ph type="title"/>
          </p:nvPr>
        </p:nvSpPr>
        <p:spPr>
          <a:xfrm>
            <a:off x="2589212" y="638620"/>
            <a:ext cx="8911687" cy="1280890"/>
          </a:xfrm>
        </p:spPr>
        <p:txBody>
          <a:bodyPr/>
          <a:lstStyle/>
          <a:p>
            <a:r>
              <a:rPr kumimoji="1" lang="ja-JP" altLang="en-US"/>
              <a:t>開発プロセスの振り返り</a:t>
            </a:r>
          </a:p>
        </p:txBody>
      </p:sp>
      <p:sp>
        <p:nvSpPr>
          <p:cNvPr id="3" name="コンテンツ プレースホルダー 2">
            <a:extLst>
              <a:ext uri="{FF2B5EF4-FFF2-40B4-BE49-F238E27FC236}">
                <a16:creationId xmlns:a16="http://schemas.microsoft.com/office/drawing/2014/main" id="{234BB3FC-7C28-024D-9C83-66033DCE8B37}"/>
              </a:ext>
            </a:extLst>
          </p:cNvPr>
          <p:cNvSpPr>
            <a:spLocks noGrp="1"/>
          </p:cNvSpPr>
          <p:nvPr>
            <p:ph idx="1"/>
          </p:nvPr>
        </p:nvSpPr>
        <p:spPr>
          <a:xfrm>
            <a:off x="2589212" y="1794345"/>
            <a:ext cx="8332788" cy="853440"/>
          </a:xfrm>
        </p:spPr>
        <p:txBody>
          <a:bodyPr>
            <a:noAutofit/>
          </a:bodyPr>
          <a:lstStyle/>
          <a:p>
            <a:r>
              <a:rPr kumimoji="1" lang="en-US" altLang="ja-JP" sz="3600" dirty="0"/>
              <a:t>jQuery</a:t>
            </a:r>
            <a:r>
              <a:rPr lang="ja-JP" altLang="en-US" sz="3600"/>
              <a:t>と</a:t>
            </a:r>
            <a:r>
              <a:rPr lang="en-US" altLang="ja-JP" sz="3600" dirty="0" err="1"/>
              <a:t>onsenUI</a:t>
            </a:r>
            <a:r>
              <a:rPr lang="ja-JP" altLang="en-US" sz="3600"/>
              <a:t>が難しかった。</a:t>
            </a:r>
            <a:endParaRPr lang="en-US" altLang="ja-JP" sz="3600" dirty="0"/>
          </a:p>
          <a:p>
            <a:pPr marL="0" indent="0">
              <a:buNone/>
            </a:pPr>
            <a:endParaRPr lang="en-US" altLang="ja-JP" sz="3600" dirty="0"/>
          </a:p>
          <a:p>
            <a:r>
              <a:rPr lang="en-US" altLang="ja-JP" sz="3600" dirty="0"/>
              <a:t>Gas</a:t>
            </a:r>
            <a:r>
              <a:rPr lang="ja-JP" altLang="en-US" sz="3600"/>
              <a:t>につまずいた。</a:t>
            </a:r>
            <a:endParaRPr lang="en-US" altLang="ja-JP" sz="3600" dirty="0"/>
          </a:p>
        </p:txBody>
      </p:sp>
      <p:sp>
        <p:nvSpPr>
          <p:cNvPr id="4" name="タイトル 1">
            <a:extLst>
              <a:ext uri="{FF2B5EF4-FFF2-40B4-BE49-F238E27FC236}">
                <a16:creationId xmlns:a16="http://schemas.microsoft.com/office/drawing/2014/main" id="{52DC927F-90F4-5F48-A1EF-5739B6C44759}"/>
              </a:ext>
            </a:extLst>
          </p:cNvPr>
          <p:cNvSpPr txBox="1">
            <a:spLocks/>
          </p:cNvSpPr>
          <p:nvPr/>
        </p:nvSpPr>
        <p:spPr>
          <a:xfrm>
            <a:off x="2589212" y="31554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dirty="0"/>
          </a:p>
        </p:txBody>
      </p:sp>
    </p:spTree>
    <p:extLst>
      <p:ext uri="{BB962C8B-B14F-4D97-AF65-F5344CB8AC3E}">
        <p14:creationId xmlns:p14="http://schemas.microsoft.com/office/powerpoint/2010/main" val="4004102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143E2-281D-2B4F-BA49-638850FA35DC}"/>
              </a:ext>
            </a:extLst>
          </p:cNvPr>
          <p:cNvSpPr>
            <a:spLocks noGrp="1"/>
          </p:cNvSpPr>
          <p:nvPr>
            <p:ph type="title"/>
          </p:nvPr>
        </p:nvSpPr>
        <p:spPr/>
        <p:txBody>
          <a:bodyPr>
            <a:normAutofit/>
          </a:bodyPr>
          <a:lstStyle/>
          <a:p>
            <a:r>
              <a:rPr lang="ja-JP" altLang="en-US" sz="7000" dirty="0">
                <a:latin typeface="+mn-ea"/>
                <a:ea typeface="+mn-ea"/>
              </a:rPr>
              <a:t>反省点</a:t>
            </a:r>
          </a:p>
        </p:txBody>
      </p:sp>
      <p:sp>
        <p:nvSpPr>
          <p:cNvPr id="3" name="コンテンツ プレースホルダー 2">
            <a:extLst>
              <a:ext uri="{FF2B5EF4-FFF2-40B4-BE49-F238E27FC236}">
                <a16:creationId xmlns:a16="http://schemas.microsoft.com/office/drawing/2014/main" id="{11D4E269-2633-784E-845F-073975C917F4}"/>
              </a:ext>
            </a:extLst>
          </p:cNvPr>
          <p:cNvSpPr>
            <a:spLocks noGrp="1"/>
          </p:cNvSpPr>
          <p:nvPr>
            <p:ph idx="1"/>
          </p:nvPr>
        </p:nvSpPr>
        <p:spPr>
          <a:xfrm>
            <a:off x="2592925" y="2456268"/>
            <a:ext cx="8915400" cy="3777622"/>
          </a:xfrm>
        </p:spPr>
        <p:txBody>
          <a:bodyPr>
            <a:normAutofit/>
          </a:bodyPr>
          <a:lstStyle/>
          <a:p>
            <a:r>
              <a:rPr lang="ja-JP" altLang="en-US" sz="3600" dirty="0"/>
              <a:t>知識を</a:t>
            </a:r>
            <a:r>
              <a:rPr lang="ja-JP" altLang="en-US" sz="3600"/>
              <a:t>共有する。</a:t>
            </a:r>
            <a:endParaRPr lang="ja-JP" altLang="en-US" sz="3600" dirty="0"/>
          </a:p>
          <a:p>
            <a:r>
              <a:rPr lang="en-US" altLang="ja-JP" sz="3600" dirty="0" err="1"/>
              <a:t>Monaca</a:t>
            </a:r>
            <a:r>
              <a:rPr lang="ja-JP" altLang="en-US" sz="3600" dirty="0"/>
              <a:t>と友達</a:t>
            </a:r>
            <a:r>
              <a:rPr lang="ja-JP" altLang="en-US" sz="3600"/>
              <a:t>になる。</a:t>
            </a:r>
            <a:endParaRPr lang="en-US" altLang="ja-JP" sz="3600" dirty="0"/>
          </a:p>
          <a:p>
            <a:r>
              <a:rPr lang="ja-JP" altLang="en-US" sz="3600"/>
              <a:t>先生に頼りすぎた。</a:t>
            </a:r>
          </a:p>
          <a:p>
            <a:r>
              <a:rPr lang="ja-JP" altLang="en-US" sz="3600"/>
              <a:t>その他</a:t>
            </a:r>
            <a:r>
              <a:rPr lang="ja-JP" altLang="en-US" sz="3600" dirty="0"/>
              <a:t>諸々</a:t>
            </a:r>
          </a:p>
        </p:txBody>
      </p:sp>
      <p:pic>
        <p:nvPicPr>
          <p:cNvPr id="5" name="図 4">
            <a:extLst>
              <a:ext uri="{FF2B5EF4-FFF2-40B4-BE49-F238E27FC236}">
                <a16:creationId xmlns:a16="http://schemas.microsoft.com/office/drawing/2014/main" id="{A1807B01-CEDA-AA4A-9E2B-7277276ED7AE}"/>
              </a:ext>
            </a:extLst>
          </p:cNvPr>
          <p:cNvPicPr>
            <a:picLocks noChangeAspect="1"/>
          </p:cNvPicPr>
          <p:nvPr/>
        </p:nvPicPr>
        <p:blipFill>
          <a:blip r:embed="rId3"/>
          <a:stretch>
            <a:fillRect/>
          </a:stretch>
        </p:blipFill>
        <p:spPr>
          <a:xfrm>
            <a:off x="1937707" y="-604382"/>
            <a:ext cx="9566905" cy="8335166"/>
          </a:xfrm>
          <a:prstGeom prst="rect">
            <a:avLst/>
          </a:prstGeom>
        </p:spPr>
      </p:pic>
    </p:spTree>
    <p:extLst>
      <p:ext uri="{BB962C8B-B14F-4D97-AF65-F5344CB8AC3E}">
        <p14:creationId xmlns:p14="http://schemas.microsoft.com/office/powerpoint/2010/main" val="31870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34FD5-C49F-3C42-B161-AAB6196FB79F}"/>
              </a:ext>
            </a:extLst>
          </p:cNvPr>
          <p:cNvSpPr>
            <a:spLocks noGrp="1"/>
          </p:cNvSpPr>
          <p:nvPr>
            <p:ph type="title"/>
          </p:nvPr>
        </p:nvSpPr>
        <p:spPr/>
        <p:txBody>
          <a:bodyPr>
            <a:normAutofit/>
          </a:bodyPr>
          <a:lstStyle/>
          <a:p>
            <a:r>
              <a:rPr lang="ja-JP" altLang="en-US" sz="4800" dirty="0"/>
              <a:t>今後の展望、可能性</a:t>
            </a:r>
          </a:p>
        </p:txBody>
      </p:sp>
      <p:sp>
        <p:nvSpPr>
          <p:cNvPr id="3" name="コンテンツ プレースホルダー 2">
            <a:extLst>
              <a:ext uri="{FF2B5EF4-FFF2-40B4-BE49-F238E27FC236}">
                <a16:creationId xmlns:a16="http://schemas.microsoft.com/office/drawing/2014/main" id="{AE2CC82B-DD2E-394B-9AB2-3B07956CB44F}"/>
              </a:ext>
            </a:extLst>
          </p:cNvPr>
          <p:cNvSpPr>
            <a:spLocks noGrp="1"/>
          </p:cNvSpPr>
          <p:nvPr>
            <p:ph idx="1"/>
          </p:nvPr>
        </p:nvSpPr>
        <p:spPr/>
        <p:txBody>
          <a:bodyPr>
            <a:normAutofit/>
          </a:bodyPr>
          <a:lstStyle/>
          <a:p>
            <a:r>
              <a:rPr lang="ja-JP" altLang="en-US" sz="3600"/>
              <a:t>通知機能</a:t>
            </a:r>
            <a:endParaRPr lang="en-US" altLang="ja-JP" sz="3600" dirty="0"/>
          </a:p>
          <a:p>
            <a:endParaRPr lang="ja-JP" altLang="en-US" sz="3600" dirty="0"/>
          </a:p>
          <a:p>
            <a:r>
              <a:rPr lang="ja-JP" altLang="en-US" sz="3600" dirty="0"/>
              <a:t>賞味期限だけじゃなくいろんなことに応用出来そう！</a:t>
            </a:r>
          </a:p>
        </p:txBody>
      </p:sp>
    </p:spTree>
    <p:extLst>
      <p:ext uri="{BB962C8B-B14F-4D97-AF65-F5344CB8AC3E}">
        <p14:creationId xmlns:p14="http://schemas.microsoft.com/office/powerpoint/2010/main" val="1103939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B6510-98B6-7C41-AB62-4688E801E361}"/>
              </a:ext>
            </a:extLst>
          </p:cNvPr>
          <p:cNvSpPr>
            <a:spLocks noGrp="1"/>
          </p:cNvSpPr>
          <p:nvPr>
            <p:ph type="title"/>
          </p:nvPr>
        </p:nvSpPr>
        <p:spPr>
          <a:xfrm>
            <a:off x="1312765" y="2624360"/>
            <a:ext cx="10208675" cy="1536160"/>
          </a:xfrm>
        </p:spPr>
        <p:txBody>
          <a:bodyPr>
            <a:noAutofit/>
          </a:bodyPr>
          <a:lstStyle/>
          <a:p>
            <a:r>
              <a:rPr kumimoji="1" lang="ja-JP" altLang="en-US" sz="5400"/>
              <a:t>ご静聴ありがとうございました。</a:t>
            </a:r>
          </a:p>
        </p:txBody>
      </p:sp>
    </p:spTree>
    <p:extLst>
      <p:ext uri="{BB962C8B-B14F-4D97-AF65-F5344CB8AC3E}">
        <p14:creationId xmlns:p14="http://schemas.microsoft.com/office/powerpoint/2010/main" val="53392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913FC-8467-F04A-8128-5211BA017EBF}"/>
              </a:ext>
            </a:extLst>
          </p:cNvPr>
          <p:cNvSpPr>
            <a:spLocks noGrp="1"/>
          </p:cNvSpPr>
          <p:nvPr>
            <p:ph type="ctrTitle"/>
          </p:nvPr>
        </p:nvSpPr>
        <p:spPr>
          <a:xfrm>
            <a:off x="2924493" y="2225041"/>
            <a:ext cx="7051040" cy="1747520"/>
          </a:xfrm>
        </p:spPr>
        <p:txBody>
          <a:bodyPr>
            <a:noAutofit/>
          </a:bodyPr>
          <a:lstStyle/>
          <a:p>
            <a:pPr algn="ctr"/>
            <a:r>
              <a:rPr kumimoji="1" lang="en-US" altLang="ja-JP" sz="20000" dirty="0">
                <a:solidFill>
                  <a:srgbClr val="C00000"/>
                </a:solidFill>
              </a:rPr>
              <a:t>ASAP</a:t>
            </a:r>
            <a:br>
              <a:rPr kumimoji="1" lang="en-US" altLang="ja-JP" sz="20000" dirty="0"/>
            </a:br>
            <a:r>
              <a:rPr kumimoji="1" lang="en-US" altLang="ja-JP" sz="2800" dirty="0"/>
              <a:t>~</a:t>
            </a:r>
            <a:r>
              <a:rPr kumimoji="1" lang="en-US" altLang="ja-JP" sz="3200" dirty="0"/>
              <a:t>as soon as possible~</a:t>
            </a:r>
            <a:endParaRPr kumimoji="1" lang="ja-JP" altLang="en-US" sz="3200"/>
          </a:p>
        </p:txBody>
      </p:sp>
      <p:sp>
        <p:nvSpPr>
          <p:cNvPr id="3" name="字幕 2">
            <a:extLst>
              <a:ext uri="{FF2B5EF4-FFF2-40B4-BE49-F238E27FC236}">
                <a16:creationId xmlns:a16="http://schemas.microsoft.com/office/drawing/2014/main" id="{3D2CD508-5867-8D40-8C01-8A5B37C9FF5B}"/>
              </a:ext>
            </a:extLst>
          </p:cNvPr>
          <p:cNvSpPr>
            <a:spLocks noGrp="1"/>
          </p:cNvSpPr>
          <p:nvPr>
            <p:ph type="subTitle" idx="1"/>
          </p:nvPr>
        </p:nvSpPr>
        <p:spPr>
          <a:xfrm>
            <a:off x="2924493" y="4553859"/>
            <a:ext cx="8915399" cy="1126283"/>
          </a:xfrm>
        </p:spPr>
        <p:txBody>
          <a:bodyPr>
            <a:noAutofit/>
          </a:bodyPr>
          <a:lstStyle/>
          <a:p>
            <a:r>
              <a:rPr kumimoji="1" lang="ja-JP" altLang="en-US" sz="2400"/>
              <a:t>メンバー</a:t>
            </a:r>
            <a:endParaRPr kumimoji="1" lang="en-US" altLang="ja-JP" sz="2400" dirty="0"/>
          </a:p>
          <a:p>
            <a:r>
              <a:rPr lang="en-US" altLang="ja-JP" sz="2400" dirty="0"/>
              <a:t>	</a:t>
            </a:r>
            <a:r>
              <a:rPr lang="ja-JP" altLang="en-US" sz="2400"/>
              <a:t>田中帝豪　担当</a:t>
            </a:r>
            <a:r>
              <a:rPr lang="en-US" altLang="ja-JP" sz="2400" dirty="0">
                <a:sym typeface="Wingdings" pitchFamily="2" charset="2"/>
              </a:rPr>
              <a:t>:</a:t>
            </a:r>
            <a:r>
              <a:rPr lang="ja-JP" altLang="en-US" sz="2400">
                <a:sym typeface="Wingdings" pitchFamily="2" charset="2"/>
              </a:rPr>
              <a:t>コーダー、マネジメント</a:t>
            </a:r>
            <a:endParaRPr lang="en-US" altLang="ja-JP" sz="2400" dirty="0"/>
          </a:p>
          <a:p>
            <a:r>
              <a:rPr kumimoji="1" lang="en-US" altLang="ja-JP" sz="2400" dirty="0"/>
              <a:t>	</a:t>
            </a:r>
            <a:r>
              <a:rPr kumimoji="1" lang="ja-JP" altLang="en-US" sz="2400"/>
              <a:t>平原祐一</a:t>
            </a:r>
            <a:r>
              <a:rPr lang="ja-JP" altLang="en-US" sz="2400"/>
              <a:t>　担当</a:t>
            </a:r>
            <a:r>
              <a:rPr lang="en-US" altLang="ja-JP" sz="2400" dirty="0"/>
              <a:t>:</a:t>
            </a:r>
            <a:r>
              <a:rPr lang="ja-JP" altLang="en-US" sz="2400"/>
              <a:t>コーダー、デザイナー</a:t>
            </a:r>
            <a:endParaRPr kumimoji="1" lang="ja-JP" altLang="en-US" sz="2400"/>
          </a:p>
        </p:txBody>
      </p:sp>
    </p:spTree>
    <p:extLst>
      <p:ext uri="{BB962C8B-B14F-4D97-AF65-F5344CB8AC3E}">
        <p14:creationId xmlns:p14="http://schemas.microsoft.com/office/powerpoint/2010/main" val="20105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ADF3C-6BBB-7640-AF31-2E38F028EC58}"/>
              </a:ext>
            </a:extLst>
          </p:cNvPr>
          <p:cNvSpPr>
            <a:spLocks noGrp="1"/>
          </p:cNvSpPr>
          <p:nvPr>
            <p:ph type="title"/>
          </p:nvPr>
        </p:nvSpPr>
        <p:spPr>
          <a:xfrm>
            <a:off x="2589212" y="1298480"/>
            <a:ext cx="8911687" cy="1280890"/>
          </a:xfrm>
        </p:spPr>
        <p:txBody>
          <a:bodyPr>
            <a:normAutofit/>
          </a:bodyPr>
          <a:lstStyle/>
          <a:p>
            <a:r>
              <a:rPr kumimoji="1" lang="ja-JP" altLang="en-US" sz="4800"/>
              <a:t>システムの概要</a:t>
            </a:r>
          </a:p>
        </p:txBody>
      </p:sp>
      <p:sp>
        <p:nvSpPr>
          <p:cNvPr id="3" name="コンテンツ プレースホルダー 2">
            <a:extLst>
              <a:ext uri="{FF2B5EF4-FFF2-40B4-BE49-F238E27FC236}">
                <a16:creationId xmlns:a16="http://schemas.microsoft.com/office/drawing/2014/main" id="{305D93B7-CBF1-0145-9F37-2ACD3E26FB08}"/>
              </a:ext>
            </a:extLst>
          </p:cNvPr>
          <p:cNvSpPr>
            <a:spLocks noGrp="1"/>
          </p:cNvSpPr>
          <p:nvPr>
            <p:ph idx="1"/>
          </p:nvPr>
        </p:nvSpPr>
        <p:spPr>
          <a:xfrm>
            <a:off x="2589212" y="2853690"/>
            <a:ext cx="8915400" cy="3777622"/>
          </a:xfrm>
        </p:spPr>
        <p:txBody>
          <a:bodyPr>
            <a:normAutofit/>
          </a:bodyPr>
          <a:lstStyle/>
          <a:p>
            <a:r>
              <a:rPr kumimoji="1" lang="ja-JP" altLang="en-US" sz="3200"/>
              <a:t>賞味期限・消費期限をカメラで撮影し、</a:t>
            </a:r>
            <a:br>
              <a:rPr kumimoji="1" lang="en-US" altLang="ja-JP" sz="3200" dirty="0"/>
            </a:br>
            <a:r>
              <a:rPr kumimoji="1" lang="en-US" altLang="ja-JP" sz="3200" dirty="0">
                <a:solidFill>
                  <a:srgbClr val="FF0000"/>
                </a:solidFill>
              </a:rPr>
              <a:t>OCR</a:t>
            </a:r>
            <a:r>
              <a:rPr kumimoji="1" lang="en-US" altLang="ja-JP" sz="3200" dirty="0"/>
              <a:t>(</a:t>
            </a:r>
            <a:r>
              <a:rPr lang="ja-JP" altLang="en-US" sz="3200">
                <a:solidFill>
                  <a:srgbClr val="FF0000"/>
                </a:solidFill>
              </a:rPr>
              <a:t>光学的文字認識</a:t>
            </a:r>
            <a:r>
              <a:rPr kumimoji="1" lang="en-US" altLang="ja-JP" sz="3200" dirty="0"/>
              <a:t>)</a:t>
            </a:r>
            <a:r>
              <a:rPr kumimoji="1" lang="ja-JP" altLang="en-US" sz="3200"/>
              <a:t>で読み取りテキスト化、</a:t>
            </a:r>
            <a:br>
              <a:rPr lang="en-US" altLang="ja-JP" sz="3200" dirty="0"/>
            </a:br>
            <a:r>
              <a:rPr kumimoji="1" lang="ja-JP" altLang="en-US" sz="3200"/>
              <a:t>賞味期限・消費期限の年月日を一覧で管理できる。</a:t>
            </a:r>
            <a:endParaRPr kumimoji="1" lang="en-US" altLang="ja-JP" sz="3200" dirty="0"/>
          </a:p>
        </p:txBody>
      </p:sp>
    </p:spTree>
    <p:extLst>
      <p:ext uri="{BB962C8B-B14F-4D97-AF65-F5344CB8AC3E}">
        <p14:creationId xmlns:p14="http://schemas.microsoft.com/office/powerpoint/2010/main" val="349320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6CC3E-E7EC-6E40-9578-AEBC17F8C654}"/>
              </a:ext>
            </a:extLst>
          </p:cNvPr>
          <p:cNvSpPr>
            <a:spLocks noGrp="1"/>
          </p:cNvSpPr>
          <p:nvPr>
            <p:ph type="title"/>
          </p:nvPr>
        </p:nvSpPr>
        <p:spPr>
          <a:xfrm>
            <a:off x="1346072" y="897066"/>
            <a:ext cx="8911687" cy="1280890"/>
          </a:xfrm>
        </p:spPr>
        <p:txBody>
          <a:bodyPr>
            <a:normAutofit/>
          </a:bodyPr>
          <a:lstStyle/>
          <a:p>
            <a:pPr algn="ctr"/>
            <a:r>
              <a:rPr lang="ja-JP" altLang="en-US" sz="4800"/>
              <a:t>ターゲットユーザー</a:t>
            </a:r>
            <a:r>
              <a:rPr lang="en-US" altLang="ja-JP" sz="4800" dirty="0"/>
              <a:t>(</a:t>
            </a:r>
            <a:r>
              <a:rPr lang="ja-JP" altLang="en-US" sz="4800"/>
              <a:t>ペルソナ</a:t>
            </a:r>
            <a:r>
              <a:rPr lang="en-US" altLang="ja-JP" sz="4800" dirty="0"/>
              <a:t>)</a:t>
            </a:r>
            <a:endParaRPr kumimoji="1" lang="ja-JP" altLang="en-US" sz="4800"/>
          </a:p>
        </p:txBody>
      </p:sp>
      <p:sp>
        <p:nvSpPr>
          <p:cNvPr id="5" name="コンテンツ プレースホルダー 4">
            <a:extLst>
              <a:ext uri="{FF2B5EF4-FFF2-40B4-BE49-F238E27FC236}">
                <a16:creationId xmlns:a16="http://schemas.microsoft.com/office/drawing/2014/main" id="{230D7A6B-E3AD-5244-BB75-4A69462FD542}"/>
              </a:ext>
            </a:extLst>
          </p:cNvPr>
          <p:cNvSpPr>
            <a:spLocks noGrp="1"/>
          </p:cNvSpPr>
          <p:nvPr>
            <p:ph idx="1"/>
          </p:nvPr>
        </p:nvSpPr>
        <p:spPr>
          <a:xfrm>
            <a:off x="1346072" y="2177956"/>
            <a:ext cx="8915400" cy="3008193"/>
          </a:xfrm>
        </p:spPr>
        <p:txBody>
          <a:bodyPr>
            <a:normAutofit lnSpcReduction="10000"/>
          </a:bodyPr>
          <a:lstStyle/>
          <a:p>
            <a:r>
              <a:rPr lang="ja-JP" altLang="en-US" sz="2800"/>
              <a:t>一々賞味期限なんて覚えていられねーよ！という方</a:t>
            </a:r>
            <a:endParaRPr lang="en-US" altLang="ja-JP" sz="2800" dirty="0"/>
          </a:p>
          <a:p>
            <a:endParaRPr lang="en-US" altLang="ja-JP" sz="2800" dirty="0"/>
          </a:p>
          <a:p>
            <a:r>
              <a:rPr lang="ja-JP" altLang="en-US" sz="2800"/>
              <a:t>いつ買ったのかわからない食材が冷蔵庫から発掘される方</a:t>
            </a:r>
            <a:endParaRPr lang="en-US" altLang="ja-JP" sz="2800" dirty="0"/>
          </a:p>
          <a:p>
            <a:endParaRPr lang="en-US" altLang="ja-JP" sz="2800" dirty="0"/>
          </a:p>
          <a:p>
            <a:r>
              <a:rPr lang="ja-JP" altLang="en-US" sz="2800"/>
              <a:t>賞味期限の文字が小さくて読めない方</a:t>
            </a:r>
            <a:r>
              <a:rPr lang="en-US" altLang="ja-JP" sz="2800" dirty="0"/>
              <a:t>(</a:t>
            </a:r>
            <a:r>
              <a:rPr lang="ja-JP" altLang="en-US" sz="2800"/>
              <a:t>老眼など</a:t>
            </a:r>
            <a:r>
              <a:rPr lang="en-US" altLang="ja-JP" sz="2800" dirty="0"/>
              <a:t>)</a:t>
            </a:r>
          </a:p>
          <a:p>
            <a:endParaRPr lang="ja-JP" altLang="en-US"/>
          </a:p>
        </p:txBody>
      </p:sp>
      <p:pic>
        <p:nvPicPr>
          <p:cNvPr id="7" name="図 6">
            <a:extLst>
              <a:ext uri="{FF2B5EF4-FFF2-40B4-BE49-F238E27FC236}">
                <a16:creationId xmlns:a16="http://schemas.microsoft.com/office/drawing/2014/main" id="{61841245-2E3A-694C-93B7-7C2A964D854A}"/>
              </a:ext>
            </a:extLst>
          </p:cNvPr>
          <p:cNvPicPr>
            <a:picLocks noChangeAspect="1"/>
          </p:cNvPicPr>
          <p:nvPr/>
        </p:nvPicPr>
        <p:blipFill>
          <a:blip r:embed="rId3"/>
          <a:stretch>
            <a:fillRect/>
          </a:stretch>
        </p:blipFill>
        <p:spPr>
          <a:xfrm>
            <a:off x="9535001" y="4160520"/>
            <a:ext cx="2464823" cy="2697480"/>
          </a:xfrm>
          <a:prstGeom prst="rect">
            <a:avLst/>
          </a:prstGeom>
        </p:spPr>
      </p:pic>
    </p:spTree>
    <p:extLst>
      <p:ext uri="{BB962C8B-B14F-4D97-AF65-F5344CB8AC3E}">
        <p14:creationId xmlns:p14="http://schemas.microsoft.com/office/powerpoint/2010/main" val="37542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2">
            <a:extLst>
              <a:ext uri="{FF2B5EF4-FFF2-40B4-BE49-F238E27FC236}">
                <a16:creationId xmlns:a16="http://schemas.microsoft.com/office/drawing/2014/main" id="{C7C48397-B040-594E-A7C8-BAEABECA9AA2}"/>
              </a:ext>
            </a:extLst>
          </p:cNvPr>
          <p:cNvSpPr>
            <a:spLocks noGrp="1"/>
          </p:cNvSpPr>
          <p:nvPr>
            <p:ph type="title"/>
          </p:nvPr>
        </p:nvSpPr>
        <p:spPr/>
        <p:txBody>
          <a:bodyPr>
            <a:normAutofit/>
          </a:bodyPr>
          <a:lstStyle/>
          <a:p>
            <a:r>
              <a:rPr lang="ja-JP" altLang="en-US" sz="4800"/>
              <a:t>ユーザーの利用目的</a:t>
            </a:r>
          </a:p>
        </p:txBody>
      </p:sp>
      <p:sp>
        <p:nvSpPr>
          <p:cNvPr id="15" name="コンテンツ プレースホルダー 14">
            <a:extLst>
              <a:ext uri="{FF2B5EF4-FFF2-40B4-BE49-F238E27FC236}">
                <a16:creationId xmlns:a16="http://schemas.microsoft.com/office/drawing/2014/main" id="{F935918A-4D56-7C46-BC2E-E9B1702BB565}"/>
              </a:ext>
            </a:extLst>
          </p:cNvPr>
          <p:cNvSpPr>
            <a:spLocks noGrp="1"/>
          </p:cNvSpPr>
          <p:nvPr>
            <p:ph idx="1"/>
          </p:nvPr>
        </p:nvSpPr>
        <p:spPr>
          <a:xfrm>
            <a:off x="2384495" y="2365612"/>
            <a:ext cx="8915400" cy="3777622"/>
          </a:xfrm>
        </p:spPr>
        <p:txBody>
          <a:bodyPr/>
          <a:lstStyle/>
          <a:p>
            <a:r>
              <a:rPr lang="ja-JP" altLang="en-US" sz="2800"/>
              <a:t>食品の賞味期限を把握し、</a:t>
            </a:r>
            <a:r>
              <a:rPr lang="ja-JP" altLang="en-US" sz="2800">
                <a:solidFill>
                  <a:srgbClr val="C00000"/>
                </a:solidFill>
              </a:rPr>
              <a:t>美味しく食べる</a:t>
            </a:r>
            <a:r>
              <a:rPr lang="ja-JP" altLang="en-US" sz="2800"/>
              <a:t>ことができる！</a:t>
            </a:r>
            <a:endParaRPr lang="en-US" altLang="ja-JP" sz="2800" dirty="0"/>
          </a:p>
          <a:p>
            <a:endParaRPr lang="en-US" altLang="ja-JP" sz="2800" dirty="0"/>
          </a:p>
          <a:p>
            <a:r>
              <a:rPr lang="ja-JP" altLang="en-US" sz="2800"/>
              <a:t>普通の食品よりも気にしない</a:t>
            </a:r>
            <a:r>
              <a:rPr lang="ja-JP" altLang="en-US" sz="2800">
                <a:solidFill>
                  <a:srgbClr val="C00000"/>
                </a:solidFill>
              </a:rPr>
              <a:t>災害時</a:t>
            </a:r>
            <a:r>
              <a:rPr lang="ja-JP" altLang="en-US" sz="2800"/>
              <a:t>のストックの食品の賞味期限も日頃からチェックしなくて済む！</a:t>
            </a:r>
            <a:endParaRPr lang="en-US" altLang="ja-JP" sz="2800" dirty="0"/>
          </a:p>
          <a:p>
            <a:endParaRPr lang="en-US" altLang="ja-JP" sz="2800" dirty="0"/>
          </a:p>
        </p:txBody>
      </p:sp>
    </p:spTree>
    <p:extLst>
      <p:ext uri="{BB962C8B-B14F-4D97-AF65-F5344CB8AC3E}">
        <p14:creationId xmlns:p14="http://schemas.microsoft.com/office/powerpoint/2010/main" val="32856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D67946-2E51-234C-A785-AA1250856C94}"/>
              </a:ext>
            </a:extLst>
          </p:cNvPr>
          <p:cNvSpPr>
            <a:spLocks noGrp="1"/>
          </p:cNvSpPr>
          <p:nvPr>
            <p:ph type="title"/>
          </p:nvPr>
        </p:nvSpPr>
        <p:spPr>
          <a:xfrm>
            <a:off x="1870661" y="589820"/>
            <a:ext cx="8911687" cy="1280890"/>
          </a:xfrm>
        </p:spPr>
        <p:txBody>
          <a:bodyPr>
            <a:normAutofit/>
          </a:bodyPr>
          <a:lstStyle/>
          <a:p>
            <a:pPr algn="ctr"/>
            <a:r>
              <a:rPr lang="ja-JP" altLang="en-US" sz="4800"/>
              <a:t>意図する導入効果</a:t>
            </a:r>
            <a:endParaRPr kumimoji="1" lang="ja-JP" altLang="en-US" sz="4800"/>
          </a:p>
        </p:txBody>
      </p:sp>
      <p:sp>
        <p:nvSpPr>
          <p:cNvPr id="3" name="コンテンツ プレースホルダー 2">
            <a:extLst>
              <a:ext uri="{FF2B5EF4-FFF2-40B4-BE49-F238E27FC236}">
                <a16:creationId xmlns:a16="http://schemas.microsoft.com/office/drawing/2014/main" id="{6DEE11F6-7872-E34F-BD5F-8C502F1AE4F8}"/>
              </a:ext>
            </a:extLst>
          </p:cNvPr>
          <p:cNvSpPr>
            <a:spLocks noGrp="1"/>
          </p:cNvSpPr>
          <p:nvPr>
            <p:ph idx="1"/>
          </p:nvPr>
        </p:nvSpPr>
        <p:spPr>
          <a:xfrm>
            <a:off x="270510" y="1870710"/>
            <a:ext cx="11821406" cy="1254627"/>
          </a:xfrm>
        </p:spPr>
        <p:txBody>
          <a:bodyPr>
            <a:normAutofit/>
          </a:bodyPr>
          <a:lstStyle/>
          <a:p>
            <a:r>
              <a:rPr lang="ja-JP" altLang="en-US" sz="3600"/>
              <a:t>賞味期限を把握することで無駄に食品を捨てずに済み、</a:t>
            </a:r>
            <a:endParaRPr lang="en-US" altLang="ja-JP" sz="3600" dirty="0"/>
          </a:p>
          <a:p>
            <a:endParaRPr lang="en-US" altLang="ja-JP" sz="3600" dirty="0"/>
          </a:p>
        </p:txBody>
      </p:sp>
      <p:sp>
        <p:nvSpPr>
          <p:cNvPr id="4" name="テキスト ボックス 3">
            <a:extLst>
              <a:ext uri="{FF2B5EF4-FFF2-40B4-BE49-F238E27FC236}">
                <a16:creationId xmlns:a16="http://schemas.microsoft.com/office/drawing/2014/main" id="{46E1B090-489E-5648-A9B3-CD356901BA82}"/>
              </a:ext>
            </a:extLst>
          </p:cNvPr>
          <p:cNvSpPr txBox="1"/>
          <p:nvPr/>
        </p:nvSpPr>
        <p:spPr>
          <a:xfrm>
            <a:off x="1870661" y="3083361"/>
            <a:ext cx="9961948" cy="2554545"/>
          </a:xfrm>
          <a:prstGeom prst="rect">
            <a:avLst/>
          </a:prstGeom>
          <a:noFill/>
        </p:spPr>
        <p:txBody>
          <a:bodyPr wrap="square" rtlCol="0">
            <a:spAutoFit/>
          </a:bodyPr>
          <a:lstStyle/>
          <a:p>
            <a:pPr algn="ctr"/>
            <a:r>
              <a:rPr kumimoji="1" lang="ja-JP" altLang="en-US" sz="9600">
                <a:solidFill>
                  <a:srgbClr val="C00000"/>
                </a:solidFill>
              </a:rPr>
              <a:t>無駄が減る！！！</a:t>
            </a:r>
            <a:endParaRPr kumimoji="1" lang="en-US" altLang="ja-JP" sz="9600" dirty="0">
              <a:solidFill>
                <a:srgbClr val="C00000"/>
              </a:solidFill>
            </a:endParaRPr>
          </a:p>
          <a:p>
            <a:pPr algn="ctr"/>
            <a:r>
              <a:rPr kumimoji="1" lang="en-US" altLang="ja-JP" sz="3200" dirty="0">
                <a:solidFill>
                  <a:srgbClr val="C00000"/>
                </a:solidFill>
              </a:rPr>
              <a:t>             </a:t>
            </a:r>
            <a:r>
              <a:rPr kumimoji="1" lang="ja-JP" altLang="en-US" sz="3200">
                <a:solidFill>
                  <a:srgbClr val="C00000"/>
                </a:solidFill>
              </a:rPr>
              <a:t>                                                          </a:t>
            </a:r>
            <a:endParaRPr kumimoji="1" lang="en-US" altLang="ja-JP" sz="3200" dirty="0">
              <a:solidFill>
                <a:srgbClr val="C00000"/>
              </a:solidFill>
            </a:endParaRPr>
          </a:p>
          <a:p>
            <a:pPr algn="r"/>
            <a:r>
              <a:rPr kumimoji="1" lang="en-US" altLang="ja-JP" sz="3200" dirty="0" err="1">
                <a:solidFill>
                  <a:srgbClr val="C00000"/>
                </a:solidFill>
              </a:rPr>
              <a:t>Etc</a:t>
            </a:r>
            <a:r>
              <a:rPr kumimoji="1" lang="en-US" altLang="ja-JP" sz="3200" dirty="0">
                <a:solidFill>
                  <a:srgbClr val="C00000"/>
                </a:solidFill>
              </a:rPr>
              <a:t>,,,</a:t>
            </a:r>
            <a:endParaRPr kumimoji="1" lang="ja-JP" altLang="en-US" sz="3200">
              <a:solidFill>
                <a:srgbClr val="C00000"/>
              </a:solidFill>
            </a:endParaRPr>
          </a:p>
        </p:txBody>
      </p:sp>
      <p:pic>
        <p:nvPicPr>
          <p:cNvPr id="6" name="図 5">
            <a:extLst>
              <a:ext uri="{FF2B5EF4-FFF2-40B4-BE49-F238E27FC236}">
                <a16:creationId xmlns:a16="http://schemas.microsoft.com/office/drawing/2014/main" id="{1792F08D-8DD3-0545-AED1-FC90718DA89D}"/>
              </a:ext>
            </a:extLst>
          </p:cNvPr>
          <p:cNvPicPr>
            <a:picLocks noChangeAspect="1"/>
          </p:cNvPicPr>
          <p:nvPr/>
        </p:nvPicPr>
        <p:blipFill>
          <a:blip r:embed="rId3"/>
          <a:stretch>
            <a:fillRect/>
          </a:stretch>
        </p:blipFill>
        <p:spPr>
          <a:xfrm>
            <a:off x="4831324" y="4337988"/>
            <a:ext cx="2437482" cy="2437482"/>
          </a:xfrm>
          <a:prstGeom prst="rect">
            <a:avLst/>
          </a:prstGeom>
        </p:spPr>
      </p:pic>
    </p:spTree>
    <p:extLst>
      <p:ext uri="{BB962C8B-B14F-4D97-AF65-F5344CB8AC3E}">
        <p14:creationId xmlns:p14="http://schemas.microsoft.com/office/powerpoint/2010/main" val="303007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7BA66B-5C44-C448-9BE5-B81EBD0851A9}"/>
              </a:ext>
            </a:extLst>
          </p:cNvPr>
          <p:cNvSpPr>
            <a:spLocks noGrp="1"/>
          </p:cNvSpPr>
          <p:nvPr>
            <p:ph type="title"/>
          </p:nvPr>
        </p:nvSpPr>
        <p:spPr>
          <a:xfrm>
            <a:off x="1836688" y="398823"/>
            <a:ext cx="8911687" cy="1280890"/>
          </a:xfrm>
        </p:spPr>
        <p:txBody>
          <a:bodyPr>
            <a:normAutofit/>
          </a:bodyPr>
          <a:lstStyle/>
          <a:p>
            <a:r>
              <a:rPr kumimoji="1" lang="ja-JP" altLang="en-US" sz="4800"/>
              <a:t>活用技術紹介</a:t>
            </a:r>
          </a:p>
        </p:txBody>
      </p:sp>
      <p:pic>
        <p:nvPicPr>
          <p:cNvPr id="9" name="コンテンツ プレースホルダー 8">
            <a:extLst>
              <a:ext uri="{FF2B5EF4-FFF2-40B4-BE49-F238E27FC236}">
                <a16:creationId xmlns:a16="http://schemas.microsoft.com/office/drawing/2014/main" id="{912788B7-0963-EA4E-B3CE-0DCE9FB7FA67}"/>
              </a:ext>
            </a:extLst>
          </p:cNvPr>
          <p:cNvPicPr>
            <a:picLocks noGrp="1" noChangeAspect="1"/>
          </p:cNvPicPr>
          <p:nvPr>
            <p:ph idx="1"/>
          </p:nvPr>
        </p:nvPicPr>
        <p:blipFill>
          <a:blip r:embed="rId3"/>
          <a:stretch>
            <a:fillRect/>
          </a:stretch>
        </p:blipFill>
        <p:spPr>
          <a:xfrm>
            <a:off x="6836733" y="1264578"/>
            <a:ext cx="4455844" cy="4455844"/>
          </a:xfrm>
        </p:spPr>
      </p:pic>
      <p:pic>
        <p:nvPicPr>
          <p:cNvPr id="11" name="図 10">
            <a:extLst>
              <a:ext uri="{FF2B5EF4-FFF2-40B4-BE49-F238E27FC236}">
                <a16:creationId xmlns:a16="http://schemas.microsoft.com/office/drawing/2014/main" id="{22EEFD22-8537-3F49-9146-DBA89E8139E8}"/>
              </a:ext>
            </a:extLst>
          </p:cNvPr>
          <p:cNvPicPr>
            <a:picLocks noChangeAspect="1"/>
          </p:cNvPicPr>
          <p:nvPr/>
        </p:nvPicPr>
        <p:blipFill>
          <a:blip r:embed="rId4"/>
          <a:stretch>
            <a:fillRect/>
          </a:stretch>
        </p:blipFill>
        <p:spPr>
          <a:xfrm>
            <a:off x="1836688" y="2021840"/>
            <a:ext cx="3423332" cy="2941320"/>
          </a:xfrm>
          <a:prstGeom prst="rect">
            <a:avLst/>
          </a:prstGeom>
        </p:spPr>
      </p:pic>
    </p:spTree>
    <p:extLst>
      <p:ext uri="{BB962C8B-B14F-4D97-AF65-F5344CB8AC3E}">
        <p14:creationId xmlns:p14="http://schemas.microsoft.com/office/powerpoint/2010/main" val="357506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10A074-2E88-2841-BA35-B9E999CC9C2B}"/>
              </a:ext>
            </a:extLst>
          </p:cNvPr>
          <p:cNvSpPr>
            <a:spLocks noGrp="1"/>
          </p:cNvSpPr>
          <p:nvPr>
            <p:ph type="title"/>
          </p:nvPr>
        </p:nvSpPr>
        <p:spPr/>
        <p:txBody>
          <a:bodyPr/>
          <a:lstStyle/>
          <a:p>
            <a:r>
              <a:rPr kumimoji="1" lang="ja-JP" altLang="en-US"/>
              <a:t>システムの動作フロー</a:t>
            </a:r>
          </a:p>
        </p:txBody>
      </p:sp>
      <p:pic>
        <p:nvPicPr>
          <p:cNvPr id="5" name="コンテンツ プレースホルダー 4">
            <a:extLst>
              <a:ext uri="{FF2B5EF4-FFF2-40B4-BE49-F238E27FC236}">
                <a16:creationId xmlns:a16="http://schemas.microsoft.com/office/drawing/2014/main" id="{CD234075-8075-E245-9934-C23356A794A3}"/>
              </a:ext>
            </a:extLst>
          </p:cNvPr>
          <p:cNvPicPr>
            <a:picLocks noGrp="1" noChangeAspect="1"/>
          </p:cNvPicPr>
          <p:nvPr>
            <p:ph idx="1"/>
          </p:nvPr>
        </p:nvPicPr>
        <p:blipFill>
          <a:blip r:embed="rId3"/>
          <a:stretch>
            <a:fillRect/>
          </a:stretch>
        </p:blipFill>
        <p:spPr>
          <a:xfrm>
            <a:off x="4781786" y="1978242"/>
            <a:ext cx="2637892" cy="2637892"/>
          </a:xfrm>
        </p:spPr>
      </p:pic>
      <p:pic>
        <p:nvPicPr>
          <p:cNvPr id="7" name="図 6">
            <a:extLst>
              <a:ext uri="{FF2B5EF4-FFF2-40B4-BE49-F238E27FC236}">
                <a16:creationId xmlns:a16="http://schemas.microsoft.com/office/drawing/2014/main" id="{43DC11E3-567C-C040-AFEB-C56A40E34941}"/>
              </a:ext>
            </a:extLst>
          </p:cNvPr>
          <p:cNvPicPr>
            <a:picLocks noChangeAspect="1"/>
          </p:cNvPicPr>
          <p:nvPr/>
        </p:nvPicPr>
        <p:blipFill>
          <a:blip r:embed="rId4"/>
          <a:stretch>
            <a:fillRect/>
          </a:stretch>
        </p:blipFill>
        <p:spPr>
          <a:xfrm>
            <a:off x="9193931" y="2642761"/>
            <a:ext cx="2810408" cy="2573866"/>
          </a:xfrm>
          <a:prstGeom prst="rect">
            <a:avLst/>
          </a:prstGeom>
        </p:spPr>
      </p:pic>
      <p:pic>
        <p:nvPicPr>
          <p:cNvPr id="9" name="図 8">
            <a:extLst>
              <a:ext uri="{FF2B5EF4-FFF2-40B4-BE49-F238E27FC236}">
                <a16:creationId xmlns:a16="http://schemas.microsoft.com/office/drawing/2014/main" id="{C947B367-B103-0C46-9892-85D41B40E16C}"/>
              </a:ext>
            </a:extLst>
          </p:cNvPr>
          <p:cNvPicPr>
            <a:picLocks noChangeAspect="1"/>
          </p:cNvPicPr>
          <p:nvPr/>
        </p:nvPicPr>
        <p:blipFill>
          <a:blip r:embed="rId5"/>
          <a:stretch>
            <a:fillRect/>
          </a:stretch>
        </p:blipFill>
        <p:spPr>
          <a:xfrm rot="19017128">
            <a:off x="2157197" y="3680218"/>
            <a:ext cx="1655257" cy="1122569"/>
          </a:xfrm>
          <a:prstGeom prst="rect">
            <a:avLst/>
          </a:prstGeom>
        </p:spPr>
      </p:pic>
      <p:sp>
        <p:nvSpPr>
          <p:cNvPr id="10" name="テキスト ボックス 9">
            <a:extLst>
              <a:ext uri="{FF2B5EF4-FFF2-40B4-BE49-F238E27FC236}">
                <a16:creationId xmlns:a16="http://schemas.microsoft.com/office/drawing/2014/main" id="{73E88217-EF6E-3248-BB94-CC70DEFDE732}"/>
              </a:ext>
            </a:extLst>
          </p:cNvPr>
          <p:cNvSpPr txBox="1"/>
          <p:nvPr/>
        </p:nvSpPr>
        <p:spPr>
          <a:xfrm>
            <a:off x="6897321" y="1845656"/>
            <a:ext cx="3530059" cy="400110"/>
          </a:xfrm>
          <a:prstGeom prst="rect">
            <a:avLst/>
          </a:prstGeom>
          <a:noFill/>
        </p:spPr>
        <p:txBody>
          <a:bodyPr wrap="square" rtlCol="0">
            <a:spAutoFit/>
          </a:bodyPr>
          <a:lstStyle/>
          <a:p>
            <a:r>
              <a:rPr kumimoji="1" lang="en-US" altLang="ja-JP" sz="2000" dirty="0" err="1"/>
              <a:t>Ocr</a:t>
            </a:r>
            <a:r>
              <a:rPr kumimoji="1" lang="ja-JP" altLang="en-US" sz="2000"/>
              <a:t>で読み取りテキスト化</a:t>
            </a:r>
          </a:p>
        </p:txBody>
      </p:sp>
      <p:pic>
        <p:nvPicPr>
          <p:cNvPr id="12" name="図 11">
            <a:extLst>
              <a:ext uri="{FF2B5EF4-FFF2-40B4-BE49-F238E27FC236}">
                <a16:creationId xmlns:a16="http://schemas.microsoft.com/office/drawing/2014/main" id="{1C9C1975-7607-0042-BFA1-9492904E812C}"/>
              </a:ext>
            </a:extLst>
          </p:cNvPr>
          <p:cNvPicPr>
            <a:picLocks noChangeAspect="1"/>
          </p:cNvPicPr>
          <p:nvPr/>
        </p:nvPicPr>
        <p:blipFill>
          <a:blip r:embed="rId6"/>
          <a:stretch>
            <a:fillRect/>
          </a:stretch>
        </p:blipFill>
        <p:spPr>
          <a:xfrm>
            <a:off x="506247" y="4428363"/>
            <a:ext cx="2212287" cy="2212287"/>
          </a:xfrm>
          <a:prstGeom prst="rect">
            <a:avLst/>
          </a:prstGeom>
        </p:spPr>
      </p:pic>
      <p:sp>
        <p:nvSpPr>
          <p:cNvPr id="13" name="テキスト ボックス 12">
            <a:extLst>
              <a:ext uri="{FF2B5EF4-FFF2-40B4-BE49-F238E27FC236}">
                <a16:creationId xmlns:a16="http://schemas.microsoft.com/office/drawing/2014/main" id="{A68DF18A-0D45-7344-BBED-28F821A5EFDA}"/>
              </a:ext>
            </a:extLst>
          </p:cNvPr>
          <p:cNvSpPr txBox="1"/>
          <p:nvPr/>
        </p:nvSpPr>
        <p:spPr>
          <a:xfrm>
            <a:off x="2984825" y="4897556"/>
            <a:ext cx="3127196" cy="400110"/>
          </a:xfrm>
          <a:prstGeom prst="rect">
            <a:avLst/>
          </a:prstGeom>
          <a:noFill/>
        </p:spPr>
        <p:txBody>
          <a:bodyPr wrap="square" rtlCol="0">
            <a:spAutoFit/>
          </a:bodyPr>
          <a:lstStyle/>
          <a:p>
            <a:r>
              <a:rPr kumimoji="1" lang="ja-JP" altLang="en-US" sz="2000"/>
              <a:t>画像をアップロード</a:t>
            </a:r>
          </a:p>
        </p:txBody>
      </p:sp>
      <p:pic>
        <p:nvPicPr>
          <p:cNvPr id="15" name="図 14">
            <a:extLst>
              <a:ext uri="{FF2B5EF4-FFF2-40B4-BE49-F238E27FC236}">
                <a16:creationId xmlns:a16="http://schemas.microsoft.com/office/drawing/2014/main" id="{63B7EDC7-BDB0-1F45-809D-4C430854C630}"/>
              </a:ext>
            </a:extLst>
          </p:cNvPr>
          <p:cNvPicPr>
            <a:picLocks noChangeAspect="1"/>
          </p:cNvPicPr>
          <p:nvPr/>
        </p:nvPicPr>
        <p:blipFill>
          <a:blip r:embed="rId5"/>
          <a:stretch>
            <a:fillRect/>
          </a:stretch>
        </p:blipFill>
        <p:spPr>
          <a:xfrm>
            <a:off x="7579258" y="2466488"/>
            <a:ext cx="1636098" cy="1261715"/>
          </a:xfrm>
          <a:prstGeom prst="rect">
            <a:avLst/>
          </a:prstGeom>
        </p:spPr>
      </p:pic>
      <p:pic>
        <p:nvPicPr>
          <p:cNvPr id="17" name="図 16">
            <a:extLst>
              <a:ext uri="{FF2B5EF4-FFF2-40B4-BE49-F238E27FC236}">
                <a16:creationId xmlns:a16="http://schemas.microsoft.com/office/drawing/2014/main" id="{1097DF00-922D-9E48-A8A6-1FA07FC076E5}"/>
              </a:ext>
            </a:extLst>
          </p:cNvPr>
          <p:cNvPicPr>
            <a:picLocks noChangeAspect="1"/>
          </p:cNvPicPr>
          <p:nvPr/>
        </p:nvPicPr>
        <p:blipFill>
          <a:blip r:embed="rId7"/>
          <a:stretch>
            <a:fillRect/>
          </a:stretch>
        </p:blipFill>
        <p:spPr>
          <a:xfrm>
            <a:off x="3168970" y="1859814"/>
            <a:ext cx="1984386" cy="1729409"/>
          </a:xfrm>
          <a:prstGeom prst="rect">
            <a:avLst/>
          </a:prstGeom>
        </p:spPr>
      </p:pic>
    </p:spTree>
    <p:extLst>
      <p:ext uri="{BB962C8B-B14F-4D97-AF65-F5344CB8AC3E}">
        <p14:creationId xmlns:p14="http://schemas.microsoft.com/office/powerpoint/2010/main" val="124019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D021CD-CC98-0D4C-8B41-E72DB34186DE}"/>
              </a:ext>
            </a:extLst>
          </p:cNvPr>
          <p:cNvSpPr>
            <a:spLocks noGrp="1"/>
          </p:cNvSpPr>
          <p:nvPr>
            <p:ph type="title"/>
          </p:nvPr>
        </p:nvSpPr>
        <p:spPr>
          <a:xfrm>
            <a:off x="3280313" y="2310670"/>
            <a:ext cx="8911687" cy="1280890"/>
          </a:xfrm>
        </p:spPr>
        <p:txBody>
          <a:bodyPr>
            <a:noAutofit/>
          </a:bodyPr>
          <a:lstStyle/>
          <a:p>
            <a:r>
              <a:rPr kumimoji="1" lang="ja-JP" altLang="en-US" sz="12000">
                <a:solidFill>
                  <a:schemeClr val="tx1"/>
                </a:solidFill>
              </a:rPr>
              <a:t>動作デモ</a:t>
            </a:r>
          </a:p>
        </p:txBody>
      </p:sp>
    </p:spTree>
    <p:extLst>
      <p:ext uri="{BB962C8B-B14F-4D97-AF65-F5344CB8AC3E}">
        <p14:creationId xmlns:p14="http://schemas.microsoft.com/office/powerpoint/2010/main" val="63520031"/>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1530</TotalTime>
  <Words>672</Words>
  <Application>Microsoft Macintosh PowerPoint</Application>
  <PresentationFormat>ワイド画面</PresentationFormat>
  <Paragraphs>94</Paragraphs>
  <Slides>13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メイリオ</vt:lpstr>
      <vt:lpstr>游ゴシック</vt:lpstr>
      <vt:lpstr>Arial</vt:lpstr>
      <vt:lpstr>Century Gothic</vt:lpstr>
      <vt:lpstr>Wingdings</vt:lpstr>
      <vt:lpstr>Wingdings 3</vt:lpstr>
      <vt:lpstr>ウィスプ</vt:lpstr>
      <vt:lpstr>このような経験はありませんか？</vt:lpstr>
      <vt:lpstr>ASAP ~as soon as possible~</vt:lpstr>
      <vt:lpstr>システムの概要</vt:lpstr>
      <vt:lpstr>ターゲットユーザー(ペルソナ)</vt:lpstr>
      <vt:lpstr>ユーザーの利用目的</vt:lpstr>
      <vt:lpstr>意図する導入効果</vt:lpstr>
      <vt:lpstr>活用技術紹介</vt:lpstr>
      <vt:lpstr>システムの動作フロー</vt:lpstr>
      <vt:lpstr>動作デモ</vt:lpstr>
      <vt:lpstr>開発プロセスの振り返り</vt:lpstr>
      <vt:lpstr>反省点</vt:lpstr>
      <vt:lpstr>今後の展望、可能性</vt:lpstr>
      <vt:lpstr>ご静聴ありがとうございました。</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ASAP</dc:title>
  <dc:creator>田中 帝豪</dc:creator>
  <cp:lastModifiedBy>田中 帝豪</cp:lastModifiedBy>
  <cp:revision>46</cp:revision>
  <dcterms:created xsi:type="dcterms:W3CDTF">2019-07-22T01:35:26Z</dcterms:created>
  <dcterms:modified xsi:type="dcterms:W3CDTF">2019-07-31T02:33:06Z</dcterms:modified>
</cp:coreProperties>
</file>