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0"/>
  </p:notesMasterIdLst>
  <p:sldIdLst>
    <p:sldId id="2335" r:id="rId3"/>
    <p:sldId id="2347" r:id="rId4"/>
    <p:sldId id="2349" r:id="rId5"/>
    <p:sldId id="2348" r:id="rId6"/>
    <p:sldId id="2350" r:id="rId7"/>
    <p:sldId id="2351" r:id="rId8"/>
    <p:sldId id="235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4999892-AD04-132B-3C4B-BA39E5DF627E}" name="Ge Yifan" initials="" userId="S::ss705@edu.spbstu.ru::53efee08-206c-4def-8c3d-3c22034cabb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424F"/>
    <a:srgbClr val="9B754F"/>
    <a:srgbClr val="FCDC95"/>
    <a:srgbClr val="BC9B7B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87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160DAEDB-F8EB-4B37-B651-17F046B807DC}" type="datetimeFigureOut">
              <a:rPr lang="zh-CN" altLang="en-US" smtClean="0"/>
              <a:pPr/>
              <a:t>2023/11/4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86751F25-9338-4986-A1F2-54D37A03FFF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117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B2%B8%E7%82%B9/3784678?fromModule=lemma_inlink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081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554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1.NTCR-</a:t>
            </a:r>
            <a:r>
              <a:rPr lang="zh-CN" altLang="en-US" dirty="0"/>
              <a:t>负温度系数现象</a:t>
            </a:r>
            <a:r>
              <a:rPr lang="en-US" altLang="zh-CN" dirty="0"/>
              <a:t>,</a:t>
            </a:r>
            <a:r>
              <a:rPr lang="zh-CN" altLang="en-US" dirty="0"/>
              <a:t>即温度升高</a:t>
            </a:r>
            <a:r>
              <a:rPr lang="en-US" altLang="zh-CN" dirty="0"/>
              <a:t>,</a:t>
            </a:r>
            <a:r>
              <a:rPr lang="zh-CN" altLang="en-US" dirty="0"/>
              <a:t>反应变慢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一般认为</a:t>
            </a:r>
            <a:r>
              <a:rPr lang="en-US" altLang="zh-CN" dirty="0"/>
              <a:t>HCCI</a:t>
            </a:r>
            <a:r>
              <a:rPr lang="zh-CN" altLang="en-US" dirty="0"/>
              <a:t>的完全燃烧仅由化学动力学控制，而不是反应速率控制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504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规范化放热率：放热量对曲轴转角求导和曲轴转角的图线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-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说明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HCCI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和直喷式柴油机相比具有极高的放热速率，接近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Otto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循环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2.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讲到没有发光的时候可以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refer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一下前文提到的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HCCI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第一阶段蓝焰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3.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对应运行范围窄：对于高十六烷值燃料，由于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HCCI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发动机燃烧非常迅速，在高负荷工况下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混合气浓度大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易发生爆震；对于高辛烷值的燃料，由于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HCCI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燃烧为稀薄燃烧，发动机在小负荷工况下容易熄火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024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不需要节气门意味着进气阻力可以减小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注意：柴油可以用作</a:t>
            </a:r>
            <a:r>
              <a:rPr lang="en-US" altLang="zh-CN" dirty="0"/>
              <a:t>HCCI</a:t>
            </a:r>
            <a:r>
              <a:rPr lang="zh-CN" altLang="en-US" dirty="0"/>
              <a:t>的燃料，但是效果远不如汽油，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因为汽油有较高的挥发性，能够在汽缸内尽快与空气混合形成均匀的油气混合气，而柴油</a:t>
            </a:r>
            <a:r>
              <a:rPr lang="zh-CN" altLang="en-US" sz="1200" b="0" i="0" kern="1200" dirty="0">
                <a:solidFill>
                  <a:srgbClr val="333333"/>
                </a:solidFill>
                <a:effectLst/>
                <a:latin typeface="Helvetica Neue"/>
                <a:ea typeface="阿里巴巴普惠体 R" panose="00020600040101010101" pitchFamily="18" charset="-122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沸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3"/>
              </a:rPr>
              <a:t>点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高，与空气较难混合均匀。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941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26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566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2123604" y="685800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118984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1401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2023/11/4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044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2023/11/4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058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36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 userDrawn="1"/>
        </p:nvSpPr>
        <p:spPr>
          <a:xfrm>
            <a:off x="-1290682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 userDrawn="1"/>
        </p:nvSpPr>
        <p:spPr>
          <a:xfrm>
            <a:off x="511671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" name="平行四边形 4"/>
          <p:cNvSpPr/>
          <p:nvPr userDrawn="1"/>
        </p:nvSpPr>
        <p:spPr>
          <a:xfrm>
            <a:off x="9095790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6" name="平行四边形 5"/>
          <p:cNvSpPr/>
          <p:nvPr userDrawn="1"/>
        </p:nvSpPr>
        <p:spPr>
          <a:xfrm>
            <a:off x="10898143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044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 userDrawn="1"/>
        </p:nvSpPr>
        <p:spPr>
          <a:xfrm>
            <a:off x="-1764002" y="-20138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 userDrawn="1"/>
        </p:nvSpPr>
        <p:spPr>
          <a:xfrm>
            <a:off x="-1788384" y="-155534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" name="平行四边形 4"/>
          <p:cNvSpPr/>
          <p:nvPr userDrawn="1"/>
        </p:nvSpPr>
        <p:spPr>
          <a:xfrm>
            <a:off x="7834860" y="6399026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6" name="平行四边形 5"/>
          <p:cNvSpPr/>
          <p:nvPr userDrawn="1"/>
        </p:nvSpPr>
        <p:spPr>
          <a:xfrm>
            <a:off x="8084593" y="6396864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167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A17E80-96A6-4509-A64B-F86AA87E1762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C9BE40-34EB-4680-AB44-538561DC2F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95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9169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9805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6443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4037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1" r:id="rId5"/>
    <p:sldLayoutId id="2147483652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544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1"/>
            </p:custDataLst>
          </p:nvPr>
        </p:nvSpPr>
        <p:spPr>
          <a:xfrm>
            <a:off x="2312187" y="2877758"/>
            <a:ext cx="7567626" cy="110248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HCCI</a:t>
            </a:r>
            <a:r>
              <a: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均质充量燃烧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247" y="646779"/>
            <a:ext cx="2153246" cy="78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0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5138539" y="157395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309">
              <a:defRPr/>
            </a:pPr>
            <a:r>
              <a:rPr lang="zh-CN" altLang="en-US" sz="2800" b="1" spc="600" dirty="0">
                <a:cs typeface="+mn-ea"/>
                <a:sym typeface="+mn-lt"/>
              </a:rPr>
              <a:t>技术简介</a:t>
            </a:r>
          </a:p>
        </p:txBody>
      </p:sp>
      <p:sp>
        <p:nvSpPr>
          <p:cNvPr id="40" name="6"/>
          <p:cNvSpPr/>
          <p:nvPr/>
        </p:nvSpPr>
        <p:spPr bwMode="auto">
          <a:xfrm rot="5400000">
            <a:off x="5531735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6"/>
          <p:cNvSpPr/>
          <p:nvPr/>
        </p:nvSpPr>
        <p:spPr bwMode="auto">
          <a:xfrm rot="5400000">
            <a:off x="5802968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2" name="6"/>
          <p:cNvSpPr/>
          <p:nvPr/>
        </p:nvSpPr>
        <p:spPr bwMode="auto">
          <a:xfrm rot="5400000">
            <a:off x="6074201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3" name="6"/>
          <p:cNvSpPr/>
          <p:nvPr/>
        </p:nvSpPr>
        <p:spPr bwMode="auto">
          <a:xfrm rot="5400000">
            <a:off x="6345434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247" y="646779"/>
            <a:ext cx="2153246" cy="787160"/>
          </a:xfrm>
          <a:prstGeom prst="rect">
            <a:avLst/>
          </a:prstGeom>
        </p:spPr>
      </p:pic>
      <p:pic>
        <p:nvPicPr>
          <p:cNvPr id="45" name="图片 44" descr="图片包含 发动机, 物体, 摩托车, 乐高&#10;&#10;描述已自动生成">
            <a:extLst>
              <a:ext uri="{FF2B5EF4-FFF2-40B4-BE49-F238E27FC236}">
                <a16:creationId xmlns:a16="http://schemas.microsoft.com/office/drawing/2014/main" id="{28088089-B940-182A-CDCC-46AE136E4E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341" y="1866132"/>
            <a:ext cx="4164535" cy="27578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F867A98A-76F8-13C9-96DF-CEF8F3A3430E}"/>
              </a:ext>
            </a:extLst>
          </p:cNvPr>
          <p:cNvSpPr txBox="1"/>
          <p:nvPr/>
        </p:nvSpPr>
        <p:spPr>
          <a:xfrm>
            <a:off x="7067272" y="4904857"/>
            <a:ext cx="442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i="0" dirty="0">
                <a:solidFill>
                  <a:srgbClr val="333333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2017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年东京车展马自达公布的采用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HCCI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技术的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SKYACTIV-X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发动机</a:t>
            </a:r>
            <a:endParaRPr lang="zh-CN" altLang="en-US" sz="1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4AE4892-806F-9FE4-7DF7-CF34F119186E}"/>
              </a:ext>
            </a:extLst>
          </p:cNvPr>
          <p:cNvSpPr txBox="1"/>
          <p:nvPr/>
        </p:nvSpPr>
        <p:spPr>
          <a:xfrm>
            <a:off x="886812" y="1645182"/>
            <a:ext cx="5904606" cy="3782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HCCI</a:t>
            </a:r>
            <a:r>
              <a:rPr lang="zh-CN" altLang="en-US" dirty="0"/>
              <a:t>（均质充量压燃）的全称为</a:t>
            </a:r>
            <a:r>
              <a:rPr lang="en-US" altLang="zh-CN" dirty="0"/>
              <a:t>Homogeneous Charge Compression Ignition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均质充量</a:t>
            </a:r>
            <a:r>
              <a:rPr lang="zh-CN" altLang="en-US" dirty="0"/>
              <a:t>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向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汽缸里面注入比例非常均匀的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空气和燃料混合气</a:t>
            </a:r>
            <a:endParaRPr lang="en-US" altLang="zh-CN" b="1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压燃</a:t>
            </a:r>
            <a:r>
              <a:rPr lang="zh-CN" altLang="en-US" dirty="0"/>
              <a:t>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通过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活塞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压缩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混合气使之温度升高至一定程度时自行燃烧。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该技术在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90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年代初已经被提出并开始实验，但是当时电子控制技术没有现在成熟，所以这项技术直到现在才被大众所知。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3276529"/>
      </p:ext>
    </p:extLst>
  </p:cSld>
  <p:clrMapOvr>
    <a:masterClrMapping/>
  </p:clrMapOvr>
  <p:transition spd="med" advClick="0" advTm="0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5138539" y="157395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309">
              <a:defRPr/>
            </a:pPr>
            <a:r>
              <a:rPr lang="zh-CN" altLang="en-US" sz="2800" b="1" spc="600" dirty="0">
                <a:cs typeface="+mn-ea"/>
                <a:sym typeface="+mn-lt"/>
              </a:rPr>
              <a:t>燃烧方式</a:t>
            </a:r>
          </a:p>
        </p:txBody>
      </p:sp>
      <p:sp>
        <p:nvSpPr>
          <p:cNvPr id="40" name="6"/>
          <p:cNvSpPr/>
          <p:nvPr/>
        </p:nvSpPr>
        <p:spPr bwMode="auto">
          <a:xfrm rot="5400000">
            <a:off x="5531735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6"/>
          <p:cNvSpPr/>
          <p:nvPr/>
        </p:nvSpPr>
        <p:spPr bwMode="auto">
          <a:xfrm rot="5400000">
            <a:off x="5802968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2" name="6"/>
          <p:cNvSpPr/>
          <p:nvPr/>
        </p:nvSpPr>
        <p:spPr bwMode="auto">
          <a:xfrm rot="5400000">
            <a:off x="6074201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3" name="6"/>
          <p:cNvSpPr/>
          <p:nvPr/>
        </p:nvSpPr>
        <p:spPr bwMode="auto">
          <a:xfrm rot="5400000">
            <a:off x="6345434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247" y="646779"/>
            <a:ext cx="2153246" cy="78716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76CF472-6E61-7B25-0596-C488C8BE9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228" y="1762197"/>
            <a:ext cx="5311729" cy="269118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0F3B653-9E0E-8218-7758-85A39288287C}"/>
              </a:ext>
            </a:extLst>
          </p:cNvPr>
          <p:cNvSpPr txBox="1"/>
          <p:nvPr/>
        </p:nvSpPr>
        <p:spPr>
          <a:xfrm>
            <a:off x="6422228" y="4818303"/>
            <a:ext cx="5311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 b="0" i="0">
                <a:solidFill>
                  <a:srgbClr val="333333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/>
              <a:t>汽油机、柴油机以及</a:t>
            </a:r>
            <a:r>
              <a:rPr lang="en-US" altLang="zh-CN" dirty="0"/>
              <a:t>HCCI</a:t>
            </a:r>
            <a:r>
              <a:rPr lang="zh-CN" altLang="en-US" dirty="0"/>
              <a:t>发动机燃烧方式对比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38BA76-A52F-9DA0-8818-D9935B62BDEE}"/>
              </a:ext>
            </a:extLst>
          </p:cNvPr>
          <p:cNvSpPr txBox="1"/>
          <p:nvPr/>
        </p:nvSpPr>
        <p:spPr>
          <a:xfrm>
            <a:off x="517622" y="1433939"/>
            <a:ext cx="5904606" cy="419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大多数燃料的</a:t>
            </a:r>
            <a:r>
              <a:rPr lang="en-US" altLang="zh-CN" dirty="0"/>
              <a:t>HCCI</a:t>
            </a:r>
            <a:r>
              <a:rPr lang="zh-CN" altLang="en-US" dirty="0"/>
              <a:t>燃烧表现出独特的二阶段放热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第一阶段放热与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低温动力学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反应有关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,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此时是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冷焰、蓝焰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。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在第一阶段放热和主放热之间有一个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时间延迟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,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延迟时间主要由这些反应的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NTCR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negative temperature coefficient regime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）决定的；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第二阶段燃烧是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多点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同时进行的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一旦着火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混合气迅速燃烧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没有可视火焰传播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HCCI</a:t>
            </a:r>
            <a:r>
              <a:rPr lang="zh-CN" altLang="en-US" b="1" dirty="0"/>
              <a:t>没有</a:t>
            </a:r>
            <a:r>
              <a:rPr lang="zh-CN" altLang="en-US" dirty="0"/>
              <a:t>一般燃烧中的流动</a:t>
            </a:r>
            <a:r>
              <a:rPr lang="en-US" altLang="zh-CN" dirty="0"/>
              <a:t>,</a:t>
            </a:r>
            <a:r>
              <a:rPr lang="zh-CN" altLang="en-US" dirty="0"/>
              <a:t>局部仍存在</a:t>
            </a:r>
            <a:r>
              <a:rPr lang="zh-CN" altLang="en-US" b="1" dirty="0"/>
              <a:t>不均匀物质</a:t>
            </a:r>
            <a:r>
              <a:rPr lang="en-US" altLang="zh-CN" dirty="0"/>
              <a:t>,</a:t>
            </a:r>
            <a:r>
              <a:rPr lang="zh-CN" altLang="en-US" dirty="0"/>
              <a:t>从而有</a:t>
            </a:r>
            <a:r>
              <a:rPr lang="zh-CN" altLang="en-US" b="1" dirty="0"/>
              <a:t>局部波动现象</a:t>
            </a:r>
            <a:endParaRPr lang="en-US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703463-C96A-E0A6-B90F-2D0432A7C0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094" t="65979" r="34574" b="10558"/>
          <a:stretch/>
        </p:blipFill>
        <p:spPr>
          <a:xfrm>
            <a:off x="901917" y="1328888"/>
            <a:ext cx="4606456" cy="40951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4E4813D-E242-BE4D-72A3-F66C1FDC06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0996" y="1666629"/>
            <a:ext cx="5753903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14487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5138539" y="157395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309">
              <a:defRPr/>
            </a:pPr>
            <a:r>
              <a:rPr lang="zh-CN" altLang="en-US" sz="2800" b="1" spc="600" dirty="0">
                <a:cs typeface="+mn-ea"/>
                <a:sym typeface="+mn-lt"/>
              </a:rPr>
              <a:t>燃烧特点</a:t>
            </a:r>
          </a:p>
        </p:txBody>
      </p:sp>
      <p:sp>
        <p:nvSpPr>
          <p:cNvPr id="40" name="6"/>
          <p:cNvSpPr/>
          <p:nvPr/>
        </p:nvSpPr>
        <p:spPr bwMode="auto">
          <a:xfrm rot="5400000">
            <a:off x="5531735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6"/>
          <p:cNvSpPr/>
          <p:nvPr/>
        </p:nvSpPr>
        <p:spPr bwMode="auto">
          <a:xfrm rot="5400000">
            <a:off x="5802968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2" name="6"/>
          <p:cNvSpPr/>
          <p:nvPr/>
        </p:nvSpPr>
        <p:spPr bwMode="auto">
          <a:xfrm rot="5400000">
            <a:off x="6074201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3" name="6"/>
          <p:cNvSpPr/>
          <p:nvPr/>
        </p:nvSpPr>
        <p:spPr bwMode="auto">
          <a:xfrm rot="5400000">
            <a:off x="6345434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247" y="646779"/>
            <a:ext cx="2153246" cy="78716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638BA76-A52F-9DA0-8818-D9935B62BDEE}"/>
              </a:ext>
            </a:extLst>
          </p:cNvPr>
          <p:cNvSpPr txBox="1"/>
          <p:nvPr/>
        </p:nvSpPr>
        <p:spPr>
          <a:xfrm>
            <a:off x="918447" y="1433939"/>
            <a:ext cx="5904606" cy="419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HCCI</a:t>
            </a:r>
            <a:r>
              <a:rPr lang="zh-CN" altLang="en-US" dirty="0"/>
              <a:t>具有</a:t>
            </a:r>
            <a:r>
              <a:rPr lang="zh-CN" altLang="en-US" b="1" dirty="0"/>
              <a:t>很高</a:t>
            </a:r>
            <a:r>
              <a:rPr lang="zh-CN" altLang="en-US" dirty="0"/>
              <a:t>的放热速率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压燃的燃烧方式提高了</a:t>
            </a:r>
            <a:r>
              <a:rPr lang="zh-CN" altLang="en-US" b="1" dirty="0"/>
              <a:t>压缩比</a:t>
            </a:r>
            <a:endParaRPr lang="en-US" altLang="zh-CN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没有</a:t>
            </a:r>
            <a:r>
              <a:rPr lang="zh-CN" altLang="en-US" b="1" dirty="0"/>
              <a:t>高温区</a:t>
            </a:r>
            <a:r>
              <a:rPr lang="zh-CN" altLang="en-US" dirty="0"/>
              <a:t>没有</a:t>
            </a:r>
            <a:r>
              <a:rPr lang="zh-CN" altLang="en-US" b="1" dirty="0"/>
              <a:t>发光</a:t>
            </a:r>
            <a:r>
              <a:rPr lang="zh-CN" altLang="en-US" dirty="0"/>
              <a:t>的燃烧，减小</a:t>
            </a:r>
            <a:r>
              <a:rPr lang="zh-CN" altLang="en-US" b="1" dirty="0"/>
              <a:t>热损失</a:t>
            </a:r>
            <a:endParaRPr lang="en-US" altLang="zh-CN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压缩点火避免了缸内直喷发动机的</a:t>
            </a:r>
            <a:r>
              <a:rPr lang="zh-CN" altLang="en-US" b="1" dirty="0"/>
              <a:t>节流损失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HCCI</a:t>
            </a:r>
            <a:r>
              <a:rPr lang="zh-CN" altLang="en-US" dirty="0"/>
              <a:t>具有良好的排放特性</a:t>
            </a:r>
            <a:r>
              <a:rPr lang="en-US" altLang="zh-CN" dirty="0"/>
              <a:t>-</a:t>
            </a:r>
            <a:r>
              <a:rPr lang="en-US" altLang="zh-CN" b="1" dirty="0" err="1"/>
              <a:t>Nox</a:t>
            </a:r>
            <a:r>
              <a:rPr lang="zh-CN" altLang="en-US" b="1" dirty="0"/>
              <a:t>排放低</a:t>
            </a:r>
            <a:endParaRPr lang="en-US" altLang="zh-CN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均质的</a:t>
            </a:r>
            <a:r>
              <a:rPr lang="zh-CN" altLang="en-US" b="1" dirty="0"/>
              <a:t>稀薄燃烧</a:t>
            </a:r>
            <a:endParaRPr lang="en-US" altLang="zh-CN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燃烧</a:t>
            </a:r>
            <a:r>
              <a:rPr lang="zh-CN" altLang="en-US" b="1" dirty="0"/>
              <a:t>温度低</a:t>
            </a:r>
            <a:endParaRPr lang="en-US" altLang="zh-CN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燃油与空气</a:t>
            </a:r>
            <a:r>
              <a:rPr lang="zh-CN" altLang="en-US" b="1" dirty="0"/>
              <a:t>均匀混合</a:t>
            </a:r>
            <a:r>
              <a:rPr lang="zh-CN" altLang="en-US" dirty="0"/>
              <a:t>，不存在局部富油区，因此</a:t>
            </a:r>
            <a:r>
              <a:rPr lang="zh-CN" altLang="en-US" b="1" dirty="0"/>
              <a:t>碳烟排放</a:t>
            </a:r>
            <a:r>
              <a:rPr lang="zh-CN" altLang="en-US" dirty="0"/>
              <a:t>也较压燃柴油机少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运行范围窄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E72B38-8CAE-FB70-0BAB-8C2EFB40D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592" y="1459851"/>
            <a:ext cx="3989961" cy="21422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AE6CDC6-BF28-E16F-A1E7-8CD47B9BC1DC}"/>
              </a:ext>
            </a:extLst>
          </p:cNvPr>
          <p:cNvSpPr txBox="1"/>
          <p:nvPr/>
        </p:nvSpPr>
        <p:spPr>
          <a:xfrm>
            <a:off x="7013889" y="3685169"/>
            <a:ext cx="4422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HCCI</a:t>
            </a:r>
            <a:r>
              <a:rPr lang="zh-CN" altLang="en-US" sz="1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与直喷式柴油机规范化放热率曲线比较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0A22232-C9E6-F749-1D16-2B2B05109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2147" y="4099956"/>
            <a:ext cx="3292853" cy="211126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9DD6F8E-CCE0-BC12-76CE-0069CBF366CB}"/>
              </a:ext>
            </a:extLst>
          </p:cNvPr>
          <p:cNvSpPr txBox="1"/>
          <p:nvPr/>
        </p:nvSpPr>
        <p:spPr>
          <a:xfrm>
            <a:off x="7067272" y="6244176"/>
            <a:ext cx="4422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HCCI</a:t>
            </a:r>
            <a:r>
              <a:rPr lang="zh-CN" altLang="en-US" sz="1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与传统燃烧方式</a:t>
            </a:r>
            <a:r>
              <a:rPr lang="en-US" altLang="zh-CN" sz="1400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Nox</a:t>
            </a:r>
            <a:r>
              <a:rPr lang="zh-CN" altLang="en-US" sz="1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排放比较</a:t>
            </a:r>
          </a:p>
        </p:txBody>
      </p:sp>
    </p:spTree>
    <p:extLst>
      <p:ext uri="{BB962C8B-B14F-4D97-AF65-F5344CB8AC3E}">
        <p14:creationId xmlns:p14="http://schemas.microsoft.com/office/powerpoint/2010/main" val="2675606117"/>
      </p:ext>
    </p:extLst>
  </p:cSld>
  <p:clrMapOvr>
    <a:masterClrMapping/>
  </p:clrMapOvr>
  <p:transition spd="med" advClick="0" advTm="0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5487085" y="184333"/>
            <a:ext cx="105670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309">
              <a:defRPr/>
            </a:pPr>
            <a:r>
              <a:rPr lang="zh-CN" altLang="en-US" sz="2800" b="1" spc="600" dirty="0">
                <a:cs typeface="+mn-ea"/>
                <a:sym typeface="+mn-lt"/>
              </a:rPr>
              <a:t>优点</a:t>
            </a:r>
          </a:p>
        </p:txBody>
      </p:sp>
      <p:sp>
        <p:nvSpPr>
          <p:cNvPr id="40" name="6"/>
          <p:cNvSpPr/>
          <p:nvPr/>
        </p:nvSpPr>
        <p:spPr bwMode="auto">
          <a:xfrm rot="5400000">
            <a:off x="5531735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6"/>
          <p:cNvSpPr/>
          <p:nvPr/>
        </p:nvSpPr>
        <p:spPr bwMode="auto">
          <a:xfrm rot="5400000">
            <a:off x="5802968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2" name="6"/>
          <p:cNvSpPr/>
          <p:nvPr/>
        </p:nvSpPr>
        <p:spPr bwMode="auto">
          <a:xfrm rot="5400000">
            <a:off x="6074201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3" name="6"/>
          <p:cNvSpPr/>
          <p:nvPr/>
        </p:nvSpPr>
        <p:spPr bwMode="auto">
          <a:xfrm rot="5400000">
            <a:off x="6345434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247" y="646779"/>
            <a:ext cx="2153246" cy="78716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638BA76-A52F-9DA0-8818-D9935B62BDEE}"/>
              </a:ext>
            </a:extLst>
          </p:cNvPr>
          <p:cNvSpPr txBox="1"/>
          <p:nvPr/>
        </p:nvSpPr>
        <p:spPr>
          <a:xfrm>
            <a:off x="809149" y="1782731"/>
            <a:ext cx="10627344" cy="3782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具有很高的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放热速率；</a:t>
            </a:r>
            <a:endParaRPr lang="en-US" altLang="zh-CN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具有较好的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NOx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排放特性；</a:t>
            </a:r>
            <a:endParaRPr lang="en-US" altLang="zh-CN" b="1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燃烧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周期短；</a:t>
            </a:r>
            <a:endParaRPr lang="en-US" altLang="zh-CN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主要受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化学反应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而不是受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混合过程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的支配，能够使得燃烧周期比传统的柴油机短；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由于它采用压缩点燃的缘故，可以采用相当稀薄的混合气，因此可以按照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变质调节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的方式，直接通过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调节喷油量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来调节扭矩，不需要节气门；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HCCI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发动机的燃烧温度低，对燃烧室壁的传热很低，能够减少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辐射热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的传递；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可以使用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多种燃料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（汽油、柴油、天然气、二乙醚、氢气、乙醇等），在一定工况下可以实现稳定运行，得到较好的运行和排放效果。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90538712"/>
      </p:ext>
    </p:extLst>
  </p:cSld>
  <p:clrMapOvr>
    <a:masterClrMapping/>
  </p:clrMapOvr>
  <p:transition spd="med" advClick="0" advTm="0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4213325" y="123559"/>
            <a:ext cx="367280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309">
              <a:defRPr/>
            </a:pPr>
            <a:r>
              <a:rPr lang="zh-CN" altLang="en-US" sz="2800" b="1" spc="600" dirty="0">
                <a:cs typeface="+mn-ea"/>
                <a:sym typeface="+mn-lt"/>
              </a:rPr>
              <a:t>缺点（技术难点）</a:t>
            </a:r>
          </a:p>
        </p:txBody>
      </p:sp>
      <p:sp>
        <p:nvSpPr>
          <p:cNvPr id="40" name="6"/>
          <p:cNvSpPr/>
          <p:nvPr/>
        </p:nvSpPr>
        <p:spPr bwMode="auto">
          <a:xfrm rot="5400000">
            <a:off x="5531735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6"/>
          <p:cNvSpPr/>
          <p:nvPr/>
        </p:nvSpPr>
        <p:spPr bwMode="auto">
          <a:xfrm rot="5400000">
            <a:off x="5802968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2" name="6"/>
          <p:cNvSpPr/>
          <p:nvPr/>
        </p:nvSpPr>
        <p:spPr bwMode="auto">
          <a:xfrm rot="5400000">
            <a:off x="6074201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3" name="6"/>
          <p:cNvSpPr/>
          <p:nvPr/>
        </p:nvSpPr>
        <p:spPr bwMode="auto">
          <a:xfrm rot="5400000">
            <a:off x="6345434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247" y="646779"/>
            <a:ext cx="2153246" cy="78716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638BA76-A52F-9DA0-8818-D9935B62BDEE}"/>
              </a:ext>
            </a:extLst>
          </p:cNvPr>
          <p:cNvSpPr txBox="1"/>
          <p:nvPr/>
        </p:nvSpPr>
        <p:spPr>
          <a:xfrm>
            <a:off x="1148255" y="1745526"/>
            <a:ext cx="9596562" cy="3366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在燃烧时刻的控制上，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HCCI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发动机靠汽缸的压力和温度自燃，油气混合气的密度，气缸的温度和压力都需要进行精确的检测和控制，所以发动机的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ECU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管理程序也要进行相应的加强；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由于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HCCI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的同时压燃和放热，瞬时间汽缸和活塞会受到强大的压力，有可能会产生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爆震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的现象；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排气的温度也比较低，使得发动机较难采用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涡轮增压；</a:t>
            </a:r>
            <a:endParaRPr lang="en-US" altLang="zh-CN" b="1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低排气温度使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催化转化器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难以正常工作；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在大负荷高转速的时候或者冷机状态下发动机还必须依靠传统的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火花塞点火系统</a:t>
            </a:r>
            <a:endParaRPr lang="en-US" altLang="zh-CN" b="1" dirty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474982"/>
      </p:ext>
    </p:extLst>
  </p:cSld>
  <p:clrMapOvr>
    <a:masterClrMapping/>
  </p:clrMapOvr>
  <p:transition spd="med" advClick="0" advTm="0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5418186" y="200858"/>
            <a:ext cx="105670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309">
              <a:defRPr/>
            </a:pPr>
            <a:r>
              <a:rPr lang="zh-CN" altLang="en-US" sz="2800" b="1" spc="600" dirty="0">
                <a:cs typeface="+mn-ea"/>
                <a:sym typeface="+mn-lt"/>
              </a:rPr>
              <a:t>前景</a:t>
            </a:r>
          </a:p>
        </p:txBody>
      </p:sp>
      <p:sp>
        <p:nvSpPr>
          <p:cNvPr id="40" name="6"/>
          <p:cNvSpPr/>
          <p:nvPr/>
        </p:nvSpPr>
        <p:spPr bwMode="auto">
          <a:xfrm rot="5400000">
            <a:off x="5531735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6"/>
          <p:cNvSpPr/>
          <p:nvPr/>
        </p:nvSpPr>
        <p:spPr bwMode="auto">
          <a:xfrm rot="5400000">
            <a:off x="5802968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2" name="6"/>
          <p:cNvSpPr/>
          <p:nvPr/>
        </p:nvSpPr>
        <p:spPr bwMode="auto">
          <a:xfrm rot="5400000">
            <a:off x="6074201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3" name="6"/>
          <p:cNvSpPr/>
          <p:nvPr/>
        </p:nvSpPr>
        <p:spPr bwMode="auto">
          <a:xfrm rot="5400000">
            <a:off x="6345434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247" y="646779"/>
            <a:ext cx="2153246" cy="78716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0D91B5C-DDE4-81BC-DF98-1BC61FA8A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165" y="1994877"/>
            <a:ext cx="3824328" cy="286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0B9CE84-D522-7D6B-2817-7B811B641D59}"/>
              </a:ext>
            </a:extLst>
          </p:cNvPr>
          <p:cNvSpPr txBox="1"/>
          <p:nvPr/>
        </p:nvSpPr>
        <p:spPr>
          <a:xfrm>
            <a:off x="942682" y="1602557"/>
            <a:ext cx="6056742" cy="3782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早在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2014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年，马自达工程团队就在均质压燃技术上取得进展，这家日本车厂重新定义了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HCCI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的意义：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加入了可配合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HCCI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发动机动态进行精确控制的火花塞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转换成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Spark Controlled Compression Ignition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火花塞控制压燃，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，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缩写也变成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SPCCI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；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解决了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HCCI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发动机在</a:t>
            </a:r>
            <a:r>
              <a:rPr lang="zh-CN" altLang="en-US" b="1" dirty="0">
                <a:solidFill>
                  <a:srgbClr val="333333"/>
                </a:solidFill>
                <a:latin typeface="PingFang SC"/>
              </a:rPr>
              <a:t>低转速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区间无法稳定运转的缺陷；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HCCI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发动机的制造成本远低于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Hybrid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油电混合动力系统（仅是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Hybrid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系统成本的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20%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）、而节能效果却可达到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Hybrid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系统或柴油发动机的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80%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892840291"/>
      </p:ext>
    </p:extLst>
  </p:cSld>
  <p:clrMapOvr>
    <a:masterClrMapping/>
  </p:clrMapOvr>
  <p:transition spd="med" advClick="0" advTm="0">
    <p:rand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自定义 37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00000"/>
      </a:accent1>
      <a:accent2>
        <a:srgbClr val="119169"/>
      </a:accent2>
      <a:accent3>
        <a:srgbClr val="C00000"/>
      </a:accent3>
      <a:accent4>
        <a:srgbClr val="119169"/>
      </a:accent4>
      <a:accent5>
        <a:srgbClr val="C00000"/>
      </a:accent5>
      <a:accent6>
        <a:srgbClr val="119169"/>
      </a:accent6>
      <a:hlink>
        <a:srgbClr val="C00000"/>
      </a:hlink>
      <a:folHlink>
        <a:srgbClr val="119169"/>
      </a:folHlink>
    </a:clrScheme>
    <a:fontScheme name="rmjarsww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890</Words>
  <Application>Microsoft Office PowerPoint</Application>
  <PresentationFormat>宽屏</PresentationFormat>
  <Paragraphs>58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Adobe 黑体 Std R</vt:lpstr>
      <vt:lpstr>Helvetica Neue</vt:lpstr>
      <vt:lpstr>PingFang SC</vt:lpstr>
      <vt:lpstr>阿里巴巴普惠体 R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蓝色商务</dc:title>
  <dc:creator>第一PPT</dc:creator>
  <cp:keywords>www.1ppt.com</cp:keywords>
  <dc:description>www.1ppt.com</dc:description>
  <cp:lastModifiedBy>Ge Yifan</cp:lastModifiedBy>
  <cp:revision>65</cp:revision>
  <dcterms:created xsi:type="dcterms:W3CDTF">2019-01-02T05:18:00Z</dcterms:created>
  <dcterms:modified xsi:type="dcterms:W3CDTF">2023-11-04T12:49:59Z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