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8" r:id="rId4"/>
    <p:sldId id="261" r:id="rId5"/>
    <p:sldId id="262" r:id="rId6"/>
    <p:sldId id="259" r:id="rId7"/>
    <p:sldId id="260" r:id="rId8"/>
    <p:sldId id="258" r:id="rId9"/>
    <p:sldId id="279"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ja-JP" altLang="en-US"/>
              <a:t>マスター タイトルの書式設定</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7C58D-3AA7-42F8-AED5-D8A1794E50E0}"/>
              </a:ext>
            </a:extLst>
          </p:cNvPr>
          <p:cNvSpPr>
            <a:spLocks noGrp="1"/>
          </p:cNvSpPr>
          <p:nvPr>
            <p:ph type="ctrTitle"/>
          </p:nvPr>
        </p:nvSpPr>
        <p:spPr>
          <a:xfrm>
            <a:off x="2388243" y="505856"/>
            <a:ext cx="7197726" cy="2421464"/>
          </a:xfrm>
        </p:spPr>
        <p:txBody>
          <a:bodyPr anchor="ctr"/>
          <a:lstStyle/>
          <a:p>
            <a:pPr algn="ctr"/>
            <a:r>
              <a:rPr lang="ja-JP" altLang="en-US" b="1" dirty="0">
                <a:solidFill>
                  <a:srgbClr val="FF0000"/>
                </a:solidFill>
                <a:effectLst>
                  <a:outerShdw blurRad="38100" dist="38100" dir="2700000" algn="tl">
                    <a:srgbClr val="000000">
                      <a:alpha val="43137"/>
                    </a:srgbClr>
                  </a:outerShdw>
                </a:effectLst>
                <a:latin typeface="HGS行書体" panose="03000600000000000000" pitchFamily="66" charset="-128"/>
                <a:ea typeface="HGS行書体" panose="03000600000000000000" pitchFamily="66" charset="-128"/>
              </a:rPr>
              <a:t>ことろことろ</a:t>
            </a:r>
            <a:endParaRPr kumimoji="1" lang="ja-JP" altLang="en-US" dirty="0">
              <a:solidFill>
                <a:srgbClr val="FF0000"/>
              </a:solidFill>
              <a:effectLst>
                <a:outerShdw blurRad="38100" dist="38100" dir="2700000" algn="tl">
                  <a:srgbClr val="000000">
                    <a:alpha val="43137"/>
                  </a:srgbClr>
                </a:outerShdw>
              </a:effectLst>
              <a:latin typeface="HGS行書体" panose="03000600000000000000" pitchFamily="66" charset="-128"/>
              <a:ea typeface="HGS行書体" panose="03000600000000000000" pitchFamily="66" charset="-128"/>
            </a:endParaRPr>
          </a:p>
        </p:txBody>
      </p:sp>
      <p:sp>
        <p:nvSpPr>
          <p:cNvPr id="3" name="字幕 2">
            <a:extLst>
              <a:ext uri="{FF2B5EF4-FFF2-40B4-BE49-F238E27FC236}">
                <a16:creationId xmlns:a16="http://schemas.microsoft.com/office/drawing/2014/main" id="{9DA6F085-A887-4A23-9791-0A6F60E714B4}"/>
              </a:ext>
            </a:extLst>
          </p:cNvPr>
          <p:cNvSpPr>
            <a:spLocks noGrp="1"/>
          </p:cNvSpPr>
          <p:nvPr>
            <p:ph type="subTitle" idx="1"/>
          </p:nvPr>
        </p:nvSpPr>
        <p:spPr>
          <a:xfrm>
            <a:off x="2497137" y="4139025"/>
            <a:ext cx="7197726" cy="1405467"/>
          </a:xfrm>
        </p:spPr>
        <p:txBody>
          <a:bodyPr>
            <a:noAutofit/>
          </a:bodyPr>
          <a:lstStyle/>
          <a:p>
            <a:pPr algn="ctr">
              <a:lnSpc>
                <a:spcPct val="150000"/>
              </a:lnSpc>
            </a:pPr>
            <a:r>
              <a:rPr kumimoji="1" lang="ja-JP" altLang="en-US" sz="2800" b="1" dirty="0">
                <a:latin typeface="メイリオ" panose="020B0604030504040204" pitchFamily="50" charset="-128"/>
                <a:ea typeface="メイリオ" panose="020B0604030504040204" pitchFamily="50" charset="-128"/>
              </a:rPr>
              <a:t>ゲームクリエータ専攻科４年：馬場　修平</a:t>
            </a:r>
            <a:endParaRPr kumimoji="1" lang="en-US" altLang="ja-JP" sz="2800" b="1" dirty="0">
              <a:latin typeface="メイリオ" panose="020B0604030504040204" pitchFamily="50" charset="-128"/>
              <a:ea typeface="メイリオ" panose="020B0604030504040204" pitchFamily="50" charset="-128"/>
            </a:endParaRPr>
          </a:p>
          <a:p>
            <a:pPr algn="ctr">
              <a:lnSpc>
                <a:spcPct val="150000"/>
              </a:lnSpc>
            </a:pPr>
            <a:r>
              <a:rPr lang="ja-JP" altLang="en-US" sz="2800" b="1" dirty="0">
                <a:latin typeface="メイリオ" panose="020B0604030504040204" pitchFamily="50" charset="-128"/>
                <a:ea typeface="メイリオ" panose="020B0604030504040204" pitchFamily="50" charset="-128"/>
              </a:rPr>
              <a:t>ゲームクリエータ専攻科４年：吉住　達</a:t>
            </a:r>
            <a:endParaRPr kumimoji="1" lang="ja-JP" altLang="en-US"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75154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1682A9-54BF-403D-B672-B089C5A16061}"/>
              </a:ext>
            </a:extLst>
          </p:cNvPr>
          <p:cNvSpPr>
            <a:spLocks noGrp="1"/>
          </p:cNvSpPr>
          <p:nvPr>
            <p:ph type="title"/>
          </p:nvPr>
        </p:nvSpPr>
        <p:spPr>
          <a:xfrm>
            <a:off x="95492" y="135039"/>
            <a:ext cx="3099121" cy="571018"/>
          </a:xfrm>
        </p:spPr>
        <p:txBody>
          <a:bodyPr>
            <a:normAutofit fontScale="90000"/>
          </a:bodyPr>
          <a:lstStyle/>
          <a:p>
            <a:r>
              <a:rPr kumimoji="1" lang="ja-JP" altLang="en-US" b="1" dirty="0">
                <a:latin typeface="メイリオ" panose="020B0604030504040204" pitchFamily="50" charset="-128"/>
                <a:ea typeface="メイリオ" panose="020B0604030504040204" pitchFamily="50" charset="-128"/>
              </a:rPr>
              <a:t>ゲームの流れ</a:t>
            </a:r>
          </a:p>
        </p:txBody>
      </p:sp>
      <p:sp>
        <p:nvSpPr>
          <p:cNvPr id="4" name="四角形: 角を丸くする 3">
            <a:extLst>
              <a:ext uri="{FF2B5EF4-FFF2-40B4-BE49-F238E27FC236}">
                <a16:creationId xmlns:a16="http://schemas.microsoft.com/office/drawing/2014/main" id="{C80FA61C-6F28-4E53-BFA4-DF7883970BC0}"/>
              </a:ext>
            </a:extLst>
          </p:cNvPr>
          <p:cNvSpPr/>
          <p:nvPr/>
        </p:nvSpPr>
        <p:spPr>
          <a:xfrm>
            <a:off x="319751" y="1215342"/>
            <a:ext cx="2650602" cy="14931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タイトル画面</a:t>
            </a:r>
          </a:p>
        </p:txBody>
      </p:sp>
      <p:sp>
        <p:nvSpPr>
          <p:cNvPr id="6" name="四角形: 角を丸くする 5">
            <a:extLst>
              <a:ext uri="{FF2B5EF4-FFF2-40B4-BE49-F238E27FC236}">
                <a16:creationId xmlns:a16="http://schemas.microsoft.com/office/drawing/2014/main" id="{43329CFE-891A-4DEE-892B-D46EA42D6367}"/>
              </a:ext>
            </a:extLst>
          </p:cNvPr>
          <p:cNvSpPr/>
          <p:nvPr/>
        </p:nvSpPr>
        <p:spPr>
          <a:xfrm>
            <a:off x="4361244" y="1215342"/>
            <a:ext cx="2650602" cy="14931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ゲームメニュー画面</a:t>
            </a:r>
          </a:p>
        </p:txBody>
      </p:sp>
      <p:sp>
        <p:nvSpPr>
          <p:cNvPr id="7" name="矢印: 右 6">
            <a:extLst>
              <a:ext uri="{FF2B5EF4-FFF2-40B4-BE49-F238E27FC236}">
                <a16:creationId xmlns:a16="http://schemas.microsoft.com/office/drawing/2014/main" id="{06CC550E-9259-4C25-9960-5662FCED310B}"/>
              </a:ext>
            </a:extLst>
          </p:cNvPr>
          <p:cNvSpPr/>
          <p:nvPr/>
        </p:nvSpPr>
        <p:spPr>
          <a:xfrm>
            <a:off x="3194613" y="1655180"/>
            <a:ext cx="821802" cy="70605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00E62C96-9F9C-4CE0-B3F6-9AB327882FC6}"/>
              </a:ext>
            </a:extLst>
          </p:cNvPr>
          <p:cNvSpPr/>
          <p:nvPr/>
        </p:nvSpPr>
        <p:spPr>
          <a:xfrm rot="14765354">
            <a:off x="7193731" y="613822"/>
            <a:ext cx="833270" cy="93997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163B20C0-4647-4844-8ACC-357B675AE60E}"/>
              </a:ext>
            </a:extLst>
          </p:cNvPr>
          <p:cNvSpPr/>
          <p:nvPr/>
        </p:nvSpPr>
        <p:spPr>
          <a:xfrm>
            <a:off x="8222390" y="135039"/>
            <a:ext cx="2650602" cy="14931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ゲームルール＆</a:t>
            </a:r>
            <a:endParaRPr kumimoji="1" lang="en-US" altLang="ja-JP" dirty="0">
              <a:latin typeface="メイリオ" panose="020B0604030504040204" pitchFamily="50" charset="-128"/>
              <a:ea typeface="メイリオ" panose="020B0604030504040204" pitchFamily="50" charset="-128"/>
            </a:endParaRPr>
          </a:p>
          <a:p>
            <a:pPr algn="ctr"/>
            <a:r>
              <a:rPr kumimoji="1" lang="ja-JP" altLang="en-US" dirty="0">
                <a:latin typeface="メイリオ" panose="020B0604030504040204" pitchFamily="50" charset="-128"/>
                <a:ea typeface="メイリオ" panose="020B0604030504040204" pitchFamily="50" charset="-128"/>
              </a:rPr>
              <a:t>操作説明画面</a:t>
            </a:r>
          </a:p>
        </p:txBody>
      </p:sp>
      <p:sp>
        <p:nvSpPr>
          <p:cNvPr id="11" name="四角形: 角を丸くする 10">
            <a:extLst>
              <a:ext uri="{FF2B5EF4-FFF2-40B4-BE49-F238E27FC236}">
                <a16:creationId xmlns:a16="http://schemas.microsoft.com/office/drawing/2014/main" id="{48A88CD2-3673-4385-95F5-D5E26BBFE8D0}"/>
              </a:ext>
            </a:extLst>
          </p:cNvPr>
          <p:cNvSpPr/>
          <p:nvPr/>
        </p:nvSpPr>
        <p:spPr>
          <a:xfrm>
            <a:off x="8222390" y="1990845"/>
            <a:ext cx="2650602" cy="14931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プレイ人数選択画面</a:t>
            </a:r>
          </a:p>
        </p:txBody>
      </p:sp>
      <p:sp>
        <p:nvSpPr>
          <p:cNvPr id="12" name="矢印: 下 11">
            <a:extLst>
              <a:ext uri="{FF2B5EF4-FFF2-40B4-BE49-F238E27FC236}">
                <a16:creationId xmlns:a16="http://schemas.microsoft.com/office/drawing/2014/main" id="{363BEB72-7737-4E56-BB32-1003F2118058}"/>
              </a:ext>
            </a:extLst>
          </p:cNvPr>
          <p:cNvSpPr/>
          <p:nvPr/>
        </p:nvSpPr>
        <p:spPr>
          <a:xfrm>
            <a:off x="10127391" y="1215342"/>
            <a:ext cx="759105" cy="86424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7C2B4EB9-E968-4250-B095-11CE2585B204}"/>
              </a:ext>
            </a:extLst>
          </p:cNvPr>
          <p:cNvSpPr/>
          <p:nvPr/>
        </p:nvSpPr>
        <p:spPr>
          <a:xfrm rot="16200000">
            <a:off x="7258794" y="2037632"/>
            <a:ext cx="680951" cy="95972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E04B87CE-D9D4-49C0-B61E-D81969B576B3}"/>
              </a:ext>
            </a:extLst>
          </p:cNvPr>
          <p:cNvSpPr/>
          <p:nvPr/>
        </p:nvSpPr>
        <p:spPr>
          <a:xfrm>
            <a:off x="9275685" y="3646026"/>
            <a:ext cx="655393" cy="77550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050E2441-E244-4ED3-91F0-AAFEDD52DE7E}"/>
              </a:ext>
            </a:extLst>
          </p:cNvPr>
          <p:cNvSpPr/>
          <p:nvPr/>
        </p:nvSpPr>
        <p:spPr>
          <a:xfrm>
            <a:off x="8278080" y="4583577"/>
            <a:ext cx="2650602" cy="14931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キャラクター選択画面</a:t>
            </a:r>
          </a:p>
        </p:txBody>
      </p:sp>
      <p:sp>
        <p:nvSpPr>
          <p:cNvPr id="16" name="矢印: 下 15">
            <a:extLst>
              <a:ext uri="{FF2B5EF4-FFF2-40B4-BE49-F238E27FC236}">
                <a16:creationId xmlns:a16="http://schemas.microsoft.com/office/drawing/2014/main" id="{927E6187-8165-457B-B020-5167F0EE2AC5}"/>
              </a:ext>
            </a:extLst>
          </p:cNvPr>
          <p:cNvSpPr/>
          <p:nvPr/>
        </p:nvSpPr>
        <p:spPr>
          <a:xfrm rot="5400000">
            <a:off x="7183556" y="4936605"/>
            <a:ext cx="658780" cy="78707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158C0D5C-EF9E-4982-9651-F0B36A2035B5}"/>
              </a:ext>
            </a:extLst>
          </p:cNvPr>
          <p:cNvSpPr/>
          <p:nvPr/>
        </p:nvSpPr>
        <p:spPr>
          <a:xfrm>
            <a:off x="4361244" y="4583577"/>
            <a:ext cx="2650602" cy="14931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ゲームメイン</a:t>
            </a:r>
          </a:p>
        </p:txBody>
      </p:sp>
      <p:sp>
        <p:nvSpPr>
          <p:cNvPr id="19" name="四角形: 角を丸くする 18">
            <a:extLst>
              <a:ext uri="{FF2B5EF4-FFF2-40B4-BE49-F238E27FC236}">
                <a16:creationId xmlns:a16="http://schemas.microsoft.com/office/drawing/2014/main" id="{1F1D52DA-2264-4F3D-A891-82744D9BEF89}"/>
              </a:ext>
            </a:extLst>
          </p:cNvPr>
          <p:cNvSpPr/>
          <p:nvPr/>
        </p:nvSpPr>
        <p:spPr>
          <a:xfrm>
            <a:off x="331561" y="4408941"/>
            <a:ext cx="2650602" cy="14931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リザルト画面</a:t>
            </a:r>
          </a:p>
        </p:txBody>
      </p:sp>
      <p:sp>
        <p:nvSpPr>
          <p:cNvPr id="21" name="矢印: 下 20">
            <a:extLst>
              <a:ext uri="{FF2B5EF4-FFF2-40B4-BE49-F238E27FC236}">
                <a16:creationId xmlns:a16="http://schemas.microsoft.com/office/drawing/2014/main" id="{AFC326F0-3465-48BE-BFDD-C5B07ABA7FAC}"/>
              </a:ext>
            </a:extLst>
          </p:cNvPr>
          <p:cNvSpPr/>
          <p:nvPr/>
        </p:nvSpPr>
        <p:spPr>
          <a:xfrm rot="5400000">
            <a:off x="3281536" y="5041378"/>
            <a:ext cx="752125" cy="71763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35B07D84-9384-4C7C-B309-8245D13689EB}"/>
              </a:ext>
            </a:extLst>
          </p:cNvPr>
          <p:cNvSpPr/>
          <p:nvPr/>
        </p:nvSpPr>
        <p:spPr>
          <a:xfrm rot="16200000">
            <a:off x="1120032" y="3163152"/>
            <a:ext cx="1026140" cy="77298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8D03BDD2-4053-4F7C-9ABD-638398B079C7}"/>
              </a:ext>
            </a:extLst>
          </p:cNvPr>
          <p:cNvSpPr/>
          <p:nvPr/>
        </p:nvSpPr>
        <p:spPr>
          <a:xfrm rot="20929664">
            <a:off x="3154099" y="3453236"/>
            <a:ext cx="4712563" cy="77298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A77D3F2E-10EA-47C2-A347-3D74089A1725}"/>
              </a:ext>
            </a:extLst>
          </p:cNvPr>
          <p:cNvSpPr/>
          <p:nvPr/>
        </p:nvSpPr>
        <p:spPr>
          <a:xfrm rot="10800000">
            <a:off x="8763014" y="1277075"/>
            <a:ext cx="759105" cy="86424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94331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7A8073-FF43-4456-860C-E19B83A45CBE}"/>
              </a:ext>
            </a:extLst>
          </p:cNvPr>
          <p:cNvSpPr>
            <a:spLocks noGrp="1"/>
          </p:cNvSpPr>
          <p:nvPr>
            <p:ph type="title"/>
          </p:nvPr>
        </p:nvSpPr>
        <p:spPr>
          <a:xfrm>
            <a:off x="164940" y="146614"/>
            <a:ext cx="6432629" cy="582592"/>
          </a:xfrm>
        </p:spPr>
        <p:txBody>
          <a:bodyPr>
            <a:normAutofit fontScale="90000"/>
          </a:bodyPr>
          <a:lstStyle/>
          <a:p>
            <a:r>
              <a:rPr kumimoji="1" lang="ja-JP" altLang="en-US" sz="3200" b="1" dirty="0">
                <a:latin typeface="メイリオ" panose="020B0604030504040204" pitchFamily="50" charset="-128"/>
                <a:ea typeface="メイリオ" panose="020B0604030504040204" pitchFamily="50" charset="-128"/>
              </a:rPr>
              <a:t>プレイ画面イメージ図（タイトル）</a:t>
            </a:r>
          </a:p>
        </p:txBody>
      </p:sp>
      <p:sp>
        <p:nvSpPr>
          <p:cNvPr id="5" name="四角形: 角を丸くする 4">
            <a:extLst>
              <a:ext uri="{FF2B5EF4-FFF2-40B4-BE49-F238E27FC236}">
                <a16:creationId xmlns:a16="http://schemas.microsoft.com/office/drawing/2014/main" id="{A557E6FB-20DE-4942-8E73-A372E6C6EAC9}"/>
              </a:ext>
            </a:extLst>
          </p:cNvPr>
          <p:cNvSpPr/>
          <p:nvPr/>
        </p:nvSpPr>
        <p:spPr>
          <a:xfrm>
            <a:off x="489032" y="1377387"/>
            <a:ext cx="10938076" cy="50909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背景</a:t>
            </a:r>
          </a:p>
        </p:txBody>
      </p:sp>
      <p:sp>
        <p:nvSpPr>
          <p:cNvPr id="6" name="正方形/長方形 5">
            <a:extLst>
              <a:ext uri="{FF2B5EF4-FFF2-40B4-BE49-F238E27FC236}">
                <a16:creationId xmlns:a16="http://schemas.microsoft.com/office/drawing/2014/main" id="{4EA78B60-F12C-40A8-8482-AC852DC48815}"/>
              </a:ext>
            </a:extLst>
          </p:cNvPr>
          <p:cNvSpPr/>
          <p:nvPr/>
        </p:nvSpPr>
        <p:spPr>
          <a:xfrm>
            <a:off x="3078866" y="1794076"/>
            <a:ext cx="5845215" cy="1018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latin typeface="メイリオ" panose="020B0604030504040204" pitchFamily="50" charset="-128"/>
                <a:ea typeface="メイリオ" panose="020B0604030504040204" pitchFamily="50" charset="-128"/>
              </a:rPr>
              <a:t>タイトルロゴ</a:t>
            </a:r>
          </a:p>
        </p:txBody>
      </p:sp>
      <p:sp>
        <p:nvSpPr>
          <p:cNvPr id="8" name="正方形/長方形 7">
            <a:extLst>
              <a:ext uri="{FF2B5EF4-FFF2-40B4-BE49-F238E27FC236}">
                <a16:creationId xmlns:a16="http://schemas.microsoft.com/office/drawing/2014/main" id="{53548891-7F2A-477A-B558-17C65173B788}"/>
              </a:ext>
            </a:extLst>
          </p:cNvPr>
          <p:cNvSpPr/>
          <p:nvPr/>
        </p:nvSpPr>
        <p:spPr>
          <a:xfrm>
            <a:off x="2280213" y="4143737"/>
            <a:ext cx="2581154" cy="682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GAME</a:t>
            </a: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START</a:t>
            </a:r>
            <a:endParaRPr kumimoji="1" lang="ja-JP" altLang="en-US" dirty="0">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474D30A7-44B3-4BAD-A9C5-5B0E854A30A9}"/>
              </a:ext>
            </a:extLst>
          </p:cNvPr>
          <p:cNvSpPr/>
          <p:nvPr/>
        </p:nvSpPr>
        <p:spPr>
          <a:xfrm>
            <a:off x="6652548" y="4143737"/>
            <a:ext cx="2581154" cy="682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ゲーム終了</a:t>
            </a:r>
          </a:p>
        </p:txBody>
      </p:sp>
      <p:sp>
        <p:nvSpPr>
          <p:cNvPr id="12" name="テキスト ボックス 11">
            <a:extLst>
              <a:ext uri="{FF2B5EF4-FFF2-40B4-BE49-F238E27FC236}">
                <a16:creationId xmlns:a16="http://schemas.microsoft.com/office/drawing/2014/main" id="{25AB6C68-71C1-4384-BF94-5CA218C7E0F4}"/>
              </a:ext>
            </a:extLst>
          </p:cNvPr>
          <p:cNvSpPr txBox="1"/>
          <p:nvPr/>
        </p:nvSpPr>
        <p:spPr>
          <a:xfrm>
            <a:off x="6542588" y="207077"/>
            <a:ext cx="5109091"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操作はゲームパッドでの操作を予定</a:t>
            </a:r>
          </a:p>
        </p:txBody>
      </p:sp>
      <p:sp>
        <p:nvSpPr>
          <p:cNvPr id="13" name="正方形/長方形 12">
            <a:extLst>
              <a:ext uri="{FF2B5EF4-FFF2-40B4-BE49-F238E27FC236}">
                <a16:creationId xmlns:a16="http://schemas.microsoft.com/office/drawing/2014/main" id="{55946475-CFD2-4308-85DD-76D72D68EEC1}"/>
              </a:ext>
            </a:extLst>
          </p:cNvPr>
          <p:cNvSpPr/>
          <p:nvPr/>
        </p:nvSpPr>
        <p:spPr>
          <a:xfrm>
            <a:off x="7633504" y="634017"/>
            <a:ext cx="2581154" cy="682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メイリオ" panose="020B0604030504040204" pitchFamily="50" charset="-128"/>
                <a:ea typeface="メイリオ" panose="020B0604030504040204" pitchFamily="50" charset="-128"/>
              </a:rPr>
              <a:t>ボタンを表している</a:t>
            </a:r>
          </a:p>
        </p:txBody>
      </p:sp>
    </p:spTree>
    <p:extLst>
      <p:ext uri="{BB962C8B-B14F-4D97-AF65-F5344CB8AC3E}">
        <p14:creationId xmlns:p14="http://schemas.microsoft.com/office/powerpoint/2010/main" val="1352980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8FA87A-631D-415E-B13A-1B3A8BB06A1F}"/>
              </a:ext>
            </a:extLst>
          </p:cNvPr>
          <p:cNvSpPr>
            <a:spLocks noGrp="1"/>
          </p:cNvSpPr>
          <p:nvPr>
            <p:ph type="title"/>
          </p:nvPr>
        </p:nvSpPr>
        <p:spPr>
          <a:xfrm>
            <a:off x="95492" y="88739"/>
            <a:ext cx="9198979" cy="1068729"/>
          </a:xfrm>
        </p:spPr>
        <p:txBody>
          <a:bodyPr/>
          <a:lstStyle/>
          <a:p>
            <a:r>
              <a:rPr lang="ja-JP" altLang="en-US" b="1" dirty="0">
                <a:latin typeface="メイリオ" panose="020B0604030504040204" pitchFamily="50" charset="-128"/>
                <a:ea typeface="メイリオ" panose="020B0604030504040204" pitchFamily="50" charset="-128"/>
              </a:rPr>
              <a:t>プレイ画面イメージ図（ゲームメニュー）</a:t>
            </a:r>
            <a:endParaRPr kumimoji="1" lang="ja-JP" altLang="en-US" dirty="0"/>
          </a:p>
        </p:txBody>
      </p:sp>
      <p:sp>
        <p:nvSpPr>
          <p:cNvPr id="4" name="四角形: 角を丸くする 3">
            <a:extLst>
              <a:ext uri="{FF2B5EF4-FFF2-40B4-BE49-F238E27FC236}">
                <a16:creationId xmlns:a16="http://schemas.microsoft.com/office/drawing/2014/main" id="{78EB71ED-8B63-42F2-80DA-9E1E997B37F9}"/>
              </a:ext>
            </a:extLst>
          </p:cNvPr>
          <p:cNvSpPr/>
          <p:nvPr/>
        </p:nvSpPr>
        <p:spPr>
          <a:xfrm>
            <a:off x="626962" y="972273"/>
            <a:ext cx="10938076" cy="55307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背景</a:t>
            </a:r>
          </a:p>
        </p:txBody>
      </p:sp>
      <p:sp>
        <p:nvSpPr>
          <p:cNvPr id="5" name="正方形/長方形 4">
            <a:extLst>
              <a:ext uri="{FF2B5EF4-FFF2-40B4-BE49-F238E27FC236}">
                <a16:creationId xmlns:a16="http://schemas.microsoft.com/office/drawing/2014/main" id="{6DA537B4-0B2D-4FAC-96CD-7B22F4700029}"/>
              </a:ext>
            </a:extLst>
          </p:cNvPr>
          <p:cNvSpPr/>
          <p:nvPr/>
        </p:nvSpPr>
        <p:spPr>
          <a:xfrm>
            <a:off x="1516283" y="4274916"/>
            <a:ext cx="3877520" cy="760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ゲームルール＆操作説明</a:t>
            </a:r>
          </a:p>
        </p:txBody>
      </p:sp>
      <p:sp>
        <p:nvSpPr>
          <p:cNvPr id="8" name="正方形/長方形 7">
            <a:extLst>
              <a:ext uri="{FF2B5EF4-FFF2-40B4-BE49-F238E27FC236}">
                <a16:creationId xmlns:a16="http://schemas.microsoft.com/office/drawing/2014/main" id="{DB6DB7FE-4131-47FA-B1F6-1FB15BF601A8}"/>
              </a:ext>
            </a:extLst>
          </p:cNvPr>
          <p:cNvSpPr/>
          <p:nvPr/>
        </p:nvSpPr>
        <p:spPr>
          <a:xfrm>
            <a:off x="6798197" y="4274916"/>
            <a:ext cx="3877520" cy="760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プレイ人数選択画面</a:t>
            </a:r>
          </a:p>
        </p:txBody>
      </p:sp>
    </p:spTree>
    <p:extLst>
      <p:ext uri="{BB962C8B-B14F-4D97-AF65-F5344CB8AC3E}">
        <p14:creationId xmlns:p14="http://schemas.microsoft.com/office/powerpoint/2010/main" val="2103057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BEA070-9683-4587-AB40-20338E6E02AD}"/>
              </a:ext>
            </a:extLst>
          </p:cNvPr>
          <p:cNvSpPr>
            <a:spLocks noGrp="1"/>
          </p:cNvSpPr>
          <p:nvPr>
            <p:ph type="title"/>
          </p:nvPr>
        </p:nvSpPr>
        <p:spPr>
          <a:xfrm>
            <a:off x="141790" y="135038"/>
            <a:ext cx="8770715" cy="686765"/>
          </a:xfrm>
        </p:spPr>
        <p:txBody>
          <a:bodyPr/>
          <a:lstStyle/>
          <a:p>
            <a:r>
              <a:rPr lang="ja-JP" altLang="en-US" b="1" dirty="0">
                <a:latin typeface="メイリオ" panose="020B0604030504040204" pitchFamily="50" charset="-128"/>
                <a:ea typeface="メイリオ" panose="020B0604030504040204" pitchFamily="50" charset="-128"/>
              </a:rPr>
              <a:t>プレイ画面イメージ図（ゲームルール）</a:t>
            </a:r>
            <a:endParaRPr kumimoji="1" lang="ja-JP" altLang="en-US" dirty="0"/>
          </a:p>
        </p:txBody>
      </p:sp>
      <p:sp>
        <p:nvSpPr>
          <p:cNvPr id="4" name="四角形: 角を丸くする 3">
            <a:extLst>
              <a:ext uri="{FF2B5EF4-FFF2-40B4-BE49-F238E27FC236}">
                <a16:creationId xmlns:a16="http://schemas.microsoft.com/office/drawing/2014/main" id="{80879C8F-B777-428B-95F7-42E20F0673B8}"/>
              </a:ext>
            </a:extLst>
          </p:cNvPr>
          <p:cNvSpPr/>
          <p:nvPr/>
        </p:nvSpPr>
        <p:spPr>
          <a:xfrm>
            <a:off x="626962" y="972273"/>
            <a:ext cx="10938076" cy="55307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latin typeface="メイリオ" panose="020B0604030504040204" pitchFamily="50" charset="-128"/>
                <a:ea typeface="メイリオ" panose="020B0604030504040204" pitchFamily="50" charset="-128"/>
              </a:rPr>
              <a:t>ゲームルーム説明文</a:t>
            </a:r>
          </a:p>
        </p:txBody>
      </p:sp>
      <p:sp>
        <p:nvSpPr>
          <p:cNvPr id="5" name="正方形/長方形 4">
            <a:extLst>
              <a:ext uri="{FF2B5EF4-FFF2-40B4-BE49-F238E27FC236}">
                <a16:creationId xmlns:a16="http://schemas.microsoft.com/office/drawing/2014/main" id="{DEDD134E-E63B-4771-8388-83053A85DB87}"/>
              </a:ext>
            </a:extLst>
          </p:cNvPr>
          <p:cNvSpPr/>
          <p:nvPr/>
        </p:nvSpPr>
        <p:spPr>
          <a:xfrm>
            <a:off x="1408252" y="5270340"/>
            <a:ext cx="2604305"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戻る</a:t>
            </a:r>
          </a:p>
        </p:txBody>
      </p:sp>
      <p:sp>
        <p:nvSpPr>
          <p:cNvPr id="6" name="正方形/長方形 5">
            <a:extLst>
              <a:ext uri="{FF2B5EF4-FFF2-40B4-BE49-F238E27FC236}">
                <a16:creationId xmlns:a16="http://schemas.microsoft.com/office/drawing/2014/main" id="{17F86264-07F9-4349-A0A7-F82112C7112D}"/>
              </a:ext>
            </a:extLst>
          </p:cNvPr>
          <p:cNvSpPr/>
          <p:nvPr/>
        </p:nvSpPr>
        <p:spPr>
          <a:xfrm>
            <a:off x="4793847" y="5270340"/>
            <a:ext cx="2604305"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操作説明を見る</a:t>
            </a:r>
          </a:p>
        </p:txBody>
      </p:sp>
      <p:sp>
        <p:nvSpPr>
          <p:cNvPr id="7" name="正方形/長方形 6">
            <a:extLst>
              <a:ext uri="{FF2B5EF4-FFF2-40B4-BE49-F238E27FC236}">
                <a16:creationId xmlns:a16="http://schemas.microsoft.com/office/drawing/2014/main" id="{603B44A2-E782-46A1-814E-3AB3440BCAF3}"/>
              </a:ext>
            </a:extLst>
          </p:cNvPr>
          <p:cNvSpPr/>
          <p:nvPr/>
        </p:nvSpPr>
        <p:spPr>
          <a:xfrm>
            <a:off x="8021256" y="5270340"/>
            <a:ext cx="3001701"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プレイ人数選択画面</a:t>
            </a:r>
          </a:p>
        </p:txBody>
      </p:sp>
    </p:spTree>
    <p:extLst>
      <p:ext uri="{BB962C8B-B14F-4D97-AF65-F5344CB8AC3E}">
        <p14:creationId xmlns:p14="http://schemas.microsoft.com/office/powerpoint/2010/main" val="2007254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39F89339-CB8E-426B-9975-EE126DFC971A}"/>
              </a:ext>
            </a:extLst>
          </p:cNvPr>
          <p:cNvSpPr/>
          <p:nvPr/>
        </p:nvSpPr>
        <p:spPr>
          <a:xfrm>
            <a:off x="626962" y="972273"/>
            <a:ext cx="10938076" cy="55307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kumimoji="1" lang="ja-JP" altLang="en-US" sz="4000" dirty="0">
                <a:latin typeface="メイリオ" panose="020B0604030504040204" pitchFamily="50" charset="-128"/>
                <a:ea typeface="メイリオ" panose="020B0604030504040204" pitchFamily="50" charset="-128"/>
              </a:rPr>
              <a:t>ボタン説明文</a:t>
            </a:r>
          </a:p>
        </p:txBody>
      </p:sp>
      <p:sp>
        <p:nvSpPr>
          <p:cNvPr id="2" name="タイトル 1">
            <a:extLst>
              <a:ext uri="{FF2B5EF4-FFF2-40B4-BE49-F238E27FC236}">
                <a16:creationId xmlns:a16="http://schemas.microsoft.com/office/drawing/2014/main" id="{9885E9E4-DC61-42A1-9BB5-09089FC06D55}"/>
              </a:ext>
            </a:extLst>
          </p:cNvPr>
          <p:cNvSpPr>
            <a:spLocks noGrp="1"/>
          </p:cNvSpPr>
          <p:nvPr>
            <p:ph type="title"/>
          </p:nvPr>
        </p:nvSpPr>
        <p:spPr>
          <a:xfrm>
            <a:off x="153365" y="158189"/>
            <a:ext cx="7717419" cy="547868"/>
          </a:xfrm>
        </p:spPr>
        <p:txBody>
          <a:bodyPr>
            <a:normAutofit fontScale="90000"/>
          </a:bodyPr>
          <a:lstStyle/>
          <a:p>
            <a:r>
              <a:rPr lang="ja-JP" altLang="en-US" b="1" dirty="0">
                <a:latin typeface="メイリオ" panose="020B0604030504040204" pitchFamily="50" charset="-128"/>
                <a:ea typeface="メイリオ" panose="020B0604030504040204" pitchFamily="50" charset="-128"/>
              </a:rPr>
              <a:t>プレイ画面イメージ図（操作説明）</a:t>
            </a:r>
            <a:endParaRPr kumimoji="1" lang="ja-JP" altLang="en-US" dirty="0"/>
          </a:p>
        </p:txBody>
      </p:sp>
      <p:sp>
        <p:nvSpPr>
          <p:cNvPr id="12" name="正方形/長方形 11">
            <a:extLst>
              <a:ext uri="{FF2B5EF4-FFF2-40B4-BE49-F238E27FC236}">
                <a16:creationId xmlns:a16="http://schemas.microsoft.com/office/drawing/2014/main" id="{58A9766C-6B1D-4DE2-8384-D8ADE33217F6}"/>
              </a:ext>
            </a:extLst>
          </p:cNvPr>
          <p:cNvSpPr/>
          <p:nvPr/>
        </p:nvSpPr>
        <p:spPr>
          <a:xfrm>
            <a:off x="7442523" y="5638800"/>
            <a:ext cx="3242840"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プレイ人数選択画面</a:t>
            </a:r>
          </a:p>
        </p:txBody>
      </p:sp>
      <p:sp>
        <p:nvSpPr>
          <p:cNvPr id="13" name="正方形/長方形 12">
            <a:extLst>
              <a:ext uri="{FF2B5EF4-FFF2-40B4-BE49-F238E27FC236}">
                <a16:creationId xmlns:a16="http://schemas.microsoft.com/office/drawing/2014/main" id="{953489CD-6B8D-4B96-ABEB-EEB475F0BCE5}"/>
              </a:ext>
            </a:extLst>
          </p:cNvPr>
          <p:cNvSpPr/>
          <p:nvPr/>
        </p:nvSpPr>
        <p:spPr>
          <a:xfrm>
            <a:off x="1296364" y="5638800"/>
            <a:ext cx="2604305"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戻る</a:t>
            </a:r>
          </a:p>
        </p:txBody>
      </p:sp>
      <p:pic>
        <p:nvPicPr>
          <p:cNvPr id="23" name="図 22">
            <a:extLst>
              <a:ext uri="{FF2B5EF4-FFF2-40B4-BE49-F238E27FC236}">
                <a16:creationId xmlns:a16="http://schemas.microsoft.com/office/drawing/2014/main" id="{A03E47AC-4756-466C-AC92-74B17C05FA06}"/>
              </a:ext>
            </a:extLst>
          </p:cNvPr>
          <p:cNvPicPr>
            <a:picLocks noChangeAspect="1"/>
          </p:cNvPicPr>
          <p:nvPr/>
        </p:nvPicPr>
        <p:blipFill>
          <a:blip r:embed="rId2"/>
          <a:stretch>
            <a:fillRect/>
          </a:stretch>
        </p:blipFill>
        <p:spPr>
          <a:xfrm>
            <a:off x="1028444" y="1287921"/>
            <a:ext cx="4943599" cy="3770216"/>
          </a:xfrm>
          <a:prstGeom prst="rect">
            <a:avLst/>
          </a:prstGeom>
        </p:spPr>
      </p:pic>
      <p:sp>
        <p:nvSpPr>
          <p:cNvPr id="21" name="矢印: 下 20">
            <a:extLst>
              <a:ext uri="{FF2B5EF4-FFF2-40B4-BE49-F238E27FC236}">
                <a16:creationId xmlns:a16="http://schemas.microsoft.com/office/drawing/2014/main" id="{D852138D-3FAE-4E3C-8B37-19ADD00C95A7}"/>
              </a:ext>
            </a:extLst>
          </p:cNvPr>
          <p:cNvSpPr/>
          <p:nvPr/>
        </p:nvSpPr>
        <p:spPr>
          <a:xfrm rot="6709303">
            <a:off x="6004203" y="1888708"/>
            <a:ext cx="643335" cy="267355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矢印: 下 19">
            <a:extLst>
              <a:ext uri="{FF2B5EF4-FFF2-40B4-BE49-F238E27FC236}">
                <a16:creationId xmlns:a16="http://schemas.microsoft.com/office/drawing/2014/main" id="{62F23347-43BD-46DA-9945-C8BCAB7D461D}"/>
              </a:ext>
            </a:extLst>
          </p:cNvPr>
          <p:cNvSpPr/>
          <p:nvPr/>
        </p:nvSpPr>
        <p:spPr>
          <a:xfrm rot="6709303">
            <a:off x="6347284" y="1564716"/>
            <a:ext cx="643335" cy="254774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064949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6CA54A-C707-4E85-A92D-CA5C661AFAEB}"/>
              </a:ext>
            </a:extLst>
          </p:cNvPr>
          <p:cNvSpPr>
            <a:spLocks noGrp="1"/>
          </p:cNvSpPr>
          <p:nvPr>
            <p:ph type="title"/>
          </p:nvPr>
        </p:nvSpPr>
        <p:spPr>
          <a:xfrm>
            <a:off x="153367" y="100314"/>
            <a:ext cx="9013784" cy="721489"/>
          </a:xfrm>
        </p:spPr>
        <p:txBody>
          <a:bodyPr/>
          <a:lstStyle/>
          <a:p>
            <a:r>
              <a:rPr lang="ja-JP" altLang="en-US" b="1" dirty="0">
                <a:latin typeface="メイリオ" panose="020B0604030504040204" pitchFamily="50" charset="-128"/>
                <a:ea typeface="メイリオ" panose="020B0604030504040204" pitchFamily="50" charset="-128"/>
              </a:rPr>
              <a:t>プレイ画面イメージ図（プレイ人数選択）</a:t>
            </a:r>
            <a:endParaRPr kumimoji="1" lang="ja-JP" altLang="en-US" dirty="0"/>
          </a:p>
        </p:txBody>
      </p:sp>
      <p:sp>
        <p:nvSpPr>
          <p:cNvPr id="4" name="四角形: 角を丸くする 3">
            <a:extLst>
              <a:ext uri="{FF2B5EF4-FFF2-40B4-BE49-F238E27FC236}">
                <a16:creationId xmlns:a16="http://schemas.microsoft.com/office/drawing/2014/main" id="{0DE4AFE2-36EF-46D4-9884-7FBAAC847F0B}"/>
              </a:ext>
            </a:extLst>
          </p:cNvPr>
          <p:cNvSpPr/>
          <p:nvPr/>
        </p:nvSpPr>
        <p:spPr>
          <a:xfrm>
            <a:off x="626962" y="972273"/>
            <a:ext cx="10938076" cy="55307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0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EA2F8B01-5020-48D4-9CF7-F55B3AAF348A}"/>
              </a:ext>
            </a:extLst>
          </p:cNvPr>
          <p:cNvSpPr/>
          <p:nvPr/>
        </p:nvSpPr>
        <p:spPr>
          <a:xfrm>
            <a:off x="968412" y="1830246"/>
            <a:ext cx="2604305"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1vs</a:t>
            </a:r>
            <a:r>
              <a:rPr kumimoji="1" lang="ja-JP" altLang="en-US" sz="2400" dirty="0">
                <a:latin typeface="メイリオ" panose="020B0604030504040204" pitchFamily="50" charset="-128"/>
                <a:ea typeface="メイリオ" panose="020B0604030504040204" pitchFamily="50" charset="-128"/>
              </a:rPr>
              <a:t>鬼</a:t>
            </a:r>
          </a:p>
        </p:txBody>
      </p:sp>
      <p:sp>
        <p:nvSpPr>
          <p:cNvPr id="8" name="正方形/長方形 7">
            <a:extLst>
              <a:ext uri="{FF2B5EF4-FFF2-40B4-BE49-F238E27FC236}">
                <a16:creationId xmlns:a16="http://schemas.microsoft.com/office/drawing/2014/main" id="{00937FFB-21DB-420A-94CF-C77B32400E7C}"/>
              </a:ext>
            </a:extLst>
          </p:cNvPr>
          <p:cNvSpPr/>
          <p:nvPr/>
        </p:nvSpPr>
        <p:spPr>
          <a:xfrm>
            <a:off x="968412" y="2868592"/>
            <a:ext cx="2604305"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2vs</a:t>
            </a:r>
            <a:r>
              <a:rPr kumimoji="1" lang="ja-JP" altLang="en-US" sz="2400" dirty="0">
                <a:latin typeface="メイリオ" panose="020B0604030504040204" pitchFamily="50" charset="-128"/>
                <a:ea typeface="メイリオ" panose="020B0604030504040204" pitchFamily="50" charset="-128"/>
              </a:rPr>
              <a:t>鬼</a:t>
            </a:r>
          </a:p>
        </p:txBody>
      </p:sp>
      <p:sp>
        <p:nvSpPr>
          <p:cNvPr id="9" name="正方形/長方形 8">
            <a:extLst>
              <a:ext uri="{FF2B5EF4-FFF2-40B4-BE49-F238E27FC236}">
                <a16:creationId xmlns:a16="http://schemas.microsoft.com/office/drawing/2014/main" id="{5CBC737A-8E39-4520-AE4F-DCE8AB4FA236}"/>
              </a:ext>
            </a:extLst>
          </p:cNvPr>
          <p:cNvSpPr/>
          <p:nvPr/>
        </p:nvSpPr>
        <p:spPr>
          <a:xfrm>
            <a:off x="968412" y="3837247"/>
            <a:ext cx="2604305"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3vs</a:t>
            </a:r>
            <a:r>
              <a:rPr kumimoji="1" lang="ja-JP" altLang="en-US" sz="2400" dirty="0">
                <a:latin typeface="メイリオ" panose="020B0604030504040204" pitchFamily="50" charset="-128"/>
                <a:ea typeface="メイリオ" panose="020B0604030504040204" pitchFamily="50" charset="-128"/>
              </a:rPr>
              <a:t>鬼</a:t>
            </a:r>
          </a:p>
        </p:txBody>
      </p:sp>
      <p:sp>
        <p:nvSpPr>
          <p:cNvPr id="10" name="正方形/長方形 9">
            <a:extLst>
              <a:ext uri="{FF2B5EF4-FFF2-40B4-BE49-F238E27FC236}">
                <a16:creationId xmlns:a16="http://schemas.microsoft.com/office/drawing/2014/main" id="{E675006E-B716-4A06-B64C-AB3F2761D3DD}"/>
              </a:ext>
            </a:extLst>
          </p:cNvPr>
          <p:cNvSpPr/>
          <p:nvPr/>
        </p:nvSpPr>
        <p:spPr>
          <a:xfrm>
            <a:off x="968412" y="4676290"/>
            <a:ext cx="2604305"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4vs</a:t>
            </a:r>
            <a:r>
              <a:rPr kumimoji="1" lang="ja-JP" altLang="en-US" sz="2400" dirty="0">
                <a:latin typeface="メイリオ" panose="020B0604030504040204" pitchFamily="50" charset="-128"/>
                <a:ea typeface="メイリオ" panose="020B0604030504040204" pitchFamily="50" charset="-128"/>
              </a:rPr>
              <a:t>鬼</a:t>
            </a:r>
          </a:p>
        </p:txBody>
      </p:sp>
      <p:sp>
        <p:nvSpPr>
          <p:cNvPr id="11" name="正方形/長方形 10">
            <a:extLst>
              <a:ext uri="{FF2B5EF4-FFF2-40B4-BE49-F238E27FC236}">
                <a16:creationId xmlns:a16="http://schemas.microsoft.com/office/drawing/2014/main" id="{B4346A75-2883-45B0-964D-46C8544AEBB9}"/>
              </a:ext>
            </a:extLst>
          </p:cNvPr>
          <p:cNvSpPr/>
          <p:nvPr/>
        </p:nvSpPr>
        <p:spPr>
          <a:xfrm>
            <a:off x="3769485" y="5638800"/>
            <a:ext cx="4043426"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ゲームルール＆操作説明</a:t>
            </a:r>
          </a:p>
        </p:txBody>
      </p:sp>
    </p:spTree>
    <p:extLst>
      <p:ext uri="{BB962C8B-B14F-4D97-AF65-F5344CB8AC3E}">
        <p14:creationId xmlns:p14="http://schemas.microsoft.com/office/powerpoint/2010/main" val="3060931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7B5E15-E090-42B6-909F-CA5035D9FB9B}"/>
              </a:ext>
            </a:extLst>
          </p:cNvPr>
          <p:cNvSpPr>
            <a:spLocks noGrp="1"/>
          </p:cNvSpPr>
          <p:nvPr>
            <p:ph type="title"/>
          </p:nvPr>
        </p:nvSpPr>
        <p:spPr>
          <a:xfrm>
            <a:off x="118642" y="88740"/>
            <a:ext cx="10414321" cy="883534"/>
          </a:xfrm>
        </p:spPr>
        <p:txBody>
          <a:bodyPr/>
          <a:lstStyle/>
          <a:p>
            <a:r>
              <a:rPr lang="ja-JP" altLang="en-US" b="1" dirty="0">
                <a:latin typeface="メイリオ" panose="020B0604030504040204" pitchFamily="50" charset="-128"/>
                <a:ea typeface="メイリオ" panose="020B0604030504040204" pitchFamily="50" charset="-128"/>
              </a:rPr>
              <a:t>プレイ画面イメージ図（キャラクター選択画面）</a:t>
            </a:r>
            <a:endParaRPr kumimoji="1" lang="ja-JP" altLang="en-US" dirty="0"/>
          </a:p>
        </p:txBody>
      </p:sp>
      <p:sp>
        <p:nvSpPr>
          <p:cNvPr id="4" name="四角形: 角を丸くする 3">
            <a:extLst>
              <a:ext uri="{FF2B5EF4-FFF2-40B4-BE49-F238E27FC236}">
                <a16:creationId xmlns:a16="http://schemas.microsoft.com/office/drawing/2014/main" id="{5925B688-F29A-48DA-8A76-8C58CC0C6296}"/>
              </a:ext>
            </a:extLst>
          </p:cNvPr>
          <p:cNvSpPr/>
          <p:nvPr/>
        </p:nvSpPr>
        <p:spPr>
          <a:xfrm>
            <a:off x="-32790" y="833379"/>
            <a:ext cx="12073358" cy="43057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000" dirty="0">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64200315-B473-4BC2-BFFD-94FC503FC1D1}"/>
              </a:ext>
            </a:extLst>
          </p:cNvPr>
          <p:cNvSpPr/>
          <p:nvPr/>
        </p:nvSpPr>
        <p:spPr>
          <a:xfrm>
            <a:off x="1390898" y="1026289"/>
            <a:ext cx="1713053" cy="29515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キャラクター</a:t>
            </a:r>
          </a:p>
        </p:txBody>
      </p:sp>
      <p:sp>
        <p:nvSpPr>
          <p:cNvPr id="6" name="正方形/長方形 5">
            <a:extLst>
              <a:ext uri="{FF2B5EF4-FFF2-40B4-BE49-F238E27FC236}">
                <a16:creationId xmlns:a16="http://schemas.microsoft.com/office/drawing/2014/main" id="{F44CADF4-BC17-4882-87AF-D2D9603EC5F9}"/>
              </a:ext>
            </a:extLst>
          </p:cNvPr>
          <p:cNvSpPr/>
          <p:nvPr/>
        </p:nvSpPr>
        <p:spPr>
          <a:xfrm>
            <a:off x="4290836" y="1026289"/>
            <a:ext cx="1713053" cy="29515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メイリオ" panose="020B0604030504040204" pitchFamily="50" charset="-128"/>
                <a:ea typeface="メイリオ" panose="020B0604030504040204" pitchFamily="50" charset="-128"/>
              </a:rPr>
              <a:t>キャラクター</a:t>
            </a:r>
            <a:endParaRPr kumimoji="1" lang="ja-JP" altLang="en-US"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94EE3EAA-E58C-4858-9B2F-6B9EC5332CCD}"/>
              </a:ext>
            </a:extLst>
          </p:cNvPr>
          <p:cNvSpPr/>
          <p:nvPr/>
        </p:nvSpPr>
        <p:spPr>
          <a:xfrm>
            <a:off x="7091422" y="1026289"/>
            <a:ext cx="1713053" cy="29515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メイリオ" panose="020B0604030504040204" pitchFamily="50" charset="-128"/>
                <a:ea typeface="メイリオ" panose="020B0604030504040204" pitchFamily="50" charset="-128"/>
              </a:rPr>
              <a:t>キャラクター</a:t>
            </a:r>
            <a:endParaRPr kumimoji="1" lang="ja-JP" altLang="en-US" dirty="0">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F56B2CB7-3883-4158-8715-35B891CDDEB5}"/>
              </a:ext>
            </a:extLst>
          </p:cNvPr>
          <p:cNvSpPr/>
          <p:nvPr/>
        </p:nvSpPr>
        <p:spPr>
          <a:xfrm>
            <a:off x="9944575" y="1026289"/>
            <a:ext cx="1713053" cy="29515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メイリオ" panose="020B0604030504040204" pitchFamily="50" charset="-128"/>
                <a:ea typeface="メイリオ" panose="020B0604030504040204" pitchFamily="50" charset="-128"/>
              </a:rPr>
              <a:t>キャラクター</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a:extLst>
              <a:ext uri="{FF2B5EF4-FFF2-40B4-BE49-F238E27FC236}">
                <a16:creationId xmlns:a16="http://schemas.microsoft.com/office/drawing/2014/main" id="{E3645080-EB56-4F8C-9934-D9843F73685B}"/>
              </a:ext>
            </a:extLst>
          </p:cNvPr>
          <p:cNvSpPr/>
          <p:nvPr/>
        </p:nvSpPr>
        <p:spPr>
          <a:xfrm>
            <a:off x="273701" y="1149992"/>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1P</a:t>
            </a:r>
            <a:endParaRPr kumimoji="1" lang="ja-JP" altLang="en-US" sz="2400" dirty="0">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28C82E09-0B6D-4A04-81B2-B084BAF104E5}"/>
              </a:ext>
            </a:extLst>
          </p:cNvPr>
          <p:cNvSpPr/>
          <p:nvPr/>
        </p:nvSpPr>
        <p:spPr>
          <a:xfrm>
            <a:off x="280452" y="1854120"/>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2P</a:t>
            </a:r>
            <a:endParaRPr kumimoji="1" lang="ja-JP" altLang="en-US" sz="2400" dirty="0">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2E59A81D-444B-438A-A2BC-1C5CD5267ABF}"/>
              </a:ext>
            </a:extLst>
          </p:cNvPr>
          <p:cNvSpPr/>
          <p:nvPr/>
        </p:nvSpPr>
        <p:spPr>
          <a:xfrm>
            <a:off x="273701" y="2619254"/>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3P</a:t>
            </a:r>
            <a:endParaRPr kumimoji="1" lang="ja-JP" altLang="en-US" sz="2400" dirty="0">
              <a:latin typeface="メイリオ" panose="020B0604030504040204" pitchFamily="50" charset="-128"/>
              <a:ea typeface="メイリオ" panose="020B0604030504040204" pitchFamily="50" charset="-128"/>
            </a:endParaRPr>
          </a:p>
        </p:txBody>
      </p:sp>
      <p:sp>
        <p:nvSpPr>
          <p:cNvPr id="12" name="正方形/長方形 11">
            <a:extLst>
              <a:ext uri="{FF2B5EF4-FFF2-40B4-BE49-F238E27FC236}">
                <a16:creationId xmlns:a16="http://schemas.microsoft.com/office/drawing/2014/main" id="{5FF56F7D-D98A-4D0C-9362-E535AF827B64}"/>
              </a:ext>
            </a:extLst>
          </p:cNvPr>
          <p:cNvSpPr/>
          <p:nvPr/>
        </p:nvSpPr>
        <p:spPr>
          <a:xfrm>
            <a:off x="280452" y="3323382"/>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4P</a:t>
            </a:r>
            <a:endParaRPr kumimoji="1" lang="ja-JP" altLang="en-US" sz="2400" dirty="0">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615EBD62-3698-459A-814F-B372C8FDCF55}"/>
              </a:ext>
            </a:extLst>
          </p:cNvPr>
          <p:cNvSpPr/>
          <p:nvPr/>
        </p:nvSpPr>
        <p:spPr>
          <a:xfrm>
            <a:off x="3187140" y="1061012"/>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1P</a:t>
            </a:r>
            <a:endParaRPr kumimoji="1" lang="ja-JP" altLang="en-US" sz="2400" dirty="0">
              <a:latin typeface="メイリオ" panose="020B0604030504040204" pitchFamily="50" charset="-128"/>
              <a:ea typeface="メイリオ" panose="020B0604030504040204" pitchFamily="50" charset="-128"/>
            </a:endParaRPr>
          </a:p>
        </p:txBody>
      </p:sp>
      <p:sp>
        <p:nvSpPr>
          <p:cNvPr id="14" name="正方形/長方形 13">
            <a:extLst>
              <a:ext uri="{FF2B5EF4-FFF2-40B4-BE49-F238E27FC236}">
                <a16:creationId xmlns:a16="http://schemas.microsoft.com/office/drawing/2014/main" id="{709C5582-CD3B-4F37-8059-0CE6C9164D79}"/>
              </a:ext>
            </a:extLst>
          </p:cNvPr>
          <p:cNvSpPr/>
          <p:nvPr/>
        </p:nvSpPr>
        <p:spPr>
          <a:xfrm>
            <a:off x="6030651" y="1061012"/>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1P</a:t>
            </a:r>
            <a:endParaRPr kumimoji="1" lang="ja-JP" altLang="en-US" sz="2400" dirty="0">
              <a:latin typeface="メイリオ" panose="020B0604030504040204" pitchFamily="50" charset="-128"/>
              <a:ea typeface="メイリオ" panose="020B0604030504040204" pitchFamily="50" charset="-128"/>
            </a:endParaRPr>
          </a:p>
        </p:txBody>
      </p:sp>
      <p:sp>
        <p:nvSpPr>
          <p:cNvPr id="15" name="正方形/長方形 14">
            <a:extLst>
              <a:ext uri="{FF2B5EF4-FFF2-40B4-BE49-F238E27FC236}">
                <a16:creationId xmlns:a16="http://schemas.microsoft.com/office/drawing/2014/main" id="{283A2E23-B349-44F2-8672-A997E03131A0}"/>
              </a:ext>
            </a:extLst>
          </p:cNvPr>
          <p:cNvSpPr/>
          <p:nvPr/>
        </p:nvSpPr>
        <p:spPr>
          <a:xfrm>
            <a:off x="8858000" y="1095736"/>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1P</a:t>
            </a:r>
            <a:endParaRPr kumimoji="1" lang="ja-JP" altLang="en-US" sz="2400" dirty="0">
              <a:latin typeface="メイリオ" panose="020B0604030504040204" pitchFamily="50" charset="-128"/>
              <a:ea typeface="メイリオ" panose="020B0604030504040204" pitchFamily="50" charset="-128"/>
            </a:endParaRPr>
          </a:p>
        </p:txBody>
      </p:sp>
      <p:sp>
        <p:nvSpPr>
          <p:cNvPr id="16" name="正方形/長方形 15">
            <a:extLst>
              <a:ext uri="{FF2B5EF4-FFF2-40B4-BE49-F238E27FC236}">
                <a16:creationId xmlns:a16="http://schemas.microsoft.com/office/drawing/2014/main" id="{A0C656DD-895B-4EFC-9746-A973AB37EB8E}"/>
              </a:ext>
            </a:extLst>
          </p:cNvPr>
          <p:cNvSpPr/>
          <p:nvPr/>
        </p:nvSpPr>
        <p:spPr>
          <a:xfrm>
            <a:off x="3187140" y="1854120"/>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2P</a:t>
            </a:r>
            <a:endParaRPr kumimoji="1" lang="ja-JP" altLang="en-US" sz="2400" dirty="0">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0F63F8BD-27E1-4EEA-B700-554B77A37E75}"/>
              </a:ext>
            </a:extLst>
          </p:cNvPr>
          <p:cNvSpPr/>
          <p:nvPr/>
        </p:nvSpPr>
        <p:spPr>
          <a:xfrm>
            <a:off x="6030651" y="1854120"/>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2P</a:t>
            </a:r>
            <a:endParaRPr kumimoji="1" lang="ja-JP" altLang="en-US" sz="2400" dirty="0">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474FC8C-DB81-451C-8EC6-FF3AA5AB957E}"/>
              </a:ext>
            </a:extLst>
          </p:cNvPr>
          <p:cNvSpPr/>
          <p:nvPr/>
        </p:nvSpPr>
        <p:spPr>
          <a:xfrm>
            <a:off x="8910567" y="1859787"/>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2P</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FDA3C55E-AEB7-436A-A2E5-A2E6AFBD2C56}"/>
              </a:ext>
            </a:extLst>
          </p:cNvPr>
          <p:cNvSpPr/>
          <p:nvPr/>
        </p:nvSpPr>
        <p:spPr>
          <a:xfrm>
            <a:off x="3203554" y="2647228"/>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3P</a:t>
            </a:r>
            <a:endParaRPr kumimoji="1" lang="ja-JP" altLang="en-US" sz="2400" dirty="0">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578BB5AA-C992-448F-852F-9F4932810423}"/>
              </a:ext>
            </a:extLst>
          </p:cNvPr>
          <p:cNvSpPr/>
          <p:nvPr/>
        </p:nvSpPr>
        <p:spPr>
          <a:xfrm>
            <a:off x="6030651" y="2647228"/>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3P</a:t>
            </a:r>
            <a:endParaRPr kumimoji="1" lang="ja-JP" altLang="en-US" sz="2400" dirty="0">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86A0D96F-DB26-48F4-8066-A19A5ADABB8E}"/>
              </a:ext>
            </a:extLst>
          </p:cNvPr>
          <p:cNvSpPr/>
          <p:nvPr/>
        </p:nvSpPr>
        <p:spPr>
          <a:xfrm>
            <a:off x="8891162" y="2546551"/>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3P</a:t>
            </a:r>
            <a:endParaRPr kumimoji="1" lang="ja-JP" altLang="en-US" sz="2400" dirty="0">
              <a:latin typeface="メイリオ" panose="020B0604030504040204" pitchFamily="50" charset="-128"/>
              <a:ea typeface="メイリオ" panose="020B0604030504040204" pitchFamily="50" charset="-128"/>
            </a:endParaRPr>
          </a:p>
        </p:txBody>
      </p:sp>
      <p:sp>
        <p:nvSpPr>
          <p:cNvPr id="22" name="正方形/長方形 21">
            <a:extLst>
              <a:ext uri="{FF2B5EF4-FFF2-40B4-BE49-F238E27FC236}">
                <a16:creationId xmlns:a16="http://schemas.microsoft.com/office/drawing/2014/main" id="{E3D066CD-BD27-42FE-830B-929141739950}"/>
              </a:ext>
            </a:extLst>
          </p:cNvPr>
          <p:cNvSpPr/>
          <p:nvPr/>
        </p:nvSpPr>
        <p:spPr>
          <a:xfrm>
            <a:off x="3210043" y="3387046"/>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4P</a:t>
            </a:r>
            <a:endParaRPr kumimoji="1" lang="ja-JP" altLang="en-US" sz="2400" dirty="0">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738EB002-8189-4866-BEDA-21CB3C134AC7}"/>
              </a:ext>
            </a:extLst>
          </p:cNvPr>
          <p:cNvSpPr/>
          <p:nvPr/>
        </p:nvSpPr>
        <p:spPr>
          <a:xfrm>
            <a:off x="6030651" y="3323382"/>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4P</a:t>
            </a:r>
            <a:endParaRPr kumimoji="1" lang="ja-JP" altLang="en-US" sz="2400" dirty="0">
              <a:latin typeface="メイリオ" panose="020B0604030504040204" pitchFamily="50" charset="-128"/>
              <a:ea typeface="メイリオ" panose="020B0604030504040204" pitchFamily="50" charset="-128"/>
            </a:endParaRPr>
          </a:p>
        </p:txBody>
      </p:sp>
      <p:sp>
        <p:nvSpPr>
          <p:cNvPr id="24" name="正方形/長方形 23">
            <a:extLst>
              <a:ext uri="{FF2B5EF4-FFF2-40B4-BE49-F238E27FC236}">
                <a16:creationId xmlns:a16="http://schemas.microsoft.com/office/drawing/2014/main" id="{307C4BB4-5556-4C34-9880-42B522220DF8}"/>
              </a:ext>
            </a:extLst>
          </p:cNvPr>
          <p:cNvSpPr/>
          <p:nvPr/>
        </p:nvSpPr>
        <p:spPr>
          <a:xfrm>
            <a:off x="8884284" y="3332545"/>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4P</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988D8CAA-EE58-4F04-B740-D18AB8A8EC3B}"/>
              </a:ext>
            </a:extLst>
          </p:cNvPr>
          <p:cNvSpPr txBox="1"/>
          <p:nvPr/>
        </p:nvSpPr>
        <p:spPr>
          <a:xfrm>
            <a:off x="1413802" y="5464675"/>
            <a:ext cx="8530773" cy="830997"/>
          </a:xfrm>
          <a:prstGeom prst="rect">
            <a:avLst/>
          </a:prstGeom>
          <a:noFill/>
        </p:spPr>
        <p:txBody>
          <a:bodyPr wrap="square" rtlCol="0">
            <a:spAutoFit/>
          </a:bodyPr>
          <a:lstStyle/>
          <a:p>
            <a:r>
              <a:rPr kumimoji="1" lang="en-US" altLang="ja-JP" sz="2400" b="1" dirty="0">
                <a:latin typeface="メイリオ" panose="020B0604030504040204" pitchFamily="50" charset="-128"/>
                <a:ea typeface="メイリオ" panose="020B0604030504040204" pitchFamily="50" charset="-128"/>
              </a:rPr>
              <a:t>4</a:t>
            </a:r>
            <a:r>
              <a:rPr kumimoji="1" lang="ja-JP" altLang="en-US" sz="2400" b="1" dirty="0">
                <a:latin typeface="メイリオ" panose="020B0604030504040204" pitchFamily="50" charset="-128"/>
                <a:ea typeface="メイリオ" panose="020B0604030504040204" pitchFamily="50" charset="-128"/>
              </a:rPr>
              <a:t>人プレイ時を想定。キャラクター画面の左にあるボタンでそのキャラをどのプレイヤーが操作するか決める</a:t>
            </a:r>
          </a:p>
        </p:txBody>
      </p:sp>
      <p:sp>
        <p:nvSpPr>
          <p:cNvPr id="26" name="正方形/長方形 25">
            <a:extLst>
              <a:ext uri="{FF2B5EF4-FFF2-40B4-BE49-F238E27FC236}">
                <a16:creationId xmlns:a16="http://schemas.microsoft.com/office/drawing/2014/main" id="{68D7B876-9D23-45F9-84A4-227809454A19}"/>
              </a:ext>
            </a:extLst>
          </p:cNvPr>
          <p:cNvSpPr/>
          <p:nvPr/>
        </p:nvSpPr>
        <p:spPr>
          <a:xfrm>
            <a:off x="8154362" y="4303349"/>
            <a:ext cx="3159891" cy="56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GAME</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START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04111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6C8D7-F1D9-4BB8-841E-B93FA6577A5D}"/>
              </a:ext>
            </a:extLst>
          </p:cNvPr>
          <p:cNvSpPr>
            <a:spLocks noGrp="1"/>
          </p:cNvSpPr>
          <p:nvPr>
            <p:ph type="title"/>
          </p:nvPr>
        </p:nvSpPr>
        <p:spPr>
          <a:xfrm>
            <a:off x="83918" y="158187"/>
            <a:ext cx="9476772" cy="1068729"/>
          </a:xfrm>
        </p:spPr>
        <p:txBody>
          <a:bodyPr/>
          <a:lstStyle/>
          <a:p>
            <a:r>
              <a:rPr lang="ja-JP" altLang="en-US" b="1" dirty="0">
                <a:latin typeface="メイリオ" panose="020B0604030504040204" pitchFamily="50" charset="-128"/>
                <a:ea typeface="メイリオ" panose="020B0604030504040204" pitchFamily="50" charset="-128"/>
              </a:rPr>
              <a:t>プレイ画面イメージ図（ゲームメイン画面）</a:t>
            </a:r>
            <a:endParaRPr kumimoji="1" lang="ja-JP" altLang="en-US" dirty="0"/>
          </a:p>
        </p:txBody>
      </p:sp>
      <p:sp>
        <p:nvSpPr>
          <p:cNvPr id="4" name="四角形: 角を丸くする 3">
            <a:extLst>
              <a:ext uri="{FF2B5EF4-FFF2-40B4-BE49-F238E27FC236}">
                <a16:creationId xmlns:a16="http://schemas.microsoft.com/office/drawing/2014/main" id="{46524948-C05E-49D8-AD72-AED7F67AEFF7}"/>
              </a:ext>
            </a:extLst>
          </p:cNvPr>
          <p:cNvSpPr/>
          <p:nvPr/>
        </p:nvSpPr>
        <p:spPr>
          <a:xfrm>
            <a:off x="569089" y="1493133"/>
            <a:ext cx="10855124" cy="50099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鬼が近づいてくるとエフェクトを表示するなどして分かりやすくする。</a:t>
            </a:r>
          </a:p>
        </p:txBody>
      </p:sp>
      <p:sp>
        <p:nvSpPr>
          <p:cNvPr id="5" name="テキスト ボックス 4">
            <a:extLst>
              <a:ext uri="{FF2B5EF4-FFF2-40B4-BE49-F238E27FC236}">
                <a16:creationId xmlns:a16="http://schemas.microsoft.com/office/drawing/2014/main" id="{0535982E-CE02-4251-B493-BAF83C357BEB}"/>
              </a:ext>
            </a:extLst>
          </p:cNvPr>
          <p:cNvSpPr txBox="1"/>
          <p:nvPr/>
        </p:nvSpPr>
        <p:spPr>
          <a:xfrm>
            <a:off x="569089" y="996083"/>
            <a:ext cx="11203708"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画面は</a:t>
            </a:r>
            <a:r>
              <a:rPr kumimoji="1" lang="en-US" altLang="ja-JP" sz="2400" dirty="0">
                <a:latin typeface="メイリオ" panose="020B0604030504040204" pitchFamily="50" charset="-128"/>
                <a:ea typeface="メイリオ" panose="020B0604030504040204" pitchFamily="50" charset="-128"/>
              </a:rPr>
              <a:t>FPS</a:t>
            </a:r>
            <a:r>
              <a:rPr kumimoji="1" lang="ja-JP" altLang="en-US" sz="2400" dirty="0">
                <a:latin typeface="メイリオ" panose="020B0604030504040204" pitchFamily="50" charset="-128"/>
                <a:ea typeface="メイリオ" panose="020B0604030504040204" pitchFamily="50" charset="-128"/>
              </a:rPr>
              <a:t>視点を予定　複数人でプレイする場合は画面分割でのプレイを予定</a:t>
            </a:r>
          </a:p>
        </p:txBody>
      </p:sp>
      <p:sp>
        <p:nvSpPr>
          <p:cNvPr id="6" name="楕円 5">
            <a:extLst>
              <a:ext uri="{FF2B5EF4-FFF2-40B4-BE49-F238E27FC236}">
                <a16:creationId xmlns:a16="http://schemas.microsoft.com/office/drawing/2014/main" id="{1D7F0BBE-C982-44C5-8607-122587A3553C}"/>
              </a:ext>
            </a:extLst>
          </p:cNvPr>
          <p:cNvSpPr/>
          <p:nvPr/>
        </p:nvSpPr>
        <p:spPr>
          <a:xfrm>
            <a:off x="1211283" y="1888177"/>
            <a:ext cx="2529444" cy="878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ライフの表示</a:t>
            </a:r>
          </a:p>
        </p:txBody>
      </p:sp>
      <p:sp>
        <p:nvSpPr>
          <p:cNvPr id="7" name="楕円 6">
            <a:extLst>
              <a:ext uri="{FF2B5EF4-FFF2-40B4-BE49-F238E27FC236}">
                <a16:creationId xmlns:a16="http://schemas.microsoft.com/office/drawing/2014/main" id="{89485505-2240-4DCF-9084-BA215CA3914F}"/>
              </a:ext>
            </a:extLst>
          </p:cNvPr>
          <p:cNvSpPr/>
          <p:nvPr/>
        </p:nvSpPr>
        <p:spPr>
          <a:xfrm>
            <a:off x="8526559" y="2064812"/>
            <a:ext cx="2505693" cy="878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入手した鍵の数</a:t>
            </a:r>
          </a:p>
        </p:txBody>
      </p:sp>
      <p:sp>
        <p:nvSpPr>
          <p:cNvPr id="8" name="楕円 7">
            <a:extLst>
              <a:ext uri="{FF2B5EF4-FFF2-40B4-BE49-F238E27FC236}">
                <a16:creationId xmlns:a16="http://schemas.microsoft.com/office/drawing/2014/main" id="{B05CFEDD-936B-4187-B29F-08AD5A154A75}"/>
              </a:ext>
            </a:extLst>
          </p:cNvPr>
          <p:cNvSpPr/>
          <p:nvPr/>
        </p:nvSpPr>
        <p:spPr>
          <a:xfrm>
            <a:off x="8526558" y="4898330"/>
            <a:ext cx="2505694" cy="7481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所持アイテム</a:t>
            </a:r>
          </a:p>
        </p:txBody>
      </p:sp>
    </p:spTree>
    <p:extLst>
      <p:ext uri="{BB962C8B-B14F-4D97-AF65-F5344CB8AC3E}">
        <p14:creationId xmlns:p14="http://schemas.microsoft.com/office/powerpoint/2010/main" val="1043630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楕円 11">
            <a:extLst>
              <a:ext uri="{FF2B5EF4-FFF2-40B4-BE49-F238E27FC236}">
                <a16:creationId xmlns:a16="http://schemas.microsoft.com/office/drawing/2014/main" id="{55EFC175-D4CC-45BB-A904-4CE1474783F6}"/>
              </a:ext>
            </a:extLst>
          </p:cNvPr>
          <p:cNvSpPr/>
          <p:nvPr/>
        </p:nvSpPr>
        <p:spPr>
          <a:xfrm>
            <a:off x="2092077" y="2811799"/>
            <a:ext cx="6668265" cy="32242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視点</a:t>
            </a:r>
          </a:p>
        </p:txBody>
      </p:sp>
      <p:pic>
        <p:nvPicPr>
          <p:cNvPr id="11" name="図 10">
            <a:extLst>
              <a:ext uri="{FF2B5EF4-FFF2-40B4-BE49-F238E27FC236}">
                <a16:creationId xmlns:a16="http://schemas.microsoft.com/office/drawing/2014/main" id="{AE34C65F-49A7-4F06-82B8-FE64A4D537EA}"/>
              </a:ext>
            </a:extLst>
          </p:cNvPr>
          <p:cNvPicPr>
            <a:picLocks noChangeAspect="1"/>
          </p:cNvPicPr>
          <p:nvPr/>
        </p:nvPicPr>
        <p:blipFill>
          <a:blip r:embed="rId2"/>
          <a:stretch>
            <a:fillRect/>
          </a:stretch>
        </p:blipFill>
        <p:spPr>
          <a:xfrm>
            <a:off x="2019000" y="2670313"/>
            <a:ext cx="6814417" cy="3833110"/>
          </a:xfrm>
          <a:prstGeom prst="rect">
            <a:avLst/>
          </a:prstGeom>
        </p:spPr>
      </p:pic>
      <p:sp>
        <p:nvSpPr>
          <p:cNvPr id="2" name="タイトル 1">
            <a:extLst>
              <a:ext uri="{FF2B5EF4-FFF2-40B4-BE49-F238E27FC236}">
                <a16:creationId xmlns:a16="http://schemas.microsoft.com/office/drawing/2014/main" id="{132EB572-8C3F-4338-9182-F1E85C180256}"/>
              </a:ext>
            </a:extLst>
          </p:cNvPr>
          <p:cNvSpPr>
            <a:spLocks noGrp="1"/>
          </p:cNvSpPr>
          <p:nvPr>
            <p:ph type="title"/>
          </p:nvPr>
        </p:nvSpPr>
        <p:spPr>
          <a:xfrm>
            <a:off x="42722" y="146612"/>
            <a:ext cx="9488345" cy="617316"/>
          </a:xfrm>
        </p:spPr>
        <p:txBody>
          <a:bodyPr>
            <a:normAutofit fontScale="90000"/>
          </a:bodyPr>
          <a:lstStyle/>
          <a:p>
            <a:r>
              <a:rPr lang="ja-JP" altLang="en-US" b="1" dirty="0">
                <a:latin typeface="メイリオ" panose="020B0604030504040204" pitchFamily="50" charset="-128"/>
                <a:ea typeface="メイリオ" panose="020B0604030504040204" pitchFamily="50" charset="-128"/>
              </a:rPr>
              <a:t>プレイ画面イメージ図（ゲームメイン画面）</a:t>
            </a:r>
            <a:endParaRPr kumimoji="1" lang="ja-JP" altLang="en-US" dirty="0"/>
          </a:p>
        </p:txBody>
      </p:sp>
      <p:sp>
        <p:nvSpPr>
          <p:cNvPr id="4" name="テキスト ボックス 3">
            <a:extLst>
              <a:ext uri="{FF2B5EF4-FFF2-40B4-BE49-F238E27FC236}">
                <a16:creationId xmlns:a16="http://schemas.microsoft.com/office/drawing/2014/main" id="{ADBE13D8-9DA1-4D05-8E6F-2E2EC331ECE8}"/>
              </a:ext>
            </a:extLst>
          </p:cNvPr>
          <p:cNvSpPr txBox="1"/>
          <p:nvPr/>
        </p:nvSpPr>
        <p:spPr>
          <a:xfrm>
            <a:off x="2885225" y="821952"/>
            <a:ext cx="5109091"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鬼が近づいできたときのイメージ案</a:t>
            </a:r>
          </a:p>
        </p:txBody>
      </p:sp>
      <p:sp>
        <p:nvSpPr>
          <p:cNvPr id="7" name="テキスト ボックス 6">
            <a:extLst>
              <a:ext uri="{FF2B5EF4-FFF2-40B4-BE49-F238E27FC236}">
                <a16:creationId xmlns:a16="http://schemas.microsoft.com/office/drawing/2014/main" id="{35F7C5C8-C8AD-4413-93A7-AB24DFD80516}"/>
              </a:ext>
            </a:extLst>
          </p:cNvPr>
          <p:cNvSpPr txBox="1"/>
          <p:nvPr/>
        </p:nvSpPr>
        <p:spPr>
          <a:xfrm>
            <a:off x="167512" y="1494561"/>
            <a:ext cx="5109091" cy="830997"/>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画面の周囲りが鬼が近づくにつれ、</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縁が赤などに染まっていくイメージ</a:t>
            </a:r>
            <a:endParaRPr kumimoji="1" lang="en-US" altLang="ja-JP"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F20A254F-A1FF-4B6D-82ED-E2E105759C1A}"/>
              </a:ext>
            </a:extLst>
          </p:cNvPr>
          <p:cNvSpPr txBox="1"/>
          <p:nvPr/>
        </p:nvSpPr>
        <p:spPr>
          <a:xfrm>
            <a:off x="5802044" y="1376800"/>
            <a:ext cx="4384544" cy="1200329"/>
          </a:xfrm>
          <a:prstGeom prst="rect">
            <a:avLst/>
          </a:prstGeom>
          <a:noFill/>
        </p:spPr>
        <p:txBody>
          <a:bodyPr wrap="square" rtlCol="0">
            <a:spAutoFit/>
          </a:bodyPr>
          <a:lstStyle/>
          <a:p>
            <a:pPr algn="ctr"/>
            <a:r>
              <a:rPr kumimoji="1" lang="ja-JP" altLang="en-US" sz="2400" dirty="0">
                <a:latin typeface="メイリオ" panose="020B0604030504040204" pitchFamily="50" charset="-128"/>
                <a:ea typeface="メイリオ" panose="020B0604030504040204" pitchFamily="50" charset="-128"/>
              </a:rPr>
              <a:t>大まかなイメージ図</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（サイト：ニコニ・コモンの</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作者ポクテイラスト（使用）</a:t>
            </a:r>
          </a:p>
        </p:txBody>
      </p:sp>
    </p:spTree>
    <p:extLst>
      <p:ext uri="{BB962C8B-B14F-4D97-AF65-F5344CB8AC3E}">
        <p14:creationId xmlns:p14="http://schemas.microsoft.com/office/powerpoint/2010/main" val="3351916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5821E1-BDDC-40D9-8EEF-52A872D9F28E}"/>
              </a:ext>
            </a:extLst>
          </p:cNvPr>
          <p:cNvSpPr>
            <a:spLocks noGrp="1"/>
          </p:cNvSpPr>
          <p:nvPr>
            <p:ph type="title"/>
          </p:nvPr>
        </p:nvSpPr>
        <p:spPr>
          <a:xfrm>
            <a:off x="95494" y="169762"/>
            <a:ext cx="8504498" cy="663615"/>
          </a:xfrm>
        </p:spPr>
        <p:txBody>
          <a:bodyPr/>
          <a:lstStyle/>
          <a:p>
            <a:r>
              <a:rPr lang="ja-JP" altLang="en-US" b="1" dirty="0">
                <a:latin typeface="メイリオ" panose="020B0604030504040204" pitchFamily="50" charset="-128"/>
                <a:ea typeface="メイリオ" panose="020B0604030504040204" pitchFamily="50" charset="-128"/>
              </a:rPr>
              <a:t>プレイ画面イメージ図（リザルト画面）</a:t>
            </a:r>
            <a:endParaRPr kumimoji="1" lang="ja-JP" altLang="en-US" dirty="0"/>
          </a:p>
        </p:txBody>
      </p:sp>
      <p:sp>
        <p:nvSpPr>
          <p:cNvPr id="4" name="四角形: 角を丸くする 3">
            <a:extLst>
              <a:ext uri="{FF2B5EF4-FFF2-40B4-BE49-F238E27FC236}">
                <a16:creationId xmlns:a16="http://schemas.microsoft.com/office/drawing/2014/main" id="{665479CD-7A31-41D2-9C0E-707DC0E7AC89}"/>
              </a:ext>
            </a:extLst>
          </p:cNvPr>
          <p:cNvSpPr/>
          <p:nvPr/>
        </p:nvSpPr>
        <p:spPr>
          <a:xfrm>
            <a:off x="416688" y="1041721"/>
            <a:ext cx="10984376" cy="54401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リザルト結果</a:t>
            </a:r>
          </a:p>
        </p:txBody>
      </p:sp>
      <p:sp>
        <p:nvSpPr>
          <p:cNvPr id="5" name="正方形/長方形 4">
            <a:extLst>
              <a:ext uri="{FF2B5EF4-FFF2-40B4-BE49-F238E27FC236}">
                <a16:creationId xmlns:a16="http://schemas.microsoft.com/office/drawing/2014/main" id="{F2A21B7E-445C-43B3-879D-F63F4C22C933}"/>
              </a:ext>
            </a:extLst>
          </p:cNvPr>
          <p:cNvSpPr/>
          <p:nvPr/>
        </p:nvSpPr>
        <p:spPr>
          <a:xfrm>
            <a:off x="1093805" y="5379795"/>
            <a:ext cx="3159891" cy="56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タイトル</a:t>
            </a:r>
          </a:p>
        </p:txBody>
      </p:sp>
      <p:sp>
        <p:nvSpPr>
          <p:cNvPr id="6" name="正方形/長方形 5">
            <a:extLst>
              <a:ext uri="{FF2B5EF4-FFF2-40B4-BE49-F238E27FC236}">
                <a16:creationId xmlns:a16="http://schemas.microsoft.com/office/drawing/2014/main" id="{68950CF9-FCD5-4237-897C-D610707E83F8}"/>
              </a:ext>
            </a:extLst>
          </p:cNvPr>
          <p:cNvSpPr/>
          <p:nvPr/>
        </p:nvSpPr>
        <p:spPr>
          <a:xfrm>
            <a:off x="7320985" y="5379795"/>
            <a:ext cx="3159891" cy="56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プレイ人数選択画面</a:t>
            </a:r>
          </a:p>
        </p:txBody>
      </p:sp>
    </p:spTree>
    <p:extLst>
      <p:ext uri="{BB962C8B-B14F-4D97-AF65-F5344CB8AC3E}">
        <p14:creationId xmlns:p14="http://schemas.microsoft.com/office/powerpoint/2010/main" val="596664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68F1D2-39AF-498B-9E62-67BBFD2B852C}"/>
              </a:ext>
            </a:extLst>
          </p:cNvPr>
          <p:cNvSpPr>
            <a:spLocks noGrp="1"/>
          </p:cNvSpPr>
          <p:nvPr>
            <p:ph type="title"/>
          </p:nvPr>
        </p:nvSpPr>
        <p:spPr>
          <a:xfrm>
            <a:off x="115748" y="903078"/>
            <a:ext cx="11783028" cy="4444426"/>
          </a:xfrm>
        </p:spPr>
        <p:txBody>
          <a:bodyPr>
            <a:normAutofit fontScale="90000"/>
          </a:bodyPr>
          <a:lstStyle/>
          <a:p>
            <a:r>
              <a:rPr kumimoji="1" lang="ja-JP" altLang="en-US" sz="3100" dirty="0">
                <a:latin typeface="メイリオ" panose="020B0604030504040204" pitchFamily="50" charset="-128"/>
                <a:ea typeface="メイリオ" panose="020B0604030504040204" pitchFamily="50" charset="-128"/>
              </a:rPr>
              <a:t>作成者</a:t>
            </a:r>
            <a:br>
              <a:rPr kumimoji="1" lang="en-US" altLang="ja-JP" sz="3100" dirty="0">
                <a:latin typeface="メイリオ" panose="020B0604030504040204" pitchFamily="50" charset="-128"/>
                <a:ea typeface="メイリオ" panose="020B0604030504040204" pitchFamily="50" charset="-128"/>
              </a:rPr>
            </a:br>
            <a:r>
              <a:rPr kumimoji="1" lang="ja-JP" altLang="en-US" sz="3100" dirty="0">
                <a:latin typeface="メイリオ" panose="020B0604030504040204" pitchFamily="50" charset="-128"/>
                <a:ea typeface="メイリオ" panose="020B0604030504040204" pitchFamily="50" charset="-128"/>
              </a:rPr>
              <a:t>　ゲームクリエータ専攻科４年：馬場　修平</a:t>
            </a:r>
            <a:br>
              <a:rPr kumimoji="1" lang="en-US" altLang="ja-JP" sz="3100" dirty="0">
                <a:latin typeface="メイリオ" panose="020B0604030504040204" pitchFamily="50" charset="-128"/>
                <a:ea typeface="メイリオ" panose="020B0604030504040204" pitchFamily="50" charset="-128"/>
              </a:rPr>
            </a:br>
            <a:r>
              <a:rPr kumimoji="1" lang="ja-JP" altLang="en-US" sz="3100" dirty="0">
                <a:latin typeface="メイリオ" panose="020B0604030504040204" pitchFamily="50" charset="-128"/>
                <a:ea typeface="メイリオ" panose="020B0604030504040204" pitchFamily="50" charset="-128"/>
              </a:rPr>
              <a:t>　ゲームクリエータ専攻科４年：吉住　達</a:t>
            </a:r>
            <a:br>
              <a:rPr kumimoji="1" lang="en-US" altLang="ja-JP" sz="3100" dirty="0">
                <a:latin typeface="メイリオ" panose="020B0604030504040204" pitchFamily="50" charset="-128"/>
                <a:ea typeface="メイリオ" panose="020B0604030504040204" pitchFamily="50" charset="-128"/>
              </a:rPr>
            </a:br>
            <a:br>
              <a:rPr kumimoji="1" lang="en-US" altLang="ja-JP" sz="3100" dirty="0">
                <a:latin typeface="メイリオ" panose="020B0604030504040204" pitchFamily="50" charset="-128"/>
                <a:ea typeface="メイリオ" panose="020B0604030504040204" pitchFamily="50" charset="-128"/>
              </a:rPr>
            </a:br>
            <a:r>
              <a:rPr kumimoji="1" lang="ja-JP" altLang="en-US" sz="3100" dirty="0">
                <a:latin typeface="メイリオ" panose="020B0604030504040204" pitchFamily="50" charset="-128"/>
                <a:ea typeface="メイリオ" panose="020B0604030504040204" pitchFamily="50" charset="-128"/>
              </a:rPr>
              <a:t>ジャンル</a:t>
            </a:r>
            <a:r>
              <a:rPr lang="ja-JP" altLang="en-US" sz="3100" dirty="0">
                <a:latin typeface="メイリオ" panose="020B0604030504040204" pitchFamily="50" charset="-128"/>
                <a:ea typeface="メイリオ" panose="020B0604030504040204" pitchFamily="50" charset="-128"/>
              </a:rPr>
              <a:t>　　　　　　　</a:t>
            </a:r>
            <a:r>
              <a:rPr kumimoji="1" lang="ja-JP" altLang="en-US" sz="3100" dirty="0">
                <a:latin typeface="メイリオ" panose="020B0604030504040204" pitchFamily="50" charset="-128"/>
                <a:ea typeface="メイリオ" panose="020B0604030504040204" pitchFamily="50" charset="-128"/>
              </a:rPr>
              <a:t>鬼ごっこアクション</a:t>
            </a:r>
            <a:br>
              <a:rPr kumimoji="1" lang="en-US" altLang="ja-JP" sz="3100" dirty="0">
                <a:latin typeface="メイリオ" panose="020B0604030504040204" pitchFamily="50" charset="-128"/>
                <a:ea typeface="メイリオ" panose="020B0604030504040204" pitchFamily="50" charset="-128"/>
              </a:rPr>
            </a:br>
            <a:r>
              <a:rPr kumimoji="1" lang="ja-JP" altLang="en-US" sz="3100" dirty="0">
                <a:latin typeface="メイリオ" panose="020B0604030504040204" pitchFamily="50" charset="-128"/>
                <a:ea typeface="メイリオ" panose="020B0604030504040204" pitchFamily="50" charset="-128"/>
              </a:rPr>
              <a:t>プラットフォーム</a:t>
            </a:r>
            <a:r>
              <a:rPr lang="ja-JP" altLang="en-US" sz="3100" dirty="0">
                <a:latin typeface="メイリオ" panose="020B0604030504040204" pitchFamily="50" charset="-128"/>
                <a:ea typeface="メイリオ" panose="020B0604030504040204" pitchFamily="50" charset="-128"/>
              </a:rPr>
              <a:t>　　　</a:t>
            </a:r>
            <a:r>
              <a:rPr kumimoji="1" lang="en-US" altLang="ja-JP" sz="3100" dirty="0">
                <a:latin typeface="メイリオ" panose="020B0604030504040204" pitchFamily="50" charset="-128"/>
                <a:ea typeface="メイリオ" panose="020B0604030504040204" pitchFamily="50" charset="-128"/>
              </a:rPr>
              <a:t>PC</a:t>
            </a:r>
            <a:br>
              <a:rPr kumimoji="1" lang="en-US" altLang="ja-JP" sz="3100" dirty="0">
                <a:latin typeface="メイリオ" panose="020B0604030504040204" pitchFamily="50" charset="-128"/>
                <a:ea typeface="メイリオ" panose="020B0604030504040204" pitchFamily="50" charset="-128"/>
              </a:rPr>
            </a:br>
            <a:r>
              <a:rPr kumimoji="1" lang="ja-JP" altLang="en-US" sz="3100" dirty="0">
                <a:latin typeface="メイリオ" panose="020B0604030504040204" pitchFamily="50" charset="-128"/>
                <a:ea typeface="メイリオ" panose="020B0604030504040204" pitchFamily="50" charset="-128"/>
              </a:rPr>
              <a:t>ターゲット                 １０代～</a:t>
            </a:r>
            <a:r>
              <a:rPr kumimoji="1" lang="en-US" altLang="ja-JP" sz="3100" dirty="0">
                <a:latin typeface="メイリオ" panose="020B0604030504040204" pitchFamily="50" charset="-128"/>
                <a:ea typeface="メイリオ" panose="020B0604030504040204" pitchFamily="50" charset="-128"/>
              </a:rPr>
              <a:t>30</a:t>
            </a:r>
            <a:r>
              <a:rPr kumimoji="1" lang="ja-JP" altLang="en-US" sz="3100" dirty="0">
                <a:latin typeface="メイリオ" panose="020B0604030504040204" pitchFamily="50" charset="-128"/>
                <a:ea typeface="メイリオ" panose="020B0604030504040204" pitchFamily="50" charset="-128"/>
              </a:rPr>
              <a:t>代を想定</a:t>
            </a:r>
            <a:br>
              <a:rPr kumimoji="1" lang="en-US" altLang="ja-JP" sz="3100" dirty="0">
                <a:latin typeface="メイリオ" panose="020B0604030504040204" pitchFamily="50" charset="-128"/>
                <a:ea typeface="メイリオ" panose="020B0604030504040204" pitchFamily="50" charset="-128"/>
              </a:rPr>
            </a:br>
            <a:r>
              <a:rPr kumimoji="1" lang="ja-JP" altLang="en-US" sz="3100" dirty="0">
                <a:latin typeface="メイリオ" panose="020B0604030504040204" pitchFamily="50" charset="-128"/>
                <a:ea typeface="メイリオ" panose="020B0604030504040204" pitchFamily="50" charset="-128"/>
              </a:rPr>
              <a:t>制作</a:t>
            </a:r>
            <a:r>
              <a:rPr lang="en-US" altLang="ja-JP" sz="3100" dirty="0">
                <a:latin typeface="メイリオ" panose="020B0604030504040204" pitchFamily="50" charset="-128"/>
                <a:ea typeface="メイリオ" panose="020B0604030504040204" pitchFamily="50" charset="-128"/>
              </a:rPr>
              <a:t>							  Unreal engin4</a:t>
            </a:r>
            <a:r>
              <a:rPr kumimoji="1" lang="ja-JP" altLang="en-US" sz="3100" dirty="0">
                <a:latin typeface="メイリオ" panose="020B0604030504040204" pitchFamily="50" charset="-128"/>
                <a:ea typeface="メイリオ" panose="020B0604030504040204" pitchFamily="50" charset="-128"/>
              </a:rPr>
              <a:t>を予定</a:t>
            </a:r>
            <a:br>
              <a:rPr kumimoji="1" lang="en-US" altLang="ja-JP" sz="3100" dirty="0">
                <a:latin typeface="メイリオ" panose="020B0604030504040204" pitchFamily="50" charset="-128"/>
                <a:ea typeface="メイリオ" panose="020B0604030504040204" pitchFamily="50" charset="-128"/>
              </a:rPr>
            </a:br>
            <a:br>
              <a:rPr kumimoji="1" lang="en-US" altLang="ja-JP" sz="2800" dirty="0">
                <a:latin typeface="メイリオ" panose="020B0604030504040204" pitchFamily="50" charset="-128"/>
                <a:ea typeface="メイリオ" panose="020B0604030504040204" pitchFamily="50" charset="-128"/>
              </a:rPr>
            </a:br>
            <a:endParaRPr kumimoji="1" lang="ja-JP" altLang="en-US" sz="28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603C7CE-9A71-4A01-8714-2DCC78EEDB44}"/>
              </a:ext>
            </a:extLst>
          </p:cNvPr>
          <p:cNvSpPr txBox="1"/>
          <p:nvPr/>
        </p:nvSpPr>
        <p:spPr>
          <a:xfrm>
            <a:off x="115747" y="208344"/>
            <a:ext cx="2236510"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ゲーム概要</a:t>
            </a:r>
          </a:p>
        </p:txBody>
      </p:sp>
    </p:spTree>
    <p:extLst>
      <p:ext uri="{BB962C8B-B14F-4D97-AF65-F5344CB8AC3E}">
        <p14:creationId xmlns:p14="http://schemas.microsoft.com/office/powerpoint/2010/main" val="1739775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D4A66D-0A18-4908-8FB2-BB922DC9B131}"/>
              </a:ext>
            </a:extLst>
          </p:cNvPr>
          <p:cNvSpPr>
            <a:spLocks noGrp="1"/>
          </p:cNvSpPr>
          <p:nvPr>
            <p:ph type="title"/>
          </p:nvPr>
        </p:nvSpPr>
        <p:spPr>
          <a:xfrm>
            <a:off x="141791" y="100314"/>
            <a:ext cx="7381753" cy="733063"/>
          </a:xfrm>
        </p:spPr>
        <p:txBody>
          <a:bodyPr>
            <a:normAutofit/>
          </a:bodyPr>
          <a:lstStyle/>
          <a:p>
            <a:r>
              <a:rPr kumimoji="1" lang="ja-JP" altLang="en-US" sz="2800" b="1" dirty="0">
                <a:latin typeface="メイリオ" panose="020B0604030504040204" pitchFamily="50" charset="-128"/>
                <a:ea typeface="メイリオ" panose="020B0604030504040204" pitchFamily="50" charset="-128"/>
              </a:rPr>
              <a:t>操作キャラクター案（変更の可能性あり）</a:t>
            </a:r>
          </a:p>
        </p:txBody>
      </p:sp>
      <p:sp>
        <p:nvSpPr>
          <p:cNvPr id="4" name="テキスト ボックス 3">
            <a:extLst>
              <a:ext uri="{FF2B5EF4-FFF2-40B4-BE49-F238E27FC236}">
                <a16:creationId xmlns:a16="http://schemas.microsoft.com/office/drawing/2014/main" id="{03D9F19E-08FE-4B4A-8230-4F2354C4E5EE}"/>
              </a:ext>
            </a:extLst>
          </p:cNvPr>
          <p:cNvSpPr txBox="1"/>
          <p:nvPr/>
        </p:nvSpPr>
        <p:spPr>
          <a:xfrm>
            <a:off x="439838" y="842924"/>
            <a:ext cx="1273215" cy="707886"/>
          </a:xfrm>
          <a:prstGeom prst="rect">
            <a:avLst/>
          </a:prstGeom>
          <a:noFill/>
        </p:spPr>
        <p:txBody>
          <a:bodyPr wrap="square" rtlCol="0">
            <a:spAutoFit/>
          </a:bodyPr>
          <a:lstStyle/>
          <a:p>
            <a:r>
              <a:rPr kumimoji="1" lang="ja-JP" altLang="en-US" sz="4000" dirty="0">
                <a:latin typeface="HGS行書体" panose="03000600000000000000" pitchFamily="66" charset="-128"/>
                <a:ea typeface="HGS行書体" panose="03000600000000000000" pitchFamily="66" charset="-128"/>
              </a:rPr>
              <a:t>武士</a:t>
            </a:r>
          </a:p>
        </p:txBody>
      </p:sp>
      <p:pic>
        <p:nvPicPr>
          <p:cNvPr id="6" name="図 5">
            <a:extLst>
              <a:ext uri="{FF2B5EF4-FFF2-40B4-BE49-F238E27FC236}">
                <a16:creationId xmlns:a16="http://schemas.microsoft.com/office/drawing/2014/main" id="{54F6E491-4FB5-4785-9160-184B29EFC71B}"/>
              </a:ext>
            </a:extLst>
          </p:cNvPr>
          <p:cNvPicPr>
            <a:picLocks noChangeAspect="1"/>
          </p:cNvPicPr>
          <p:nvPr/>
        </p:nvPicPr>
        <p:blipFill>
          <a:blip r:embed="rId2"/>
          <a:stretch>
            <a:fillRect/>
          </a:stretch>
        </p:blipFill>
        <p:spPr>
          <a:xfrm>
            <a:off x="823008" y="1447921"/>
            <a:ext cx="3028950" cy="4286250"/>
          </a:xfrm>
          <a:prstGeom prst="rect">
            <a:avLst/>
          </a:prstGeom>
        </p:spPr>
      </p:pic>
      <p:sp>
        <p:nvSpPr>
          <p:cNvPr id="7" name="テキスト ボックス 6">
            <a:extLst>
              <a:ext uri="{FF2B5EF4-FFF2-40B4-BE49-F238E27FC236}">
                <a16:creationId xmlns:a16="http://schemas.microsoft.com/office/drawing/2014/main" id="{9C796ED4-0CC1-45C4-B19F-16A5BBFAABA0}"/>
              </a:ext>
            </a:extLst>
          </p:cNvPr>
          <p:cNvSpPr txBox="1"/>
          <p:nvPr/>
        </p:nvSpPr>
        <p:spPr>
          <a:xfrm>
            <a:off x="3569649" y="2667716"/>
            <a:ext cx="8069838" cy="1846659"/>
          </a:xfrm>
          <a:prstGeom prst="rect">
            <a:avLst/>
          </a:prstGeom>
          <a:noFill/>
        </p:spPr>
        <p:txBody>
          <a:bodyPr wrap="none" rtlCol="0">
            <a:spAutoFit/>
          </a:bodyPr>
          <a:lstStyle/>
          <a:p>
            <a:pPr algn="ctr"/>
            <a:r>
              <a:rPr kumimoji="1" lang="ja-JP" altLang="en-US" sz="2400" dirty="0">
                <a:latin typeface="メイリオ" panose="020B0604030504040204" pitchFamily="50" charset="-128"/>
                <a:ea typeface="メイリオ" panose="020B0604030504040204" pitchFamily="50" charset="-128"/>
              </a:rPr>
              <a:t>キャラクター特徴</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（ゲームバランスなどにより変更の可能性あり）</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・動きが他のキャラクターに比べ少し遅い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度だけ刀で鬼の動きを妨害（数病動きを止めるなど）</a:t>
            </a:r>
            <a:endParaRPr kumimoji="1" lang="en-US" altLang="ja-JP" sz="2400" dirty="0">
              <a:latin typeface="メイリオ" panose="020B0604030504040204" pitchFamily="50" charset="-128"/>
              <a:ea typeface="メイリオ" panose="020B0604030504040204" pitchFamily="50" charset="-128"/>
            </a:endParaRPr>
          </a:p>
          <a:p>
            <a:endParaRPr kumimoji="1" lang="ja-JP" altLang="en-US" dirty="0"/>
          </a:p>
        </p:txBody>
      </p:sp>
    </p:spTree>
    <p:extLst>
      <p:ext uri="{BB962C8B-B14F-4D97-AF65-F5344CB8AC3E}">
        <p14:creationId xmlns:p14="http://schemas.microsoft.com/office/powerpoint/2010/main" val="4240400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377C36-9656-42F7-9870-09105AB2AFF4}"/>
              </a:ext>
            </a:extLst>
          </p:cNvPr>
          <p:cNvSpPr>
            <a:spLocks noGrp="1"/>
          </p:cNvSpPr>
          <p:nvPr>
            <p:ph type="title"/>
          </p:nvPr>
        </p:nvSpPr>
        <p:spPr>
          <a:xfrm>
            <a:off x="175162" y="110837"/>
            <a:ext cx="9063841" cy="732312"/>
          </a:xfrm>
        </p:spPr>
        <p:txBody>
          <a:bodyPr>
            <a:normAutofit/>
          </a:bodyPr>
          <a:lstStyle/>
          <a:p>
            <a:r>
              <a:rPr lang="ja-JP" altLang="en-US" sz="2800" b="1" dirty="0">
                <a:latin typeface="メイリオ" panose="020B0604030504040204" pitchFamily="50" charset="-128"/>
                <a:ea typeface="メイリオ" panose="020B0604030504040204" pitchFamily="50" charset="-128"/>
              </a:rPr>
              <a:t>操作キャラクター案（変更の可能性あり）</a:t>
            </a:r>
            <a:endParaRPr kumimoji="1" lang="ja-JP" altLang="en-US" sz="2800" dirty="0"/>
          </a:p>
        </p:txBody>
      </p:sp>
      <p:sp>
        <p:nvSpPr>
          <p:cNvPr id="4" name="正方形/長方形 3">
            <a:extLst>
              <a:ext uri="{FF2B5EF4-FFF2-40B4-BE49-F238E27FC236}">
                <a16:creationId xmlns:a16="http://schemas.microsoft.com/office/drawing/2014/main" id="{7D0CA107-67E3-4F2B-AFB3-3CA7DF227479}"/>
              </a:ext>
            </a:extLst>
          </p:cNvPr>
          <p:cNvSpPr/>
          <p:nvPr/>
        </p:nvSpPr>
        <p:spPr>
          <a:xfrm>
            <a:off x="440813" y="1094900"/>
            <a:ext cx="1723549" cy="707886"/>
          </a:xfrm>
          <a:prstGeom prst="rect">
            <a:avLst/>
          </a:prstGeom>
        </p:spPr>
        <p:txBody>
          <a:bodyPr wrap="none">
            <a:spAutoFit/>
          </a:bodyPr>
          <a:lstStyle/>
          <a:p>
            <a:r>
              <a:rPr kumimoji="1" lang="ja-JP" altLang="en-US" sz="4000" dirty="0">
                <a:latin typeface="HGS行書体" panose="03000600000000000000" pitchFamily="66" charset="-128"/>
                <a:ea typeface="HGS行書体" panose="03000600000000000000" pitchFamily="66" charset="-128"/>
              </a:rPr>
              <a:t>陰陽師</a:t>
            </a:r>
          </a:p>
        </p:txBody>
      </p:sp>
      <p:pic>
        <p:nvPicPr>
          <p:cNvPr id="6" name="図 5">
            <a:extLst>
              <a:ext uri="{FF2B5EF4-FFF2-40B4-BE49-F238E27FC236}">
                <a16:creationId xmlns:a16="http://schemas.microsoft.com/office/drawing/2014/main" id="{F550B970-C306-4C2C-A955-CFFED7E368D5}"/>
              </a:ext>
            </a:extLst>
          </p:cNvPr>
          <p:cNvPicPr>
            <a:picLocks noChangeAspect="1"/>
          </p:cNvPicPr>
          <p:nvPr/>
        </p:nvPicPr>
        <p:blipFill>
          <a:blip r:embed="rId2"/>
          <a:stretch>
            <a:fillRect/>
          </a:stretch>
        </p:blipFill>
        <p:spPr>
          <a:xfrm>
            <a:off x="681872" y="1802786"/>
            <a:ext cx="3381375" cy="3810000"/>
          </a:xfrm>
          <a:prstGeom prst="rect">
            <a:avLst/>
          </a:prstGeom>
        </p:spPr>
      </p:pic>
      <p:sp>
        <p:nvSpPr>
          <p:cNvPr id="7" name="正方形/長方形 6">
            <a:extLst>
              <a:ext uri="{FF2B5EF4-FFF2-40B4-BE49-F238E27FC236}">
                <a16:creationId xmlns:a16="http://schemas.microsoft.com/office/drawing/2014/main" id="{69807860-147A-44D3-89B1-C0AC0776A55C}"/>
              </a:ext>
            </a:extLst>
          </p:cNvPr>
          <p:cNvSpPr/>
          <p:nvPr/>
        </p:nvSpPr>
        <p:spPr>
          <a:xfrm>
            <a:off x="4304306" y="2460033"/>
            <a:ext cx="6981010" cy="1938992"/>
          </a:xfrm>
          <a:prstGeom prst="rect">
            <a:avLst/>
          </a:prstGeom>
        </p:spPr>
        <p:txBody>
          <a:bodyPr wrap="square">
            <a:spAutoFit/>
          </a:bodyPr>
          <a:lstStyle/>
          <a:p>
            <a:pPr algn="ctr"/>
            <a:r>
              <a:rPr kumimoji="1" lang="ja-JP" altLang="en-US" sz="2400" dirty="0">
                <a:latin typeface="メイリオ" panose="020B0604030504040204" pitchFamily="50" charset="-128"/>
                <a:ea typeface="メイリオ" panose="020B0604030504040204" pitchFamily="50" charset="-128"/>
              </a:rPr>
              <a:t>キャラクター特徴</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（ゲームバランスなどにより変更の可能性あり）</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・アイテムを使用することで身を守る（一定確率で鬼の攻撃を無効化するなど）</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20019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163B3D-018A-4E47-89B1-251A0C1E7E5C}"/>
              </a:ext>
            </a:extLst>
          </p:cNvPr>
          <p:cNvSpPr>
            <a:spLocks noGrp="1"/>
          </p:cNvSpPr>
          <p:nvPr>
            <p:ph type="title"/>
          </p:nvPr>
        </p:nvSpPr>
        <p:spPr>
          <a:xfrm>
            <a:off x="95492" y="146613"/>
            <a:ext cx="7034513" cy="559443"/>
          </a:xfrm>
        </p:spPr>
        <p:txBody>
          <a:bodyPr>
            <a:normAutofit/>
          </a:bodyPr>
          <a:lstStyle/>
          <a:p>
            <a:r>
              <a:rPr lang="ja-JP" altLang="en-US" sz="2800" b="1" dirty="0">
                <a:latin typeface="メイリオ" panose="020B0604030504040204" pitchFamily="50" charset="-128"/>
                <a:ea typeface="メイリオ" panose="020B0604030504040204" pitchFamily="50" charset="-128"/>
              </a:rPr>
              <a:t>操作キャラクター案（変更の可能性あり）</a:t>
            </a:r>
            <a:endParaRPr kumimoji="1" lang="ja-JP" altLang="en-US" sz="2800" dirty="0"/>
          </a:p>
        </p:txBody>
      </p:sp>
      <p:sp>
        <p:nvSpPr>
          <p:cNvPr id="4" name="正方形/長方形 3">
            <a:extLst>
              <a:ext uri="{FF2B5EF4-FFF2-40B4-BE49-F238E27FC236}">
                <a16:creationId xmlns:a16="http://schemas.microsoft.com/office/drawing/2014/main" id="{B1AAD650-FEEA-434C-B8DB-A3B51D46793C}"/>
              </a:ext>
            </a:extLst>
          </p:cNvPr>
          <p:cNvSpPr/>
          <p:nvPr/>
        </p:nvSpPr>
        <p:spPr>
          <a:xfrm>
            <a:off x="552983" y="1267526"/>
            <a:ext cx="1210588" cy="707886"/>
          </a:xfrm>
          <a:prstGeom prst="rect">
            <a:avLst/>
          </a:prstGeom>
        </p:spPr>
        <p:txBody>
          <a:bodyPr wrap="none">
            <a:spAutoFit/>
          </a:bodyPr>
          <a:lstStyle/>
          <a:p>
            <a:r>
              <a:rPr kumimoji="1" lang="ja-JP" altLang="en-US" sz="4000" dirty="0">
                <a:latin typeface="HGS行書体" panose="03000600000000000000" pitchFamily="66" charset="-128"/>
                <a:ea typeface="HGS行書体" panose="03000600000000000000" pitchFamily="66" charset="-128"/>
              </a:rPr>
              <a:t>盗人</a:t>
            </a:r>
          </a:p>
        </p:txBody>
      </p:sp>
      <p:pic>
        <p:nvPicPr>
          <p:cNvPr id="6" name="図 5">
            <a:extLst>
              <a:ext uri="{FF2B5EF4-FFF2-40B4-BE49-F238E27FC236}">
                <a16:creationId xmlns:a16="http://schemas.microsoft.com/office/drawing/2014/main" id="{05169016-9082-4392-A728-F909563104AF}"/>
              </a:ext>
            </a:extLst>
          </p:cNvPr>
          <p:cNvPicPr>
            <a:picLocks noChangeAspect="1"/>
          </p:cNvPicPr>
          <p:nvPr/>
        </p:nvPicPr>
        <p:blipFill>
          <a:blip r:embed="rId2"/>
          <a:stretch>
            <a:fillRect/>
          </a:stretch>
        </p:blipFill>
        <p:spPr>
          <a:xfrm>
            <a:off x="1158277" y="1975412"/>
            <a:ext cx="3448050" cy="3810000"/>
          </a:xfrm>
          <a:prstGeom prst="rect">
            <a:avLst/>
          </a:prstGeom>
        </p:spPr>
      </p:pic>
      <p:sp>
        <p:nvSpPr>
          <p:cNvPr id="7" name="正方形/長方形 6">
            <a:extLst>
              <a:ext uri="{FF2B5EF4-FFF2-40B4-BE49-F238E27FC236}">
                <a16:creationId xmlns:a16="http://schemas.microsoft.com/office/drawing/2014/main" id="{7B333590-FB6A-41BE-BC40-1D89B5D22E40}"/>
              </a:ext>
            </a:extLst>
          </p:cNvPr>
          <p:cNvSpPr/>
          <p:nvPr/>
        </p:nvSpPr>
        <p:spPr>
          <a:xfrm>
            <a:off x="4821975" y="2459504"/>
            <a:ext cx="6937903" cy="1938992"/>
          </a:xfrm>
          <a:prstGeom prst="rect">
            <a:avLst/>
          </a:prstGeom>
        </p:spPr>
        <p:txBody>
          <a:bodyPr wrap="square">
            <a:spAutoFit/>
          </a:bodyPr>
          <a:lstStyle/>
          <a:p>
            <a:pPr algn="ctr"/>
            <a:r>
              <a:rPr kumimoji="1" lang="ja-JP" altLang="en-US" sz="2400" dirty="0">
                <a:latin typeface="メイリオ" panose="020B0604030504040204" pitchFamily="50" charset="-128"/>
                <a:ea typeface="メイリオ" panose="020B0604030504040204" pitchFamily="50" charset="-128"/>
              </a:rPr>
              <a:t>キャラクター特徴</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（ゲームバランスなどにより変更の可能性あり）</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・ほかのキャラより移動速度が速い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・アイテム使用で一定時間更に移動速度を上昇</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10581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8B6A7E-3AE3-475F-A0A2-9AA17E1E1A7D}"/>
              </a:ext>
            </a:extLst>
          </p:cNvPr>
          <p:cNvSpPr>
            <a:spLocks noGrp="1"/>
          </p:cNvSpPr>
          <p:nvPr>
            <p:ph type="title"/>
          </p:nvPr>
        </p:nvSpPr>
        <p:spPr>
          <a:xfrm>
            <a:off x="0" y="158188"/>
            <a:ext cx="9280002" cy="547868"/>
          </a:xfrm>
        </p:spPr>
        <p:txBody>
          <a:bodyPr>
            <a:normAutofit/>
          </a:bodyPr>
          <a:lstStyle/>
          <a:p>
            <a:r>
              <a:rPr lang="ja-JP" altLang="en-US" sz="2800" b="1" dirty="0">
                <a:latin typeface="メイリオ" panose="020B0604030504040204" pitchFamily="50" charset="-128"/>
                <a:ea typeface="メイリオ" panose="020B0604030504040204" pitchFamily="50" charset="-128"/>
              </a:rPr>
              <a:t>操作キャラクター案（変更の可能性あり）</a:t>
            </a:r>
            <a:endParaRPr kumimoji="1" lang="ja-JP" altLang="en-US" sz="2800" dirty="0"/>
          </a:p>
        </p:txBody>
      </p:sp>
      <p:sp>
        <p:nvSpPr>
          <p:cNvPr id="4" name="テキスト ボックス 3">
            <a:extLst>
              <a:ext uri="{FF2B5EF4-FFF2-40B4-BE49-F238E27FC236}">
                <a16:creationId xmlns:a16="http://schemas.microsoft.com/office/drawing/2014/main" id="{25DB2516-EDAD-4837-A6F7-8B8C68BCF300}"/>
              </a:ext>
            </a:extLst>
          </p:cNvPr>
          <p:cNvSpPr txBox="1"/>
          <p:nvPr/>
        </p:nvSpPr>
        <p:spPr>
          <a:xfrm>
            <a:off x="1041721" y="1342663"/>
            <a:ext cx="697627" cy="707886"/>
          </a:xfrm>
          <a:prstGeom prst="rect">
            <a:avLst/>
          </a:prstGeom>
          <a:noFill/>
        </p:spPr>
        <p:txBody>
          <a:bodyPr wrap="none" rtlCol="0">
            <a:spAutoFit/>
          </a:bodyPr>
          <a:lstStyle/>
          <a:p>
            <a:r>
              <a:rPr kumimoji="1" lang="ja-JP" altLang="en-US" sz="4000" dirty="0">
                <a:latin typeface="HGS行書体" panose="03000600000000000000" pitchFamily="66" charset="-128"/>
                <a:ea typeface="HGS行書体" panose="03000600000000000000" pitchFamily="66" charset="-128"/>
              </a:rPr>
              <a:t>僧</a:t>
            </a:r>
          </a:p>
        </p:txBody>
      </p:sp>
      <p:pic>
        <p:nvPicPr>
          <p:cNvPr id="6" name="図 5">
            <a:extLst>
              <a:ext uri="{FF2B5EF4-FFF2-40B4-BE49-F238E27FC236}">
                <a16:creationId xmlns:a16="http://schemas.microsoft.com/office/drawing/2014/main" id="{68553F40-2244-47BD-94B4-87465135D877}"/>
              </a:ext>
            </a:extLst>
          </p:cNvPr>
          <p:cNvPicPr>
            <a:picLocks noChangeAspect="1"/>
          </p:cNvPicPr>
          <p:nvPr/>
        </p:nvPicPr>
        <p:blipFill>
          <a:blip r:embed="rId2"/>
          <a:stretch>
            <a:fillRect/>
          </a:stretch>
        </p:blipFill>
        <p:spPr>
          <a:xfrm>
            <a:off x="1041721" y="2050549"/>
            <a:ext cx="2867025" cy="3810000"/>
          </a:xfrm>
          <a:prstGeom prst="rect">
            <a:avLst/>
          </a:prstGeom>
        </p:spPr>
      </p:pic>
      <p:sp>
        <p:nvSpPr>
          <p:cNvPr id="7" name="正方形/長方形 6">
            <a:extLst>
              <a:ext uri="{FF2B5EF4-FFF2-40B4-BE49-F238E27FC236}">
                <a16:creationId xmlns:a16="http://schemas.microsoft.com/office/drawing/2014/main" id="{4B90A281-AEEE-4106-9E79-73336B35C26D}"/>
              </a:ext>
            </a:extLst>
          </p:cNvPr>
          <p:cNvSpPr/>
          <p:nvPr/>
        </p:nvSpPr>
        <p:spPr>
          <a:xfrm>
            <a:off x="4425386" y="2385889"/>
            <a:ext cx="6910087" cy="1938992"/>
          </a:xfrm>
          <a:prstGeom prst="rect">
            <a:avLst/>
          </a:prstGeom>
        </p:spPr>
        <p:txBody>
          <a:bodyPr wrap="square">
            <a:spAutoFit/>
          </a:bodyPr>
          <a:lstStyle/>
          <a:p>
            <a:pPr algn="ctr"/>
            <a:r>
              <a:rPr kumimoji="1" lang="ja-JP" altLang="en-US" sz="2400" dirty="0">
                <a:latin typeface="メイリオ" panose="020B0604030504040204" pitchFamily="50" charset="-128"/>
                <a:ea typeface="メイリオ" panose="020B0604030504040204" pitchFamily="50" charset="-128"/>
              </a:rPr>
              <a:t>キャラクター特徴</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（ゲームバランスなどにより変更の可能性あり）</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・アイテム使用で鬼の動き妨害（鬼の移動速度を遅くするなど）</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・一度死んでも復活可能</a:t>
            </a:r>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58393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2F293-BA3B-45D4-8DBF-B8FF4A884AA0}"/>
              </a:ext>
            </a:extLst>
          </p:cNvPr>
          <p:cNvSpPr>
            <a:spLocks noGrp="1"/>
          </p:cNvSpPr>
          <p:nvPr>
            <p:ph type="title"/>
          </p:nvPr>
        </p:nvSpPr>
        <p:spPr>
          <a:xfrm>
            <a:off x="64365" y="76941"/>
            <a:ext cx="5626222" cy="526742"/>
          </a:xfrm>
        </p:spPr>
        <p:txBody>
          <a:bodyPr>
            <a:normAutofit/>
          </a:bodyPr>
          <a:lstStyle/>
          <a:p>
            <a:r>
              <a:rPr lang="ja-JP" altLang="en-US" sz="2800" b="1" dirty="0">
                <a:latin typeface="メイリオ" panose="020B0604030504040204" pitchFamily="50" charset="-128"/>
                <a:ea typeface="メイリオ" panose="020B0604030504040204" pitchFamily="50" charset="-128"/>
              </a:rPr>
              <a:t>アイテム案（変更の可能性あり）</a:t>
            </a:r>
            <a:endParaRPr kumimoji="1" lang="ja-JP" altLang="en-US" sz="2800" dirty="0"/>
          </a:p>
        </p:txBody>
      </p:sp>
      <p:sp>
        <p:nvSpPr>
          <p:cNvPr id="3" name="コンテンツ プレースホルダー 2">
            <a:extLst>
              <a:ext uri="{FF2B5EF4-FFF2-40B4-BE49-F238E27FC236}">
                <a16:creationId xmlns:a16="http://schemas.microsoft.com/office/drawing/2014/main" id="{067B6F3F-3383-426E-879D-9E5CAC1F6F7E}"/>
              </a:ext>
            </a:extLst>
          </p:cNvPr>
          <p:cNvSpPr>
            <a:spLocks noGrp="1"/>
          </p:cNvSpPr>
          <p:nvPr>
            <p:ph idx="1"/>
          </p:nvPr>
        </p:nvSpPr>
        <p:spPr>
          <a:xfrm>
            <a:off x="64364" y="659496"/>
            <a:ext cx="10970579" cy="6121563"/>
          </a:xfrm>
        </p:spPr>
        <p:txBody>
          <a:bodyPr>
            <a:normAutofit/>
          </a:bodyPr>
          <a:lstStyle/>
          <a:p>
            <a:pPr marL="0" indent="0">
              <a:buNone/>
            </a:pPr>
            <a:r>
              <a:rPr lang="ja-JP" altLang="en-US" sz="2400" dirty="0">
                <a:latin typeface="メイリオ" panose="020B0604030504040204" pitchFamily="50" charset="-128"/>
                <a:ea typeface="メイリオ" panose="020B0604030504040204" pitchFamily="50" charset="-128"/>
              </a:rPr>
              <a:t>ーーーーー専用アイテムーーーーー</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お札：陰陽師専用、鬼の動きを一定時間停止させる。</a:t>
            </a:r>
            <a:endParaRPr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甲冑：武士専用、攻撃を受けてもライフが減らない。</a:t>
            </a:r>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数珠：僧専用、ライフ</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回復</a:t>
            </a:r>
            <a:r>
              <a:rPr lang="en-US" altLang="ja-JP" sz="2400" dirty="0">
                <a:latin typeface="メイリオ" panose="020B0604030504040204" pitchFamily="50" charset="-128"/>
                <a:ea typeface="メイリオ" panose="020B0604030504040204" pitchFamily="50" charset="-128"/>
              </a:rPr>
              <a:t>or</a:t>
            </a:r>
            <a:r>
              <a:rPr lang="ja-JP" altLang="en-US" sz="2400" dirty="0">
                <a:latin typeface="メイリオ" panose="020B0604030504040204" pitchFamily="50" charset="-128"/>
                <a:ea typeface="メイリオ" panose="020B0604030504040204" pitchFamily="50" charset="-128"/>
              </a:rPr>
              <a:t>敵の移動速度を遅くする。</a:t>
            </a:r>
            <a:endParaRPr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お宝：盗人専用、一定時間移動速度が速くなる。</a:t>
            </a:r>
            <a:endParaRPr kumimoji="1" lang="en-US" altLang="ja-JP" sz="2400" dirty="0">
              <a:latin typeface="メイリオ" panose="020B0604030504040204" pitchFamily="50" charset="-128"/>
              <a:ea typeface="メイリオ" panose="020B0604030504040204" pitchFamily="50" charset="-128"/>
            </a:endParaRPr>
          </a:p>
          <a:p>
            <a:pPr marL="0" indent="0">
              <a:buNone/>
            </a:pPr>
            <a:r>
              <a:rPr lang="ja-JP" altLang="en-US" sz="2400" dirty="0">
                <a:latin typeface="メイリオ" panose="020B0604030504040204" pitchFamily="50" charset="-128"/>
                <a:ea typeface="メイリオ" panose="020B0604030504040204" pitchFamily="50" charset="-128"/>
              </a:rPr>
              <a:t>ーーーーー共通アイテムーーーーー</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提灯：人数に関わらず</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ゲーム内で一度だけ使え、鍵のある場所がわかる。</a:t>
            </a:r>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鍵：最重要アイテム、三つ集めると脱出扉が開く。</a:t>
            </a:r>
            <a:endParaRPr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pPr marL="0" indent="0">
              <a:buNone/>
            </a:pPr>
            <a:r>
              <a:rPr kumimoji="1" lang="ja-JP" altLang="en-US" sz="2400" dirty="0">
                <a:latin typeface="メイリオ" panose="020B0604030504040204" pitchFamily="50" charset="-128"/>
                <a:ea typeface="メイリオ" panose="020B0604030504040204" pitchFamily="50" charset="-128"/>
              </a:rPr>
              <a:t>ーーーー注意ーーーー</a:t>
            </a:r>
            <a:endParaRPr kumimoji="1" lang="en-US" altLang="ja-JP" sz="2400" dirty="0">
              <a:latin typeface="メイリオ" panose="020B0604030504040204" pitchFamily="50" charset="-128"/>
              <a:ea typeface="メイリオ" panose="020B0604030504040204" pitchFamily="50" charset="-128"/>
            </a:endParaRPr>
          </a:p>
          <a:p>
            <a:pPr marL="0" indent="0">
              <a:buNone/>
            </a:pPr>
            <a:r>
              <a:rPr kumimoji="1" lang="ja-JP" altLang="en-US" sz="2400" dirty="0">
                <a:latin typeface="メイリオ" panose="020B0604030504040204" pitchFamily="50" charset="-128"/>
                <a:ea typeface="メイリオ" panose="020B0604030504040204" pitchFamily="50" charset="-128"/>
              </a:rPr>
              <a:t>専用アイテムはゲーム内で</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回しか使用できない。</a:t>
            </a:r>
            <a:endParaRPr kumimoji="1" lang="en-US" altLang="ja-JP" sz="2400" dirty="0">
              <a:latin typeface="メイリオ" panose="020B0604030504040204" pitchFamily="50" charset="-128"/>
              <a:ea typeface="メイリオ" panose="020B0604030504040204" pitchFamily="50" charset="-128"/>
            </a:endParaRPr>
          </a:p>
          <a:p>
            <a:pPr marL="0" indent="0">
              <a:buNone/>
            </a:pPr>
            <a:r>
              <a:rPr kumimoji="1" lang="ja-JP" altLang="en-US" sz="2400" dirty="0">
                <a:latin typeface="メイリオ" panose="020B0604030504040204" pitchFamily="50" charset="-128"/>
                <a:ea typeface="メイリオ" panose="020B0604030504040204" pitchFamily="50" charset="-128"/>
              </a:rPr>
              <a:t>提灯はだれか一人が使用したら全員そのゲーム内では使用できない。</a:t>
            </a:r>
          </a:p>
        </p:txBody>
      </p:sp>
    </p:spTree>
    <p:extLst>
      <p:ext uri="{BB962C8B-B14F-4D97-AF65-F5344CB8AC3E}">
        <p14:creationId xmlns:p14="http://schemas.microsoft.com/office/powerpoint/2010/main" val="193348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1000B-E1F9-42AD-802C-372BFE05EED8}"/>
              </a:ext>
            </a:extLst>
          </p:cNvPr>
          <p:cNvSpPr>
            <a:spLocks noGrp="1"/>
          </p:cNvSpPr>
          <p:nvPr>
            <p:ph type="title"/>
          </p:nvPr>
        </p:nvSpPr>
        <p:spPr>
          <a:xfrm>
            <a:off x="95493" y="146612"/>
            <a:ext cx="2682432" cy="721489"/>
          </a:xfrm>
        </p:spPr>
        <p:txBody>
          <a:bodyPr/>
          <a:lstStyle/>
          <a:p>
            <a:r>
              <a:rPr lang="ja-JP" altLang="en-US" dirty="0">
                <a:latin typeface="メイリオ" panose="020B0604030504040204" pitchFamily="50" charset="-128"/>
                <a:ea typeface="メイリオ" panose="020B0604030504040204" pitchFamily="50" charset="-128"/>
              </a:rPr>
              <a:t>ゲーム概要</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BA516A5D-5BDA-4C14-9301-40F43F148D36}"/>
              </a:ext>
            </a:extLst>
          </p:cNvPr>
          <p:cNvSpPr txBox="1"/>
          <p:nvPr/>
        </p:nvSpPr>
        <p:spPr>
          <a:xfrm>
            <a:off x="165772" y="1053297"/>
            <a:ext cx="3477234" cy="584775"/>
          </a:xfrm>
          <a:prstGeom prst="rect">
            <a:avLst/>
          </a:prstGeom>
          <a:noFill/>
        </p:spPr>
        <p:txBody>
          <a:bodyPr wrap="none" rtlCol="0">
            <a:spAutoFit/>
          </a:bodyPr>
          <a:lstStyle/>
          <a:p>
            <a:r>
              <a:rPr kumimoji="1" lang="ja-JP" altLang="en-US" sz="3200" b="1" dirty="0">
                <a:solidFill>
                  <a:srgbClr val="FF0000"/>
                </a:solidFill>
                <a:latin typeface="HGS行書体" panose="03000600000000000000" pitchFamily="66" charset="-128"/>
                <a:ea typeface="HGS行書体" panose="03000600000000000000" pitchFamily="66" charset="-128"/>
              </a:rPr>
              <a:t>ことろことろ</a:t>
            </a:r>
            <a:r>
              <a:rPr kumimoji="1" lang="ja-JP" altLang="en-US" sz="3200" dirty="0">
                <a:solidFill>
                  <a:srgbClr val="FF0000"/>
                </a:solidFill>
                <a:latin typeface="メイリオ" panose="020B0604030504040204" pitchFamily="50" charset="-128"/>
                <a:ea typeface="メイリオ" panose="020B0604030504040204" pitchFamily="50" charset="-128"/>
              </a:rPr>
              <a:t>とは</a:t>
            </a:r>
            <a:endParaRPr kumimoji="1" lang="ja-JP" altLang="en-US" sz="3200" dirty="0">
              <a:solidFill>
                <a:srgbClr val="FF0000"/>
              </a:solidFill>
              <a:latin typeface="HGS行書体" panose="03000600000000000000" pitchFamily="66" charset="-128"/>
              <a:ea typeface="HGS行書体" panose="03000600000000000000" pitchFamily="66" charset="-128"/>
            </a:endParaRPr>
          </a:p>
        </p:txBody>
      </p:sp>
      <p:sp>
        <p:nvSpPr>
          <p:cNvPr id="6" name="テキスト ボックス 5">
            <a:extLst>
              <a:ext uri="{FF2B5EF4-FFF2-40B4-BE49-F238E27FC236}">
                <a16:creationId xmlns:a16="http://schemas.microsoft.com/office/drawing/2014/main" id="{CE0FBB90-E843-4444-A151-A88D0A371367}"/>
              </a:ext>
            </a:extLst>
          </p:cNvPr>
          <p:cNvSpPr txBox="1"/>
          <p:nvPr/>
        </p:nvSpPr>
        <p:spPr>
          <a:xfrm>
            <a:off x="416689" y="1823268"/>
            <a:ext cx="10802957" cy="461665"/>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うす暗いステージで</a:t>
            </a:r>
            <a:r>
              <a:rPr kumimoji="1" lang="ja-JP" altLang="en-US" sz="2400" b="1" dirty="0">
                <a:solidFill>
                  <a:srgbClr val="FF0000"/>
                </a:solidFill>
                <a:latin typeface="メイリオ" panose="020B0604030504040204" pitchFamily="50" charset="-128"/>
                <a:ea typeface="メイリオ" panose="020B0604030504040204" pitchFamily="50" charset="-128"/>
              </a:rPr>
              <a:t>鬼（妖怪）</a:t>
            </a:r>
            <a:r>
              <a:rPr kumimoji="1" lang="ja-JP" altLang="en-US" dirty="0">
                <a:latin typeface="メイリオ" panose="020B0604030504040204" pitchFamily="50" charset="-128"/>
                <a:ea typeface="メイリオ" panose="020B0604030504040204" pitchFamily="50" charset="-128"/>
              </a:rPr>
              <a:t>から</a:t>
            </a:r>
            <a:r>
              <a:rPr kumimoji="1" lang="ja-JP" altLang="en-US" sz="2400" b="1" dirty="0">
                <a:solidFill>
                  <a:srgbClr val="FFFF00"/>
                </a:solidFill>
                <a:latin typeface="メイリオ" panose="020B0604030504040204" pitchFamily="50" charset="-128"/>
                <a:ea typeface="メイリオ" panose="020B0604030504040204" pitchFamily="50" charset="-128"/>
              </a:rPr>
              <a:t>逃げながら鍵を探し脱出する</a:t>
            </a:r>
            <a:r>
              <a:rPr kumimoji="1" lang="ja-JP" altLang="en-US" dirty="0">
                <a:latin typeface="メイリオ" panose="020B0604030504040204" pitchFamily="50" charset="-128"/>
                <a:ea typeface="メイリオ" panose="020B0604030504040204" pitchFamily="50" charset="-128"/>
              </a:rPr>
              <a:t>ことを</a:t>
            </a:r>
            <a:r>
              <a:rPr kumimoji="1" lang="ja-JP" altLang="en-US" sz="2000" dirty="0">
                <a:latin typeface="メイリオ" panose="020B0604030504040204" pitchFamily="50" charset="-128"/>
                <a:ea typeface="メイリオ" panose="020B0604030504040204" pitchFamily="50" charset="-128"/>
              </a:rPr>
              <a:t>目的</a:t>
            </a:r>
            <a:r>
              <a:rPr kumimoji="1" lang="ja-JP" altLang="en-US" dirty="0">
                <a:latin typeface="メイリオ" panose="020B0604030504040204" pitchFamily="50" charset="-128"/>
                <a:ea typeface="メイリオ" panose="020B0604030504040204" pitchFamily="50" charset="-128"/>
              </a:rPr>
              <a:t>としたゲーム</a:t>
            </a:r>
          </a:p>
        </p:txBody>
      </p:sp>
      <p:sp>
        <p:nvSpPr>
          <p:cNvPr id="7" name="テキスト ボックス 6">
            <a:extLst>
              <a:ext uri="{FF2B5EF4-FFF2-40B4-BE49-F238E27FC236}">
                <a16:creationId xmlns:a16="http://schemas.microsoft.com/office/drawing/2014/main" id="{1F3A34BB-EBC3-48B4-925C-34F31490EC8C}"/>
              </a:ext>
            </a:extLst>
          </p:cNvPr>
          <p:cNvSpPr txBox="1"/>
          <p:nvPr/>
        </p:nvSpPr>
        <p:spPr>
          <a:xfrm>
            <a:off x="416689" y="3266954"/>
            <a:ext cx="3775393" cy="523220"/>
          </a:xfrm>
          <a:prstGeom prst="rect">
            <a:avLst/>
          </a:prstGeom>
          <a:noFill/>
        </p:spPr>
        <p:txBody>
          <a:bodyPr wrap="none" rtlCol="0">
            <a:spAutoFit/>
          </a:bodyPr>
          <a:lstStyle/>
          <a:p>
            <a:r>
              <a:rPr kumimoji="1" lang="ja-JP" altLang="en-US" sz="2800" dirty="0">
                <a:latin typeface="メイリオ" panose="020B0604030504040204" pitchFamily="50" charset="-128"/>
                <a:ea typeface="メイリオ" panose="020B0604030504040204" pitchFamily="50" charset="-128"/>
              </a:rPr>
              <a:t>大まかなゲームの流れ</a:t>
            </a:r>
          </a:p>
        </p:txBody>
      </p:sp>
      <p:sp>
        <p:nvSpPr>
          <p:cNvPr id="8" name="テキスト ボックス 7">
            <a:extLst>
              <a:ext uri="{FF2B5EF4-FFF2-40B4-BE49-F238E27FC236}">
                <a16:creationId xmlns:a16="http://schemas.microsoft.com/office/drawing/2014/main" id="{D6C795B6-D15C-4B82-A152-BB9C00278C0E}"/>
              </a:ext>
            </a:extLst>
          </p:cNvPr>
          <p:cNvSpPr txBox="1"/>
          <p:nvPr/>
        </p:nvSpPr>
        <p:spPr>
          <a:xfrm>
            <a:off x="79041" y="4923186"/>
            <a:ext cx="2749471" cy="400110"/>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プレイする人数を選択</a:t>
            </a:r>
          </a:p>
        </p:txBody>
      </p:sp>
      <p:sp>
        <p:nvSpPr>
          <p:cNvPr id="9" name="矢印: 右 8">
            <a:extLst>
              <a:ext uri="{FF2B5EF4-FFF2-40B4-BE49-F238E27FC236}">
                <a16:creationId xmlns:a16="http://schemas.microsoft.com/office/drawing/2014/main" id="{C143EE93-630F-4A4C-AC74-6843FC1B4B99}"/>
              </a:ext>
            </a:extLst>
          </p:cNvPr>
          <p:cNvSpPr/>
          <p:nvPr/>
        </p:nvSpPr>
        <p:spPr>
          <a:xfrm>
            <a:off x="2951545" y="4800076"/>
            <a:ext cx="1122744" cy="52322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A5D50BB-20F1-4D98-BA3E-0D14639FEB97}"/>
              </a:ext>
            </a:extLst>
          </p:cNvPr>
          <p:cNvSpPr txBox="1"/>
          <p:nvPr/>
        </p:nvSpPr>
        <p:spPr>
          <a:xfrm>
            <a:off x="4573794" y="4923186"/>
            <a:ext cx="2236510" cy="400110"/>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操作キャラを選択</a:t>
            </a:r>
          </a:p>
        </p:txBody>
      </p:sp>
      <p:sp>
        <p:nvSpPr>
          <p:cNvPr id="12" name="矢印: 右 11">
            <a:extLst>
              <a:ext uri="{FF2B5EF4-FFF2-40B4-BE49-F238E27FC236}">
                <a16:creationId xmlns:a16="http://schemas.microsoft.com/office/drawing/2014/main" id="{9F6DEF42-0D07-4431-AD2C-CAEAFDE54528}"/>
              </a:ext>
            </a:extLst>
          </p:cNvPr>
          <p:cNvSpPr/>
          <p:nvPr/>
        </p:nvSpPr>
        <p:spPr>
          <a:xfrm>
            <a:off x="6994969" y="4800076"/>
            <a:ext cx="1122744" cy="52322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7261432-CCD6-4FB5-A333-B3DAF14828E3}"/>
              </a:ext>
            </a:extLst>
          </p:cNvPr>
          <p:cNvSpPr txBox="1"/>
          <p:nvPr/>
        </p:nvSpPr>
        <p:spPr>
          <a:xfrm>
            <a:off x="8869209" y="4923186"/>
            <a:ext cx="1723549" cy="400110"/>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実際のプレイ</a:t>
            </a:r>
          </a:p>
        </p:txBody>
      </p:sp>
    </p:spTree>
    <p:extLst>
      <p:ext uri="{BB962C8B-B14F-4D97-AF65-F5344CB8AC3E}">
        <p14:creationId xmlns:p14="http://schemas.microsoft.com/office/powerpoint/2010/main" val="113630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CDD6B8E-A111-403E-AB52-C65143FA1205}"/>
              </a:ext>
            </a:extLst>
          </p:cNvPr>
          <p:cNvSpPr/>
          <p:nvPr/>
        </p:nvSpPr>
        <p:spPr>
          <a:xfrm>
            <a:off x="118643" y="4320921"/>
            <a:ext cx="7786866" cy="236794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7A2A6FF8-E95B-49F8-9810-267617358CA7}"/>
              </a:ext>
            </a:extLst>
          </p:cNvPr>
          <p:cNvSpPr/>
          <p:nvPr/>
        </p:nvSpPr>
        <p:spPr>
          <a:xfrm>
            <a:off x="7014258" y="1483762"/>
            <a:ext cx="4951360" cy="209702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F2B4C646-7623-40C3-8972-41BCE00FE8B3}"/>
              </a:ext>
            </a:extLst>
          </p:cNvPr>
          <p:cNvSpPr/>
          <p:nvPr/>
        </p:nvSpPr>
        <p:spPr>
          <a:xfrm>
            <a:off x="8334075" y="3666400"/>
            <a:ext cx="3631543" cy="314691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A1639FC8-C4B6-4D4F-8640-23125F6BBFC9}"/>
              </a:ext>
            </a:extLst>
          </p:cNvPr>
          <p:cNvSpPr/>
          <p:nvPr/>
        </p:nvSpPr>
        <p:spPr>
          <a:xfrm>
            <a:off x="53589" y="1483762"/>
            <a:ext cx="6682878" cy="2479562"/>
          </a:xfrm>
          <a:prstGeom prst="rect">
            <a:avLst/>
          </a:prstGeom>
          <a:solidFill>
            <a:schemeClr val="accent1">
              <a:lumMod val="5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dirty="0"/>
          </a:p>
        </p:txBody>
      </p:sp>
      <p:pic>
        <p:nvPicPr>
          <p:cNvPr id="14" name="図 13">
            <a:extLst>
              <a:ext uri="{FF2B5EF4-FFF2-40B4-BE49-F238E27FC236}">
                <a16:creationId xmlns:a16="http://schemas.microsoft.com/office/drawing/2014/main" id="{9C9A9358-198F-4F01-8CE0-356A16864C0F}"/>
              </a:ext>
            </a:extLst>
          </p:cNvPr>
          <p:cNvPicPr>
            <a:picLocks noChangeAspect="1"/>
          </p:cNvPicPr>
          <p:nvPr/>
        </p:nvPicPr>
        <p:blipFill>
          <a:blip r:embed="rId2"/>
          <a:stretch>
            <a:fillRect/>
          </a:stretch>
        </p:blipFill>
        <p:spPr>
          <a:xfrm>
            <a:off x="3610518" y="1952010"/>
            <a:ext cx="1044353" cy="1210844"/>
          </a:xfrm>
          <a:prstGeom prst="rect">
            <a:avLst/>
          </a:prstGeom>
        </p:spPr>
      </p:pic>
      <p:sp>
        <p:nvSpPr>
          <p:cNvPr id="2" name="タイトル 1">
            <a:extLst>
              <a:ext uri="{FF2B5EF4-FFF2-40B4-BE49-F238E27FC236}">
                <a16:creationId xmlns:a16="http://schemas.microsoft.com/office/drawing/2014/main" id="{8B5F389A-A98C-471B-90D3-925BCD600623}"/>
              </a:ext>
            </a:extLst>
          </p:cNvPr>
          <p:cNvSpPr>
            <a:spLocks noGrp="1"/>
          </p:cNvSpPr>
          <p:nvPr>
            <p:ph type="title"/>
          </p:nvPr>
        </p:nvSpPr>
        <p:spPr>
          <a:xfrm>
            <a:off x="118643" y="158187"/>
            <a:ext cx="3538958" cy="559443"/>
          </a:xfrm>
        </p:spPr>
        <p:txBody>
          <a:bodyPr>
            <a:normAutofit fontScale="90000"/>
          </a:bodyPr>
          <a:lstStyle/>
          <a:p>
            <a:r>
              <a:rPr kumimoji="1" lang="ja-JP" altLang="en-US" sz="3200" b="1" dirty="0">
                <a:latin typeface="メイリオ" panose="020B0604030504040204" pitchFamily="50" charset="-128"/>
                <a:ea typeface="メイリオ" panose="020B0604030504040204" pitchFamily="50" charset="-128"/>
              </a:rPr>
              <a:t>ゲームコンセプト</a:t>
            </a:r>
          </a:p>
        </p:txBody>
      </p:sp>
      <p:sp>
        <p:nvSpPr>
          <p:cNvPr id="4" name="テキスト ボックス 3">
            <a:extLst>
              <a:ext uri="{FF2B5EF4-FFF2-40B4-BE49-F238E27FC236}">
                <a16:creationId xmlns:a16="http://schemas.microsoft.com/office/drawing/2014/main" id="{9ABF085B-91A9-4C31-991C-10CB6A3AB07F}"/>
              </a:ext>
            </a:extLst>
          </p:cNvPr>
          <p:cNvSpPr txBox="1"/>
          <p:nvPr/>
        </p:nvSpPr>
        <p:spPr>
          <a:xfrm>
            <a:off x="269678" y="768177"/>
            <a:ext cx="11695939" cy="461665"/>
          </a:xfrm>
          <a:prstGeom prst="rect">
            <a:avLst/>
          </a:prstGeom>
          <a:noFill/>
        </p:spPr>
        <p:txBody>
          <a:bodyPr wrap="square" rtlCol="0">
            <a:spAutoFit/>
          </a:bodyPr>
          <a:lstStyle/>
          <a:p>
            <a:pPr algn="ctr"/>
            <a:r>
              <a:rPr kumimoji="1" lang="ja-JP" altLang="en-US" sz="2400" b="1" dirty="0">
                <a:solidFill>
                  <a:srgbClr val="FFFF00"/>
                </a:solidFill>
                <a:latin typeface="HG行書体" panose="03000609000000000000" pitchFamily="65" charset="-128"/>
                <a:ea typeface="HG行書体" panose="03000609000000000000" pitchFamily="65" charset="-128"/>
              </a:rPr>
              <a:t>妖怪が跋扈する時代　妖怪の世界迷い込んだ君達は　無事元の世界に帰れるのか</a:t>
            </a:r>
          </a:p>
        </p:txBody>
      </p:sp>
      <p:pic>
        <p:nvPicPr>
          <p:cNvPr id="8" name="図 7">
            <a:extLst>
              <a:ext uri="{FF2B5EF4-FFF2-40B4-BE49-F238E27FC236}">
                <a16:creationId xmlns:a16="http://schemas.microsoft.com/office/drawing/2014/main" id="{E1661B2A-8C2E-4C78-A2CC-42CC63CA03A0}"/>
              </a:ext>
            </a:extLst>
          </p:cNvPr>
          <p:cNvPicPr>
            <a:picLocks noChangeAspect="1"/>
          </p:cNvPicPr>
          <p:nvPr/>
        </p:nvPicPr>
        <p:blipFill>
          <a:blip r:embed="rId2"/>
          <a:stretch>
            <a:fillRect/>
          </a:stretch>
        </p:blipFill>
        <p:spPr>
          <a:xfrm>
            <a:off x="2516712" y="1988134"/>
            <a:ext cx="1044353" cy="1210844"/>
          </a:xfrm>
          <a:prstGeom prst="rect">
            <a:avLst/>
          </a:prstGeom>
        </p:spPr>
      </p:pic>
      <p:pic>
        <p:nvPicPr>
          <p:cNvPr id="10" name="図 9">
            <a:extLst>
              <a:ext uri="{FF2B5EF4-FFF2-40B4-BE49-F238E27FC236}">
                <a16:creationId xmlns:a16="http://schemas.microsoft.com/office/drawing/2014/main" id="{E3B555CA-BF91-4DF3-B07A-796BBE6FF2F9}"/>
              </a:ext>
            </a:extLst>
          </p:cNvPr>
          <p:cNvPicPr>
            <a:picLocks noChangeAspect="1"/>
          </p:cNvPicPr>
          <p:nvPr/>
        </p:nvPicPr>
        <p:blipFill>
          <a:blip r:embed="rId3"/>
          <a:stretch>
            <a:fillRect/>
          </a:stretch>
        </p:blipFill>
        <p:spPr>
          <a:xfrm flipH="1">
            <a:off x="-20572" y="1706606"/>
            <a:ext cx="2624090" cy="2256717"/>
          </a:xfrm>
          <a:prstGeom prst="rect">
            <a:avLst/>
          </a:prstGeom>
        </p:spPr>
      </p:pic>
      <p:pic>
        <p:nvPicPr>
          <p:cNvPr id="13" name="図 12">
            <a:extLst>
              <a:ext uri="{FF2B5EF4-FFF2-40B4-BE49-F238E27FC236}">
                <a16:creationId xmlns:a16="http://schemas.microsoft.com/office/drawing/2014/main" id="{D2569BAC-408D-4629-A21E-C3BCCAA83D14}"/>
              </a:ext>
            </a:extLst>
          </p:cNvPr>
          <p:cNvPicPr>
            <a:picLocks noChangeAspect="1"/>
          </p:cNvPicPr>
          <p:nvPr/>
        </p:nvPicPr>
        <p:blipFill>
          <a:blip r:embed="rId2"/>
          <a:stretch>
            <a:fillRect/>
          </a:stretch>
        </p:blipFill>
        <p:spPr>
          <a:xfrm>
            <a:off x="3039665" y="2509268"/>
            <a:ext cx="1044353" cy="1210844"/>
          </a:xfrm>
          <a:prstGeom prst="rect">
            <a:avLst/>
          </a:prstGeom>
        </p:spPr>
      </p:pic>
      <p:pic>
        <p:nvPicPr>
          <p:cNvPr id="15" name="図 14">
            <a:extLst>
              <a:ext uri="{FF2B5EF4-FFF2-40B4-BE49-F238E27FC236}">
                <a16:creationId xmlns:a16="http://schemas.microsoft.com/office/drawing/2014/main" id="{8422EB17-C5E3-4C60-AD07-7391047B3769}"/>
              </a:ext>
            </a:extLst>
          </p:cNvPr>
          <p:cNvPicPr>
            <a:picLocks noChangeAspect="1"/>
          </p:cNvPicPr>
          <p:nvPr/>
        </p:nvPicPr>
        <p:blipFill>
          <a:blip r:embed="rId2"/>
          <a:stretch>
            <a:fillRect/>
          </a:stretch>
        </p:blipFill>
        <p:spPr>
          <a:xfrm>
            <a:off x="4455929" y="2124803"/>
            <a:ext cx="1044353" cy="1210844"/>
          </a:xfrm>
          <a:prstGeom prst="rect">
            <a:avLst/>
          </a:prstGeom>
        </p:spPr>
      </p:pic>
      <p:sp>
        <p:nvSpPr>
          <p:cNvPr id="16" name="テキスト ボックス 15">
            <a:extLst>
              <a:ext uri="{FF2B5EF4-FFF2-40B4-BE49-F238E27FC236}">
                <a16:creationId xmlns:a16="http://schemas.microsoft.com/office/drawing/2014/main" id="{20C685F1-C964-4ECC-9BE7-868FDABD20CE}"/>
              </a:ext>
            </a:extLst>
          </p:cNvPr>
          <p:cNvSpPr txBox="1"/>
          <p:nvPr/>
        </p:nvSpPr>
        <p:spPr>
          <a:xfrm>
            <a:off x="1225203" y="1502429"/>
            <a:ext cx="4339650" cy="461665"/>
          </a:xfrm>
          <a:prstGeom prst="rect">
            <a:avLst/>
          </a:prstGeom>
          <a:noFill/>
        </p:spPr>
        <p:txBody>
          <a:bodyPr wrap="none" rtlCol="0">
            <a:spAutoFit/>
          </a:bodyPr>
          <a:lstStyle/>
          <a:p>
            <a:r>
              <a:rPr kumimoji="1" lang="ja-JP" altLang="en-US" sz="2400" b="1" dirty="0">
                <a:solidFill>
                  <a:srgbClr val="FF0000"/>
                </a:solidFill>
                <a:latin typeface="HG行書体" panose="03000609000000000000" pitchFamily="65" charset="-128"/>
                <a:ea typeface="HG行書体" panose="03000609000000000000" pitchFamily="65" charset="-128"/>
              </a:rPr>
              <a:t>最大</a:t>
            </a:r>
            <a:r>
              <a:rPr kumimoji="1" lang="en-US" altLang="ja-JP" sz="2400" b="1" dirty="0">
                <a:solidFill>
                  <a:srgbClr val="FF0000"/>
                </a:solidFill>
                <a:latin typeface="HG行書体" panose="03000609000000000000" pitchFamily="65" charset="-128"/>
                <a:ea typeface="HG行書体" panose="03000609000000000000" pitchFamily="65" charset="-128"/>
              </a:rPr>
              <a:t>4</a:t>
            </a:r>
            <a:r>
              <a:rPr kumimoji="1" lang="ja-JP" altLang="en-US" sz="2400" b="1" dirty="0">
                <a:solidFill>
                  <a:srgbClr val="FF0000"/>
                </a:solidFill>
                <a:latin typeface="HG行書体" panose="03000609000000000000" pitchFamily="65" charset="-128"/>
                <a:ea typeface="HG行書体" panose="03000609000000000000" pitchFamily="65" charset="-128"/>
              </a:rPr>
              <a:t>人で行う新感覚鬼ごっこ</a:t>
            </a:r>
          </a:p>
        </p:txBody>
      </p:sp>
      <p:sp>
        <p:nvSpPr>
          <p:cNvPr id="17" name="テキスト ボックス 16">
            <a:extLst>
              <a:ext uri="{FF2B5EF4-FFF2-40B4-BE49-F238E27FC236}">
                <a16:creationId xmlns:a16="http://schemas.microsoft.com/office/drawing/2014/main" id="{009852ED-DEB1-46FB-8AB0-E76733040A2A}"/>
              </a:ext>
            </a:extLst>
          </p:cNvPr>
          <p:cNvSpPr txBox="1"/>
          <p:nvPr/>
        </p:nvSpPr>
        <p:spPr>
          <a:xfrm>
            <a:off x="8537387" y="4202355"/>
            <a:ext cx="553998" cy="2516073"/>
          </a:xfrm>
          <a:prstGeom prst="rect">
            <a:avLst/>
          </a:prstGeom>
          <a:noFill/>
        </p:spPr>
        <p:txBody>
          <a:bodyPr vert="eaVert" wrap="none" rtlCol="0">
            <a:spAutoFit/>
          </a:bodyPr>
          <a:lstStyle/>
          <a:p>
            <a:r>
              <a:rPr kumimoji="1" lang="ja-JP" altLang="en-US" sz="2400" b="1" dirty="0">
                <a:solidFill>
                  <a:srgbClr val="C00000"/>
                </a:solidFill>
                <a:latin typeface="HG行書体" panose="03000609000000000000" pitchFamily="65" charset="-128"/>
                <a:ea typeface="HG行書体" panose="03000609000000000000" pitchFamily="65" charset="-128"/>
              </a:rPr>
              <a:t>君は無事帰れるか</a:t>
            </a:r>
          </a:p>
        </p:txBody>
      </p:sp>
      <p:pic>
        <p:nvPicPr>
          <p:cNvPr id="19" name="図 18">
            <a:extLst>
              <a:ext uri="{FF2B5EF4-FFF2-40B4-BE49-F238E27FC236}">
                <a16:creationId xmlns:a16="http://schemas.microsoft.com/office/drawing/2014/main" id="{DA696C8B-93AC-423F-916E-8234BE706E75}"/>
              </a:ext>
            </a:extLst>
          </p:cNvPr>
          <p:cNvPicPr>
            <a:picLocks noChangeAspect="1"/>
          </p:cNvPicPr>
          <p:nvPr/>
        </p:nvPicPr>
        <p:blipFill>
          <a:blip r:embed="rId4"/>
          <a:stretch>
            <a:fillRect/>
          </a:stretch>
        </p:blipFill>
        <p:spPr>
          <a:xfrm>
            <a:off x="9674988" y="4503538"/>
            <a:ext cx="2492063" cy="2224166"/>
          </a:xfrm>
          <a:prstGeom prst="rect">
            <a:avLst/>
          </a:prstGeom>
        </p:spPr>
      </p:pic>
      <p:sp>
        <p:nvSpPr>
          <p:cNvPr id="23" name="正方形/長方形 22">
            <a:extLst>
              <a:ext uri="{FF2B5EF4-FFF2-40B4-BE49-F238E27FC236}">
                <a16:creationId xmlns:a16="http://schemas.microsoft.com/office/drawing/2014/main" id="{42B48173-62C2-4330-95E4-0FCF978A8CBA}"/>
              </a:ext>
            </a:extLst>
          </p:cNvPr>
          <p:cNvSpPr/>
          <p:nvPr/>
        </p:nvSpPr>
        <p:spPr>
          <a:xfrm>
            <a:off x="10358120" y="5364710"/>
            <a:ext cx="1145894" cy="12108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D672280D-5FDB-44FD-9567-377DF4BEC703}"/>
              </a:ext>
            </a:extLst>
          </p:cNvPr>
          <p:cNvPicPr>
            <a:picLocks noChangeAspect="1"/>
          </p:cNvPicPr>
          <p:nvPr/>
        </p:nvPicPr>
        <p:blipFill>
          <a:blip r:embed="rId2"/>
          <a:stretch>
            <a:fillRect/>
          </a:stretch>
        </p:blipFill>
        <p:spPr>
          <a:xfrm>
            <a:off x="10105111" y="5611167"/>
            <a:ext cx="1044353" cy="1210844"/>
          </a:xfrm>
          <a:prstGeom prst="rect">
            <a:avLst/>
          </a:prstGeom>
        </p:spPr>
      </p:pic>
      <p:sp>
        <p:nvSpPr>
          <p:cNvPr id="24" name="テキスト ボックス 23">
            <a:extLst>
              <a:ext uri="{FF2B5EF4-FFF2-40B4-BE49-F238E27FC236}">
                <a16:creationId xmlns:a16="http://schemas.microsoft.com/office/drawing/2014/main" id="{91FBA96D-FE8A-4B01-9AD2-B6CE5B6BE990}"/>
              </a:ext>
            </a:extLst>
          </p:cNvPr>
          <p:cNvSpPr txBox="1"/>
          <p:nvPr/>
        </p:nvSpPr>
        <p:spPr>
          <a:xfrm>
            <a:off x="946007" y="4331871"/>
            <a:ext cx="4185761" cy="461665"/>
          </a:xfrm>
          <a:prstGeom prst="rect">
            <a:avLst/>
          </a:prstGeom>
          <a:noFill/>
        </p:spPr>
        <p:txBody>
          <a:bodyPr wrap="none" rtlCol="0">
            <a:spAutoFit/>
          </a:bodyPr>
          <a:lstStyle/>
          <a:p>
            <a:r>
              <a:rPr kumimoji="1" lang="ja-JP" altLang="en-US" sz="2400" b="1" dirty="0">
                <a:solidFill>
                  <a:srgbClr val="FF0000"/>
                </a:solidFill>
                <a:latin typeface="HG行書体" panose="03000609000000000000" pitchFamily="65" charset="-128"/>
                <a:ea typeface="HG行書体" panose="03000609000000000000" pitchFamily="65" charset="-128"/>
              </a:rPr>
              <a:t>アイテムを使い鬼を妨害せよ</a:t>
            </a:r>
          </a:p>
        </p:txBody>
      </p:sp>
      <p:sp>
        <p:nvSpPr>
          <p:cNvPr id="25" name="テキスト ボックス 24">
            <a:extLst>
              <a:ext uri="{FF2B5EF4-FFF2-40B4-BE49-F238E27FC236}">
                <a16:creationId xmlns:a16="http://schemas.microsoft.com/office/drawing/2014/main" id="{7EC85CF7-52BB-4AD0-AD23-A2D7E55A9578}"/>
              </a:ext>
            </a:extLst>
          </p:cNvPr>
          <p:cNvSpPr txBox="1"/>
          <p:nvPr/>
        </p:nvSpPr>
        <p:spPr>
          <a:xfrm>
            <a:off x="4847856" y="3307666"/>
            <a:ext cx="1800493" cy="646331"/>
          </a:xfrm>
          <a:prstGeom prst="rect">
            <a:avLst/>
          </a:prstGeom>
          <a:noFill/>
        </p:spPr>
        <p:txBody>
          <a:bodyPr wrap="none" rtlCol="0">
            <a:spAutoFit/>
          </a:bodyPr>
          <a:lstStyle/>
          <a:p>
            <a:pPr algn="ctr"/>
            <a:r>
              <a:rPr kumimoji="1" lang="ja-JP" altLang="en-US" dirty="0">
                <a:latin typeface="メイリオ" panose="020B0604030504040204" pitchFamily="50" charset="-128"/>
                <a:ea typeface="メイリオ" panose="020B0604030504040204" pitchFamily="50" charset="-128"/>
              </a:rPr>
              <a:t>恐怖が味わえる</a:t>
            </a:r>
            <a:endParaRPr kumimoji="1" lang="en-US" altLang="ja-JP" dirty="0">
              <a:latin typeface="メイリオ" panose="020B0604030504040204" pitchFamily="50" charset="-128"/>
              <a:ea typeface="メイリオ" panose="020B0604030504040204" pitchFamily="50" charset="-128"/>
            </a:endParaRPr>
          </a:p>
          <a:p>
            <a:pPr algn="ctr"/>
            <a:r>
              <a:rPr kumimoji="1" lang="ja-JP" altLang="en-US" dirty="0">
                <a:latin typeface="メイリオ" panose="020B0604030504040204" pitchFamily="50" charset="-128"/>
                <a:ea typeface="メイリオ" panose="020B0604030504040204" pitchFamily="50" charset="-128"/>
              </a:rPr>
              <a:t>鬼ごっこ</a:t>
            </a:r>
          </a:p>
        </p:txBody>
      </p:sp>
      <p:sp>
        <p:nvSpPr>
          <p:cNvPr id="26" name="テキスト ボックス 25">
            <a:extLst>
              <a:ext uri="{FF2B5EF4-FFF2-40B4-BE49-F238E27FC236}">
                <a16:creationId xmlns:a16="http://schemas.microsoft.com/office/drawing/2014/main" id="{1D6059A1-BAC3-4F9F-8143-404D950E8511}"/>
              </a:ext>
            </a:extLst>
          </p:cNvPr>
          <p:cNvSpPr txBox="1"/>
          <p:nvPr/>
        </p:nvSpPr>
        <p:spPr>
          <a:xfrm>
            <a:off x="8419183" y="3817028"/>
            <a:ext cx="3647152"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一人でも逃げ切れば君達の勝利だ</a:t>
            </a:r>
          </a:p>
        </p:txBody>
      </p:sp>
      <p:sp>
        <p:nvSpPr>
          <p:cNvPr id="28" name="テキスト ボックス 27">
            <a:extLst>
              <a:ext uri="{FF2B5EF4-FFF2-40B4-BE49-F238E27FC236}">
                <a16:creationId xmlns:a16="http://schemas.microsoft.com/office/drawing/2014/main" id="{77670044-84B0-4A30-BB71-E02ADF567B01}"/>
              </a:ext>
            </a:extLst>
          </p:cNvPr>
          <p:cNvSpPr txBox="1"/>
          <p:nvPr/>
        </p:nvSpPr>
        <p:spPr>
          <a:xfrm>
            <a:off x="4232048" y="4804486"/>
            <a:ext cx="3427111" cy="646331"/>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アイテムを使うことで</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敵の動きを止めたりできるぞ</a:t>
            </a:r>
          </a:p>
        </p:txBody>
      </p:sp>
      <p:pic>
        <p:nvPicPr>
          <p:cNvPr id="30" name="図 29">
            <a:extLst>
              <a:ext uri="{FF2B5EF4-FFF2-40B4-BE49-F238E27FC236}">
                <a16:creationId xmlns:a16="http://schemas.microsoft.com/office/drawing/2014/main" id="{A46B94BC-E7F8-4F00-9812-C0C33BFE9451}"/>
              </a:ext>
            </a:extLst>
          </p:cNvPr>
          <p:cNvPicPr>
            <a:picLocks noChangeAspect="1"/>
          </p:cNvPicPr>
          <p:nvPr/>
        </p:nvPicPr>
        <p:blipFill>
          <a:blip r:embed="rId5"/>
          <a:stretch>
            <a:fillRect/>
          </a:stretch>
        </p:blipFill>
        <p:spPr>
          <a:xfrm>
            <a:off x="1888122" y="4793536"/>
            <a:ext cx="1360741" cy="1669621"/>
          </a:xfrm>
          <a:prstGeom prst="rect">
            <a:avLst/>
          </a:prstGeom>
        </p:spPr>
      </p:pic>
      <p:sp>
        <p:nvSpPr>
          <p:cNvPr id="32" name="テキスト ボックス 31">
            <a:extLst>
              <a:ext uri="{FF2B5EF4-FFF2-40B4-BE49-F238E27FC236}">
                <a16:creationId xmlns:a16="http://schemas.microsoft.com/office/drawing/2014/main" id="{A452533E-F59D-47F7-ADC1-969EB50DB029}"/>
              </a:ext>
            </a:extLst>
          </p:cNvPr>
          <p:cNvSpPr txBox="1"/>
          <p:nvPr/>
        </p:nvSpPr>
        <p:spPr>
          <a:xfrm>
            <a:off x="6935392" y="1509300"/>
            <a:ext cx="5109091" cy="461665"/>
          </a:xfrm>
          <a:prstGeom prst="rect">
            <a:avLst/>
          </a:prstGeom>
          <a:noFill/>
        </p:spPr>
        <p:txBody>
          <a:bodyPr wrap="none" rtlCol="0">
            <a:spAutoFit/>
          </a:bodyPr>
          <a:lstStyle/>
          <a:p>
            <a:r>
              <a:rPr kumimoji="1" lang="ja-JP" altLang="en-US" sz="2400" b="1" dirty="0">
                <a:solidFill>
                  <a:srgbClr val="FF0000"/>
                </a:solidFill>
                <a:latin typeface="HG行書体" panose="03000609000000000000" pitchFamily="65" charset="-128"/>
                <a:ea typeface="HG行書体" panose="03000609000000000000" pitchFamily="65" charset="-128"/>
              </a:rPr>
              <a:t>逃げたければ集めなければならない</a:t>
            </a:r>
          </a:p>
        </p:txBody>
      </p:sp>
      <p:sp>
        <p:nvSpPr>
          <p:cNvPr id="33" name="テキスト ボックス 32">
            <a:extLst>
              <a:ext uri="{FF2B5EF4-FFF2-40B4-BE49-F238E27FC236}">
                <a16:creationId xmlns:a16="http://schemas.microsoft.com/office/drawing/2014/main" id="{2C9D7A6D-3492-4517-A09D-6D7402928CD4}"/>
              </a:ext>
            </a:extLst>
          </p:cNvPr>
          <p:cNvSpPr txBox="1"/>
          <p:nvPr/>
        </p:nvSpPr>
        <p:spPr>
          <a:xfrm>
            <a:off x="7108378" y="2019951"/>
            <a:ext cx="738664" cy="1511851"/>
          </a:xfrm>
          <a:prstGeom prst="rect">
            <a:avLst/>
          </a:prstGeom>
          <a:noFill/>
        </p:spPr>
        <p:txBody>
          <a:bodyPr vert="eaVert" wrap="square" rtlCol="0">
            <a:spAutoFit/>
          </a:bodyPr>
          <a:lstStyle/>
          <a:p>
            <a:r>
              <a:rPr kumimoji="1" lang="ja-JP" altLang="en-US" dirty="0">
                <a:latin typeface="メイリオ" panose="020B0604030504040204" pitchFamily="50" charset="-128"/>
                <a:ea typeface="メイリオ" panose="020B0604030504040204" pitchFamily="50" charset="-128"/>
              </a:rPr>
              <a:t>脱出するには鍵が必要だ</a:t>
            </a:r>
          </a:p>
        </p:txBody>
      </p:sp>
      <p:pic>
        <p:nvPicPr>
          <p:cNvPr id="35" name="図 34">
            <a:extLst>
              <a:ext uri="{FF2B5EF4-FFF2-40B4-BE49-F238E27FC236}">
                <a16:creationId xmlns:a16="http://schemas.microsoft.com/office/drawing/2014/main" id="{5FFB72FC-B627-45DA-A3AE-0FC50A9C971B}"/>
              </a:ext>
            </a:extLst>
          </p:cNvPr>
          <p:cNvPicPr>
            <a:picLocks noChangeAspect="1"/>
          </p:cNvPicPr>
          <p:nvPr/>
        </p:nvPicPr>
        <p:blipFill>
          <a:blip r:embed="rId6"/>
          <a:stretch>
            <a:fillRect/>
          </a:stretch>
        </p:blipFill>
        <p:spPr>
          <a:xfrm>
            <a:off x="8892687" y="2009122"/>
            <a:ext cx="1380003" cy="1380003"/>
          </a:xfrm>
          <a:prstGeom prst="rect">
            <a:avLst/>
          </a:prstGeom>
        </p:spPr>
      </p:pic>
    </p:spTree>
    <p:extLst>
      <p:ext uri="{BB962C8B-B14F-4D97-AF65-F5344CB8AC3E}">
        <p14:creationId xmlns:p14="http://schemas.microsoft.com/office/powerpoint/2010/main" val="3048482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0B4341-3924-4DD4-BAB1-9D4AAF6C551B}"/>
              </a:ext>
            </a:extLst>
          </p:cNvPr>
          <p:cNvSpPr>
            <a:spLocks noGrp="1"/>
          </p:cNvSpPr>
          <p:nvPr>
            <p:ph type="title"/>
          </p:nvPr>
        </p:nvSpPr>
        <p:spPr>
          <a:xfrm>
            <a:off x="130217" y="262360"/>
            <a:ext cx="4580680" cy="457200"/>
          </a:xfrm>
        </p:spPr>
        <p:txBody>
          <a:bodyPr>
            <a:normAutofit fontScale="90000"/>
          </a:bodyPr>
          <a:lstStyle/>
          <a:p>
            <a:r>
              <a:rPr kumimoji="1" lang="ja-JP" altLang="en-US" sz="3200" b="1" dirty="0">
                <a:latin typeface="メイリオ" panose="020B0604030504040204" pitchFamily="50" charset="-128"/>
                <a:ea typeface="メイリオ" panose="020B0604030504040204" pitchFamily="50" charset="-128"/>
              </a:rPr>
              <a:t>ゲームコンセプト</a:t>
            </a:r>
          </a:p>
        </p:txBody>
      </p:sp>
      <p:sp>
        <p:nvSpPr>
          <p:cNvPr id="4" name="正方形/長方形 3">
            <a:extLst>
              <a:ext uri="{FF2B5EF4-FFF2-40B4-BE49-F238E27FC236}">
                <a16:creationId xmlns:a16="http://schemas.microsoft.com/office/drawing/2014/main" id="{36B21E38-14FC-4578-B9A6-41BECCAB5BA2}"/>
              </a:ext>
            </a:extLst>
          </p:cNvPr>
          <p:cNvSpPr/>
          <p:nvPr/>
        </p:nvSpPr>
        <p:spPr>
          <a:xfrm>
            <a:off x="130217" y="949438"/>
            <a:ext cx="6792672" cy="2526164"/>
          </a:xfrm>
          <a:prstGeom prst="rect">
            <a:avLst/>
          </a:prstGeom>
          <a:solidFill>
            <a:schemeClr val="accent1">
              <a:lumMod val="5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dirty="0">
              <a:latin typeface="HG行書体" panose="03000609000000000000" pitchFamily="65" charset="-128"/>
              <a:ea typeface="HG行書体" panose="03000609000000000000" pitchFamily="65" charset="-128"/>
            </a:endParaRPr>
          </a:p>
        </p:txBody>
      </p:sp>
      <p:sp>
        <p:nvSpPr>
          <p:cNvPr id="5" name="テキスト ボックス 4">
            <a:extLst>
              <a:ext uri="{FF2B5EF4-FFF2-40B4-BE49-F238E27FC236}">
                <a16:creationId xmlns:a16="http://schemas.microsoft.com/office/drawing/2014/main" id="{57715156-4A0B-4699-9654-154148091AE5}"/>
              </a:ext>
            </a:extLst>
          </p:cNvPr>
          <p:cNvSpPr txBox="1"/>
          <p:nvPr/>
        </p:nvSpPr>
        <p:spPr>
          <a:xfrm>
            <a:off x="1952298" y="946871"/>
            <a:ext cx="2646878" cy="461665"/>
          </a:xfrm>
          <a:prstGeom prst="rect">
            <a:avLst/>
          </a:prstGeom>
          <a:noFill/>
        </p:spPr>
        <p:txBody>
          <a:bodyPr wrap="none" rtlCol="0">
            <a:spAutoFit/>
          </a:bodyPr>
          <a:lstStyle/>
          <a:p>
            <a:r>
              <a:rPr kumimoji="1" lang="ja-JP" altLang="en-US" sz="2400" b="1" dirty="0">
                <a:solidFill>
                  <a:srgbClr val="FF0000"/>
                </a:solidFill>
                <a:latin typeface="HG行書体" panose="03000609000000000000" pitchFamily="65" charset="-128"/>
                <a:ea typeface="HG行書体" panose="03000609000000000000" pitchFamily="65" charset="-128"/>
              </a:rPr>
              <a:t>妖怪に慈悲はない</a:t>
            </a:r>
          </a:p>
        </p:txBody>
      </p:sp>
      <p:pic>
        <p:nvPicPr>
          <p:cNvPr id="6" name="図 5">
            <a:extLst>
              <a:ext uri="{FF2B5EF4-FFF2-40B4-BE49-F238E27FC236}">
                <a16:creationId xmlns:a16="http://schemas.microsoft.com/office/drawing/2014/main" id="{F0D2CA96-0BF0-46AC-B455-1E6946343CA4}"/>
              </a:ext>
            </a:extLst>
          </p:cNvPr>
          <p:cNvPicPr>
            <a:picLocks noChangeAspect="1"/>
          </p:cNvPicPr>
          <p:nvPr/>
        </p:nvPicPr>
        <p:blipFill>
          <a:blip r:embed="rId2"/>
          <a:stretch>
            <a:fillRect/>
          </a:stretch>
        </p:blipFill>
        <p:spPr>
          <a:xfrm flipH="1">
            <a:off x="130217" y="1411103"/>
            <a:ext cx="2400580" cy="2064498"/>
          </a:xfrm>
          <a:prstGeom prst="rect">
            <a:avLst/>
          </a:prstGeom>
        </p:spPr>
      </p:pic>
      <p:pic>
        <p:nvPicPr>
          <p:cNvPr id="8" name="図 7">
            <a:extLst>
              <a:ext uri="{FF2B5EF4-FFF2-40B4-BE49-F238E27FC236}">
                <a16:creationId xmlns:a16="http://schemas.microsoft.com/office/drawing/2014/main" id="{17C68EE8-1922-4E12-BF69-FD18BDFA2EE1}"/>
              </a:ext>
            </a:extLst>
          </p:cNvPr>
          <p:cNvPicPr>
            <a:picLocks noChangeAspect="1"/>
          </p:cNvPicPr>
          <p:nvPr/>
        </p:nvPicPr>
        <p:blipFill>
          <a:blip r:embed="rId3"/>
          <a:stretch>
            <a:fillRect/>
          </a:stretch>
        </p:blipFill>
        <p:spPr>
          <a:xfrm>
            <a:off x="2351210" y="1935673"/>
            <a:ext cx="1489880" cy="1539928"/>
          </a:xfrm>
          <a:prstGeom prst="rect">
            <a:avLst/>
          </a:prstGeom>
        </p:spPr>
      </p:pic>
      <p:sp>
        <p:nvSpPr>
          <p:cNvPr id="9" name="テキスト ボックス 8">
            <a:extLst>
              <a:ext uri="{FF2B5EF4-FFF2-40B4-BE49-F238E27FC236}">
                <a16:creationId xmlns:a16="http://schemas.microsoft.com/office/drawing/2014/main" id="{EA889505-B88D-4A36-B265-395BAE86237D}"/>
              </a:ext>
            </a:extLst>
          </p:cNvPr>
          <p:cNvSpPr txBox="1"/>
          <p:nvPr/>
        </p:nvSpPr>
        <p:spPr>
          <a:xfrm>
            <a:off x="3275737" y="1405343"/>
            <a:ext cx="3647152" cy="646331"/>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鬼（妖怪）に一定数攻撃されると</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死んでしまう（操作不可能状態）</a:t>
            </a:r>
          </a:p>
        </p:txBody>
      </p:sp>
      <p:sp>
        <p:nvSpPr>
          <p:cNvPr id="11" name="正方形/長方形 10">
            <a:extLst>
              <a:ext uri="{FF2B5EF4-FFF2-40B4-BE49-F238E27FC236}">
                <a16:creationId xmlns:a16="http://schemas.microsoft.com/office/drawing/2014/main" id="{E90AB6E3-E614-43C7-952F-84BF434202FD}"/>
              </a:ext>
            </a:extLst>
          </p:cNvPr>
          <p:cNvSpPr/>
          <p:nvPr/>
        </p:nvSpPr>
        <p:spPr>
          <a:xfrm>
            <a:off x="4171711" y="3543244"/>
            <a:ext cx="7622892" cy="3052395"/>
          </a:xfrm>
          <a:prstGeom prst="rect">
            <a:avLst/>
          </a:prstGeom>
          <a:solidFill>
            <a:schemeClr val="accent1">
              <a:lumMod val="5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dirty="0">
              <a:latin typeface="HG行書体" panose="03000609000000000000" pitchFamily="65" charset="-128"/>
              <a:ea typeface="HG行書体" panose="03000609000000000000" pitchFamily="65" charset="-128"/>
            </a:endParaRPr>
          </a:p>
        </p:txBody>
      </p:sp>
      <p:sp>
        <p:nvSpPr>
          <p:cNvPr id="12" name="テキスト ボックス 11">
            <a:extLst>
              <a:ext uri="{FF2B5EF4-FFF2-40B4-BE49-F238E27FC236}">
                <a16:creationId xmlns:a16="http://schemas.microsoft.com/office/drawing/2014/main" id="{E88EBBF1-AE79-4758-A18D-D0824E3A60AD}"/>
              </a:ext>
            </a:extLst>
          </p:cNvPr>
          <p:cNvSpPr txBox="1"/>
          <p:nvPr/>
        </p:nvSpPr>
        <p:spPr>
          <a:xfrm>
            <a:off x="5690886" y="3700674"/>
            <a:ext cx="4955203" cy="461665"/>
          </a:xfrm>
          <a:prstGeom prst="rect">
            <a:avLst/>
          </a:prstGeom>
          <a:noFill/>
        </p:spPr>
        <p:txBody>
          <a:bodyPr wrap="none" rtlCol="0">
            <a:spAutoFit/>
          </a:bodyPr>
          <a:lstStyle/>
          <a:p>
            <a:r>
              <a:rPr kumimoji="1" lang="ja-JP" altLang="en-US" sz="2400" b="1" dirty="0">
                <a:solidFill>
                  <a:srgbClr val="FF0000"/>
                </a:solidFill>
                <a:latin typeface="HG行書体" panose="03000609000000000000" pitchFamily="65" charset="-128"/>
                <a:ea typeface="HG行書体" panose="03000609000000000000" pitchFamily="65" charset="-128"/>
              </a:rPr>
              <a:t>君達の物語はここまでのようだ</a:t>
            </a:r>
            <a:r>
              <a:rPr kumimoji="1" lang="en-US" altLang="ja-JP" sz="2400" b="1" dirty="0">
                <a:solidFill>
                  <a:srgbClr val="FF0000"/>
                </a:solidFill>
                <a:latin typeface="HG行書体" panose="03000609000000000000" pitchFamily="65" charset="-128"/>
                <a:ea typeface="HG行書体" panose="03000609000000000000" pitchFamily="65" charset="-128"/>
              </a:rPr>
              <a:t>...</a:t>
            </a:r>
          </a:p>
        </p:txBody>
      </p:sp>
      <p:sp>
        <p:nvSpPr>
          <p:cNvPr id="13" name="テキスト ボックス 12">
            <a:extLst>
              <a:ext uri="{FF2B5EF4-FFF2-40B4-BE49-F238E27FC236}">
                <a16:creationId xmlns:a16="http://schemas.microsoft.com/office/drawing/2014/main" id="{23FEC7F6-EF11-4B84-ADF6-FF904BD898E0}"/>
              </a:ext>
            </a:extLst>
          </p:cNvPr>
          <p:cNvSpPr txBox="1"/>
          <p:nvPr/>
        </p:nvSpPr>
        <p:spPr>
          <a:xfrm>
            <a:off x="8168487" y="4275988"/>
            <a:ext cx="3416320" cy="646331"/>
          </a:xfrm>
          <a:prstGeom prst="rect">
            <a:avLst/>
          </a:prstGeom>
          <a:noFill/>
        </p:spPr>
        <p:txBody>
          <a:bodyPr wrap="none" rtlCol="0">
            <a:spAutoFit/>
          </a:bodyPr>
          <a:lstStyle/>
          <a:p>
            <a:pPr algn="ctr"/>
            <a:r>
              <a:rPr kumimoji="1" lang="ja-JP" altLang="en-US" dirty="0">
                <a:latin typeface="メイリオ" panose="020B0604030504040204" pitchFamily="50" charset="-128"/>
                <a:ea typeface="メイリオ" panose="020B0604030504040204" pitchFamily="50" charset="-128"/>
              </a:rPr>
              <a:t>逃亡者が全員死んでしまったら</a:t>
            </a:r>
            <a:endParaRPr kumimoji="1" lang="en-US" altLang="ja-JP" dirty="0">
              <a:latin typeface="メイリオ" panose="020B0604030504040204" pitchFamily="50" charset="-128"/>
              <a:ea typeface="メイリオ" panose="020B0604030504040204" pitchFamily="50" charset="-128"/>
            </a:endParaRPr>
          </a:p>
          <a:p>
            <a:pPr algn="ctr"/>
            <a:r>
              <a:rPr kumimoji="1" lang="ja-JP" altLang="en-US" dirty="0">
                <a:latin typeface="メイリオ" panose="020B0604030504040204" pitchFamily="50" charset="-128"/>
                <a:ea typeface="メイリオ" panose="020B0604030504040204" pitchFamily="50" charset="-128"/>
              </a:rPr>
              <a:t>敗北だ</a:t>
            </a:r>
          </a:p>
        </p:txBody>
      </p:sp>
      <p:pic>
        <p:nvPicPr>
          <p:cNvPr id="14" name="図 13">
            <a:extLst>
              <a:ext uri="{FF2B5EF4-FFF2-40B4-BE49-F238E27FC236}">
                <a16:creationId xmlns:a16="http://schemas.microsoft.com/office/drawing/2014/main" id="{929BD4AA-07BB-47B4-BA81-4149D8F048FE}"/>
              </a:ext>
            </a:extLst>
          </p:cNvPr>
          <p:cNvPicPr>
            <a:picLocks noChangeAspect="1"/>
          </p:cNvPicPr>
          <p:nvPr/>
        </p:nvPicPr>
        <p:blipFill>
          <a:blip r:embed="rId3"/>
          <a:stretch>
            <a:fillRect/>
          </a:stretch>
        </p:blipFill>
        <p:spPr>
          <a:xfrm>
            <a:off x="9026942" y="4833126"/>
            <a:ext cx="1489880" cy="1539928"/>
          </a:xfrm>
          <a:prstGeom prst="rect">
            <a:avLst/>
          </a:prstGeom>
        </p:spPr>
      </p:pic>
      <p:pic>
        <p:nvPicPr>
          <p:cNvPr id="15" name="図 14">
            <a:extLst>
              <a:ext uri="{FF2B5EF4-FFF2-40B4-BE49-F238E27FC236}">
                <a16:creationId xmlns:a16="http://schemas.microsoft.com/office/drawing/2014/main" id="{21105664-8B26-4BD7-9B6F-615ACD5201AB}"/>
              </a:ext>
            </a:extLst>
          </p:cNvPr>
          <p:cNvPicPr>
            <a:picLocks noChangeAspect="1"/>
          </p:cNvPicPr>
          <p:nvPr/>
        </p:nvPicPr>
        <p:blipFill>
          <a:blip r:embed="rId3"/>
          <a:stretch>
            <a:fillRect/>
          </a:stretch>
        </p:blipFill>
        <p:spPr>
          <a:xfrm>
            <a:off x="7537062" y="5069441"/>
            <a:ext cx="1489880" cy="1539928"/>
          </a:xfrm>
          <a:prstGeom prst="rect">
            <a:avLst/>
          </a:prstGeom>
        </p:spPr>
      </p:pic>
      <p:pic>
        <p:nvPicPr>
          <p:cNvPr id="16" name="図 15">
            <a:extLst>
              <a:ext uri="{FF2B5EF4-FFF2-40B4-BE49-F238E27FC236}">
                <a16:creationId xmlns:a16="http://schemas.microsoft.com/office/drawing/2014/main" id="{D8D5A469-6485-4564-AA0A-1E7C39DBB3D5}"/>
              </a:ext>
            </a:extLst>
          </p:cNvPr>
          <p:cNvPicPr>
            <a:picLocks noChangeAspect="1"/>
          </p:cNvPicPr>
          <p:nvPr/>
        </p:nvPicPr>
        <p:blipFill>
          <a:blip r:embed="rId3"/>
          <a:stretch>
            <a:fillRect/>
          </a:stretch>
        </p:blipFill>
        <p:spPr>
          <a:xfrm>
            <a:off x="6714696" y="4105847"/>
            <a:ext cx="1489880" cy="1539928"/>
          </a:xfrm>
          <a:prstGeom prst="rect">
            <a:avLst/>
          </a:prstGeom>
        </p:spPr>
      </p:pic>
      <p:pic>
        <p:nvPicPr>
          <p:cNvPr id="17" name="図 16">
            <a:extLst>
              <a:ext uri="{FF2B5EF4-FFF2-40B4-BE49-F238E27FC236}">
                <a16:creationId xmlns:a16="http://schemas.microsoft.com/office/drawing/2014/main" id="{0E3DC4D2-1300-470B-A90E-54AF110C6381}"/>
              </a:ext>
            </a:extLst>
          </p:cNvPr>
          <p:cNvPicPr>
            <a:picLocks noChangeAspect="1"/>
          </p:cNvPicPr>
          <p:nvPr/>
        </p:nvPicPr>
        <p:blipFill>
          <a:blip r:embed="rId3"/>
          <a:stretch>
            <a:fillRect/>
          </a:stretch>
        </p:blipFill>
        <p:spPr>
          <a:xfrm>
            <a:off x="6183395" y="4965787"/>
            <a:ext cx="1489880" cy="1539928"/>
          </a:xfrm>
          <a:prstGeom prst="rect">
            <a:avLst/>
          </a:prstGeom>
        </p:spPr>
      </p:pic>
      <p:pic>
        <p:nvPicPr>
          <p:cNvPr id="19" name="図 18">
            <a:extLst>
              <a:ext uri="{FF2B5EF4-FFF2-40B4-BE49-F238E27FC236}">
                <a16:creationId xmlns:a16="http://schemas.microsoft.com/office/drawing/2014/main" id="{9BF408C5-DD1B-4C74-A531-7967D8CA85FC}"/>
              </a:ext>
            </a:extLst>
          </p:cNvPr>
          <p:cNvPicPr>
            <a:picLocks noChangeAspect="1"/>
          </p:cNvPicPr>
          <p:nvPr/>
        </p:nvPicPr>
        <p:blipFill>
          <a:blip r:embed="rId4"/>
          <a:stretch>
            <a:fillRect/>
          </a:stretch>
        </p:blipFill>
        <p:spPr>
          <a:xfrm>
            <a:off x="4193441" y="4262590"/>
            <a:ext cx="2096003" cy="2096003"/>
          </a:xfrm>
          <a:prstGeom prst="rect">
            <a:avLst/>
          </a:prstGeom>
        </p:spPr>
      </p:pic>
    </p:spTree>
    <p:extLst>
      <p:ext uri="{BB962C8B-B14F-4D97-AF65-F5344CB8AC3E}">
        <p14:creationId xmlns:p14="http://schemas.microsoft.com/office/powerpoint/2010/main" val="178952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D86C4E-715E-467F-97FD-59042B58B00C}"/>
              </a:ext>
            </a:extLst>
          </p:cNvPr>
          <p:cNvSpPr>
            <a:spLocks noGrp="1"/>
          </p:cNvSpPr>
          <p:nvPr>
            <p:ph type="title"/>
          </p:nvPr>
        </p:nvSpPr>
        <p:spPr>
          <a:xfrm>
            <a:off x="0" y="111890"/>
            <a:ext cx="4302888" cy="457200"/>
          </a:xfrm>
        </p:spPr>
        <p:txBody>
          <a:bodyPr>
            <a:normAutofit fontScale="90000"/>
          </a:bodyPr>
          <a:lstStyle/>
          <a:p>
            <a:r>
              <a:rPr kumimoji="1" lang="ja-JP" altLang="en-US" b="1" dirty="0">
                <a:latin typeface="メイリオ" panose="020B0604030504040204" pitchFamily="50" charset="-128"/>
                <a:ea typeface="メイリオ" panose="020B0604030504040204" pitchFamily="50" charset="-128"/>
              </a:rPr>
              <a:t>ゲームコンセプト</a:t>
            </a:r>
          </a:p>
        </p:txBody>
      </p:sp>
      <p:sp>
        <p:nvSpPr>
          <p:cNvPr id="4" name="テキスト ボックス 3">
            <a:extLst>
              <a:ext uri="{FF2B5EF4-FFF2-40B4-BE49-F238E27FC236}">
                <a16:creationId xmlns:a16="http://schemas.microsoft.com/office/drawing/2014/main" id="{C910BEE1-EC55-4A41-999A-D2E81224C5F7}"/>
              </a:ext>
            </a:extLst>
          </p:cNvPr>
          <p:cNvSpPr txBox="1"/>
          <p:nvPr/>
        </p:nvSpPr>
        <p:spPr>
          <a:xfrm>
            <a:off x="2443624" y="796667"/>
            <a:ext cx="6340197"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誰もが見た瞬間ゲーム性が解るものにしたい</a:t>
            </a:r>
            <a:endParaRPr kumimoji="1" lang="en-US" altLang="ja-JP" sz="2400" dirty="0">
              <a:latin typeface="メイリオ" panose="020B0604030504040204" pitchFamily="50" charset="-128"/>
              <a:ea typeface="メイリオ" panose="020B0604030504040204" pitchFamily="50" charset="-128"/>
            </a:endParaRPr>
          </a:p>
        </p:txBody>
      </p:sp>
      <p:sp>
        <p:nvSpPr>
          <p:cNvPr id="6" name="矢印: 下 5">
            <a:extLst>
              <a:ext uri="{FF2B5EF4-FFF2-40B4-BE49-F238E27FC236}">
                <a16:creationId xmlns:a16="http://schemas.microsoft.com/office/drawing/2014/main" id="{70F81E95-3DC1-4E6B-844C-C25E9D19C4BB}"/>
              </a:ext>
            </a:extLst>
          </p:cNvPr>
          <p:cNvSpPr/>
          <p:nvPr/>
        </p:nvSpPr>
        <p:spPr>
          <a:xfrm>
            <a:off x="5069712" y="1335297"/>
            <a:ext cx="544010" cy="71763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D54CD1D-E5EA-4170-8619-F29FBE8A2BD3}"/>
              </a:ext>
            </a:extLst>
          </p:cNvPr>
          <p:cNvSpPr txBox="1"/>
          <p:nvPr/>
        </p:nvSpPr>
        <p:spPr>
          <a:xfrm>
            <a:off x="1964640" y="2138026"/>
            <a:ext cx="7571303"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誰もが知ってるような遊びをコンセプトにして作ろう</a:t>
            </a:r>
          </a:p>
        </p:txBody>
      </p:sp>
      <p:sp>
        <p:nvSpPr>
          <p:cNvPr id="9" name="矢印: 下 8">
            <a:extLst>
              <a:ext uri="{FF2B5EF4-FFF2-40B4-BE49-F238E27FC236}">
                <a16:creationId xmlns:a16="http://schemas.microsoft.com/office/drawing/2014/main" id="{3DBC080C-CE4D-43A4-B2D6-ACF210DF4DD3}"/>
              </a:ext>
            </a:extLst>
          </p:cNvPr>
          <p:cNvSpPr/>
          <p:nvPr/>
        </p:nvSpPr>
        <p:spPr>
          <a:xfrm>
            <a:off x="5069712" y="2775890"/>
            <a:ext cx="544012" cy="156461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CE59F4A0-3FF4-40C3-9A5B-B679BB874BB1}"/>
              </a:ext>
            </a:extLst>
          </p:cNvPr>
          <p:cNvSpPr txBox="1"/>
          <p:nvPr/>
        </p:nvSpPr>
        <p:spPr>
          <a:xfrm>
            <a:off x="2204958" y="3766907"/>
            <a:ext cx="2723823"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誰もが知っている遊び</a:t>
            </a:r>
            <a:r>
              <a:rPr kumimoji="1" lang="en-US" altLang="ja-JP" dirty="0">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10ECA49C-A1A4-4986-A153-1DC0B4336A8D}"/>
              </a:ext>
            </a:extLst>
          </p:cNvPr>
          <p:cNvSpPr txBox="1"/>
          <p:nvPr/>
        </p:nvSpPr>
        <p:spPr>
          <a:xfrm>
            <a:off x="3960294" y="4806975"/>
            <a:ext cx="3510898" cy="707886"/>
          </a:xfrm>
          <a:prstGeom prst="rect">
            <a:avLst/>
          </a:prstGeom>
          <a:noFill/>
        </p:spPr>
        <p:txBody>
          <a:bodyPr wrap="square" rtlCol="0">
            <a:spAutoFit/>
          </a:bodyPr>
          <a:lstStyle/>
          <a:p>
            <a:pPr algn="dist"/>
            <a:r>
              <a:rPr kumimoji="1" lang="ja-JP" altLang="en-US" sz="4000" b="1" dirty="0">
                <a:solidFill>
                  <a:srgbClr val="C00000"/>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鬼ごっこ！！</a:t>
            </a:r>
          </a:p>
        </p:txBody>
      </p:sp>
      <p:pic>
        <p:nvPicPr>
          <p:cNvPr id="14" name="図 13">
            <a:extLst>
              <a:ext uri="{FF2B5EF4-FFF2-40B4-BE49-F238E27FC236}">
                <a16:creationId xmlns:a16="http://schemas.microsoft.com/office/drawing/2014/main" id="{D129FD5B-C110-4A30-A19D-61B02C31706C}"/>
              </a:ext>
            </a:extLst>
          </p:cNvPr>
          <p:cNvPicPr>
            <a:picLocks noChangeAspect="1"/>
          </p:cNvPicPr>
          <p:nvPr/>
        </p:nvPicPr>
        <p:blipFill>
          <a:blip r:embed="rId2"/>
          <a:stretch>
            <a:fillRect/>
          </a:stretch>
        </p:blipFill>
        <p:spPr>
          <a:xfrm>
            <a:off x="744583" y="3096171"/>
            <a:ext cx="1460375" cy="1460375"/>
          </a:xfrm>
          <a:prstGeom prst="rect">
            <a:avLst/>
          </a:prstGeom>
        </p:spPr>
      </p:pic>
      <p:pic>
        <p:nvPicPr>
          <p:cNvPr id="16" name="図 15">
            <a:extLst>
              <a:ext uri="{FF2B5EF4-FFF2-40B4-BE49-F238E27FC236}">
                <a16:creationId xmlns:a16="http://schemas.microsoft.com/office/drawing/2014/main" id="{437B5A0D-86FD-406D-B1E8-C0A2D09975F1}"/>
              </a:ext>
            </a:extLst>
          </p:cNvPr>
          <p:cNvPicPr>
            <a:picLocks noChangeAspect="1"/>
          </p:cNvPicPr>
          <p:nvPr/>
        </p:nvPicPr>
        <p:blipFill>
          <a:blip r:embed="rId3"/>
          <a:stretch>
            <a:fillRect/>
          </a:stretch>
        </p:blipFill>
        <p:spPr>
          <a:xfrm>
            <a:off x="7513047" y="3128485"/>
            <a:ext cx="4161540" cy="3569677"/>
          </a:xfrm>
          <a:prstGeom prst="rect">
            <a:avLst/>
          </a:prstGeom>
        </p:spPr>
      </p:pic>
    </p:spTree>
    <p:extLst>
      <p:ext uri="{BB962C8B-B14F-4D97-AF65-F5344CB8AC3E}">
        <p14:creationId xmlns:p14="http://schemas.microsoft.com/office/powerpoint/2010/main" val="2988196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A3769E-F061-4628-8F95-AEFF1CF5A1FD}"/>
              </a:ext>
            </a:extLst>
          </p:cNvPr>
          <p:cNvSpPr>
            <a:spLocks noGrp="1"/>
          </p:cNvSpPr>
          <p:nvPr>
            <p:ph type="title"/>
          </p:nvPr>
        </p:nvSpPr>
        <p:spPr>
          <a:xfrm>
            <a:off x="141791" y="169763"/>
            <a:ext cx="3770451" cy="350080"/>
          </a:xfrm>
        </p:spPr>
        <p:txBody>
          <a:bodyPr>
            <a:normAutofit fontScale="90000"/>
          </a:bodyPr>
          <a:lstStyle/>
          <a:p>
            <a:r>
              <a:rPr kumimoji="1" lang="ja-JP" altLang="en-US" sz="3200" b="1" dirty="0">
                <a:latin typeface="メイリオ" panose="020B0604030504040204" pitchFamily="50" charset="-128"/>
                <a:ea typeface="メイリオ" panose="020B0604030504040204" pitchFamily="50" charset="-128"/>
              </a:rPr>
              <a:t>ゲームコンセプト</a:t>
            </a:r>
          </a:p>
        </p:txBody>
      </p:sp>
      <p:sp>
        <p:nvSpPr>
          <p:cNvPr id="5" name="テキスト ボックス 4">
            <a:extLst>
              <a:ext uri="{FF2B5EF4-FFF2-40B4-BE49-F238E27FC236}">
                <a16:creationId xmlns:a16="http://schemas.microsoft.com/office/drawing/2014/main" id="{CE4DE018-EACC-4516-885D-D18E34069014}"/>
              </a:ext>
            </a:extLst>
          </p:cNvPr>
          <p:cNvSpPr txBox="1"/>
          <p:nvPr/>
        </p:nvSpPr>
        <p:spPr>
          <a:xfrm>
            <a:off x="0" y="760645"/>
            <a:ext cx="11695766" cy="400110"/>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しかし、鬼ごっこをモチーフにしたゲームはすでに存在する</a:t>
            </a:r>
            <a:r>
              <a:rPr kumimoji="1" lang="ja-JP" altLang="en-US" dirty="0">
                <a:latin typeface="メイリオ" panose="020B0604030504040204" pitchFamily="50" charset="-128"/>
                <a:ea typeface="メイリオ" panose="020B0604030504040204" pitchFamily="50" charset="-128"/>
              </a:rPr>
              <a:t>。（例 </a:t>
            </a:r>
            <a:r>
              <a:rPr lang="en-US" altLang="ja-JP" b="1" dirty="0" err="1">
                <a:latin typeface="メイリオ" panose="020B0604030504040204" pitchFamily="50" charset="-128"/>
                <a:ea typeface="メイリオ" panose="020B0604030504040204" pitchFamily="50" charset="-128"/>
              </a:rPr>
              <a:t>IdentityV</a:t>
            </a:r>
            <a:r>
              <a:rPr lang="en-US" altLang="ja-JP" b="1" dirty="0">
                <a:latin typeface="メイリオ" panose="020B0604030504040204" pitchFamily="50" charset="-128"/>
                <a:ea typeface="メイリオ" panose="020B0604030504040204" pitchFamily="50" charset="-128"/>
              </a:rPr>
              <a:t>, Dead by Daylight</a:t>
            </a:r>
            <a:r>
              <a:rPr lang="ja-JP" altLang="en-US" b="1" dirty="0">
                <a:latin typeface="メイリオ" panose="020B0604030504040204" pitchFamily="50" charset="-128"/>
                <a:ea typeface="メイリオ" panose="020B0604030504040204" pitchFamily="50" charset="-128"/>
              </a:rPr>
              <a:t>など</a:t>
            </a:r>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4AB98A93-76E7-4A87-ABF0-348E175F0D12}"/>
              </a:ext>
            </a:extLst>
          </p:cNvPr>
          <p:cNvSpPr txBox="1"/>
          <p:nvPr/>
        </p:nvSpPr>
        <p:spPr>
          <a:xfrm>
            <a:off x="2008710" y="1218976"/>
            <a:ext cx="7725192" cy="707886"/>
          </a:xfrm>
          <a:prstGeom prst="rect">
            <a:avLst/>
          </a:prstGeom>
          <a:noFill/>
        </p:spPr>
        <p:txBody>
          <a:bodyPr wrap="none" rtlCol="0">
            <a:spAutoFit/>
          </a:bodyPr>
          <a:lstStyle/>
          <a:p>
            <a:r>
              <a:rPr kumimoji="1" lang="ja-JP" altLang="en-US" sz="2000" b="1" dirty="0">
                <a:latin typeface="メイリオ" panose="020B0604030504040204" pitchFamily="50" charset="-128"/>
                <a:ea typeface="メイリオ" panose="020B0604030504040204" pitchFamily="50" charset="-128"/>
              </a:rPr>
              <a:t>以下に他のゲームとの差別化（オリジナル性）を出していくか</a:t>
            </a:r>
            <a:r>
              <a:rPr kumimoji="1" lang="en-US" altLang="ja-JP" sz="2000" b="1" dirty="0">
                <a:latin typeface="メイリオ" panose="020B0604030504040204" pitchFamily="50" charset="-128"/>
                <a:ea typeface="メイリオ" panose="020B0604030504040204" pitchFamily="50" charset="-128"/>
              </a:rPr>
              <a:t>…</a:t>
            </a:r>
          </a:p>
          <a:p>
            <a:endParaRPr kumimoji="1" lang="ja-JP" altLang="en-US" sz="20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2F08BCDA-3312-4AC0-915A-ECA5537288DB}"/>
              </a:ext>
            </a:extLst>
          </p:cNvPr>
          <p:cNvSpPr txBox="1"/>
          <p:nvPr/>
        </p:nvSpPr>
        <p:spPr>
          <a:xfrm>
            <a:off x="275489" y="1985083"/>
            <a:ext cx="11641021" cy="2923877"/>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鬼ごっこの歴史と起源</a:t>
            </a:r>
            <a:r>
              <a:rPr lang="ja-JP" altLang="en-US" dirty="0">
                <a:latin typeface="メイリオ" panose="020B0604030504040204" pitchFamily="50" charset="-128"/>
                <a:ea typeface="メイリオ" panose="020B0604030504040204" pitchFamily="50" charset="-128"/>
              </a:rPr>
              <a:t>（一般社会法人鬼ごっこ協会より抜粋）</a:t>
            </a:r>
            <a:endParaRPr kumimoji="1" lang="en-US" altLang="ja-JP" dirty="0">
              <a:latin typeface="メイリオ" panose="020B0604030504040204" pitchFamily="50" charset="-128"/>
              <a:ea typeface="メイリオ" panose="020B0604030504040204" pitchFamily="50" charset="-128"/>
            </a:endParaRPr>
          </a:p>
          <a:p>
            <a:r>
              <a:rPr kumimoji="1" lang="ja-JP" altLang="en-US" b="1" dirty="0">
                <a:latin typeface="メイリオ" panose="020B0604030504040204" pitchFamily="50" charset="-128"/>
                <a:ea typeface="メイリオ" panose="020B0604030504040204" pitchFamily="50" charset="-128"/>
              </a:rPr>
              <a:t>日本の鬼ごっこの始まりとは</a:t>
            </a:r>
            <a:r>
              <a:rPr lang="ja-JP" altLang="en-US" b="1" dirty="0">
                <a:latin typeface="メイリオ" panose="020B0604030504040204" pitchFamily="50" charset="-128"/>
                <a:ea typeface="メイリオ" panose="020B0604030504040204" pitchFamily="50" charset="-128"/>
              </a:rPr>
              <a:t>宮廷の年中行事である</a:t>
            </a:r>
            <a:endParaRPr lang="en-US" altLang="ja-JP" b="1" dirty="0">
              <a:latin typeface="メイリオ" panose="020B0604030504040204" pitchFamily="50" charset="-128"/>
              <a:ea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rPr>
              <a:t>修正会（しゅじょうえ）の中で、「追儺（ついな）」と呼ばれる鬼払いの儀式</a:t>
            </a:r>
            <a:endParaRPr lang="en-US" altLang="ja-JP" b="1" dirty="0">
              <a:latin typeface="メイリオ" panose="020B0604030504040204" pitchFamily="50" charset="-128"/>
              <a:ea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rPr>
              <a:t>があるが、平安初期から行われているとされており、それが鬼ごっこの</a:t>
            </a:r>
            <a:endParaRPr lang="en-US" altLang="ja-JP" b="1" dirty="0">
              <a:latin typeface="メイリオ" panose="020B0604030504040204" pitchFamily="50" charset="-128"/>
              <a:ea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rPr>
              <a:t>起源となる儀式の一つと言われています。</a:t>
            </a:r>
            <a:endParaRPr lang="en-US" altLang="ja-JP" b="1" dirty="0">
              <a:latin typeface="メイリオ" panose="020B0604030504040204" pitchFamily="50" charset="-128"/>
              <a:ea typeface="メイリオ" panose="020B0604030504040204" pitchFamily="50" charset="-128"/>
            </a:endParaRPr>
          </a:p>
          <a:p>
            <a:r>
              <a:rPr lang="ja-JP" altLang="en-US" sz="2000" b="1" dirty="0">
                <a:latin typeface="メイリオ" panose="020B0604030504040204" pitchFamily="50" charset="-128"/>
                <a:ea typeface="メイリオ" panose="020B0604030504040204" pitchFamily="50" charset="-128"/>
              </a:rPr>
              <a:t>「ことろことろ」</a:t>
            </a:r>
            <a:br>
              <a:rPr lang="ja-JP" altLang="en-US" b="1" dirty="0">
                <a:latin typeface="メイリオ" panose="020B0604030504040204" pitchFamily="50" charset="-128"/>
                <a:ea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rPr>
              <a:t>別称：「比々女」</a:t>
            </a:r>
            <a:br>
              <a:rPr lang="ja-JP" altLang="en-US" b="1" dirty="0">
                <a:latin typeface="メイリオ" panose="020B0604030504040204" pitchFamily="50" charset="-128"/>
                <a:ea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rPr>
              <a:t>　江戸時代には「子をとろ子とろ」とも呼ばれる。平安時代には貴族文化として、江戸時代には庶民文化</a:t>
            </a:r>
            <a:endParaRPr lang="en-US" altLang="ja-JP" b="1" dirty="0">
              <a:latin typeface="メイリオ" panose="020B0604030504040204" pitchFamily="50" charset="-128"/>
              <a:ea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rPr>
              <a:t>に根ざしていた子どもの遊びの文化になります。ことろことろは、</a:t>
            </a:r>
            <a:r>
              <a:rPr lang="en-US" altLang="ja-JP" b="1" dirty="0">
                <a:latin typeface="メイリオ" panose="020B0604030504040204" pitchFamily="50" charset="-128"/>
                <a:ea typeface="メイリオ" panose="020B0604030504040204" pitchFamily="50" charset="-128"/>
              </a:rPr>
              <a:t>1300</a:t>
            </a:r>
            <a:r>
              <a:rPr lang="ja-JP" altLang="en-US" b="1" dirty="0">
                <a:latin typeface="メイリオ" panose="020B0604030504040204" pitchFamily="50" charset="-128"/>
                <a:ea typeface="メイリオ" panose="020B0604030504040204" pitchFamily="50" charset="-128"/>
              </a:rPr>
              <a:t>年昔から始まったとされています。</a:t>
            </a:r>
            <a:endParaRPr kumimoji="1" lang="ja-JP" altLang="en-US" b="1" dirty="0">
              <a:latin typeface="メイリオ" panose="020B0604030504040204" pitchFamily="50" charset="-128"/>
              <a:ea typeface="メイリオ" panose="020B0604030504040204" pitchFamily="50" charset="-128"/>
            </a:endParaRPr>
          </a:p>
          <a:p>
            <a:endParaRPr kumimoji="1" lang="ja-JP" altLang="en-US" dirty="0"/>
          </a:p>
        </p:txBody>
      </p:sp>
      <p:sp>
        <p:nvSpPr>
          <p:cNvPr id="10" name="矢印: 下 9">
            <a:extLst>
              <a:ext uri="{FF2B5EF4-FFF2-40B4-BE49-F238E27FC236}">
                <a16:creationId xmlns:a16="http://schemas.microsoft.com/office/drawing/2014/main" id="{768BDBE3-63C5-4B18-AC8E-1E4AE261C952}"/>
              </a:ext>
            </a:extLst>
          </p:cNvPr>
          <p:cNvSpPr/>
          <p:nvPr/>
        </p:nvSpPr>
        <p:spPr>
          <a:xfrm>
            <a:off x="4874347" y="4582231"/>
            <a:ext cx="567160" cy="59406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5607229F-2FD7-41C2-A4CC-97A55687142C}"/>
              </a:ext>
            </a:extLst>
          </p:cNvPr>
          <p:cNvSpPr txBox="1"/>
          <p:nvPr/>
        </p:nvSpPr>
        <p:spPr>
          <a:xfrm>
            <a:off x="342161" y="5407131"/>
            <a:ext cx="2248918"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平安、江戸</a:t>
            </a:r>
            <a:r>
              <a:rPr kumimoji="1" lang="en-US" altLang="ja-JP" sz="2400" b="1" dirty="0">
                <a:latin typeface="メイリオ" panose="020B0604030504040204" pitchFamily="50" charset="-128"/>
                <a:ea typeface="メイリオ" panose="020B0604030504040204" pitchFamily="50" charset="-128"/>
              </a:rPr>
              <a:t>...</a:t>
            </a:r>
            <a:endParaRPr kumimoji="1" lang="ja-JP" altLang="en-US" sz="2400" b="1" dirty="0">
              <a:latin typeface="メイリオ" panose="020B0604030504040204" pitchFamily="50" charset="-128"/>
              <a:ea typeface="メイリオ" panose="020B0604030504040204" pitchFamily="50" charset="-128"/>
            </a:endParaRPr>
          </a:p>
        </p:txBody>
      </p:sp>
      <p:sp>
        <p:nvSpPr>
          <p:cNvPr id="12" name="矢印: 右 11">
            <a:extLst>
              <a:ext uri="{FF2B5EF4-FFF2-40B4-BE49-F238E27FC236}">
                <a16:creationId xmlns:a16="http://schemas.microsoft.com/office/drawing/2014/main" id="{719F544E-9A01-4A57-8941-336A74DECE54}"/>
              </a:ext>
            </a:extLst>
          </p:cNvPr>
          <p:cNvSpPr/>
          <p:nvPr/>
        </p:nvSpPr>
        <p:spPr>
          <a:xfrm>
            <a:off x="2604369" y="5480815"/>
            <a:ext cx="740779" cy="31429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10CE6A95-491D-4373-A848-6BE9598E5B7B}"/>
              </a:ext>
            </a:extLst>
          </p:cNvPr>
          <p:cNvSpPr txBox="1"/>
          <p:nvPr/>
        </p:nvSpPr>
        <p:spPr>
          <a:xfrm>
            <a:off x="3827274" y="5534723"/>
            <a:ext cx="2661306" cy="461665"/>
          </a:xfrm>
          <a:prstGeom prst="rect">
            <a:avLst/>
          </a:prstGeom>
          <a:noFill/>
        </p:spPr>
        <p:txBody>
          <a:bodyPr wrap="none" rtlCol="0">
            <a:spAutoFit/>
          </a:bodyPr>
          <a:lstStyle/>
          <a:p>
            <a:r>
              <a:rPr kumimoji="1" lang="ja-JP" altLang="en-US" sz="2400" b="1" dirty="0">
                <a:latin typeface="メイリオ" panose="020B0604030504040204" pitchFamily="50" charset="-128"/>
                <a:ea typeface="メイリオ" panose="020B0604030504040204" pitchFamily="50" charset="-128"/>
              </a:rPr>
              <a:t>日本独自のもの</a:t>
            </a:r>
            <a:r>
              <a:rPr kumimoji="1" lang="en-US" altLang="ja-JP" sz="2400" b="1" dirty="0">
                <a:latin typeface="メイリオ" panose="020B0604030504040204" pitchFamily="50" charset="-128"/>
                <a:ea typeface="メイリオ" panose="020B0604030504040204" pitchFamily="50" charset="-128"/>
              </a:rPr>
              <a:t>...</a:t>
            </a:r>
          </a:p>
        </p:txBody>
      </p:sp>
      <p:sp>
        <p:nvSpPr>
          <p:cNvPr id="14" name="矢印: 右 13">
            <a:extLst>
              <a:ext uri="{FF2B5EF4-FFF2-40B4-BE49-F238E27FC236}">
                <a16:creationId xmlns:a16="http://schemas.microsoft.com/office/drawing/2014/main" id="{4DFAD3E4-A752-454D-ACD4-40301F753658}"/>
              </a:ext>
            </a:extLst>
          </p:cNvPr>
          <p:cNvSpPr/>
          <p:nvPr/>
        </p:nvSpPr>
        <p:spPr>
          <a:xfrm>
            <a:off x="6616645" y="5534722"/>
            <a:ext cx="844952" cy="4616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1F205F9-08D4-4961-9717-9CECED5E28B4}"/>
              </a:ext>
            </a:extLst>
          </p:cNvPr>
          <p:cNvSpPr txBox="1"/>
          <p:nvPr/>
        </p:nvSpPr>
        <p:spPr>
          <a:xfrm>
            <a:off x="7764055" y="5333446"/>
            <a:ext cx="3647152" cy="923330"/>
          </a:xfrm>
          <a:prstGeom prst="rect">
            <a:avLst/>
          </a:prstGeom>
          <a:noFill/>
        </p:spPr>
        <p:txBody>
          <a:bodyPr wrap="none" rtlCol="0">
            <a:spAutoFit/>
          </a:bodyPr>
          <a:lstStyle/>
          <a:p>
            <a:pPr algn="dist"/>
            <a:r>
              <a:rPr kumimoji="1" lang="ja-JP" altLang="en-US" sz="5400" b="1" u="sng" dirty="0">
                <a:solidFill>
                  <a:srgbClr val="C00000"/>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妖怪</a:t>
            </a:r>
            <a:r>
              <a:rPr kumimoji="1" lang="ja-JP" altLang="en-US" sz="5400" b="1" dirty="0">
                <a:solidFill>
                  <a:srgbClr val="C00000"/>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378297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EAA68C-3E09-4FF6-98DD-D5C0A375A671}"/>
              </a:ext>
            </a:extLst>
          </p:cNvPr>
          <p:cNvSpPr>
            <a:spLocks noGrp="1"/>
          </p:cNvSpPr>
          <p:nvPr>
            <p:ph type="title"/>
          </p:nvPr>
        </p:nvSpPr>
        <p:spPr>
          <a:xfrm>
            <a:off x="153365" y="123464"/>
            <a:ext cx="2601409" cy="848810"/>
          </a:xfrm>
        </p:spPr>
        <p:txBody>
          <a:bodyPr>
            <a:normAutofit/>
          </a:bodyPr>
          <a:lstStyle/>
          <a:p>
            <a:r>
              <a:rPr kumimoji="1" lang="ja-JP" altLang="en-US" sz="3200" b="1" dirty="0">
                <a:latin typeface="メイリオ" panose="020B0604030504040204" pitchFamily="50" charset="-128"/>
                <a:ea typeface="メイリオ" panose="020B0604030504040204" pitchFamily="50" charset="-128"/>
              </a:rPr>
              <a:t>ゲーム説明</a:t>
            </a:r>
          </a:p>
        </p:txBody>
      </p:sp>
      <p:sp>
        <p:nvSpPr>
          <p:cNvPr id="3" name="コンテンツ プレースホルダー 2">
            <a:extLst>
              <a:ext uri="{FF2B5EF4-FFF2-40B4-BE49-F238E27FC236}">
                <a16:creationId xmlns:a16="http://schemas.microsoft.com/office/drawing/2014/main" id="{C062AE45-266E-4CF9-9C3D-7B80A1CAA820}"/>
              </a:ext>
            </a:extLst>
          </p:cNvPr>
          <p:cNvSpPr>
            <a:spLocks noGrp="1"/>
          </p:cNvSpPr>
          <p:nvPr>
            <p:ph idx="1"/>
          </p:nvPr>
        </p:nvSpPr>
        <p:spPr>
          <a:xfrm>
            <a:off x="245962" y="794795"/>
            <a:ext cx="10703689" cy="5663879"/>
          </a:xfrm>
        </p:spPr>
        <p:txBody>
          <a:bodyPr>
            <a:normAutofit/>
          </a:bodyPr>
          <a:lstStyle/>
          <a:p>
            <a:pPr marL="0" indent="0">
              <a:buNone/>
            </a:pPr>
            <a:r>
              <a:rPr kumimoji="1" lang="ja-JP" altLang="en-US" sz="2800" b="1" dirty="0">
                <a:latin typeface="メイリオ" panose="020B0604030504040204" pitchFamily="50" charset="-128"/>
                <a:ea typeface="メイリオ" panose="020B0604030504040204" pitchFamily="50" charset="-128"/>
              </a:rPr>
              <a:t>・ゲーム内には</a:t>
            </a:r>
            <a:r>
              <a:rPr kumimoji="1" lang="ja-JP" altLang="en-US" sz="2800" b="1" dirty="0">
                <a:solidFill>
                  <a:srgbClr val="FF0000"/>
                </a:solidFill>
                <a:latin typeface="メイリオ" panose="020B0604030504040204" pitchFamily="50" charset="-128"/>
                <a:ea typeface="メイリオ" panose="020B0604030504040204" pitchFamily="50" charset="-128"/>
              </a:rPr>
              <a:t>鬼</a:t>
            </a:r>
            <a:r>
              <a:rPr kumimoji="1" lang="ja-JP" altLang="en-US" sz="2800" b="1" dirty="0">
                <a:latin typeface="メイリオ" panose="020B0604030504040204" pitchFamily="50" charset="-128"/>
                <a:ea typeface="メイリオ" panose="020B0604030504040204" pitchFamily="50" charset="-128"/>
              </a:rPr>
              <a:t>（ビヘイビアツリー</a:t>
            </a:r>
            <a:r>
              <a:rPr lang="ja-JP" altLang="en-US" sz="2800" b="1" dirty="0">
                <a:latin typeface="メイリオ" panose="020B0604030504040204" pitchFamily="50" charset="-128"/>
                <a:ea typeface="メイリオ" panose="020B0604030504040204" pitchFamily="50" charset="-128"/>
              </a:rPr>
              <a:t>を使った</a:t>
            </a:r>
            <a:r>
              <a:rPr lang="en-US" altLang="ja-JP" sz="2800" b="1" dirty="0">
                <a:latin typeface="メイリオ" panose="020B0604030504040204" pitchFamily="50" charset="-128"/>
                <a:ea typeface="メイリオ" panose="020B0604030504040204" pitchFamily="50" charset="-128"/>
              </a:rPr>
              <a:t>AI</a:t>
            </a:r>
            <a:r>
              <a:rPr kumimoji="1" lang="ja-JP" altLang="en-US" sz="2800" b="1" dirty="0">
                <a:latin typeface="メイリオ" panose="020B0604030504040204" pitchFamily="50" charset="-128"/>
                <a:ea typeface="メイリオ" panose="020B0604030504040204" pitchFamily="50" charset="-128"/>
              </a:rPr>
              <a:t>での実装予定）と</a:t>
            </a:r>
            <a:r>
              <a:rPr kumimoji="1" lang="ja-JP" altLang="en-US" sz="2800" b="1" dirty="0">
                <a:solidFill>
                  <a:srgbClr val="FFFF00"/>
                </a:solidFill>
                <a:latin typeface="メイリオ" panose="020B0604030504040204" pitchFamily="50" charset="-128"/>
                <a:ea typeface="メイリオ" panose="020B0604030504040204" pitchFamily="50" charset="-128"/>
              </a:rPr>
              <a:t>逃亡者</a:t>
            </a:r>
            <a:r>
              <a:rPr kumimoji="1" lang="ja-JP" altLang="en-US" sz="2800" b="1" dirty="0">
                <a:latin typeface="メイリオ" panose="020B0604030504040204" pitchFamily="50" charset="-128"/>
                <a:ea typeface="メイリオ" panose="020B0604030504040204" pitchFamily="50" charset="-128"/>
              </a:rPr>
              <a:t>（操作キャラ）に分かれる。</a:t>
            </a:r>
            <a:endParaRPr kumimoji="1" lang="en-US" altLang="ja-JP" sz="2800" b="1" dirty="0">
              <a:latin typeface="メイリオ" panose="020B0604030504040204" pitchFamily="50" charset="-128"/>
              <a:ea typeface="メイリオ" panose="020B0604030504040204" pitchFamily="50" charset="-128"/>
            </a:endParaRPr>
          </a:p>
          <a:p>
            <a:pPr marL="0" indent="0">
              <a:buNone/>
            </a:pPr>
            <a:r>
              <a:rPr kumimoji="1" lang="ja-JP" altLang="en-US" sz="2800" b="1" dirty="0">
                <a:latin typeface="メイリオ" panose="020B0604030504040204" pitchFamily="50" charset="-128"/>
                <a:ea typeface="メイリオ" panose="020B0604030504040204" pitchFamily="50" charset="-128"/>
              </a:rPr>
              <a:t>・追いかけてくる</a:t>
            </a:r>
            <a:r>
              <a:rPr kumimoji="1" lang="ja-JP" altLang="en-US" sz="2800" b="1" dirty="0">
                <a:solidFill>
                  <a:srgbClr val="FF0000"/>
                </a:solidFill>
                <a:latin typeface="メイリオ" panose="020B0604030504040204" pitchFamily="50" charset="-128"/>
                <a:ea typeface="メイリオ" panose="020B0604030504040204" pitchFamily="50" charset="-128"/>
              </a:rPr>
              <a:t>鬼</a:t>
            </a:r>
            <a:r>
              <a:rPr kumimoji="1" lang="ja-JP" altLang="en-US" sz="2800" b="1" dirty="0">
                <a:latin typeface="メイリオ" panose="020B0604030504040204" pitchFamily="50" charset="-128"/>
                <a:ea typeface="メイリオ" panose="020B0604030504040204" pitchFamily="50" charset="-128"/>
              </a:rPr>
              <a:t>から逃げつつ、脱出に必要なアイテム（例えば鍵など）を探す</a:t>
            </a:r>
            <a:endParaRPr kumimoji="1" lang="en-US" altLang="ja-JP" sz="2800" b="1" dirty="0">
              <a:latin typeface="メイリオ" panose="020B0604030504040204" pitchFamily="50" charset="-128"/>
              <a:ea typeface="メイリオ" panose="020B0604030504040204" pitchFamily="50" charset="-128"/>
            </a:endParaRPr>
          </a:p>
          <a:p>
            <a:pPr marL="0" indent="0">
              <a:buNone/>
            </a:pPr>
            <a:r>
              <a:rPr lang="ja-JP" altLang="en-US" sz="2800" b="1" dirty="0">
                <a:latin typeface="メイリオ" panose="020B0604030504040204" pitchFamily="50" charset="-128"/>
                <a:ea typeface="メイリオ" panose="020B0604030504040204" pitchFamily="50" charset="-128"/>
              </a:rPr>
              <a:t>・脱出に必要なアイテムを全て入手しなければ扉は開かない。</a:t>
            </a:r>
            <a:endParaRPr kumimoji="1" lang="en-US" altLang="ja-JP" sz="2800" b="1" dirty="0">
              <a:latin typeface="メイリオ" panose="020B0604030504040204" pitchFamily="50" charset="-128"/>
              <a:ea typeface="メイリオ" panose="020B0604030504040204" pitchFamily="50" charset="-128"/>
            </a:endParaRPr>
          </a:p>
          <a:p>
            <a:pPr marL="0" indent="0">
              <a:buNone/>
            </a:pPr>
            <a:r>
              <a:rPr lang="ja-JP" altLang="en-US" sz="2800" b="1" dirty="0">
                <a:latin typeface="メイリオ" panose="020B0604030504040204" pitchFamily="50" charset="-128"/>
                <a:ea typeface="メイリオ" panose="020B0604030504040204" pitchFamily="50" charset="-128"/>
              </a:rPr>
              <a:t>・</a:t>
            </a:r>
            <a:r>
              <a:rPr lang="ja-JP" altLang="en-US" sz="2800" b="1" dirty="0">
                <a:solidFill>
                  <a:srgbClr val="FFFF00"/>
                </a:solidFill>
                <a:latin typeface="メイリオ" panose="020B0604030504040204" pitchFamily="50" charset="-128"/>
                <a:ea typeface="メイリオ" panose="020B0604030504040204" pitchFamily="50" charset="-128"/>
              </a:rPr>
              <a:t>逃亡者</a:t>
            </a:r>
            <a:r>
              <a:rPr lang="ja-JP" altLang="en-US" sz="2800" b="1" dirty="0">
                <a:latin typeface="メイリオ" panose="020B0604030504040204" pitchFamily="50" charset="-128"/>
                <a:ea typeface="メイリオ" panose="020B0604030504040204" pitchFamily="50" charset="-128"/>
              </a:rPr>
              <a:t>は最大</a:t>
            </a:r>
            <a:r>
              <a:rPr lang="en-US" altLang="ja-JP" sz="2800" b="1" dirty="0">
                <a:latin typeface="メイリオ" panose="020B0604030504040204" pitchFamily="50" charset="-128"/>
                <a:ea typeface="メイリオ" panose="020B0604030504040204" pitchFamily="50" charset="-128"/>
              </a:rPr>
              <a:t>1</a:t>
            </a:r>
            <a:r>
              <a:rPr lang="ja-JP" altLang="en-US" sz="2800" b="1" dirty="0">
                <a:latin typeface="メイリオ" panose="020B0604030504040204" pitchFamily="50" charset="-128"/>
                <a:ea typeface="メイリオ" panose="020B0604030504040204" pitchFamily="50" charset="-128"/>
              </a:rPr>
              <a:t>～</a:t>
            </a:r>
            <a:r>
              <a:rPr lang="en-US" altLang="ja-JP" sz="2800" b="1" dirty="0">
                <a:latin typeface="メイリオ" panose="020B0604030504040204" pitchFamily="50" charset="-128"/>
                <a:ea typeface="メイリオ" panose="020B0604030504040204" pitchFamily="50" charset="-128"/>
              </a:rPr>
              <a:t>4</a:t>
            </a:r>
            <a:r>
              <a:rPr lang="ja-JP" altLang="en-US" sz="2800" b="1" dirty="0">
                <a:latin typeface="メイリオ" panose="020B0604030504040204" pitchFamily="50" charset="-128"/>
                <a:ea typeface="メイリオ" panose="020B0604030504040204" pitchFamily="50" charset="-128"/>
              </a:rPr>
              <a:t>人で、</a:t>
            </a:r>
            <a:r>
              <a:rPr lang="en-US" altLang="ja-JP" sz="2800" b="1" dirty="0">
                <a:latin typeface="メイリオ" panose="020B0604030504040204" pitchFamily="50" charset="-128"/>
                <a:ea typeface="メイリオ" panose="020B0604030504040204" pitchFamily="50" charset="-128"/>
              </a:rPr>
              <a:t>1</a:t>
            </a:r>
            <a:r>
              <a:rPr lang="ja-JP" altLang="en-US" sz="2800" b="1" dirty="0">
                <a:latin typeface="メイリオ" panose="020B0604030504040204" pitchFamily="50" charset="-128"/>
                <a:ea typeface="メイリオ" panose="020B0604030504040204" pitchFamily="50" charset="-128"/>
              </a:rPr>
              <a:t>人ずつライフを持ち、一定数攻撃（三回ぐらいを予定）されるとゲームオーバになり、</a:t>
            </a:r>
            <a:r>
              <a:rPr lang="ja-JP" altLang="en-US" sz="2800" b="1" dirty="0">
                <a:solidFill>
                  <a:srgbClr val="FFFF00"/>
                </a:solidFill>
                <a:latin typeface="メイリオ" panose="020B0604030504040204" pitchFamily="50" charset="-128"/>
                <a:ea typeface="メイリオ" panose="020B0604030504040204" pitchFamily="50" charset="-128"/>
              </a:rPr>
              <a:t>逃亡者</a:t>
            </a:r>
            <a:r>
              <a:rPr lang="ja-JP" altLang="en-US" sz="2800" b="1" dirty="0">
                <a:latin typeface="メイリオ" panose="020B0604030504040204" pitchFamily="50" charset="-128"/>
                <a:ea typeface="メイリオ" panose="020B0604030504040204" pitchFamily="50" charset="-128"/>
              </a:rPr>
              <a:t>が</a:t>
            </a:r>
            <a:r>
              <a:rPr lang="en-US" altLang="ja-JP" sz="2800" b="1" dirty="0">
                <a:latin typeface="メイリオ" panose="020B0604030504040204" pitchFamily="50" charset="-128"/>
                <a:ea typeface="メイリオ" panose="020B0604030504040204" pitchFamily="50" charset="-128"/>
              </a:rPr>
              <a:t>0</a:t>
            </a:r>
            <a:r>
              <a:rPr lang="ja-JP" altLang="en-US" sz="2800" b="1" dirty="0">
                <a:latin typeface="メイリオ" panose="020B0604030504040204" pitchFamily="50" charset="-128"/>
                <a:ea typeface="メイリオ" panose="020B0604030504040204" pitchFamily="50" charset="-128"/>
              </a:rPr>
              <a:t>人になると</a:t>
            </a:r>
            <a:r>
              <a:rPr lang="ja-JP" altLang="en-US" sz="2800" b="1" dirty="0">
                <a:solidFill>
                  <a:srgbClr val="FF0000"/>
                </a:solidFill>
                <a:latin typeface="メイリオ" panose="020B0604030504040204" pitchFamily="50" charset="-128"/>
                <a:ea typeface="メイリオ" panose="020B0604030504040204" pitchFamily="50" charset="-128"/>
              </a:rPr>
              <a:t>鬼</a:t>
            </a:r>
            <a:r>
              <a:rPr lang="ja-JP" altLang="en-US" sz="2800" b="1" dirty="0">
                <a:latin typeface="メイリオ" panose="020B0604030504040204" pitchFamily="50" charset="-128"/>
                <a:ea typeface="メイリオ" panose="020B0604030504040204" pitchFamily="50" charset="-128"/>
              </a:rPr>
              <a:t>の勝利。</a:t>
            </a:r>
            <a:endParaRPr lang="en-US" altLang="ja-JP" sz="2800" b="1" dirty="0">
              <a:latin typeface="メイリオ" panose="020B0604030504040204" pitchFamily="50" charset="-128"/>
              <a:ea typeface="メイリオ" panose="020B0604030504040204" pitchFamily="50" charset="-128"/>
            </a:endParaRPr>
          </a:p>
          <a:p>
            <a:pPr marL="0" indent="0">
              <a:buNone/>
            </a:pPr>
            <a:r>
              <a:rPr lang="ja-JP" altLang="en-US" sz="2800" b="1" dirty="0">
                <a:latin typeface="メイリオ" panose="020B0604030504040204" pitchFamily="50" charset="-128"/>
                <a:ea typeface="メイリオ" panose="020B0604030504040204" pitchFamily="50" charset="-128"/>
              </a:rPr>
              <a:t>・</a:t>
            </a:r>
            <a:r>
              <a:rPr lang="ja-JP" altLang="en-US" sz="2800" b="1" dirty="0">
                <a:solidFill>
                  <a:srgbClr val="FFFF00"/>
                </a:solidFill>
                <a:latin typeface="メイリオ" panose="020B0604030504040204" pitchFamily="50" charset="-128"/>
                <a:ea typeface="メイリオ" panose="020B0604030504040204" pitchFamily="50" charset="-128"/>
              </a:rPr>
              <a:t>逃亡者</a:t>
            </a:r>
            <a:r>
              <a:rPr lang="ja-JP" altLang="en-US" sz="2800" b="1" dirty="0">
                <a:latin typeface="メイリオ" panose="020B0604030504040204" pitchFamily="50" charset="-128"/>
                <a:ea typeface="メイリオ" panose="020B0604030504040204" pitchFamily="50" charset="-128"/>
              </a:rPr>
              <a:t>側は一人でも逃げ切ったら勝利。</a:t>
            </a:r>
            <a:endParaRPr lang="en-US" altLang="ja-JP" sz="2800" b="1" dirty="0">
              <a:latin typeface="メイリオ" panose="020B0604030504040204" pitchFamily="50" charset="-128"/>
              <a:ea typeface="メイリオ" panose="020B0604030504040204" pitchFamily="50" charset="-128"/>
            </a:endParaRPr>
          </a:p>
          <a:p>
            <a:pPr marL="0" indent="0">
              <a:buNone/>
            </a:pPr>
            <a:r>
              <a:rPr lang="ja-JP" altLang="en-US" sz="2800" b="1" dirty="0">
                <a:latin typeface="メイリオ" panose="020B0604030504040204" pitchFamily="50" charset="-128"/>
                <a:ea typeface="メイリオ" panose="020B0604030504040204" pitchFamily="50" charset="-128"/>
              </a:rPr>
              <a:t>・</a:t>
            </a:r>
            <a:r>
              <a:rPr lang="ja-JP" altLang="en-US" sz="2800" b="1" dirty="0">
                <a:solidFill>
                  <a:srgbClr val="FFFF00"/>
                </a:solidFill>
                <a:latin typeface="メイリオ" panose="020B0604030504040204" pitchFamily="50" charset="-128"/>
                <a:ea typeface="メイリオ" panose="020B0604030504040204" pitchFamily="50" charset="-128"/>
              </a:rPr>
              <a:t>逃亡者</a:t>
            </a:r>
            <a:r>
              <a:rPr lang="ja-JP" altLang="en-US" sz="2800" b="1" dirty="0">
                <a:latin typeface="メイリオ" panose="020B0604030504040204" pitchFamily="50" charset="-128"/>
                <a:ea typeface="メイリオ" panose="020B0604030504040204" pitchFamily="50" charset="-128"/>
              </a:rPr>
              <a:t>には</a:t>
            </a:r>
            <a:r>
              <a:rPr lang="ja-JP" altLang="en-US" sz="2800" b="1" dirty="0">
                <a:solidFill>
                  <a:srgbClr val="FF0000"/>
                </a:solidFill>
                <a:latin typeface="メイリオ" panose="020B0604030504040204" pitchFamily="50" charset="-128"/>
                <a:ea typeface="メイリオ" panose="020B0604030504040204" pitchFamily="50" charset="-128"/>
              </a:rPr>
              <a:t>鬼</a:t>
            </a:r>
            <a:r>
              <a:rPr lang="ja-JP" altLang="en-US" sz="2800" b="1" dirty="0">
                <a:latin typeface="メイリオ" panose="020B0604030504040204" pitchFamily="50" charset="-128"/>
                <a:ea typeface="メイリオ" panose="020B0604030504040204" pitchFamily="50" charset="-128"/>
              </a:rPr>
              <a:t>から逃げるためにアイテム実装予定（</a:t>
            </a:r>
            <a:r>
              <a:rPr lang="ja-JP" altLang="en-US" sz="2800" b="1" dirty="0">
                <a:solidFill>
                  <a:srgbClr val="FF0000"/>
                </a:solidFill>
                <a:latin typeface="メイリオ" panose="020B0604030504040204" pitchFamily="50" charset="-128"/>
                <a:ea typeface="メイリオ" panose="020B0604030504040204" pitchFamily="50" charset="-128"/>
              </a:rPr>
              <a:t>鬼</a:t>
            </a:r>
            <a:r>
              <a:rPr lang="ja-JP" altLang="en-US" sz="2800" b="1" dirty="0">
                <a:latin typeface="メイリオ" panose="020B0604030504040204" pitchFamily="50" charset="-128"/>
                <a:ea typeface="メイリオ" panose="020B0604030504040204" pitchFamily="50" charset="-128"/>
              </a:rPr>
              <a:t>の動きを数秒止める者など）</a:t>
            </a:r>
            <a:endParaRPr kumimoji="1" lang="en-US" altLang="ja-JP" sz="2800" b="1" dirty="0">
              <a:latin typeface="メイリオ" panose="020B0604030504040204" pitchFamily="50" charset="-128"/>
              <a:ea typeface="メイリオ" panose="020B0604030504040204" pitchFamily="50" charset="-128"/>
            </a:endParaRPr>
          </a:p>
          <a:p>
            <a:endParaRPr kumimoji="1" lang="ja-JP" altLang="en-US" sz="20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87DC0FF2-41BC-4CDE-8E63-AD13328885CD}"/>
              </a:ext>
            </a:extLst>
          </p:cNvPr>
          <p:cNvPicPr>
            <a:picLocks noChangeAspect="1"/>
          </p:cNvPicPr>
          <p:nvPr/>
        </p:nvPicPr>
        <p:blipFill>
          <a:blip r:embed="rId2"/>
          <a:stretch>
            <a:fillRect/>
          </a:stretch>
        </p:blipFill>
        <p:spPr>
          <a:xfrm>
            <a:off x="10776995" y="794795"/>
            <a:ext cx="1508567" cy="1508567"/>
          </a:xfrm>
          <a:prstGeom prst="rect">
            <a:avLst/>
          </a:prstGeom>
        </p:spPr>
      </p:pic>
    </p:spTree>
    <p:extLst>
      <p:ext uri="{BB962C8B-B14F-4D97-AF65-F5344CB8AC3E}">
        <p14:creationId xmlns:p14="http://schemas.microsoft.com/office/powerpoint/2010/main" val="235430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88DCEFE1-0AEE-4211-91CA-04EAE03D3204}"/>
              </a:ext>
            </a:extLst>
          </p:cNvPr>
          <p:cNvPicPr>
            <a:picLocks noChangeAspect="1"/>
          </p:cNvPicPr>
          <p:nvPr/>
        </p:nvPicPr>
        <p:blipFill>
          <a:blip r:embed="rId2"/>
          <a:stretch>
            <a:fillRect/>
          </a:stretch>
        </p:blipFill>
        <p:spPr>
          <a:xfrm>
            <a:off x="1157896" y="956987"/>
            <a:ext cx="6482728" cy="4944026"/>
          </a:xfrm>
          <a:prstGeom prst="rect">
            <a:avLst/>
          </a:prstGeom>
        </p:spPr>
      </p:pic>
      <p:sp>
        <p:nvSpPr>
          <p:cNvPr id="2" name="タイトル 1">
            <a:extLst>
              <a:ext uri="{FF2B5EF4-FFF2-40B4-BE49-F238E27FC236}">
                <a16:creationId xmlns:a16="http://schemas.microsoft.com/office/drawing/2014/main" id="{224D9326-E103-461C-AED8-7E496F523894}"/>
              </a:ext>
            </a:extLst>
          </p:cNvPr>
          <p:cNvSpPr>
            <a:spLocks noGrp="1"/>
          </p:cNvSpPr>
          <p:nvPr>
            <p:ph type="title"/>
          </p:nvPr>
        </p:nvSpPr>
        <p:spPr>
          <a:xfrm>
            <a:off x="91634" y="146613"/>
            <a:ext cx="6004366" cy="652041"/>
          </a:xfrm>
        </p:spPr>
        <p:txBody>
          <a:bodyPr>
            <a:normAutofit fontScale="90000"/>
          </a:bodyPr>
          <a:lstStyle/>
          <a:p>
            <a:r>
              <a:rPr kumimoji="1" lang="ja-JP" altLang="en-US" dirty="0">
                <a:latin typeface="メイリオ" panose="020B0604030504040204" pitchFamily="50" charset="-128"/>
                <a:ea typeface="メイリオ" panose="020B0604030504040204" pitchFamily="50" charset="-128"/>
              </a:rPr>
              <a:t>操作方法（変更の可能性あり）</a:t>
            </a:r>
          </a:p>
        </p:txBody>
      </p:sp>
      <p:sp>
        <p:nvSpPr>
          <p:cNvPr id="8" name="矢印: 右 7">
            <a:extLst>
              <a:ext uri="{FF2B5EF4-FFF2-40B4-BE49-F238E27FC236}">
                <a16:creationId xmlns:a16="http://schemas.microsoft.com/office/drawing/2014/main" id="{94CA9D78-178A-4F32-B39F-97493D9F7CB3}"/>
              </a:ext>
            </a:extLst>
          </p:cNvPr>
          <p:cNvSpPr/>
          <p:nvPr/>
        </p:nvSpPr>
        <p:spPr>
          <a:xfrm rot="16200000">
            <a:off x="2520979" y="3593203"/>
            <a:ext cx="1776344" cy="11169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E254E0D-C84C-446C-B1F9-F2ECB05CA7DE}"/>
              </a:ext>
            </a:extLst>
          </p:cNvPr>
          <p:cNvSpPr txBox="1"/>
          <p:nvPr/>
        </p:nvSpPr>
        <p:spPr>
          <a:xfrm>
            <a:off x="2333618" y="5219386"/>
            <a:ext cx="3877985" cy="646331"/>
          </a:xfrm>
          <a:prstGeom prst="rect">
            <a:avLst/>
          </a:prstGeom>
          <a:noFill/>
        </p:spPr>
        <p:txBody>
          <a:bodyPr wrap="square" rtlCol="0">
            <a:spAutoFit/>
          </a:bodyPr>
          <a:lstStyle/>
          <a:p>
            <a:r>
              <a:rPr kumimoji="1" lang="ja-JP" altLang="en-US" b="1" dirty="0">
                <a:solidFill>
                  <a:schemeClr val="bg1"/>
                </a:solidFill>
                <a:latin typeface="メイリオ" panose="020B0604030504040204" pitchFamily="50" charset="-128"/>
                <a:ea typeface="メイリオ" panose="020B0604030504040204" pitchFamily="50" charset="-128"/>
              </a:rPr>
              <a:t>移動操作（左アナログスティック）</a:t>
            </a:r>
            <a:endParaRPr kumimoji="1" lang="en-US" altLang="ja-JP" b="1" dirty="0">
              <a:solidFill>
                <a:schemeClr val="bg1"/>
              </a:solidFill>
              <a:latin typeface="メイリオ" panose="020B0604030504040204" pitchFamily="50" charset="-128"/>
              <a:ea typeface="メイリオ" panose="020B0604030504040204" pitchFamily="50" charset="-128"/>
            </a:endParaRPr>
          </a:p>
          <a:p>
            <a:r>
              <a:rPr kumimoji="1" lang="ja-JP" altLang="en-US" b="1" dirty="0">
                <a:solidFill>
                  <a:schemeClr val="bg1"/>
                </a:solidFill>
                <a:latin typeface="メイリオ" panose="020B0604030504040204" pitchFamily="50" charset="-128"/>
                <a:ea typeface="メイリオ" panose="020B0604030504040204" pitchFamily="50" charset="-128"/>
              </a:rPr>
              <a:t>選択ボタンのカーソル移動</a:t>
            </a:r>
          </a:p>
        </p:txBody>
      </p:sp>
      <p:sp>
        <p:nvSpPr>
          <p:cNvPr id="11" name="矢印: 下 10">
            <a:extLst>
              <a:ext uri="{FF2B5EF4-FFF2-40B4-BE49-F238E27FC236}">
                <a16:creationId xmlns:a16="http://schemas.microsoft.com/office/drawing/2014/main" id="{8A88F5EF-8B6C-4396-A896-74F9DB6FAA9A}"/>
              </a:ext>
            </a:extLst>
          </p:cNvPr>
          <p:cNvSpPr/>
          <p:nvPr/>
        </p:nvSpPr>
        <p:spPr>
          <a:xfrm rot="7188516">
            <a:off x="6527260" y="2683896"/>
            <a:ext cx="895510" cy="247891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FA7EAD1-2B6E-48EF-AEE9-B80C92CA0591}"/>
              </a:ext>
            </a:extLst>
          </p:cNvPr>
          <p:cNvSpPr/>
          <p:nvPr/>
        </p:nvSpPr>
        <p:spPr>
          <a:xfrm>
            <a:off x="7805880" y="4855188"/>
            <a:ext cx="3877985" cy="369332"/>
          </a:xfrm>
          <a:prstGeom prst="rect">
            <a:avLst/>
          </a:prstGeom>
        </p:spPr>
        <p:txBody>
          <a:bodyPr wrap="none">
            <a:spAutoFit/>
          </a:bodyPr>
          <a:lstStyle/>
          <a:p>
            <a:r>
              <a:rPr kumimoji="1" lang="ja-JP" altLang="en-US" b="1" dirty="0">
                <a:solidFill>
                  <a:schemeClr val="bg1"/>
                </a:solidFill>
                <a:latin typeface="メイリオ" panose="020B0604030504040204" pitchFamily="50" charset="-128"/>
                <a:ea typeface="メイリオ" panose="020B0604030504040204" pitchFamily="50" charset="-128"/>
              </a:rPr>
              <a:t>視点操作（右アナログスティック）</a:t>
            </a:r>
          </a:p>
        </p:txBody>
      </p:sp>
      <p:sp>
        <p:nvSpPr>
          <p:cNvPr id="13" name="矢印: 右 12">
            <a:extLst>
              <a:ext uri="{FF2B5EF4-FFF2-40B4-BE49-F238E27FC236}">
                <a16:creationId xmlns:a16="http://schemas.microsoft.com/office/drawing/2014/main" id="{A1CEB318-7F6A-45F1-A048-65C1B365BB1A}"/>
              </a:ext>
            </a:extLst>
          </p:cNvPr>
          <p:cNvSpPr/>
          <p:nvPr/>
        </p:nvSpPr>
        <p:spPr>
          <a:xfrm rot="10800000">
            <a:off x="6975015" y="2121047"/>
            <a:ext cx="937549" cy="50928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AF372BF-295F-42DD-A311-5DEBEEFBAC54}"/>
              </a:ext>
            </a:extLst>
          </p:cNvPr>
          <p:cNvSpPr txBox="1"/>
          <p:nvPr/>
        </p:nvSpPr>
        <p:spPr>
          <a:xfrm>
            <a:off x="8005773" y="2111590"/>
            <a:ext cx="4441344" cy="646331"/>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決定ボタン</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XBOX</a:t>
            </a:r>
            <a:r>
              <a:rPr kumimoji="1" lang="ja-JP" altLang="en-US" dirty="0">
                <a:latin typeface="メイリオ" panose="020B0604030504040204" pitchFamily="50" charset="-128"/>
                <a:ea typeface="メイリオ" panose="020B0604030504040204" pitchFamily="50" charset="-128"/>
              </a:rPr>
              <a:t>のコントローラ基準で</a:t>
            </a:r>
            <a:r>
              <a:rPr kumimoji="1" lang="en-US" altLang="ja-JP" dirty="0">
                <a:latin typeface="メイリオ" panose="020B0604030504040204" pitchFamily="50" charset="-128"/>
                <a:ea typeface="メイリオ" panose="020B0604030504040204" pitchFamily="50" charset="-128"/>
              </a:rPr>
              <a:t>B</a:t>
            </a:r>
            <a:r>
              <a:rPr kumimoji="1" lang="ja-JP" altLang="en-US" dirty="0">
                <a:latin typeface="メイリオ" panose="020B0604030504040204" pitchFamily="50" charset="-128"/>
                <a:ea typeface="メイリオ" panose="020B0604030504040204" pitchFamily="50" charset="-128"/>
              </a:rPr>
              <a:t>ボタン）</a:t>
            </a:r>
          </a:p>
        </p:txBody>
      </p:sp>
      <p:sp>
        <p:nvSpPr>
          <p:cNvPr id="15" name="矢印: 下 14">
            <a:extLst>
              <a:ext uri="{FF2B5EF4-FFF2-40B4-BE49-F238E27FC236}">
                <a16:creationId xmlns:a16="http://schemas.microsoft.com/office/drawing/2014/main" id="{F9CECAC1-D257-4E63-A79C-B770772B4320}"/>
              </a:ext>
            </a:extLst>
          </p:cNvPr>
          <p:cNvSpPr/>
          <p:nvPr/>
        </p:nvSpPr>
        <p:spPr>
          <a:xfrm rot="2685999">
            <a:off x="6854292" y="518445"/>
            <a:ext cx="604265" cy="153296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17C4526-1DBB-427B-9728-0E7BF31FD974}"/>
              </a:ext>
            </a:extLst>
          </p:cNvPr>
          <p:cNvSpPr txBox="1"/>
          <p:nvPr/>
        </p:nvSpPr>
        <p:spPr>
          <a:xfrm>
            <a:off x="7811307" y="310656"/>
            <a:ext cx="4289059" cy="646331"/>
          </a:xfrm>
          <a:prstGeom prst="rect">
            <a:avLst/>
          </a:prstGeom>
          <a:noFill/>
        </p:spPr>
        <p:txBody>
          <a:bodyPr wrap="none" rtlCol="0">
            <a:spAutoFit/>
          </a:bodyPr>
          <a:lstStyle/>
          <a:p>
            <a:r>
              <a:rPr kumimoji="1" lang="ja-JP" altLang="en-US" dirty="0"/>
              <a:t>アイテム使用ボタン</a:t>
            </a:r>
            <a:endParaRPr kumimoji="1" lang="en-US" altLang="ja-JP" dirty="0"/>
          </a:p>
          <a:p>
            <a:r>
              <a:rPr kumimoji="1" lang="ja-JP" altLang="en-US" dirty="0"/>
              <a:t>（</a:t>
            </a:r>
            <a:r>
              <a:rPr kumimoji="1" lang="en-US" altLang="ja-JP" dirty="0">
                <a:latin typeface="メイリオ" panose="020B0604030504040204" pitchFamily="50" charset="-128"/>
                <a:ea typeface="メイリオ" panose="020B0604030504040204" pitchFamily="50" charset="-128"/>
              </a:rPr>
              <a:t>XBOX</a:t>
            </a:r>
            <a:r>
              <a:rPr kumimoji="1" lang="ja-JP" altLang="en-US" dirty="0">
                <a:latin typeface="メイリオ" panose="020B0604030504040204" pitchFamily="50" charset="-128"/>
                <a:ea typeface="メイリオ" panose="020B0604030504040204" pitchFamily="50" charset="-128"/>
              </a:rPr>
              <a:t>のコントローラ基準で</a:t>
            </a:r>
            <a:r>
              <a:rPr kumimoji="1" lang="en-US" altLang="ja-JP" dirty="0">
                <a:latin typeface="メイリオ" panose="020B0604030504040204" pitchFamily="50" charset="-128"/>
                <a:ea typeface="メイリオ" panose="020B0604030504040204" pitchFamily="50" charset="-128"/>
              </a:rPr>
              <a:t>Y</a:t>
            </a:r>
            <a:r>
              <a:rPr kumimoji="1" lang="ja-JP" altLang="en-US" dirty="0">
                <a:latin typeface="メイリオ" panose="020B0604030504040204" pitchFamily="50" charset="-128"/>
                <a:ea typeface="メイリオ" panose="020B0604030504040204" pitchFamily="50" charset="-128"/>
              </a:rPr>
              <a:t>ボタン</a:t>
            </a:r>
            <a:r>
              <a:rPr kumimoji="1" lang="ja-JP" altLang="en-US" dirty="0"/>
              <a:t>）</a:t>
            </a:r>
          </a:p>
        </p:txBody>
      </p:sp>
    </p:spTree>
    <p:extLst>
      <p:ext uri="{BB962C8B-B14F-4D97-AF65-F5344CB8AC3E}">
        <p14:creationId xmlns:p14="http://schemas.microsoft.com/office/powerpoint/2010/main" val="3296627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TM03457452[[fn=天空]]</Template>
  <TotalTime>1192</TotalTime>
  <Words>1245</Words>
  <Application>Microsoft Office PowerPoint</Application>
  <PresentationFormat>ワイド画面</PresentationFormat>
  <Paragraphs>176</Paragraphs>
  <Slides>24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HGS行書体</vt:lpstr>
      <vt:lpstr>HG行書体</vt:lpstr>
      <vt:lpstr>メイリオ</vt:lpstr>
      <vt:lpstr>Arial</vt:lpstr>
      <vt:lpstr>Calibri</vt:lpstr>
      <vt:lpstr>Calibri Light</vt:lpstr>
      <vt:lpstr>天空</vt:lpstr>
      <vt:lpstr>ことろことろ</vt:lpstr>
      <vt:lpstr>作成者 　ゲームクリエータ専攻科４年：馬場　修平 　ゲームクリエータ専攻科４年：吉住　達  ジャンル　　　　　　　鬼ごっこアクション プラットフォーム　　　PC ターゲット                 １０代～30代を想定 制作         Unreal engin4を予定  </vt:lpstr>
      <vt:lpstr>ゲーム概要</vt:lpstr>
      <vt:lpstr>ゲームコンセプト</vt:lpstr>
      <vt:lpstr>ゲームコンセプト</vt:lpstr>
      <vt:lpstr>ゲームコンセプト</vt:lpstr>
      <vt:lpstr>ゲームコンセプト</vt:lpstr>
      <vt:lpstr>ゲーム説明</vt:lpstr>
      <vt:lpstr>操作方法（変更の可能性あり）</vt:lpstr>
      <vt:lpstr>ゲームの流れ</vt:lpstr>
      <vt:lpstr>プレイ画面イメージ図（タイトル）</vt:lpstr>
      <vt:lpstr>プレイ画面イメージ図（ゲームメニュー）</vt:lpstr>
      <vt:lpstr>プレイ画面イメージ図（ゲームルール）</vt:lpstr>
      <vt:lpstr>プレイ画面イメージ図（操作説明）</vt:lpstr>
      <vt:lpstr>プレイ画面イメージ図（プレイ人数選択）</vt:lpstr>
      <vt:lpstr>プレイ画面イメージ図（キャラクター選択画面）</vt:lpstr>
      <vt:lpstr>プレイ画面イメージ図（ゲームメイン画面）</vt:lpstr>
      <vt:lpstr>プレイ画面イメージ図（ゲームメイン画面）</vt:lpstr>
      <vt:lpstr>プレイ画面イメージ図（リザルト画面）</vt:lpstr>
      <vt:lpstr>操作キャラクター案（変更の可能性あり）</vt:lpstr>
      <vt:lpstr>操作キャラクター案（変更の可能性あり）</vt:lpstr>
      <vt:lpstr>操作キャラクター案（変更の可能性あり）</vt:lpstr>
      <vt:lpstr>操作キャラクター案（変更の可能性あり）</vt:lpstr>
      <vt:lpstr>アイテム案（変更の可能性あり）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タイトル未定</dc:title>
  <dc:creator>修平</dc:creator>
  <cp:lastModifiedBy>達 吉住</cp:lastModifiedBy>
  <cp:revision>53</cp:revision>
  <dcterms:created xsi:type="dcterms:W3CDTF">2020-04-24T02:19:28Z</dcterms:created>
  <dcterms:modified xsi:type="dcterms:W3CDTF">2020-05-01T04:13:24Z</dcterms:modified>
</cp:coreProperties>
</file>