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72"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4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5169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15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0361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7727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91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29579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6857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1573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49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12/7/2023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58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12/7/2023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58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2A0DB-B997-B063-5341-AB4C67279A15}"/>
              </a:ext>
            </a:extLst>
          </p:cNvPr>
          <p:cNvSpPr>
            <a:spLocks noGrp="1"/>
          </p:cNvSpPr>
          <p:nvPr>
            <p:ph type="ctrTitle"/>
          </p:nvPr>
        </p:nvSpPr>
        <p:spPr>
          <a:xfrm>
            <a:off x="1251082" y="4660681"/>
            <a:ext cx="9689834" cy="1125050"/>
          </a:xfrm>
        </p:spPr>
        <p:txBody>
          <a:bodyPr anchor="b">
            <a:noAutofit/>
          </a:bodyPr>
          <a:lstStyle/>
          <a:p>
            <a:pPr algn="ctr"/>
            <a:r>
              <a:rPr lang="en-US" sz="6000" b="1" dirty="0">
                <a:latin typeface="Aldhabi" panose="01000000000000000000" pitchFamily="2" charset="-78"/>
                <a:cs typeface="Aldhabi" panose="01000000000000000000" pitchFamily="2" charset="-78"/>
              </a:rPr>
              <a:t>Optimizing Quick Sort for efficiency</a:t>
            </a:r>
          </a:p>
        </p:txBody>
      </p:sp>
      <p:sp>
        <p:nvSpPr>
          <p:cNvPr id="3" name="Subtitle 2">
            <a:extLst>
              <a:ext uri="{FF2B5EF4-FFF2-40B4-BE49-F238E27FC236}">
                <a16:creationId xmlns:a16="http://schemas.microsoft.com/office/drawing/2014/main" id="{CAC3AF61-BDE9-DABE-6329-FE58E3B3543C}"/>
              </a:ext>
            </a:extLst>
          </p:cNvPr>
          <p:cNvSpPr>
            <a:spLocks noGrp="1"/>
          </p:cNvSpPr>
          <p:nvPr>
            <p:ph type="subTitle" idx="1"/>
          </p:nvPr>
        </p:nvSpPr>
        <p:spPr>
          <a:xfrm>
            <a:off x="1938997" y="5866227"/>
            <a:ext cx="8314005" cy="696351"/>
          </a:xfrm>
        </p:spPr>
        <p:txBody>
          <a:bodyPr>
            <a:noAutofit/>
          </a:bodyPr>
          <a:lstStyle/>
          <a:p>
            <a:pPr algn="ctr"/>
            <a:r>
              <a:rPr lang="en-US" sz="3600" b="1" dirty="0">
                <a:latin typeface="Aldhabi" panose="01000000000000000000" pitchFamily="2" charset="-78"/>
                <a:cs typeface="Aldhabi" panose="01000000000000000000" pitchFamily="2" charset="-78"/>
              </a:rPr>
              <a:t>SHIVA PRASAD ASIGALLA</a:t>
            </a:r>
          </a:p>
        </p:txBody>
      </p:sp>
      <p:pic>
        <p:nvPicPr>
          <p:cNvPr id="4" name="Picture 3" descr="White structure">
            <a:extLst>
              <a:ext uri="{FF2B5EF4-FFF2-40B4-BE49-F238E27FC236}">
                <a16:creationId xmlns:a16="http://schemas.microsoft.com/office/drawing/2014/main" id="{FD212CB2-6ED6-C813-1C28-BA34EE72FF76}"/>
              </a:ext>
            </a:extLst>
          </p:cNvPr>
          <p:cNvPicPr>
            <a:picLocks noChangeAspect="1"/>
          </p:cNvPicPr>
          <p:nvPr/>
        </p:nvPicPr>
        <p:blipFill rotWithShape="1">
          <a:blip r:embed="rId2"/>
          <a:srcRect t="8583" b="43858"/>
          <a:stretch/>
        </p:blipFill>
        <p:spPr>
          <a:xfrm>
            <a:off x="20" y="25878"/>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93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7F3F-978C-AA52-B230-88BD2BDC629E}"/>
              </a:ext>
            </a:extLst>
          </p:cNvPr>
          <p:cNvSpPr>
            <a:spLocks noGrp="1"/>
          </p:cNvSpPr>
          <p:nvPr>
            <p:ph type="title"/>
          </p:nvPr>
        </p:nvSpPr>
        <p:spPr/>
        <p:txBody>
          <a:bodyPr>
            <a:normAutofit/>
          </a:bodyPr>
          <a:lstStyle/>
          <a:p>
            <a:r>
              <a:rPr lang="en-US" sz="6000" dirty="0">
                <a:latin typeface="Aldhabi" panose="01000000000000000000" pitchFamily="2" charset="-78"/>
                <a:cs typeface="Aldhabi" panose="01000000000000000000" pitchFamily="2" charset="-78"/>
              </a:rPr>
              <a:t>              The three median pivot strategy</a:t>
            </a:r>
          </a:p>
        </p:txBody>
      </p:sp>
      <p:sp>
        <p:nvSpPr>
          <p:cNvPr id="3" name="Content Placeholder 2">
            <a:extLst>
              <a:ext uri="{FF2B5EF4-FFF2-40B4-BE49-F238E27FC236}">
                <a16:creationId xmlns:a16="http://schemas.microsoft.com/office/drawing/2014/main" id="{2995016D-4DA9-D690-23CF-30905353ABD4}"/>
              </a:ext>
            </a:extLst>
          </p:cNvPr>
          <p:cNvSpPr>
            <a:spLocks noGrp="1"/>
          </p:cNvSpPr>
          <p:nvPr>
            <p:ph idx="1"/>
          </p:nvPr>
        </p:nvSpPr>
        <p:spPr>
          <a:xfrm>
            <a:off x="838200" y="1844652"/>
            <a:ext cx="10515600" cy="4114801"/>
          </a:xfrm>
        </p:spPr>
        <p:txBody>
          <a:bodyPr>
            <a:noAutofit/>
          </a:bodyPr>
          <a:lstStyle/>
          <a:p>
            <a:r>
              <a:rPr lang="en-US" sz="2400" dirty="0">
                <a:latin typeface="Aldhabi" panose="01000000000000000000" pitchFamily="2" charset="-78"/>
                <a:cs typeface="Aldhabi" panose="01000000000000000000" pitchFamily="2" charset="-78"/>
              </a:rPr>
              <a:t>The three-median pivot strategy, also known as the ”median-of-three” pivot strategy, is an enhancement in Quick Sort designed to improve the choice of the pivot element.</a:t>
            </a:r>
          </a:p>
          <a:p>
            <a:r>
              <a:rPr lang="en-US" sz="2400" dirty="0">
                <a:latin typeface="Aldhabi" panose="01000000000000000000" pitchFamily="2" charset="-78"/>
                <a:cs typeface="Aldhabi" panose="01000000000000000000" pitchFamily="2" charset="-78"/>
              </a:rPr>
              <a:t>Selection of three elements: Instead of choosing a single element as the pivot, the algorithm selects three elements: the first, middle and last elements of the sub-array.</a:t>
            </a:r>
          </a:p>
          <a:p>
            <a:r>
              <a:rPr lang="en-US" sz="2400" dirty="0">
                <a:latin typeface="Aldhabi" panose="01000000000000000000" pitchFamily="2" charset="-78"/>
                <a:cs typeface="Aldhabi" panose="01000000000000000000" pitchFamily="2" charset="-78"/>
              </a:rPr>
              <a:t>Identify the median among these three elements. This median-of-three becomes the pivot.</a:t>
            </a:r>
          </a:p>
          <a:p>
            <a:r>
              <a:rPr lang="en-US" sz="2400" dirty="0">
                <a:latin typeface="Aldhabi" panose="01000000000000000000" pitchFamily="2" charset="-78"/>
                <a:cs typeface="Aldhabi" panose="01000000000000000000" pitchFamily="2" charset="-78"/>
              </a:rPr>
              <a:t>Swap the selected median-of-three pivot with the first element of the sub-array to ensure it is in the correct position for the subsequent partitioning.</a:t>
            </a:r>
          </a:p>
          <a:p>
            <a:r>
              <a:rPr lang="en-US" sz="2400" dirty="0">
                <a:latin typeface="Aldhabi" panose="01000000000000000000" pitchFamily="2" charset="-78"/>
                <a:cs typeface="Aldhabi" panose="01000000000000000000" pitchFamily="2" charset="-78"/>
              </a:rPr>
              <a:t>By considering three elements, the pivot chosen is more likely to be closer to the true median of the sub-array.</a:t>
            </a:r>
          </a:p>
          <a:p>
            <a:r>
              <a:rPr lang="en-US" sz="2400" dirty="0">
                <a:latin typeface="Aldhabi" panose="01000000000000000000" pitchFamily="2" charset="-78"/>
                <a:cs typeface="Aldhabi" panose="01000000000000000000" pitchFamily="2" charset="-78"/>
              </a:rPr>
              <a:t>This reduces the risk of selecting a poorly suited pivot that may lead to suboptimal partitioning.</a:t>
            </a:r>
          </a:p>
          <a:p>
            <a:pPr marL="0" indent="0">
              <a:buNone/>
            </a:pPr>
            <a:endParaRPr lang="en-US" sz="24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63657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D78E-3363-4812-1AD0-27167E073A0C}"/>
              </a:ext>
            </a:extLst>
          </p:cNvPr>
          <p:cNvSpPr>
            <a:spLocks noGrp="1"/>
          </p:cNvSpPr>
          <p:nvPr>
            <p:ph type="title"/>
          </p:nvPr>
        </p:nvSpPr>
        <p:spPr/>
        <p:txBody>
          <a:bodyPr>
            <a:normAutofit/>
          </a:bodyPr>
          <a:lstStyle/>
          <a:p>
            <a:r>
              <a:rPr lang="en-US" sz="6600" dirty="0">
                <a:latin typeface="Aldhabi" panose="01000000000000000000" pitchFamily="2" charset="-78"/>
                <a:cs typeface="Aldhabi" panose="01000000000000000000" pitchFamily="2" charset="-78"/>
              </a:rPr>
              <a:t>                Enhanced performance</a:t>
            </a:r>
          </a:p>
        </p:txBody>
      </p:sp>
      <p:sp>
        <p:nvSpPr>
          <p:cNvPr id="3" name="Content Placeholder 2">
            <a:extLst>
              <a:ext uri="{FF2B5EF4-FFF2-40B4-BE49-F238E27FC236}">
                <a16:creationId xmlns:a16="http://schemas.microsoft.com/office/drawing/2014/main" id="{7643A1B3-C7BC-42FF-588B-E166B205521C}"/>
              </a:ext>
            </a:extLst>
          </p:cNvPr>
          <p:cNvSpPr>
            <a:spLocks noGrp="1"/>
          </p:cNvSpPr>
          <p:nvPr>
            <p:ph idx="1"/>
          </p:nvPr>
        </p:nvSpPr>
        <p:spPr/>
        <p:txBody>
          <a:bodyPr>
            <a:normAutofit/>
          </a:bodyPr>
          <a:lstStyle/>
          <a:p>
            <a:r>
              <a:rPr lang="en-US" sz="2400" dirty="0">
                <a:latin typeface="Aldhabi" panose="01000000000000000000" pitchFamily="2" charset="-78"/>
                <a:cs typeface="Aldhabi" panose="01000000000000000000" pitchFamily="2" charset="-78"/>
              </a:rPr>
              <a:t>When dealing with partially sorted or nearly sorted arrays, the median-of-three pivot strategy is effective in preventing the algorithm from degrading to its worst-case time complexity.</a:t>
            </a:r>
          </a:p>
          <a:p>
            <a:r>
              <a:rPr lang="en-US" sz="2400" dirty="0">
                <a:latin typeface="Aldhabi" panose="01000000000000000000" pitchFamily="2" charset="-78"/>
                <a:cs typeface="Aldhabi" panose="01000000000000000000" pitchFamily="2" charset="-78"/>
              </a:rPr>
              <a:t>It contributes to a more balanced partitioning, even when some level of order is present in the input data.</a:t>
            </a:r>
          </a:p>
          <a:p>
            <a:r>
              <a:rPr lang="en-US" sz="2400" dirty="0">
                <a:latin typeface="Aldhabi" panose="01000000000000000000" pitchFamily="2" charset="-78"/>
                <a:cs typeface="Aldhabi" panose="01000000000000000000" pitchFamily="2" charset="-78"/>
              </a:rPr>
              <a:t>Quick Sort, in its basic form, has the potential for quadratic time complexity (O(n^2)) when the input is partially sorted.</a:t>
            </a:r>
          </a:p>
          <a:p>
            <a:r>
              <a:rPr lang="en-US" sz="2400" dirty="0">
                <a:latin typeface="Aldhabi" panose="01000000000000000000" pitchFamily="2" charset="-78"/>
                <a:cs typeface="Aldhabi" panose="01000000000000000000" pitchFamily="2" charset="-78"/>
              </a:rPr>
              <a:t>The median-of-three pivot strategy encourages a more even distribution of elements around the pivot during the partitioning.</a:t>
            </a:r>
          </a:p>
          <a:p>
            <a:r>
              <a:rPr lang="en-US" sz="2400" dirty="0">
                <a:latin typeface="Aldhabi" panose="01000000000000000000" pitchFamily="2" charset="-78"/>
                <a:cs typeface="Aldhabi" panose="01000000000000000000" pitchFamily="2" charset="-78"/>
              </a:rPr>
              <a:t>The three-median pivot strategy makes Quick Sort more robust in real-world scenarios, where input data may exhibit some degree of presortedness.</a:t>
            </a:r>
          </a:p>
        </p:txBody>
      </p:sp>
    </p:spTree>
    <p:extLst>
      <p:ext uri="{BB962C8B-B14F-4D97-AF65-F5344CB8AC3E}">
        <p14:creationId xmlns:p14="http://schemas.microsoft.com/office/powerpoint/2010/main" val="57574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8ECB-873F-A1C5-FBD6-33B5B9EF3CAD}"/>
              </a:ext>
            </a:extLst>
          </p:cNvPr>
          <p:cNvSpPr>
            <a:spLocks noGrp="1"/>
          </p:cNvSpPr>
          <p:nvPr>
            <p:ph type="title"/>
          </p:nvPr>
        </p:nvSpPr>
        <p:spPr/>
        <p:txBody>
          <a:bodyPr>
            <a:normAutofit/>
          </a:bodyPr>
          <a:lstStyle/>
          <a:p>
            <a:r>
              <a:rPr lang="en-US" sz="7200" dirty="0">
                <a:latin typeface="Aldhabi" panose="01000000000000000000" pitchFamily="2" charset="-78"/>
                <a:cs typeface="Aldhabi" panose="01000000000000000000" pitchFamily="2" charset="-78"/>
              </a:rPr>
              <a:t>                              Example</a:t>
            </a:r>
          </a:p>
        </p:txBody>
      </p:sp>
      <p:sp>
        <p:nvSpPr>
          <p:cNvPr id="3" name="Content Placeholder 2">
            <a:extLst>
              <a:ext uri="{FF2B5EF4-FFF2-40B4-BE49-F238E27FC236}">
                <a16:creationId xmlns:a16="http://schemas.microsoft.com/office/drawing/2014/main" id="{B2367A84-ED12-4FF4-DBA9-383AD047A966}"/>
              </a:ext>
            </a:extLst>
          </p:cNvPr>
          <p:cNvSpPr>
            <a:spLocks noGrp="1"/>
          </p:cNvSpPr>
          <p:nvPr>
            <p:ph idx="1"/>
          </p:nvPr>
        </p:nvSpPr>
        <p:spPr/>
        <p:txBody>
          <a:bodyPr>
            <a:normAutofit/>
          </a:bodyPr>
          <a:lstStyle/>
          <a:p>
            <a:pPr marL="0" indent="0">
              <a:buNone/>
            </a:pPr>
            <a:r>
              <a:rPr lang="en-US" dirty="0">
                <a:latin typeface="Aldhabi" panose="01000000000000000000" pitchFamily="2" charset="-78"/>
                <a:cs typeface="Aldhabi" panose="01000000000000000000" pitchFamily="2" charset="-78"/>
              </a:rPr>
              <a:t>Let’s go through the median-of-three pivot strategy in Quick Sort step by step with a clear explanation using the array [ 8, 3, 1, 7, 4, 6, 2, 5]</a:t>
            </a:r>
          </a:p>
          <a:p>
            <a:r>
              <a:rPr lang="en-US" dirty="0">
                <a:latin typeface="Aldhabi" panose="01000000000000000000" pitchFamily="2" charset="-78"/>
                <a:cs typeface="Aldhabi" panose="01000000000000000000" pitchFamily="2" charset="-78"/>
              </a:rPr>
              <a:t>Choose the first, middle and last elements as candidates for the pivot which are 8,4 and 5.</a:t>
            </a:r>
          </a:p>
          <a:p>
            <a:r>
              <a:rPr lang="en-US" dirty="0">
                <a:latin typeface="Aldhabi" panose="01000000000000000000" pitchFamily="2" charset="-78"/>
                <a:cs typeface="Aldhabi" panose="01000000000000000000" pitchFamily="2" charset="-78"/>
              </a:rPr>
              <a:t>Sort the three candidate elements and choose the middle one as the pivot which is 4.</a:t>
            </a:r>
          </a:p>
          <a:p>
            <a:pPr marL="0" indent="0">
              <a:buNone/>
            </a:pPr>
            <a:r>
              <a:rPr lang="en-US" dirty="0">
                <a:latin typeface="Aldhabi" panose="01000000000000000000" pitchFamily="2" charset="-78"/>
                <a:cs typeface="Aldhabi" panose="01000000000000000000" pitchFamily="2" charset="-78"/>
              </a:rPr>
              <a:t>     [ 1, 4, 2, 3, 5, 6, 7, 8 ]</a:t>
            </a:r>
          </a:p>
          <a:p>
            <a:r>
              <a:rPr lang="en-US" dirty="0">
                <a:latin typeface="Aldhabi" panose="01000000000000000000" pitchFamily="2" charset="-78"/>
                <a:cs typeface="Aldhabi" panose="01000000000000000000" pitchFamily="2" charset="-78"/>
              </a:rPr>
              <a:t>Swap the chosen pivot with the first element.</a:t>
            </a:r>
          </a:p>
          <a:p>
            <a:pPr marL="0" indent="0">
              <a:buNone/>
            </a:pPr>
            <a:r>
              <a:rPr lang="en-US" dirty="0">
                <a:latin typeface="Aldhabi" panose="01000000000000000000" pitchFamily="2" charset="-78"/>
                <a:cs typeface="Aldhabi" panose="01000000000000000000" pitchFamily="2" charset="-78"/>
              </a:rPr>
              <a:t>   [4, 3, 1 , 7, 8, 6, 2 , 5]</a:t>
            </a:r>
          </a:p>
          <a:p>
            <a:r>
              <a:rPr lang="en-US" dirty="0">
                <a:latin typeface="Aldhabi" panose="01000000000000000000" pitchFamily="2" charset="-78"/>
                <a:cs typeface="Aldhabi" panose="01000000000000000000" pitchFamily="2" charset="-78"/>
              </a:rPr>
              <a:t>Partition the array around the pivot (4), placing all the elements than 4 to the left and elements greater than 4 to the right. The resulting sub-arrays are : [3, 1, 2, 4, 8, 6, 7, 5]</a:t>
            </a:r>
          </a:p>
          <a:p>
            <a:r>
              <a:rPr lang="en-US" dirty="0">
                <a:latin typeface="Aldhabi" panose="01000000000000000000" pitchFamily="2" charset="-78"/>
                <a:cs typeface="Aldhabi" panose="01000000000000000000" pitchFamily="2" charset="-78"/>
              </a:rPr>
              <a:t>Apply the Quick Sort algorithm recursively to the sub-arrays on the left and right of the pivot.</a:t>
            </a:r>
          </a:p>
          <a:p>
            <a:endParaRPr lang="en-US"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13359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9653-2E7A-2548-6A11-75152311EBB0}"/>
              </a:ext>
            </a:extLst>
          </p:cNvPr>
          <p:cNvSpPr>
            <a:spLocks noGrp="1"/>
          </p:cNvSpPr>
          <p:nvPr>
            <p:ph type="title"/>
          </p:nvPr>
        </p:nvSpPr>
        <p:spPr/>
        <p:txBody>
          <a:bodyPr>
            <a:normAutofit/>
          </a:bodyPr>
          <a:lstStyle/>
          <a:p>
            <a:r>
              <a:rPr lang="en-US" sz="6600" dirty="0">
                <a:latin typeface="Aldhabi" panose="01000000000000000000" pitchFamily="2" charset="-78"/>
                <a:cs typeface="Aldhabi" panose="01000000000000000000" pitchFamily="2" charset="-78"/>
              </a:rPr>
              <a:t>                      Dual Pivot Quick sort</a:t>
            </a:r>
          </a:p>
        </p:txBody>
      </p:sp>
      <p:sp>
        <p:nvSpPr>
          <p:cNvPr id="3" name="Content Placeholder 2">
            <a:extLst>
              <a:ext uri="{FF2B5EF4-FFF2-40B4-BE49-F238E27FC236}">
                <a16:creationId xmlns:a16="http://schemas.microsoft.com/office/drawing/2014/main" id="{A55FAD7C-1A3B-04D7-AA32-BBEB213A6132}"/>
              </a:ext>
            </a:extLst>
          </p:cNvPr>
          <p:cNvSpPr>
            <a:spLocks noGrp="1"/>
          </p:cNvSpPr>
          <p:nvPr>
            <p:ph idx="1"/>
          </p:nvPr>
        </p:nvSpPr>
        <p:spPr>
          <a:xfrm>
            <a:off x="838200" y="1901214"/>
            <a:ext cx="10515600" cy="4114801"/>
          </a:xfrm>
        </p:spPr>
        <p:txBody>
          <a:bodyPr>
            <a:noAutofit/>
          </a:bodyPr>
          <a:lstStyle/>
          <a:p>
            <a:r>
              <a:rPr lang="en-US" sz="2800" dirty="0">
                <a:latin typeface="Aldhabi" panose="01000000000000000000" pitchFamily="2" charset="-78"/>
                <a:cs typeface="Aldhabi" panose="01000000000000000000" pitchFamily="2" charset="-78"/>
              </a:rPr>
              <a:t>Dual Pivot Quick Sort is a variation of the classic Quick Sort algorithm that uses two pivot elements instead of one during the partition step. The dual pivot strategy aims to achieve more balanced partitions and reduce the number of comparisons, leading to improved overall performance.</a:t>
            </a:r>
          </a:p>
          <a:p>
            <a:r>
              <a:rPr lang="en-US" sz="2800" dirty="0">
                <a:latin typeface="Aldhabi" panose="01000000000000000000" pitchFamily="2" charset="-78"/>
                <a:cs typeface="Aldhabi" panose="01000000000000000000" pitchFamily="2" charset="-78"/>
              </a:rPr>
              <a:t>Instead of selecting a single pivot, Dual Pivot Quick Sort chooses two pivot elements, conventionally referred to as pivot1 and pivot2.</a:t>
            </a:r>
          </a:p>
          <a:p>
            <a:r>
              <a:rPr lang="en-US" sz="2800" dirty="0">
                <a:latin typeface="Aldhabi" panose="01000000000000000000" pitchFamily="2" charset="-78"/>
                <a:cs typeface="Aldhabi" panose="01000000000000000000" pitchFamily="2" charset="-78"/>
              </a:rPr>
              <a:t>The array is partitioned into three segments: elements less than pivot1, elements between pivot1 and pivot2, and elements greater than pivot 2.Elements equal to pivot1 and pivot2 are placed in the middle segment.</a:t>
            </a:r>
          </a:p>
          <a:p>
            <a:r>
              <a:rPr lang="en-US" sz="2800" dirty="0">
                <a:latin typeface="Aldhabi" panose="01000000000000000000" pitchFamily="2" charset="-78"/>
                <a:cs typeface="Aldhabi" panose="01000000000000000000" pitchFamily="2" charset="-78"/>
              </a:rPr>
              <a:t>After partitioning, the algorithm recursively applies Dual Pivot Quick Sort to three segments.</a:t>
            </a:r>
          </a:p>
        </p:txBody>
      </p:sp>
    </p:spTree>
    <p:extLst>
      <p:ext uri="{BB962C8B-B14F-4D97-AF65-F5344CB8AC3E}">
        <p14:creationId xmlns:p14="http://schemas.microsoft.com/office/powerpoint/2010/main" val="289538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62BB-363C-7188-6BDE-92252E45E5D7}"/>
              </a:ext>
            </a:extLst>
          </p:cNvPr>
          <p:cNvSpPr>
            <a:spLocks noGrp="1"/>
          </p:cNvSpPr>
          <p:nvPr>
            <p:ph type="title"/>
          </p:nvPr>
        </p:nvSpPr>
        <p:spPr/>
        <p:txBody>
          <a:bodyPr>
            <a:noAutofit/>
          </a:bodyPr>
          <a:lstStyle/>
          <a:p>
            <a:r>
              <a:rPr lang="en-US" sz="8000" dirty="0">
                <a:latin typeface="Aldhabi" panose="01000000000000000000" pitchFamily="2" charset="-78"/>
                <a:cs typeface="Aldhabi" panose="01000000000000000000" pitchFamily="2" charset="-78"/>
              </a:rPr>
              <a:t>                    Advantages</a:t>
            </a:r>
          </a:p>
        </p:txBody>
      </p:sp>
      <p:sp>
        <p:nvSpPr>
          <p:cNvPr id="3" name="Content Placeholder 2">
            <a:extLst>
              <a:ext uri="{FF2B5EF4-FFF2-40B4-BE49-F238E27FC236}">
                <a16:creationId xmlns:a16="http://schemas.microsoft.com/office/drawing/2014/main" id="{1BB2A2C1-7E23-5DF2-91C5-156DA2008284}"/>
              </a:ext>
            </a:extLst>
          </p:cNvPr>
          <p:cNvSpPr>
            <a:spLocks noGrp="1"/>
          </p:cNvSpPr>
          <p:nvPr>
            <p:ph idx="1"/>
          </p:nvPr>
        </p:nvSpPr>
        <p:spPr/>
        <p:txBody>
          <a:bodyPr>
            <a:normAutofit/>
          </a:bodyPr>
          <a:lstStyle/>
          <a:p>
            <a:pPr marL="0" indent="0">
              <a:buNone/>
            </a:pPr>
            <a:r>
              <a:rPr lang="en-US" sz="2800" b="1" dirty="0">
                <a:latin typeface="Aldhabi" panose="01000000000000000000" pitchFamily="2" charset="-78"/>
                <a:cs typeface="Aldhabi" panose="01000000000000000000" pitchFamily="2" charset="-78"/>
              </a:rPr>
              <a:t>Reduced number of comparisons:</a:t>
            </a:r>
          </a:p>
          <a:p>
            <a:r>
              <a:rPr lang="en-US" sz="2800" dirty="0">
                <a:latin typeface="Aldhabi" panose="01000000000000000000" pitchFamily="2" charset="-78"/>
                <a:cs typeface="Aldhabi" panose="01000000000000000000" pitchFamily="2" charset="-78"/>
              </a:rPr>
              <a:t>The dual pivot strategy can lead to a reduction in the number of comparisons compared to traditional single pivot Quick Sort, especially when dealing with duplicate elements.</a:t>
            </a:r>
          </a:p>
          <a:p>
            <a:r>
              <a:rPr lang="en-US" sz="2800" dirty="0">
                <a:latin typeface="Aldhabi" panose="01000000000000000000" pitchFamily="2" charset="-78"/>
                <a:cs typeface="Aldhabi" panose="01000000000000000000" pitchFamily="2" charset="-78"/>
              </a:rPr>
              <a:t>The three-segment partitioning tends to produce more balanced sub-arrays, contributing to efficient strong. </a:t>
            </a:r>
          </a:p>
          <a:p>
            <a:r>
              <a:rPr lang="en-US" sz="2800" dirty="0">
                <a:latin typeface="Aldhabi" panose="01000000000000000000" pitchFamily="2" charset="-78"/>
                <a:cs typeface="Aldhabi" panose="01000000000000000000" pitchFamily="2" charset="-78"/>
              </a:rPr>
              <a:t>Dual Pivot Quick Sort performs well when there are many duplicate elements in the array, preventing the algorithm from degrading into suboptimal scenarios.</a:t>
            </a:r>
          </a:p>
        </p:txBody>
      </p:sp>
    </p:spTree>
    <p:extLst>
      <p:ext uri="{BB962C8B-B14F-4D97-AF65-F5344CB8AC3E}">
        <p14:creationId xmlns:p14="http://schemas.microsoft.com/office/powerpoint/2010/main" val="263403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1428-C182-FD32-D92C-54B40ACFE622}"/>
              </a:ext>
            </a:extLst>
          </p:cNvPr>
          <p:cNvSpPr>
            <a:spLocks noGrp="1"/>
          </p:cNvSpPr>
          <p:nvPr>
            <p:ph type="title"/>
          </p:nvPr>
        </p:nvSpPr>
        <p:spPr>
          <a:xfrm>
            <a:off x="630810" y="123324"/>
            <a:ext cx="10515600" cy="1116811"/>
          </a:xfrm>
        </p:spPr>
        <p:txBody>
          <a:bodyPr>
            <a:normAutofit/>
          </a:bodyPr>
          <a:lstStyle/>
          <a:p>
            <a:r>
              <a:rPr lang="en-US" sz="6000" dirty="0">
                <a:latin typeface="Aldhabi" panose="01000000000000000000" pitchFamily="2" charset="-78"/>
                <a:cs typeface="Aldhabi" panose="01000000000000000000" pitchFamily="2" charset="-78"/>
              </a:rPr>
              <a:t>           Pseudocode for Dual pivot Quick sort</a:t>
            </a:r>
          </a:p>
        </p:txBody>
      </p:sp>
      <p:sp>
        <p:nvSpPr>
          <p:cNvPr id="3" name="Content Placeholder 2">
            <a:extLst>
              <a:ext uri="{FF2B5EF4-FFF2-40B4-BE49-F238E27FC236}">
                <a16:creationId xmlns:a16="http://schemas.microsoft.com/office/drawing/2014/main" id="{9CB50A7B-2F34-A019-B269-828B508C2692}"/>
              </a:ext>
            </a:extLst>
          </p:cNvPr>
          <p:cNvSpPr>
            <a:spLocks noGrp="1"/>
          </p:cNvSpPr>
          <p:nvPr>
            <p:ph idx="1"/>
          </p:nvPr>
        </p:nvSpPr>
        <p:spPr>
          <a:xfrm>
            <a:off x="630810" y="1505288"/>
            <a:ext cx="10722990" cy="4490159"/>
          </a:xfrm>
        </p:spPr>
        <p:txBody>
          <a:bodyPr>
            <a:noAutofit/>
          </a:bodyPr>
          <a:lstStyle/>
          <a:p>
            <a:r>
              <a:rPr lang="en-US" sz="2400" dirty="0">
                <a:latin typeface="Aldhabi" panose="01000000000000000000" pitchFamily="2" charset="-78"/>
                <a:cs typeface="Aldhabi" panose="01000000000000000000" pitchFamily="2" charset="-78"/>
              </a:rPr>
              <a:t>function dualPivotQuickSort(arr, low, high):</a:t>
            </a:r>
          </a:p>
          <a:p>
            <a:r>
              <a:rPr lang="en-US" sz="2400" dirty="0">
                <a:latin typeface="Aldhabi" panose="01000000000000000000" pitchFamily="2" charset="-78"/>
                <a:cs typeface="Aldhabi" panose="01000000000000000000" pitchFamily="2" charset="-78"/>
              </a:rPr>
              <a:t> if low &lt; high:</a:t>
            </a:r>
          </a:p>
          <a:p>
            <a:r>
              <a:rPr lang="en-US" sz="2400" dirty="0">
                <a:latin typeface="Aldhabi" panose="01000000000000000000" pitchFamily="2" charset="-78"/>
                <a:cs typeface="Aldhabi" panose="01000000000000000000" pitchFamily="2" charset="-78"/>
              </a:rPr>
              <a:t> pivot1, pivot2 = choosePivots(arr, low, high) // Choose pivot elements</a:t>
            </a:r>
          </a:p>
          <a:p>
            <a:r>
              <a:rPr lang="en-US" sz="2400" dirty="0">
                <a:latin typeface="Aldhabi" panose="01000000000000000000" pitchFamily="2" charset="-78"/>
                <a:cs typeface="Aldhabi" panose="01000000000000000000" pitchFamily="2" charset="-78"/>
              </a:rPr>
              <a:t> left, right = partition(arr, low, high, pivot1, pivot2) // Partition the array</a:t>
            </a:r>
          </a:p>
          <a:p>
            <a:r>
              <a:rPr lang="en-US" sz="2400" dirty="0">
                <a:latin typeface="Aldhabi" panose="01000000000000000000" pitchFamily="2" charset="-78"/>
                <a:cs typeface="Aldhabi" panose="01000000000000000000" pitchFamily="2" charset="-78"/>
              </a:rPr>
              <a:t>dualPivotQuickSort(arr, low, left - 1) // Recursively sort sub-arrays</a:t>
            </a:r>
          </a:p>
          <a:p>
            <a:r>
              <a:rPr lang="en-US" sz="2400" dirty="0">
                <a:latin typeface="Aldhabi" panose="01000000000000000000" pitchFamily="2" charset="-78"/>
                <a:cs typeface="Aldhabi" panose="01000000000000000000" pitchFamily="2" charset="-78"/>
              </a:rPr>
              <a:t>dualPivotQuickSort(arr, left + 1, right - 1)</a:t>
            </a:r>
          </a:p>
          <a:p>
            <a:r>
              <a:rPr lang="en-US" sz="2400" dirty="0">
                <a:latin typeface="Aldhabi" panose="01000000000000000000" pitchFamily="2" charset="-78"/>
                <a:cs typeface="Aldhabi" panose="01000000000000000000" pitchFamily="2" charset="-78"/>
              </a:rPr>
              <a:t>dualPivotQuickSort(arr, right + 1, high)</a:t>
            </a:r>
          </a:p>
          <a:p>
            <a:r>
              <a:rPr lang="en-US" sz="2400" dirty="0">
                <a:latin typeface="Aldhabi" panose="01000000000000000000" pitchFamily="2" charset="-78"/>
                <a:cs typeface="Aldhabi" panose="01000000000000000000" pitchFamily="2" charset="-78"/>
              </a:rPr>
              <a:t>dualPivotQuickSort(arr, 0, len(arr) - 1) // Initial call to dualPivotQuickSort</a:t>
            </a:r>
          </a:p>
          <a:p>
            <a:endParaRPr lang="en-US" sz="24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51777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E006-E547-441D-B94D-B96448F6DB3C}"/>
              </a:ext>
            </a:extLst>
          </p:cNvPr>
          <p:cNvSpPr>
            <a:spLocks noGrp="1"/>
          </p:cNvSpPr>
          <p:nvPr>
            <p:ph type="title"/>
          </p:nvPr>
        </p:nvSpPr>
        <p:spPr/>
        <p:txBody>
          <a:bodyPr>
            <a:noAutofit/>
          </a:bodyPr>
          <a:lstStyle/>
          <a:p>
            <a:r>
              <a:rPr lang="en-US" sz="8000" dirty="0">
                <a:latin typeface="Aldhabi" panose="01000000000000000000" pitchFamily="2" charset="-78"/>
                <a:cs typeface="Aldhabi" panose="01000000000000000000" pitchFamily="2" charset="-78"/>
              </a:rPr>
              <a:t>                 Considerations</a:t>
            </a:r>
          </a:p>
        </p:txBody>
      </p:sp>
      <p:sp>
        <p:nvSpPr>
          <p:cNvPr id="3" name="Content Placeholder 2">
            <a:extLst>
              <a:ext uri="{FF2B5EF4-FFF2-40B4-BE49-F238E27FC236}">
                <a16:creationId xmlns:a16="http://schemas.microsoft.com/office/drawing/2014/main" id="{0B749AA3-F2D9-5430-B694-4AFECC51B94C}"/>
              </a:ext>
            </a:extLst>
          </p:cNvPr>
          <p:cNvSpPr>
            <a:spLocks noGrp="1"/>
          </p:cNvSpPr>
          <p:nvPr>
            <p:ph idx="1"/>
          </p:nvPr>
        </p:nvSpPr>
        <p:spPr/>
        <p:txBody>
          <a:bodyPr>
            <a:normAutofit/>
          </a:bodyPr>
          <a:lstStyle/>
          <a:p>
            <a:pPr marL="0" indent="0">
              <a:buNone/>
            </a:pPr>
            <a:r>
              <a:rPr lang="en-US" sz="2800" b="1" dirty="0">
                <a:latin typeface="Aldhabi" panose="01000000000000000000" pitchFamily="2" charset="-78"/>
                <a:cs typeface="Aldhabi" panose="01000000000000000000" pitchFamily="2" charset="-78"/>
              </a:rPr>
              <a:t>Choice of Pivot Elements</a:t>
            </a:r>
          </a:p>
          <a:p>
            <a:r>
              <a:rPr lang="en-US" sz="2400" dirty="0">
                <a:latin typeface="Aldhabi" panose="01000000000000000000" pitchFamily="2" charset="-78"/>
                <a:cs typeface="Aldhabi" panose="01000000000000000000" pitchFamily="2" charset="-78"/>
              </a:rPr>
              <a:t>The efficiency of Dual Pivot Quick Sort can depend on the method used to choose the initial pivot elements.</a:t>
            </a:r>
          </a:p>
          <a:p>
            <a:r>
              <a:rPr lang="en-US" sz="2400" dirty="0">
                <a:latin typeface="Aldhabi" panose="01000000000000000000" pitchFamily="2" charset="-78"/>
                <a:cs typeface="Aldhabi" panose="01000000000000000000" pitchFamily="2" charset="-78"/>
              </a:rPr>
              <a:t>Dual Pivot Quick Sort is designed to handle a wide range of input scenarios but may not always outperform traditional Quick Sort. It is essential to consider the characteristics of the input data.</a:t>
            </a:r>
          </a:p>
          <a:p>
            <a:r>
              <a:rPr lang="en-US" sz="2400" dirty="0">
                <a:latin typeface="Aldhabi" panose="01000000000000000000" pitchFamily="2" charset="-78"/>
                <a:cs typeface="Aldhabi" panose="01000000000000000000" pitchFamily="2" charset="-78"/>
              </a:rPr>
              <a:t>The partitioning step in Dual Pivot Quick Sort involves carefully arranging elements based on their relation to the two points. The details of this step are crucial to the algorithm’s performance.</a:t>
            </a:r>
          </a:p>
        </p:txBody>
      </p:sp>
    </p:spTree>
    <p:extLst>
      <p:ext uri="{BB962C8B-B14F-4D97-AF65-F5344CB8AC3E}">
        <p14:creationId xmlns:p14="http://schemas.microsoft.com/office/powerpoint/2010/main" val="59973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5E70-BF67-4B20-223D-0161200377E8}"/>
              </a:ext>
            </a:extLst>
          </p:cNvPr>
          <p:cNvSpPr>
            <a:spLocks noGrp="1"/>
          </p:cNvSpPr>
          <p:nvPr>
            <p:ph type="title"/>
          </p:nvPr>
        </p:nvSpPr>
        <p:spPr>
          <a:xfrm>
            <a:off x="1029392" y="2703701"/>
            <a:ext cx="10515600" cy="1573223"/>
          </a:xfrm>
        </p:spPr>
        <p:txBody>
          <a:bodyPr>
            <a:normAutofit/>
          </a:bodyPr>
          <a:lstStyle/>
          <a:p>
            <a:r>
              <a:rPr lang="en-US" sz="9600" dirty="0">
                <a:latin typeface="Aldhabi" panose="01000000000000000000" pitchFamily="2" charset="-78"/>
                <a:cs typeface="Aldhabi" panose="01000000000000000000" pitchFamily="2" charset="-78"/>
              </a:rPr>
              <a:t>               THANK YOU</a:t>
            </a:r>
          </a:p>
        </p:txBody>
      </p:sp>
    </p:spTree>
    <p:extLst>
      <p:ext uri="{BB962C8B-B14F-4D97-AF65-F5344CB8AC3E}">
        <p14:creationId xmlns:p14="http://schemas.microsoft.com/office/powerpoint/2010/main" val="424099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15ED-A2C2-3610-35A6-7C579109444B}"/>
              </a:ext>
            </a:extLst>
          </p:cNvPr>
          <p:cNvSpPr>
            <a:spLocks noGrp="1"/>
          </p:cNvSpPr>
          <p:nvPr>
            <p:ph type="title"/>
          </p:nvPr>
        </p:nvSpPr>
        <p:spPr/>
        <p:txBody>
          <a:bodyPr/>
          <a:lstStyle/>
          <a:p>
            <a:r>
              <a:rPr lang="en-US" sz="2800" b="1" dirty="0">
                <a:latin typeface="Aldhabi" panose="01000000000000000000" pitchFamily="2" charset="-78"/>
                <a:cs typeface="Aldhabi" panose="01000000000000000000" pitchFamily="2" charset="-78"/>
              </a:rPr>
              <a:t>Optimizing Quick Sort for efficiency </a:t>
            </a:r>
            <a:br>
              <a:rPr lang="en-US" sz="2800" b="1" dirty="0">
                <a:latin typeface="Aldhabi" panose="01000000000000000000" pitchFamily="2" charset="-78"/>
                <a:cs typeface="Aldhabi" panose="01000000000000000000" pitchFamily="2" charset="-78"/>
              </a:rPr>
            </a:br>
            <a:r>
              <a:rPr lang="en-US" sz="2800" b="1" dirty="0">
                <a:latin typeface="Aldhabi" panose="01000000000000000000" pitchFamily="2" charset="-78"/>
                <a:cs typeface="Aldhabi" panose="01000000000000000000" pitchFamily="2" charset="-78"/>
              </a:rPr>
              <a:t>Introduction to Sorting algorithms</a:t>
            </a:r>
          </a:p>
        </p:txBody>
      </p:sp>
      <p:sp>
        <p:nvSpPr>
          <p:cNvPr id="3" name="Content Placeholder 2">
            <a:extLst>
              <a:ext uri="{FF2B5EF4-FFF2-40B4-BE49-F238E27FC236}">
                <a16:creationId xmlns:a16="http://schemas.microsoft.com/office/drawing/2014/main" id="{6E906420-1925-8153-0927-2E106F360D8C}"/>
              </a:ext>
            </a:extLst>
          </p:cNvPr>
          <p:cNvSpPr>
            <a:spLocks noGrp="1"/>
          </p:cNvSpPr>
          <p:nvPr>
            <p:ph idx="1"/>
          </p:nvPr>
        </p:nvSpPr>
        <p:spPr/>
        <p:txBody>
          <a:bodyPr>
            <a:normAutofit/>
          </a:bodyPr>
          <a:lstStyle/>
          <a:p>
            <a:pPr algn="just"/>
            <a:r>
              <a:rPr lang="en-US" sz="2400" dirty="0">
                <a:latin typeface="Aldhabi" panose="01000000000000000000" pitchFamily="2" charset="-78"/>
                <a:cs typeface="Aldhabi" panose="01000000000000000000" pitchFamily="2" charset="-78"/>
              </a:rPr>
              <a:t>Sorting is a fundamental operation in computer science and plays a crucial role in various applications. </a:t>
            </a:r>
          </a:p>
          <a:p>
            <a:pPr algn="just"/>
            <a:r>
              <a:rPr lang="en-US" sz="2400" dirty="0">
                <a:latin typeface="Aldhabi" panose="01000000000000000000" pitchFamily="2" charset="-78"/>
                <a:cs typeface="Aldhabi" panose="01000000000000000000" pitchFamily="2" charset="-78"/>
              </a:rPr>
              <a:t>Sorting algorithms are methods used to arrange elements in a specific order, often numerical or lexicographical. </a:t>
            </a:r>
          </a:p>
          <a:p>
            <a:pPr algn="just"/>
            <a:r>
              <a:rPr lang="en-US" sz="2400" dirty="0">
                <a:latin typeface="Aldhabi" panose="01000000000000000000" pitchFamily="2" charset="-78"/>
                <a:cs typeface="Aldhabi" panose="01000000000000000000" pitchFamily="2" charset="-78"/>
              </a:rPr>
              <a:t>The efficiency of sorting algorithms is essential, especially when dealing with large datasets, as it directly impacts the performance of various applications</a:t>
            </a:r>
          </a:p>
          <a:p>
            <a:pPr algn="just"/>
            <a:r>
              <a:rPr lang="en-US" sz="2400" dirty="0">
                <a:latin typeface="Aldhabi" panose="01000000000000000000" pitchFamily="2" charset="-78"/>
                <a:cs typeface="Aldhabi" panose="01000000000000000000" pitchFamily="2" charset="-78"/>
              </a:rPr>
              <a:t>Sorted data allows for efficient searching , as it enables the use of binary search techniques.</a:t>
            </a:r>
          </a:p>
          <a:p>
            <a:pPr algn="just"/>
            <a:r>
              <a:rPr lang="en-US" sz="2400" dirty="0">
                <a:latin typeface="Aldhabi" panose="01000000000000000000" pitchFamily="2" charset="-78"/>
                <a:cs typeface="Aldhabi" panose="01000000000000000000" pitchFamily="2" charset="-78"/>
              </a:rPr>
              <a:t>Many algorithms and data analysis techniques rely on sorted data for optimal performance.</a:t>
            </a:r>
          </a:p>
          <a:p>
            <a:pPr algn="just"/>
            <a:r>
              <a:rPr lang="en-US" sz="2400" dirty="0">
                <a:latin typeface="Aldhabi" panose="01000000000000000000" pitchFamily="2" charset="-78"/>
                <a:cs typeface="Aldhabi" panose="01000000000000000000" pitchFamily="2" charset="-78"/>
              </a:rPr>
              <a:t>Some common sorting algorithms are Bubble Sort, Insertion Sort, Selection Sort , Merge Sort , Quick Sort and Heap Sort. </a:t>
            </a:r>
            <a:br>
              <a:rPr lang="en-US" sz="2400" dirty="0">
                <a:latin typeface="Aldhabi" panose="01000000000000000000" pitchFamily="2" charset="-78"/>
                <a:cs typeface="Aldhabi" panose="01000000000000000000" pitchFamily="2" charset="-78"/>
              </a:rPr>
            </a:br>
            <a:endParaRPr lang="en-US" sz="24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77310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8FD-6C62-9ED2-171D-1A43018394FF}"/>
              </a:ext>
            </a:extLst>
          </p:cNvPr>
          <p:cNvSpPr>
            <a:spLocks noGrp="1"/>
          </p:cNvSpPr>
          <p:nvPr>
            <p:ph type="title"/>
          </p:nvPr>
        </p:nvSpPr>
        <p:spPr>
          <a:xfrm>
            <a:off x="998319" y="1371600"/>
            <a:ext cx="9438640" cy="4114800"/>
          </a:xfrm>
        </p:spPr>
        <p:txBody>
          <a:bodyPr>
            <a:normAutofit fontScale="90000"/>
          </a:bodyPr>
          <a:lstStyle/>
          <a:p>
            <a:br>
              <a:rPr lang="en-US" sz="2800" b="1" dirty="0">
                <a:latin typeface="Aldhabi" panose="01000000000000000000" pitchFamily="2" charset="-78"/>
                <a:cs typeface="Aldhabi" panose="01000000000000000000" pitchFamily="2" charset="-78"/>
              </a:rPr>
            </a:br>
            <a:r>
              <a:rPr lang="en-US" sz="2800" b="1" dirty="0">
                <a:latin typeface="Aldhabi" panose="01000000000000000000" pitchFamily="2" charset="-78"/>
                <a:cs typeface="Aldhabi" panose="01000000000000000000" pitchFamily="2" charset="-78"/>
              </a:rPr>
              <a:t>Time Complexity</a:t>
            </a:r>
            <a:r>
              <a:rPr lang="en-US" sz="2800" dirty="0">
                <a:latin typeface="Aldhabi" panose="01000000000000000000" pitchFamily="2" charset="-78"/>
                <a:cs typeface="Aldhabi" panose="01000000000000000000" pitchFamily="2" charset="-78"/>
              </a:rPr>
              <a:t> : Sorting algorithms are often evaluated based on their time complexity, which measures the computational time required to execute the algorithm as a function of the input size.</a:t>
            </a:r>
            <a:br>
              <a:rPr lang="en-US" sz="2800" dirty="0">
                <a:latin typeface="Aldhabi" panose="01000000000000000000" pitchFamily="2" charset="-78"/>
                <a:cs typeface="Aldhabi" panose="01000000000000000000" pitchFamily="2" charset="-78"/>
              </a:rPr>
            </a:br>
            <a:br>
              <a:rPr lang="en-US" sz="2800" dirty="0">
                <a:latin typeface="Aldhabi" panose="01000000000000000000" pitchFamily="2" charset="-78"/>
                <a:cs typeface="Aldhabi" panose="01000000000000000000" pitchFamily="2" charset="-78"/>
              </a:rPr>
            </a:br>
            <a:r>
              <a:rPr lang="en-US" sz="2800" b="1" dirty="0">
                <a:latin typeface="Aldhabi" panose="01000000000000000000" pitchFamily="2" charset="-78"/>
                <a:cs typeface="Aldhabi" panose="01000000000000000000" pitchFamily="2" charset="-78"/>
              </a:rPr>
              <a:t>Stability </a:t>
            </a:r>
            <a:r>
              <a:rPr lang="en-US" sz="2800" dirty="0">
                <a:latin typeface="Aldhabi" panose="01000000000000000000" pitchFamily="2" charset="-78"/>
                <a:cs typeface="Aldhabi" panose="01000000000000000000" pitchFamily="2" charset="-78"/>
              </a:rPr>
              <a:t>: A sorting algorithm is stable if it maintains the relative order of equal elements in the sorted output as they were in the original input.</a:t>
            </a:r>
            <a:br>
              <a:rPr lang="en-US" sz="2800" dirty="0">
                <a:latin typeface="Aldhabi" panose="01000000000000000000" pitchFamily="2" charset="-78"/>
                <a:cs typeface="Aldhabi" panose="01000000000000000000" pitchFamily="2" charset="-78"/>
              </a:rPr>
            </a:br>
            <a:br>
              <a:rPr lang="en-US" sz="2800" b="1" dirty="0">
                <a:latin typeface="Aldhabi" panose="01000000000000000000" pitchFamily="2" charset="-78"/>
                <a:cs typeface="Aldhabi" panose="01000000000000000000" pitchFamily="2" charset="-78"/>
              </a:rPr>
            </a:br>
            <a:r>
              <a:rPr lang="en-US" sz="2800" b="1" dirty="0">
                <a:latin typeface="Aldhabi" panose="01000000000000000000" pitchFamily="2" charset="-78"/>
                <a:cs typeface="Aldhabi" panose="01000000000000000000" pitchFamily="2" charset="-78"/>
              </a:rPr>
              <a:t>In-Place Sorting</a:t>
            </a:r>
            <a:r>
              <a:rPr lang="en-US" sz="2800" dirty="0">
                <a:latin typeface="Aldhabi" panose="01000000000000000000" pitchFamily="2" charset="-78"/>
                <a:cs typeface="Aldhabi" panose="01000000000000000000" pitchFamily="2" charset="-78"/>
              </a:rPr>
              <a:t> : In-place sorting algorithms use a constant amount of extra memory to rearrange elements , making them more memory-efficient.</a:t>
            </a:r>
            <a:br>
              <a:rPr lang="en-US" sz="2800" dirty="0">
                <a:latin typeface="Aldhabi" panose="01000000000000000000" pitchFamily="2" charset="-78"/>
                <a:cs typeface="Aldhabi" panose="01000000000000000000" pitchFamily="2" charset="-78"/>
              </a:rPr>
            </a:br>
            <a:br>
              <a:rPr lang="en-US" sz="2800" b="1" dirty="0">
                <a:latin typeface="Aldhabi" panose="01000000000000000000" pitchFamily="2" charset="-78"/>
                <a:cs typeface="Aldhabi" panose="01000000000000000000" pitchFamily="2" charset="-78"/>
              </a:rPr>
            </a:br>
            <a:r>
              <a:rPr lang="en-US" sz="2800" b="1" dirty="0">
                <a:latin typeface="Aldhabi" panose="01000000000000000000" pitchFamily="2" charset="-78"/>
                <a:cs typeface="Aldhabi" panose="01000000000000000000" pitchFamily="2" charset="-78"/>
              </a:rPr>
              <a:t>Adaptability </a:t>
            </a:r>
            <a:r>
              <a:rPr lang="en-US" sz="2800" dirty="0">
                <a:latin typeface="Aldhabi" panose="01000000000000000000" pitchFamily="2" charset="-78"/>
                <a:cs typeface="Aldhabi" panose="01000000000000000000" pitchFamily="2" charset="-78"/>
              </a:rPr>
              <a:t>: Some algorithms perform better on partially sorted data , adapting their strategies based on the input.</a:t>
            </a:r>
            <a:br>
              <a:rPr lang="en-US" sz="2800" dirty="0">
                <a:latin typeface="Aldhabi" panose="01000000000000000000" pitchFamily="2" charset="-78"/>
                <a:cs typeface="Aldhabi" panose="01000000000000000000" pitchFamily="2" charset="-78"/>
              </a:rPr>
            </a:br>
            <a:br>
              <a:rPr lang="en-US" sz="2800" dirty="0">
                <a:latin typeface="Aldhabi" panose="01000000000000000000" pitchFamily="2" charset="-78"/>
                <a:cs typeface="Aldhabi" panose="01000000000000000000" pitchFamily="2" charset="-78"/>
              </a:rPr>
            </a:br>
            <a:endParaRPr lang="en-US" sz="2800" dirty="0">
              <a:latin typeface="Aldhabi" panose="01000000000000000000" pitchFamily="2" charset="-78"/>
              <a:cs typeface="Aldhabi" panose="01000000000000000000" pitchFamily="2" charset="-78"/>
            </a:endParaRPr>
          </a:p>
        </p:txBody>
      </p:sp>
      <p:sp>
        <p:nvSpPr>
          <p:cNvPr id="3" name="Text Placeholder 2">
            <a:extLst>
              <a:ext uri="{FF2B5EF4-FFF2-40B4-BE49-F238E27FC236}">
                <a16:creationId xmlns:a16="http://schemas.microsoft.com/office/drawing/2014/main" id="{17EFF758-C01C-A51C-709A-089D850B7718}"/>
              </a:ext>
            </a:extLst>
          </p:cNvPr>
          <p:cNvSpPr>
            <a:spLocks noGrp="1"/>
          </p:cNvSpPr>
          <p:nvPr>
            <p:ph type="body" idx="1"/>
          </p:nvPr>
        </p:nvSpPr>
        <p:spPr>
          <a:xfrm>
            <a:off x="774032" y="404529"/>
            <a:ext cx="9438640" cy="802640"/>
          </a:xfrm>
        </p:spPr>
        <p:txBody>
          <a:bodyPr>
            <a:noAutofit/>
          </a:bodyPr>
          <a:lstStyle/>
          <a:p>
            <a:r>
              <a:rPr lang="en-US" sz="4800" b="1" dirty="0">
                <a:latin typeface="Aldhabi" panose="01000000000000000000" pitchFamily="2" charset="-78"/>
                <a:cs typeface="Aldhabi" panose="01000000000000000000" pitchFamily="2" charset="-78"/>
              </a:rPr>
              <a:t>                     Key Characteristics of  Sorting Algorithms</a:t>
            </a:r>
          </a:p>
        </p:txBody>
      </p:sp>
    </p:spTree>
    <p:extLst>
      <p:ext uri="{BB962C8B-B14F-4D97-AF65-F5344CB8AC3E}">
        <p14:creationId xmlns:p14="http://schemas.microsoft.com/office/powerpoint/2010/main" val="352250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FD1A-0B24-4D03-AA61-4EFAA8AA14B0}"/>
              </a:ext>
            </a:extLst>
          </p:cNvPr>
          <p:cNvSpPr>
            <a:spLocks noGrp="1"/>
          </p:cNvSpPr>
          <p:nvPr>
            <p:ph type="title"/>
          </p:nvPr>
        </p:nvSpPr>
        <p:spPr/>
        <p:txBody>
          <a:bodyPr/>
          <a:lstStyle/>
          <a:p>
            <a:r>
              <a:rPr lang="en-US" dirty="0">
                <a:latin typeface="Aldhabi" panose="01000000000000000000" pitchFamily="2" charset="-78"/>
                <a:cs typeface="Aldhabi" panose="01000000000000000000" pitchFamily="2" charset="-78"/>
              </a:rPr>
              <a:t>                                          </a:t>
            </a:r>
            <a:r>
              <a:rPr lang="en-US" sz="5400" b="1" dirty="0">
                <a:latin typeface="Aldhabi" panose="01000000000000000000" pitchFamily="2" charset="-78"/>
                <a:cs typeface="Aldhabi" panose="01000000000000000000" pitchFamily="2" charset="-78"/>
              </a:rPr>
              <a:t>Quick Sort Algorithm</a:t>
            </a:r>
          </a:p>
        </p:txBody>
      </p:sp>
      <p:sp>
        <p:nvSpPr>
          <p:cNvPr id="3" name="Content Placeholder 2">
            <a:extLst>
              <a:ext uri="{FF2B5EF4-FFF2-40B4-BE49-F238E27FC236}">
                <a16:creationId xmlns:a16="http://schemas.microsoft.com/office/drawing/2014/main" id="{D461EF97-D7A7-E6CA-E7DC-882D6599B805}"/>
              </a:ext>
            </a:extLst>
          </p:cNvPr>
          <p:cNvSpPr>
            <a:spLocks noGrp="1"/>
          </p:cNvSpPr>
          <p:nvPr>
            <p:ph idx="1"/>
          </p:nvPr>
        </p:nvSpPr>
        <p:spPr/>
        <p:txBody>
          <a:bodyPr>
            <a:normAutofit/>
          </a:bodyPr>
          <a:lstStyle/>
          <a:p>
            <a:r>
              <a:rPr lang="en-US" dirty="0">
                <a:latin typeface="Aldhabi" panose="01000000000000000000" pitchFamily="2" charset="-78"/>
                <a:cs typeface="Aldhabi" panose="01000000000000000000" pitchFamily="2" charset="-78"/>
              </a:rPr>
              <a:t>Quick Sort is widely used , efficient and comparison -based algorithm that follows the divide and conquer paradigm. It was developed by Tony Hoare in 1960. and has become one of the most popular sorting algorithms due to its average-case time complexity of O(n log n). Quick Sort is known for its simplicity, In-place sorting, and adaptability to various data types.</a:t>
            </a:r>
          </a:p>
          <a:p>
            <a:r>
              <a:rPr lang="en-US" dirty="0">
                <a:latin typeface="Aldhabi" panose="01000000000000000000" pitchFamily="2" charset="-78"/>
                <a:cs typeface="Aldhabi" panose="01000000000000000000" pitchFamily="2" charset="-78"/>
              </a:rPr>
              <a:t>One of the main reason to use this algorithm is the divide and conquer approach used for sorting the data. It breaks down the sorting problem into smaller sub problems.</a:t>
            </a:r>
          </a:p>
          <a:p>
            <a:r>
              <a:rPr lang="en-US" dirty="0">
                <a:latin typeface="Aldhabi" panose="01000000000000000000" pitchFamily="2" charset="-78"/>
                <a:cs typeface="Aldhabi" panose="01000000000000000000" pitchFamily="2" charset="-78"/>
              </a:rPr>
              <a:t>In Quick Sort algorithm we’ll select a pivot element from the array of elements. The choice of selecting the pivot can affect the algorithm’ s  efficiency.</a:t>
            </a:r>
          </a:p>
          <a:p>
            <a:r>
              <a:rPr lang="en-US" dirty="0">
                <a:latin typeface="Aldhabi" panose="01000000000000000000" pitchFamily="2" charset="-78"/>
                <a:cs typeface="Aldhabi" panose="01000000000000000000" pitchFamily="2" charset="-78"/>
              </a:rPr>
              <a:t>Rearrange the elements around the pivot , placing smaller elements to the left of the pivot and greater elements to the right of the pivot.</a:t>
            </a:r>
          </a:p>
          <a:p>
            <a:r>
              <a:rPr lang="en-US" dirty="0">
                <a:latin typeface="Aldhabi" panose="01000000000000000000" pitchFamily="2" charset="-78"/>
                <a:cs typeface="Aldhabi" panose="01000000000000000000" pitchFamily="2" charset="-78"/>
              </a:rPr>
              <a:t>Recursively apply the Quick Sort algorithm to the sub-arrays  on the left and right of the pivot.</a:t>
            </a:r>
          </a:p>
          <a:p>
            <a:r>
              <a:rPr lang="en-US" dirty="0">
                <a:latin typeface="Aldhabi" panose="01000000000000000000" pitchFamily="2" charset="-78"/>
                <a:cs typeface="Aldhabi" panose="01000000000000000000" pitchFamily="2" charset="-78"/>
              </a:rPr>
              <a:t>Combine the sorted sub-arrays to produce the final sorted array.</a:t>
            </a:r>
          </a:p>
        </p:txBody>
      </p:sp>
    </p:spTree>
    <p:extLst>
      <p:ext uri="{BB962C8B-B14F-4D97-AF65-F5344CB8AC3E}">
        <p14:creationId xmlns:p14="http://schemas.microsoft.com/office/powerpoint/2010/main" val="192603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7235-4675-9876-037E-37F09454B02F}"/>
              </a:ext>
            </a:extLst>
          </p:cNvPr>
          <p:cNvSpPr>
            <a:spLocks noGrp="1"/>
          </p:cNvSpPr>
          <p:nvPr>
            <p:ph type="title"/>
          </p:nvPr>
        </p:nvSpPr>
        <p:spPr/>
        <p:txBody>
          <a:bodyPr/>
          <a:lstStyle/>
          <a:p>
            <a:r>
              <a:rPr lang="en-US" sz="4400" dirty="0">
                <a:latin typeface="Aldhabi" panose="01000000000000000000" pitchFamily="2" charset="-78"/>
                <a:cs typeface="Aldhabi" panose="01000000000000000000" pitchFamily="2" charset="-78"/>
              </a:rPr>
              <a:t>                             </a:t>
            </a:r>
            <a:r>
              <a:rPr lang="en-US" sz="6000" dirty="0">
                <a:latin typeface="Aldhabi" panose="01000000000000000000" pitchFamily="2" charset="-78"/>
                <a:cs typeface="Aldhabi" panose="01000000000000000000" pitchFamily="2" charset="-78"/>
              </a:rPr>
              <a:t>Pseudocode for Quick Sort</a:t>
            </a:r>
            <a:endParaRPr lang="en-US" sz="6000" dirty="0"/>
          </a:p>
        </p:txBody>
      </p:sp>
      <p:sp>
        <p:nvSpPr>
          <p:cNvPr id="3" name="Content Placeholder 2">
            <a:extLst>
              <a:ext uri="{FF2B5EF4-FFF2-40B4-BE49-F238E27FC236}">
                <a16:creationId xmlns:a16="http://schemas.microsoft.com/office/drawing/2014/main" id="{6CC0CB96-0415-4698-9B87-8D5FE2AC165B}"/>
              </a:ext>
            </a:extLst>
          </p:cNvPr>
          <p:cNvSpPr>
            <a:spLocks noGrp="1"/>
          </p:cNvSpPr>
          <p:nvPr>
            <p:ph idx="1"/>
          </p:nvPr>
        </p:nvSpPr>
        <p:spPr/>
        <p:txBody>
          <a:bodyPr>
            <a:noAutofit/>
          </a:bodyPr>
          <a:lstStyle/>
          <a:p>
            <a:pPr marL="0" indent="0">
              <a:buNone/>
            </a:pPr>
            <a:r>
              <a:rPr lang="en-US" b="1" dirty="0">
                <a:latin typeface="Aldhabi" panose="01000000000000000000" pitchFamily="2" charset="-78"/>
                <a:cs typeface="Aldhabi" panose="01000000000000000000" pitchFamily="2" charset="-78"/>
              </a:rPr>
              <a:t>function quickSort(arr, low, high):</a:t>
            </a:r>
          </a:p>
          <a:p>
            <a:pPr marL="0" indent="0">
              <a:buNone/>
            </a:pPr>
            <a:r>
              <a:rPr lang="en-US" b="1" dirty="0">
                <a:latin typeface="Aldhabi" panose="01000000000000000000" pitchFamily="2" charset="-78"/>
                <a:cs typeface="Aldhabi" panose="01000000000000000000" pitchFamily="2" charset="-78"/>
              </a:rPr>
              <a:t>    if low &lt; high:</a:t>
            </a:r>
          </a:p>
          <a:p>
            <a:pPr marL="0" indent="0">
              <a:buNone/>
            </a:pPr>
            <a:r>
              <a:rPr lang="en-US" b="1" dirty="0">
                <a:latin typeface="Aldhabi" panose="01000000000000000000" pitchFamily="2" charset="-78"/>
                <a:cs typeface="Aldhabi" panose="01000000000000000000" pitchFamily="2" charset="-78"/>
              </a:rPr>
              <a:t> // Partition the array and get the pivot index</a:t>
            </a:r>
          </a:p>
          <a:p>
            <a:pPr marL="0" indent="0">
              <a:buNone/>
            </a:pPr>
            <a:r>
              <a:rPr lang="en-US" b="1" dirty="0">
                <a:latin typeface="Aldhabi" panose="01000000000000000000" pitchFamily="2" charset="-78"/>
                <a:cs typeface="Aldhabi" panose="01000000000000000000" pitchFamily="2" charset="-78"/>
              </a:rPr>
              <a:t>        pivotIndex = partition(arr, low, high)</a:t>
            </a:r>
          </a:p>
          <a:p>
            <a:pPr marL="0" indent="0">
              <a:buNone/>
            </a:pPr>
            <a:r>
              <a:rPr lang="en-US" b="1" dirty="0">
                <a:latin typeface="Aldhabi" panose="01000000000000000000" pitchFamily="2" charset="-78"/>
                <a:cs typeface="Aldhabi" panose="01000000000000000000" pitchFamily="2" charset="-78"/>
              </a:rPr>
              <a:t>        // Recursively sort the sub-arrays on the left and right of the pivot</a:t>
            </a:r>
          </a:p>
          <a:p>
            <a:pPr marL="0" indent="0">
              <a:buNone/>
            </a:pPr>
            <a:r>
              <a:rPr lang="en-US" b="1" dirty="0">
                <a:latin typeface="Aldhabi" panose="01000000000000000000" pitchFamily="2" charset="-78"/>
                <a:cs typeface="Aldhabi" panose="01000000000000000000" pitchFamily="2" charset="-78"/>
              </a:rPr>
              <a:t>        quickSort(arr, low, pivotIndex - 1)</a:t>
            </a:r>
          </a:p>
          <a:p>
            <a:pPr marL="0" indent="0">
              <a:buNone/>
            </a:pPr>
            <a:r>
              <a:rPr lang="en-US" b="1" dirty="0">
                <a:latin typeface="Aldhabi" panose="01000000000000000000" pitchFamily="2" charset="-78"/>
                <a:cs typeface="Aldhabi" panose="01000000000000000000" pitchFamily="2" charset="-78"/>
              </a:rPr>
              <a:t>        quickSort(arr, pivotIndex + 1, high)</a:t>
            </a:r>
          </a:p>
          <a:p>
            <a:pPr marL="0" indent="0">
              <a:buNone/>
            </a:pPr>
            <a:r>
              <a:rPr lang="en-US" b="1" dirty="0">
                <a:latin typeface="Aldhabi" panose="01000000000000000000" pitchFamily="2" charset="-78"/>
                <a:cs typeface="Aldhabi" panose="01000000000000000000" pitchFamily="2" charset="-78"/>
              </a:rPr>
              <a:t>function partition(arr, low, high):</a:t>
            </a:r>
          </a:p>
          <a:p>
            <a:pPr marL="0" indent="0">
              <a:buNone/>
            </a:pPr>
            <a:r>
              <a:rPr lang="en-US" b="1" dirty="0">
                <a:latin typeface="Aldhabi" panose="01000000000000000000" pitchFamily="2" charset="-78"/>
                <a:cs typeface="Aldhabi" panose="01000000000000000000" pitchFamily="2" charset="-78"/>
              </a:rPr>
              <a:t>    </a:t>
            </a:r>
          </a:p>
        </p:txBody>
      </p:sp>
    </p:spTree>
    <p:extLst>
      <p:ext uri="{BB962C8B-B14F-4D97-AF65-F5344CB8AC3E}">
        <p14:creationId xmlns:p14="http://schemas.microsoft.com/office/powerpoint/2010/main" val="155199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2F77B-E6E4-9BF2-30B5-61B3F966731A}"/>
              </a:ext>
            </a:extLst>
          </p:cNvPr>
          <p:cNvSpPr>
            <a:spLocks noGrp="1"/>
          </p:cNvSpPr>
          <p:nvPr>
            <p:ph idx="1"/>
          </p:nvPr>
        </p:nvSpPr>
        <p:spPr>
          <a:xfrm>
            <a:off x="319178" y="232914"/>
            <a:ext cx="10663688" cy="6323162"/>
          </a:xfrm>
        </p:spPr>
        <p:txBody>
          <a:bodyPr>
            <a:noAutofit/>
          </a:bodyPr>
          <a:lstStyle/>
          <a:p>
            <a:pPr marL="0" indent="0">
              <a:buNone/>
            </a:pPr>
            <a:r>
              <a:rPr lang="en-US" b="1" dirty="0">
                <a:latin typeface="Aldhabi" panose="01000000000000000000" pitchFamily="2" charset="-78"/>
                <a:cs typeface="Aldhabi" panose="01000000000000000000" pitchFamily="2" charset="-78"/>
              </a:rPr>
              <a:t>// Choose the pivot (commonly the last element)</a:t>
            </a:r>
          </a:p>
          <a:p>
            <a:pPr marL="0" indent="0">
              <a:buNone/>
            </a:pPr>
            <a:r>
              <a:rPr lang="en-US" b="1" dirty="0">
                <a:latin typeface="Aldhabi" panose="01000000000000000000" pitchFamily="2" charset="-78"/>
                <a:cs typeface="Aldhabi" panose="01000000000000000000" pitchFamily="2" charset="-78"/>
              </a:rPr>
              <a:t>    pivot = arr[high]</a:t>
            </a:r>
          </a:p>
          <a:p>
            <a:pPr marL="0" indent="0">
              <a:buNone/>
            </a:pPr>
            <a:r>
              <a:rPr lang="en-US" b="1" dirty="0">
                <a:latin typeface="Aldhabi" panose="01000000000000000000" pitchFamily="2" charset="-78"/>
                <a:cs typeface="Aldhabi" panose="01000000000000000000" pitchFamily="2" charset="-78"/>
              </a:rPr>
              <a:t>    // Initialize the index of the smaller element</a:t>
            </a:r>
          </a:p>
          <a:p>
            <a:pPr marL="0" indent="0">
              <a:buNone/>
            </a:pPr>
            <a:r>
              <a:rPr lang="en-US" b="1" dirty="0">
                <a:latin typeface="Aldhabi" panose="01000000000000000000" pitchFamily="2" charset="-78"/>
                <a:cs typeface="Aldhabi" panose="01000000000000000000" pitchFamily="2" charset="-78"/>
              </a:rPr>
              <a:t>    i = low - 1</a:t>
            </a:r>
          </a:p>
          <a:p>
            <a:pPr marL="0" indent="0">
              <a:buNone/>
            </a:pPr>
            <a:r>
              <a:rPr lang="en-US" b="1" dirty="0">
                <a:latin typeface="Aldhabi" panose="01000000000000000000" pitchFamily="2" charset="-78"/>
                <a:cs typeface="Aldhabi" panose="01000000000000000000" pitchFamily="2" charset="-78"/>
              </a:rPr>
              <a:t>    // Traverse the array and rearrange elements around the pivot</a:t>
            </a:r>
          </a:p>
          <a:p>
            <a:pPr marL="0" indent="0">
              <a:buNone/>
            </a:pPr>
            <a:r>
              <a:rPr lang="en-US" b="1" dirty="0">
                <a:latin typeface="Aldhabi" panose="01000000000000000000" pitchFamily="2" charset="-78"/>
                <a:cs typeface="Aldhabi" panose="01000000000000000000" pitchFamily="2" charset="-78"/>
              </a:rPr>
              <a:t>    for j from low to high - 1:</a:t>
            </a:r>
          </a:p>
          <a:p>
            <a:pPr marL="0" indent="0">
              <a:buNone/>
            </a:pPr>
            <a:r>
              <a:rPr lang="en-US" b="1" dirty="0">
                <a:latin typeface="Aldhabi" panose="01000000000000000000" pitchFamily="2" charset="-78"/>
                <a:cs typeface="Aldhabi" panose="01000000000000000000" pitchFamily="2" charset="-78"/>
              </a:rPr>
              <a:t>        if arr[j] &lt;= pivot:</a:t>
            </a:r>
          </a:p>
          <a:p>
            <a:pPr marL="0" indent="0">
              <a:buNone/>
            </a:pPr>
            <a:r>
              <a:rPr lang="en-US" b="1" dirty="0">
                <a:latin typeface="Aldhabi" panose="01000000000000000000" pitchFamily="2" charset="-78"/>
                <a:cs typeface="Aldhabi" panose="01000000000000000000" pitchFamily="2" charset="-78"/>
              </a:rPr>
              <a:t>            // Swap arr[i] and arr[j]</a:t>
            </a:r>
          </a:p>
          <a:p>
            <a:pPr marL="0" indent="0">
              <a:buNone/>
            </a:pPr>
            <a:r>
              <a:rPr lang="en-US" b="1" dirty="0">
                <a:latin typeface="Aldhabi" panose="01000000000000000000" pitchFamily="2" charset="-78"/>
                <a:cs typeface="Aldhabi" panose="01000000000000000000" pitchFamily="2" charset="-78"/>
              </a:rPr>
              <a:t>            i = i + 1</a:t>
            </a:r>
          </a:p>
          <a:p>
            <a:pPr marL="0" indent="0">
              <a:buNone/>
            </a:pPr>
            <a:r>
              <a:rPr lang="en-US" b="1" dirty="0">
                <a:latin typeface="Aldhabi" panose="01000000000000000000" pitchFamily="2" charset="-78"/>
                <a:cs typeface="Aldhabi" panose="01000000000000000000" pitchFamily="2" charset="-78"/>
              </a:rPr>
              <a:t>            swap(arr[i], arr[j])</a:t>
            </a:r>
          </a:p>
          <a:p>
            <a:pPr marL="0" indent="0">
              <a:buNone/>
            </a:pPr>
            <a:r>
              <a:rPr lang="en-US" b="1" dirty="0">
                <a:latin typeface="Aldhabi" panose="01000000000000000000" pitchFamily="2" charset="-78"/>
                <a:cs typeface="Aldhabi" panose="01000000000000000000" pitchFamily="2" charset="-78"/>
              </a:rPr>
              <a:t>    // Swap arr[i + 1] and arr[high] to place the pivot in its correct position</a:t>
            </a:r>
          </a:p>
          <a:p>
            <a:pPr marL="0" indent="0">
              <a:buNone/>
            </a:pPr>
            <a:r>
              <a:rPr lang="en-US" b="1" dirty="0">
                <a:latin typeface="Aldhabi" panose="01000000000000000000" pitchFamily="2" charset="-78"/>
                <a:cs typeface="Aldhabi" panose="01000000000000000000" pitchFamily="2" charset="-78"/>
              </a:rPr>
              <a:t>    swap(arr[i + 1], arr[high])</a:t>
            </a:r>
          </a:p>
          <a:p>
            <a:pPr marL="0" indent="0">
              <a:buNone/>
            </a:pPr>
            <a:r>
              <a:rPr lang="en-US" b="1" dirty="0">
                <a:latin typeface="Aldhabi" panose="01000000000000000000" pitchFamily="2" charset="-78"/>
                <a:cs typeface="Aldhabi" panose="01000000000000000000" pitchFamily="2" charset="-78"/>
              </a:rPr>
              <a:t>    // Return the index of the pivot</a:t>
            </a:r>
          </a:p>
          <a:p>
            <a:pPr marL="0" indent="0">
              <a:buNone/>
            </a:pPr>
            <a:r>
              <a:rPr lang="en-US" b="1" dirty="0">
                <a:latin typeface="Aldhabi" panose="01000000000000000000" pitchFamily="2" charset="-78"/>
                <a:cs typeface="Aldhabi" panose="01000000000000000000" pitchFamily="2" charset="-78"/>
              </a:rPr>
              <a:t>return i + 1</a:t>
            </a:r>
          </a:p>
          <a:p>
            <a:pPr marL="0" indent="0">
              <a:buNone/>
            </a:pPr>
            <a:endParaRPr lang="en-US" b="1" dirty="0">
              <a:latin typeface="Aldhabi" panose="01000000000000000000" pitchFamily="2" charset="-78"/>
              <a:cs typeface="Aldhabi" panose="01000000000000000000" pitchFamily="2" charset="-78"/>
            </a:endParaRPr>
          </a:p>
          <a:p>
            <a:endParaRPr lang="en-US" b="1" dirty="0"/>
          </a:p>
        </p:txBody>
      </p:sp>
    </p:spTree>
    <p:extLst>
      <p:ext uri="{BB962C8B-B14F-4D97-AF65-F5344CB8AC3E}">
        <p14:creationId xmlns:p14="http://schemas.microsoft.com/office/powerpoint/2010/main" val="188279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30B8-260D-C157-DA82-BC1CBF9EAB18}"/>
              </a:ext>
            </a:extLst>
          </p:cNvPr>
          <p:cNvSpPr>
            <a:spLocks noGrp="1"/>
          </p:cNvSpPr>
          <p:nvPr>
            <p:ph type="title"/>
          </p:nvPr>
        </p:nvSpPr>
        <p:spPr/>
        <p:txBody>
          <a:bodyPr>
            <a:normAutofit/>
          </a:bodyPr>
          <a:lstStyle/>
          <a:p>
            <a:r>
              <a:rPr lang="en-US" sz="7200" dirty="0">
                <a:latin typeface="Aldhabi" panose="01000000000000000000" pitchFamily="2" charset="-78"/>
                <a:cs typeface="Aldhabi" panose="01000000000000000000" pitchFamily="2" charset="-78"/>
              </a:rPr>
              <a:t>                     Time Complexity</a:t>
            </a:r>
          </a:p>
        </p:txBody>
      </p:sp>
      <p:sp>
        <p:nvSpPr>
          <p:cNvPr id="3" name="Content Placeholder 2">
            <a:extLst>
              <a:ext uri="{FF2B5EF4-FFF2-40B4-BE49-F238E27FC236}">
                <a16:creationId xmlns:a16="http://schemas.microsoft.com/office/drawing/2014/main" id="{A102F859-65A1-0B16-0180-4B3FBF45BDB1}"/>
              </a:ext>
            </a:extLst>
          </p:cNvPr>
          <p:cNvSpPr>
            <a:spLocks noGrp="1"/>
          </p:cNvSpPr>
          <p:nvPr>
            <p:ph idx="1"/>
          </p:nvPr>
        </p:nvSpPr>
        <p:spPr/>
        <p:txBody>
          <a:bodyPr>
            <a:normAutofit/>
          </a:bodyPr>
          <a:lstStyle/>
          <a:p>
            <a:r>
              <a:rPr lang="en-US" sz="2800" dirty="0">
                <a:latin typeface="Aldhabi" panose="01000000000000000000" pitchFamily="2" charset="-78"/>
                <a:cs typeface="Aldhabi" panose="01000000000000000000" pitchFamily="2" charset="-78"/>
              </a:rPr>
              <a:t>The average case of time complexity of O(n log n) is a characteristic often associated with efficient sorting algorithms, including Quick Sort. </a:t>
            </a:r>
          </a:p>
          <a:p>
            <a:r>
              <a:rPr lang="en-US" sz="2800" dirty="0">
                <a:latin typeface="Aldhabi" panose="01000000000000000000" pitchFamily="2" charset="-78"/>
                <a:cs typeface="Aldhabi" panose="01000000000000000000" pitchFamily="2" charset="-78"/>
              </a:rPr>
              <a:t>It signifies that, on average, the time required to execute the algorithm grows logarithmically with size of the input data .The analysis considers the expected performance across various input distributions.</a:t>
            </a:r>
          </a:p>
          <a:p>
            <a:r>
              <a:rPr lang="en-US" sz="2800" dirty="0">
                <a:latin typeface="Aldhabi" panose="01000000000000000000" pitchFamily="2" charset="-78"/>
                <a:cs typeface="Aldhabi" panose="01000000000000000000" pitchFamily="2" charset="-78"/>
              </a:rPr>
              <a:t>Algorithms achieving O(n log n) typically use a divide-and-conquer approach. The input is recursively divided into smaller subproblems, each solved independently, and then combined to obtain the result.</a:t>
            </a:r>
          </a:p>
          <a:p>
            <a:r>
              <a:rPr lang="en-US" sz="2800" dirty="0">
                <a:latin typeface="Aldhabi" panose="01000000000000000000" pitchFamily="2" charset="-78"/>
                <a:cs typeface="Aldhabi" panose="01000000000000000000" pitchFamily="2" charset="-78"/>
              </a:rPr>
              <a:t>Efficient partitioning is crucial to achieving O(n log n) average-case complexity.</a:t>
            </a:r>
          </a:p>
        </p:txBody>
      </p:sp>
    </p:spTree>
    <p:extLst>
      <p:ext uri="{BB962C8B-B14F-4D97-AF65-F5344CB8AC3E}">
        <p14:creationId xmlns:p14="http://schemas.microsoft.com/office/powerpoint/2010/main" val="202380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AF82-7CA2-B1D7-81A4-5FE630842DD6}"/>
              </a:ext>
            </a:extLst>
          </p:cNvPr>
          <p:cNvSpPr>
            <a:spLocks noGrp="1"/>
          </p:cNvSpPr>
          <p:nvPr>
            <p:ph type="title"/>
          </p:nvPr>
        </p:nvSpPr>
        <p:spPr/>
        <p:txBody>
          <a:bodyPr>
            <a:noAutofit/>
          </a:bodyPr>
          <a:lstStyle/>
          <a:p>
            <a:r>
              <a:rPr lang="en-US" sz="8000" dirty="0">
                <a:latin typeface="Aldhabi" panose="01000000000000000000" pitchFamily="2" charset="-78"/>
                <a:cs typeface="Aldhabi" panose="01000000000000000000" pitchFamily="2" charset="-78"/>
              </a:rPr>
              <a:t>                Worst-case Scenario</a:t>
            </a:r>
          </a:p>
        </p:txBody>
      </p:sp>
      <p:sp>
        <p:nvSpPr>
          <p:cNvPr id="3" name="Content Placeholder 2">
            <a:extLst>
              <a:ext uri="{FF2B5EF4-FFF2-40B4-BE49-F238E27FC236}">
                <a16:creationId xmlns:a16="http://schemas.microsoft.com/office/drawing/2014/main" id="{F1E94E11-96A7-EBCD-6366-F063C878DDED}"/>
              </a:ext>
            </a:extLst>
          </p:cNvPr>
          <p:cNvSpPr>
            <a:spLocks noGrp="1"/>
          </p:cNvSpPr>
          <p:nvPr>
            <p:ph idx="1"/>
          </p:nvPr>
        </p:nvSpPr>
        <p:spPr/>
        <p:txBody>
          <a:bodyPr>
            <a:noAutofit/>
          </a:bodyPr>
          <a:lstStyle/>
          <a:p>
            <a:pPr marL="0" indent="0">
              <a:buNone/>
            </a:pPr>
            <a:r>
              <a:rPr lang="en-US" sz="2400" dirty="0">
                <a:latin typeface="Aldhabi" panose="01000000000000000000" pitchFamily="2" charset="-78"/>
                <a:cs typeface="Aldhabi" panose="01000000000000000000" pitchFamily="2" charset="-78"/>
              </a:rPr>
              <a:t>While Quick Sort exhibits an average-case time complexity of O(n log n), it is crucial to consider its worst-case scenario, as this can impact its performance in specific situations.</a:t>
            </a:r>
          </a:p>
          <a:p>
            <a:pPr marL="0" indent="0">
              <a:buNone/>
            </a:pPr>
            <a:r>
              <a:rPr lang="en-US" sz="2400" dirty="0">
                <a:latin typeface="Aldhabi" panose="01000000000000000000" pitchFamily="2" charset="-78"/>
                <a:cs typeface="Aldhabi" panose="01000000000000000000" pitchFamily="2" charset="-78"/>
              </a:rPr>
              <a:t>Worst-Case Scenario :</a:t>
            </a:r>
          </a:p>
          <a:p>
            <a:r>
              <a:rPr lang="en-US" sz="2400" dirty="0">
                <a:latin typeface="Aldhabi" panose="01000000000000000000" pitchFamily="2" charset="-78"/>
                <a:cs typeface="Aldhabi" panose="01000000000000000000" pitchFamily="2" charset="-78"/>
              </a:rPr>
              <a:t>Poorly Chosen Pivot: The worst-case scenario occurs when the pivot element is consistently chosen poorly during each partitioning step.</a:t>
            </a:r>
          </a:p>
          <a:p>
            <a:r>
              <a:rPr lang="en-US" sz="2400" dirty="0">
                <a:latin typeface="Aldhabi" panose="01000000000000000000" pitchFamily="2" charset="-78"/>
                <a:cs typeface="Aldhabi" panose="01000000000000000000" pitchFamily="2" charset="-78"/>
              </a:rPr>
              <a:t>If the pivot always end up being the smallest or largest element, Quick Sort may degrade to O(n^2) time complexity.</a:t>
            </a:r>
          </a:p>
          <a:p>
            <a:r>
              <a:rPr lang="en-US" sz="2400" dirty="0">
                <a:latin typeface="Aldhabi" panose="01000000000000000000" pitchFamily="2" charset="-78"/>
                <a:cs typeface="Aldhabi" panose="01000000000000000000" pitchFamily="2" charset="-78"/>
              </a:rPr>
              <a:t>The worst-case time complexity of O(n^2) is significantly less desirable for large datasets.</a:t>
            </a:r>
          </a:p>
          <a:p>
            <a:r>
              <a:rPr lang="en-US" sz="2400" dirty="0">
                <a:latin typeface="Aldhabi" panose="01000000000000000000" pitchFamily="2" charset="-78"/>
                <a:cs typeface="Aldhabi" panose="01000000000000000000" pitchFamily="2" charset="-78"/>
              </a:rPr>
              <a:t>Randomized pivot selection, choosing a median-of-three pivot, or employing hybrid sorting strategies are common techniques to enhance Quick Sort’s robustness.</a:t>
            </a:r>
          </a:p>
        </p:txBody>
      </p:sp>
    </p:spTree>
    <p:extLst>
      <p:ext uri="{BB962C8B-B14F-4D97-AF65-F5344CB8AC3E}">
        <p14:creationId xmlns:p14="http://schemas.microsoft.com/office/powerpoint/2010/main" val="247541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F67C-32B9-04BC-BD7B-45E3511E9D1E}"/>
              </a:ext>
            </a:extLst>
          </p:cNvPr>
          <p:cNvSpPr>
            <a:spLocks noGrp="1"/>
          </p:cNvSpPr>
          <p:nvPr>
            <p:ph type="title"/>
          </p:nvPr>
        </p:nvSpPr>
        <p:spPr/>
        <p:txBody>
          <a:bodyPr>
            <a:normAutofit/>
          </a:bodyPr>
          <a:lstStyle/>
          <a:p>
            <a:r>
              <a:rPr lang="en-US" sz="7200" dirty="0">
                <a:latin typeface="Aldhabi" panose="01000000000000000000" pitchFamily="2" charset="-78"/>
                <a:cs typeface="Aldhabi" panose="01000000000000000000" pitchFamily="2" charset="-78"/>
              </a:rPr>
              <a:t>                    Randomized pivot</a:t>
            </a:r>
          </a:p>
        </p:txBody>
      </p:sp>
      <p:sp>
        <p:nvSpPr>
          <p:cNvPr id="3" name="Content Placeholder 2">
            <a:extLst>
              <a:ext uri="{FF2B5EF4-FFF2-40B4-BE49-F238E27FC236}">
                <a16:creationId xmlns:a16="http://schemas.microsoft.com/office/drawing/2014/main" id="{22274D39-7062-8EFF-C355-5DCABC6A5967}"/>
              </a:ext>
            </a:extLst>
          </p:cNvPr>
          <p:cNvSpPr>
            <a:spLocks noGrp="1"/>
          </p:cNvSpPr>
          <p:nvPr>
            <p:ph idx="1"/>
          </p:nvPr>
        </p:nvSpPr>
        <p:spPr>
          <a:xfrm>
            <a:off x="838200" y="1844653"/>
            <a:ext cx="10515600" cy="4114801"/>
          </a:xfrm>
        </p:spPr>
        <p:txBody>
          <a:bodyPr>
            <a:noAutofit/>
          </a:bodyPr>
          <a:lstStyle/>
          <a:p>
            <a:r>
              <a:rPr lang="en-US" sz="2800" dirty="0">
                <a:latin typeface="Aldhabi" panose="01000000000000000000" pitchFamily="2" charset="-78"/>
                <a:cs typeface="Aldhabi" panose="01000000000000000000" pitchFamily="2" charset="-78"/>
              </a:rPr>
              <a:t>Introduces randomness to the algorithm, making it less susceptible to patterns in the input data.</a:t>
            </a:r>
          </a:p>
          <a:p>
            <a:r>
              <a:rPr lang="en-US" sz="2800" dirty="0">
                <a:latin typeface="Aldhabi" panose="01000000000000000000" pitchFamily="2" charset="-78"/>
                <a:cs typeface="Aldhabi" panose="01000000000000000000" pitchFamily="2" charset="-78"/>
              </a:rPr>
              <a:t>Reduces the chance of encountering worst-case scenarios , especially in already sorted or nearly sorted arrays.</a:t>
            </a:r>
          </a:p>
          <a:p>
            <a:r>
              <a:rPr lang="en-US" sz="2800" dirty="0">
                <a:latin typeface="Aldhabi" panose="01000000000000000000" pitchFamily="2" charset="-78"/>
                <a:cs typeface="Aldhabi" panose="01000000000000000000" pitchFamily="2" charset="-78"/>
              </a:rPr>
              <a:t>While randomized pivots improve average-case performance, they introduce an element of unpredictability. In some situations, deterministic pivot strategies may be preferred, especially when a predictable behavior is desirable.</a:t>
            </a:r>
          </a:p>
          <a:p>
            <a:r>
              <a:rPr lang="en-US" sz="2800" dirty="0">
                <a:latin typeface="Aldhabi" panose="01000000000000000000" pitchFamily="2" charset="-78"/>
                <a:cs typeface="Aldhabi" panose="01000000000000000000" pitchFamily="2" charset="-78"/>
              </a:rPr>
              <a:t>For optimal results, it is important to ensure that the randomness introduced in the pivot selection is consistent across multiple executions of the algorithm. This typically involves using a good random number generator.</a:t>
            </a:r>
          </a:p>
          <a:p>
            <a:endParaRPr lang="en-US" sz="28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63459148"/>
      </p:ext>
    </p:extLst>
  </p:cSld>
  <p:clrMapOvr>
    <a:masterClrMapping/>
  </p:clrMapOvr>
</p:sld>
</file>

<file path=ppt/theme/theme1.xml><?xml version="1.0" encoding="utf-8"?>
<a:theme xmlns:a="http://schemas.openxmlformats.org/drawingml/2006/main" name="Archwa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489</TotalTime>
  <Words>1888</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Aldhabi</vt:lpstr>
      <vt:lpstr>Arial</vt:lpstr>
      <vt:lpstr>Felix Titling</vt:lpstr>
      <vt:lpstr>Goudy Old Style</vt:lpstr>
      <vt:lpstr>ArchwayVTI</vt:lpstr>
      <vt:lpstr>Optimizing Quick Sort for efficiency</vt:lpstr>
      <vt:lpstr>Optimizing Quick Sort for efficiency  Introduction to Sorting algorithms</vt:lpstr>
      <vt:lpstr> Time Complexity : Sorting algorithms are often evaluated based on their time complexity, which measures the computational time required to execute the algorithm as a function of the input size.  Stability : A sorting algorithm is stable if it maintains the relative order of equal elements in the sorted output as they were in the original input.  In-Place Sorting : In-place sorting algorithms use a constant amount of extra memory to rearrange elements , making them more memory-efficient.  Adaptability : Some algorithms perform better on partially sorted data , adapting their strategies based on the input.  </vt:lpstr>
      <vt:lpstr>                                          Quick Sort Algorithm</vt:lpstr>
      <vt:lpstr>                             Pseudocode for Quick Sort</vt:lpstr>
      <vt:lpstr>PowerPoint Presentation</vt:lpstr>
      <vt:lpstr>                     Time Complexity</vt:lpstr>
      <vt:lpstr>                Worst-case Scenario</vt:lpstr>
      <vt:lpstr>                    Randomized pivot</vt:lpstr>
      <vt:lpstr>              The three median pivot strategy</vt:lpstr>
      <vt:lpstr>                Enhanced performance</vt:lpstr>
      <vt:lpstr>                              Example</vt:lpstr>
      <vt:lpstr>                      Dual Pivot Quick sort</vt:lpstr>
      <vt:lpstr>                    Advantages</vt:lpstr>
      <vt:lpstr>           Pseudocode for Dual pivot Quick sort</vt:lpstr>
      <vt:lpstr>                 Considerations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Quick Sort for efficiency</dc:title>
  <dc:creator>A S P</dc:creator>
  <cp:lastModifiedBy>A S P</cp:lastModifiedBy>
  <cp:revision>3</cp:revision>
  <dcterms:created xsi:type="dcterms:W3CDTF">2023-12-06T07:20:54Z</dcterms:created>
  <dcterms:modified xsi:type="dcterms:W3CDTF">2023-12-07T17:52:44Z</dcterms:modified>
</cp:coreProperties>
</file>