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7" r:id="rId10"/>
    <p:sldId id="268" r:id="rId11"/>
    <p:sldId id="262" r:id="rId12"/>
    <p:sldId id="263"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BC070-315E-4818-BC51-0C8043D6FF38}" v="1" dt="2019-03-21T12:09:02.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dirty="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63581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dirty="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5" name="Date Placeholder 4"/>
          <p:cNvSpPr>
            <a:spLocks noGrp="1"/>
          </p:cNvSpPr>
          <p:nvPr>
            <p:ph type="dt" sz="half" idx="10"/>
          </p:nvPr>
        </p:nvSpPr>
        <p:spPr/>
        <p:txBody>
          <a:bodyPr/>
          <a:lstStyle/>
          <a:p>
            <a:fld id="{F2FFB779-270B-4192-84BA-A697F48306DC}"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6973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dirty="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90336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dirty="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dirty="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524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dirty="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22081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dirty="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29475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dirty="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405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184635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dirty="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57678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7"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6561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dirty="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Date Placeholder 3"/>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7254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Date Placeholder 4"/>
          <p:cNvSpPr>
            <a:spLocks noGrp="1"/>
          </p:cNvSpPr>
          <p:nvPr>
            <p:ph type="dt" sz="half" idx="10"/>
          </p:nvPr>
        </p:nvSpPr>
        <p:spPr/>
        <p:txBody>
          <a:bodyPr/>
          <a:lstStyle/>
          <a:p>
            <a:fld id="{F2FFB779-270B-4192-84BA-A697F48306DC}"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71737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dirty="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7" name="Date Placeholder 6"/>
          <p:cNvSpPr>
            <a:spLocks noGrp="1"/>
          </p:cNvSpPr>
          <p:nvPr>
            <p:ph type="dt" sz="half" idx="10"/>
          </p:nvPr>
        </p:nvSpPr>
        <p:spPr/>
        <p:txBody>
          <a:bodyPr/>
          <a:lstStyle/>
          <a:p>
            <a:fld id="{F2FFB779-270B-4192-84BA-A697F48306DC}" type="datetimeFigureOut">
              <a:rPr lang="ru-RU" smtClean="0"/>
              <a:t>21.03.2019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74593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7" name="Date Placeholder 2"/>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7809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7274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dirty="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7" name="Date Placeholder 4"/>
          <p:cNvSpPr>
            <a:spLocks noGrp="1"/>
          </p:cNvSpPr>
          <p:nvPr>
            <p:ph type="dt" sz="half" idx="10"/>
          </p:nvPr>
        </p:nvSpPr>
        <p:spPr/>
        <p:txBody>
          <a:bodyPr/>
          <a:lstStyle/>
          <a:p>
            <a:fld id="{F2FFB779-270B-4192-84BA-A697F48306DC}" type="datetimeFigureOut">
              <a:rPr lang="ru-RU" smtClean="0"/>
              <a:t>21.03.2019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33900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dirty="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Образец текста</a:t>
            </a:r>
          </a:p>
        </p:txBody>
      </p:sp>
      <p:sp>
        <p:nvSpPr>
          <p:cNvPr id="5" name="Date Placeholder 4"/>
          <p:cNvSpPr>
            <a:spLocks noGrp="1"/>
          </p:cNvSpPr>
          <p:nvPr>
            <p:ph type="dt" sz="half" idx="10"/>
          </p:nvPr>
        </p:nvSpPr>
        <p:spPr/>
        <p:txBody>
          <a:bodyPr/>
          <a:lstStyle/>
          <a:p>
            <a:fld id="{F2FFB779-270B-4192-84BA-A697F48306DC}"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3160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dirty="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FFB779-270B-4192-84BA-A697F48306DC}" type="datetimeFigureOut">
              <a:rPr lang="ru-RU" smtClean="0"/>
              <a:t>21.03.2019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9829220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19078" y="697522"/>
            <a:ext cx="8825658" cy="3329581"/>
          </a:xfrm>
        </p:spPr>
        <p:txBody>
          <a:bodyPr/>
          <a:lstStyle/>
          <a:p>
            <a:pPr algn="ctr"/>
            <a:r>
              <a:rPr lang="ru-RU" dirty="0">
                <a:cs typeface="Calibri Light"/>
              </a:rPr>
              <a:t>IPSEC</a:t>
            </a:r>
            <a:endParaRPr lang="ru-RU" dirty="0"/>
          </a:p>
        </p:txBody>
      </p:sp>
      <p:sp>
        <p:nvSpPr>
          <p:cNvPr id="4" name="TextBox 3">
            <a:extLst>
              <a:ext uri="{FF2B5EF4-FFF2-40B4-BE49-F238E27FC236}">
                <a16:creationId xmlns:a16="http://schemas.microsoft.com/office/drawing/2014/main" id="{FC1D8C9B-565E-482B-84AF-5B1C2ED21AA9}"/>
              </a:ext>
            </a:extLst>
          </p:cNvPr>
          <p:cNvSpPr txBox="1"/>
          <p:nvPr/>
        </p:nvSpPr>
        <p:spPr>
          <a:xfrm>
            <a:off x="9777046" y="5533292"/>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t>Подготовили:</a:t>
            </a:r>
            <a:br>
              <a:rPr lang="ru-RU" dirty="0"/>
            </a:br>
            <a:r>
              <a:rPr lang="ru-RU" dirty="0"/>
              <a:t>Кучерявый К.Д.</a:t>
            </a:r>
          </a:p>
          <a:p>
            <a:r>
              <a:rPr lang="ru-RU" dirty="0"/>
              <a:t>Сватков Ф.Л.</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C3FC0-BBB4-426F-B4C0-E08DDB140DB3}"/>
              </a:ext>
            </a:extLst>
          </p:cNvPr>
          <p:cNvSpPr txBox="1"/>
          <p:nvPr/>
        </p:nvSpPr>
        <p:spPr>
          <a:xfrm>
            <a:off x="483079" y="368060"/>
            <a:ext cx="5072332" cy="8002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i="1" u="sng" dirty="0">
                <a:solidFill>
                  <a:srgbClr val="C00000"/>
                </a:solidFill>
                <a:latin typeface="Times New Roman"/>
                <a:cs typeface="Times New Roman"/>
              </a:rPr>
              <a:t>Злоупотребление доверием</a:t>
            </a:r>
            <a:endParaRPr lang="ru-RU" sz="2800" u="sng">
              <a:solidFill>
                <a:srgbClr val="C00000"/>
              </a:solidFill>
              <a:latin typeface="Times New Roman"/>
              <a:cs typeface="Times New Roman"/>
            </a:endParaRPr>
          </a:p>
          <a:p>
            <a:pPr algn="l"/>
            <a:endParaRPr lang="ru-RU" dirty="0"/>
          </a:p>
        </p:txBody>
      </p:sp>
      <p:sp>
        <p:nvSpPr>
          <p:cNvPr id="3" name="TextBox 2">
            <a:extLst>
              <a:ext uri="{FF2B5EF4-FFF2-40B4-BE49-F238E27FC236}">
                <a16:creationId xmlns:a16="http://schemas.microsoft.com/office/drawing/2014/main" id="{D3918A1D-A73C-42B0-B476-B08907D62337}"/>
              </a:ext>
            </a:extLst>
          </p:cNvPr>
          <p:cNvSpPr txBox="1"/>
          <p:nvPr/>
        </p:nvSpPr>
        <p:spPr>
          <a:xfrm>
            <a:off x="396816" y="1043797"/>
            <a:ext cx="11628405" cy="27392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200" dirty="0">
                <a:latin typeface="Times New Roman"/>
                <a:cs typeface="Times New Roman"/>
              </a:rPr>
              <a:t>Этот тип действий не является в полном смысле слова атакой или штурмом. Он представляет собой злонамеренное использование отношений доверия, существующих в сети. Классическим примером такого злоупотребления является ситуация в периферийной части корпоративной сети.</a:t>
            </a:r>
          </a:p>
          <a:p>
            <a:pPr algn="just"/>
            <a:r>
              <a:rPr lang="ru-RU" sz="2200" dirty="0">
                <a:latin typeface="Times New Roman"/>
                <a:cs typeface="Times New Roman"/>
              </a:rPr>
              <a:t>В этом сегменте часто располагаются серверы DNS, SMTP и HTTP. Поскольку все они принадлежат к одному и тому же сегменту, взлом любого из них приводит к взлому всех остальных, так как эти серверы доверяют другим системам своей сети.</a:t>
            </a:r>
          </a:p>
          <a:p>
            <a:pPr algn="l"/>
            <a:endParaRPr lang="ru-RU" dirty="0"/>
          </a:p>
        </p:txBody>
      </p:sp>
      <p:sp>
        <p:nvSpPr>
          <p:cNvPr id="4" name="TextBox 3">
            <a:extLst>
              <a:ext uri="{FF2B5EF4-FFF2-40B4-BE49-F238E27FC236}">
                <a16:creationId xmlns:a16="http://schemas.microsoft.com/office/drawing/2014/main" id="{49C5A220-81DC-40C4-B426-D33E310F995F}"/>
              </a:ext>
            </a:extLst>
          </p:cNvPr>
          <p:cNvSpPr txBox="1"/>
          <p:nvPr/>
        </p:nvSpPr>
        <p:spPr>
          <a:xfrm>
            <a:off x="395917" y="3515802"/>
            <a:ext cx="4339086" cy="8002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i="1" u="sng" dirty="0">
                <a:solidFill>
                  <a:srgbClr val="C00000"/>
                </a:solidFill>
                <a:latin typeface="Times New Roman"/>
                <a:cs typeface="Times New Roman"/>
              </a:rPr>
              <a:t>Переадресация портов</a:t>
            </a:r>
            <a:endParaRPr lang="ru-RU" sz="2800" u="sng" dirty="0">
              <a:solidFill>
                <a:srgbClr val="C00000"/>
              </a:solidFill>
              <a:latin typeface="Times New Roman"/>
              <a:cs typeface="Times New Roman"/>
            </a:endParaRPr>
          </a:p>
          <a:p>
            <a:pPr algn="l"/>
            <a:endParaRPr lang="ru-RU" dirty="0"/>
          </a:p>
        </p:txBody>
      </p:sp>
      <p:sp>
        <p:nvSpPr>
          <p:cNvPr id="5" name="TextBox 4">
            <a:extLst>
              <a:ext uri="{FF2B5EF4-FFF2-40B4-BE49-F238E27FC236}">
                <a16:creationId xmlns:a16="http://schemas.microsoft.com/office/drawing/2014/main" id="{CFD4CC77-37EF-47D1-9F95-7A8457AF8FED}"/>
              </a:ext>
            </a:extLst>
          </p:cNvPr>
          <p:cNvSpPr txBox="1"/>
          <p:nvPr/>
        </p:nvSpPr>
        <p:spPr>
          <a:xfrm>
            <a:off x="380641" y="4104377"/>
            <a:ext cx="11614030"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200" dirty="0">
                <a:latin typeface="Times New Roman"/>
                <a:cs typeface="Times New Roman"/>
              </a:rPr>
              <a:t>Переадресация портов представляет собой разновидность злоупотребления доверием, когда взломанный хост используется для передачи через межсетевой экран трафика, который в противном случае был бы обязательно отбракован.</a:t>
            </a:r>
          </a:p>
          <a:p>
            <a:pPr algn="l"/>
            <a:endParaRPr lang="ru-RU" dirty="0"/>
          </a:p>
        </p:txBody>
      </p:sp>
      <p:sp>
        <p:nvSpPr>
          <p:cNvPr id="6" name="TextBox 5">
            <a:extLst>
              <a:ext uri="{FF2B5EF4-FFF2-40B4-BE49-F238E27FC236}">
                <a16:creationId xmlns:a16="http://schemas.microsoft.com/office/drawing/2014/main" id="{663124FC-EFA6-434E-8F84-84D9EA15016D}"/>
              </a:ext>
            </a:extLst>
          </p:cNvPr>
          <p:cNvSpPr txBox="1"/>
          <p:nvPr/>
        </p:nvSpPr>
        <p:spPr>
          <a:xfrm>
            <a:off x="382439" y="5313871"/>
            <a:ext cx="11614029"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200" dirty="0">
                <a:latin typeface="Times New Roman"/>
                <a:cs typeface="Times New Roman"/>
              </a:rPr>
              <a:t>Основным способом борьбы с переадресацией портов является использование надежных моделей доверия. Кроме того, помешать хакеру установить на хосте свои программные средства может хост-система IDS (HIDS).</a:t>
            </a:r>
          </a:p>
          <a:p>
            <a:pPr algn="l"/>
            <a:endParaRPr lang="ru-RU" dirty="0"/>
          </a:p>
        </p:txBody>
      </p:sp>
    </p:spTree>
    <p:extLst>
      <p:ext uri="{BB962C8B-B14F-4D97-AF65-F5344CB8AC3E}">
        <p14:creationId xmlns:p14="http://schemas.microsoft.com/office/powerpoint/2010/main" val="341600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B1C5F-2994-44E3-BA78-394CBF358F6F}"/>
              </a:ext>
            </a:extLst>
          </p:cNvPr>
          <p:cNvSpPr txBox="1"/>
          <p:nvPr/>
        </p:nvSpPr>
        <p:spPr>
          <a:xfrm>
            <a:off x="741871" y="439947"/>
            <a:ext cx="53455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3600" b="1" dirty="0">
                <a:solidFill>
                  <a:srgbClr val="C00000"/>
                </a:solidFill>
              </a:rPr>
              <a:t>Применение</a:t>
            </a:r>
          </a:p>
        </p:txBody>
      </p:sp>
      <p:sp>
        <p:nvSpPr>
          <p:cNvPr id="3" name="TextBox 2">
            <a:extLst>
              <a:ext uri="{FF2B5EF4-FFF2-40B4-BE49-F238E27FC236}">
                <a16:creationId xmlns:a16="http://schemas.microsoft.com/office/drawing/2014/main" id="{42142E9D-8BB8-4C03-AD11-478BEABE2F9C}"/>
              </a:ext>
            </a:extLst>
          </p:cNvPr>
          <p:cNvSpPr txBox="1"/>
          <p:nvPr/>
        </p:nvSpPr>
        <p:spPr>
          <a:xfrm>
            <a:off x="324929" y="1302588"/>
            <a:ext cx="11513388" cy="12926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a:latin typeface="Times New Roman"/>
                <a:cs typeface="Times New Roman"/>
              </a:rPr>
              <a:t>Протокол </a:t>
            </a:r>
            <a:r>
              <a:rPr lang="ru-RU" sz="2000" dirty="0" err="1">
                <a:latin typeface="Times New Roman"/>
                <a:cs typeface="Times New Roman"/>
              </a:rPr>
              <a:t>IPsec</a:t>
            </a:r>
            <a:r>
              <a:rPr lang="ru-RU" sz="2000" dirty="0">
                <a:latin typeface="Times New Roman"/>
                <a:cs typeface="Times New Roman"/>
              </a:rPr>
              <a:t> используется, в основном, для организации VPN-туннелей. В этом случае протоколы ESP и AH работают в режиме туннелирования. Кроме того, настраивая политики безопасности определенным образом, протокол можно использовать для создания межсетевого экрана.</a:t>
            </a:r>
          </a:p>
          <a:p>
            <a:pPr algn="l"/>
            <a:endParaRPr lang="ru-RU" dirty="0">
              <a:latin typeface="Times New Roman"/>
              <a:cs typeface="Times New Roman"/>
            </a:endParaRPr>
          </a:p>
        </p:txBody>
      </p:sp>
      <p:sp>
        <p:nvSpPr>
          <p:cNvPr id="4" name="TextBox 3">
            <a:extLst>
              <a:ext uri="{FF2B5EF4-FFF2-40B4-BE49-F238E27FC236}">
                <a16:creationId xmlns:a16="http://schemas.microsoft.com/office/drawing/2014/main" id="{201C1CCE-B332-400E-A8ED-1AF40E0DF61D}"/>
              </a:ext>
            </a:extLst>
          </p:cNvPr>
          <p:cNvSpPr txBox="1"/>
          <p:nvPr/>
        </p:nvSpPr>
        <p:spPr>
          <a:xfrm>
            <a:off x="324030" y="2495011"/>
            <a:ext cx="11527766" cy="43396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err="1">
                <a:latin typeface="Times New Roman"/>
                <a:cs typeface="Times New Roman"/>
              </a:rPr>
              <a:t>IPsec</a:t>
            </a:r>
            <a:r>
              <a:rPr lang="ru-RU" sz="2000" dirty="0">
                <a:latin typeface="Times New Roman"/>
                <a:cs typeface="Times New Roman"/>
              </a:rPr>
              <a:t> можно применять и для защиты серверов — для этого отбрасываются все пакеты, кроме пакетов, необходимых для корректного выполнения функций сервера. Например, для </a:t>
            </a:r>
            <a:r>
              <a:rPr lang="ru-RU" sz="2000" dirty="0" err="1">
                <a:latin typeface="Times New Roman"/>
                <a:cs typeface="Times New Roman"/>
              </a:rPr>
              <a:t>Web</a:t>
            </a:r>
            <a:r>
              <a:rPr lang="ru-RU" sz="2000" dirty="0">
                <a:latin typeface="Times New Roman"/>
                <a:cs typeface="Times New Roman"/>
              </a:rPr>
              <a:t>-сервера можно блокировать весь трафик, за исключением соединений через 80-й порт протокола TCP, или через порт TCP 443 в случаях, когда применяется HTTPS:</a:t>
            </a:r>
          </a:p>
          <a:p>
            <a:pPr algn="just"/>
            <a:r>
              <a:rPr lang="ru-RU" sz="2000" dirty="0">
                <a:latin typeface="Times New Roman"/>
                <a:cs typeface="Times New Roman"/>
              </a:rPr>
              <a:t>С помощью </a:t>
            </a:r>
            <a:r>
              <a:rPr lang="ru-RU" sz="2000" dirty="0" err="1">
                <a:latin typeface="Times New Roman"/>
                <a:cs typeface="Times New Roman"/>
              </a:rPr>
              <a:t>IPsec</a:t>
            </a:r>
            <a:r>
              <a:rPr lang="ru-RU" sz="2000" dirty="0">
                <a:latin typeface="Times New Roman"/>
                <a:cs typeface="Times New Roman"/>
              </a:rPr>
              <a:t> здесь обеспечивается безопасный доступ пользователей к серверу. При использовании протокола ESP все обращения к серверу и его ответы шифруются. Однако за VPN-шлюзом (в домене шифрования) передаются открытые сообщения. </a:t>
            </a:r>
          </a:p>
          <a:p>
            <a:pPr algn="just"/>
            <a:endParaRPr lang="ru-RU" sz="2000" dirty="0">
              <a:latin typeface="Times New Roman"/>
              <a:cs typeface="Times New Roman"/>
            </a:endParaRPr>
          </a:p>
          <a:p>
            <a:pPr algn="just"/>
            <a:r>
              <a:rPr lang="ru-RU" sz="2000" i="1" dirty="0">
                <a:latin typeface="Times New Roman"/>
                <a:cs typeface="Times New Roman"/>
              </a:rPr>
              <a:t>Другие примеры использования </a:t>
            </a:r>
            <a:r>
              <a:rPr lang="ru-RU" sz="2000" i="1" dirty="0" err="1">
                <a:latin typeface="Times New Roman"/>
                <a:cs typeface="Times New Roman"/>
              </a:rPr>
              <a:t>IPsec</a:t>
            </a:r>
            <a:r>
              <a:rPr lang="ru-RU" sz="2000" i="1" dirty="0">
                <a:latin typeface="Times New Roman"/>
                <a:cs typeface="Times New Roman"/>
              </a:rPr>
              <a:t>:</a:t>
            </a:r>
            <a:endParaRPr lang="ru-RU" sz="2000" i="1"/>
          </a:p>
          <a:p>
            <a:pPr marL="285750" indent="-285750" algn="just">
              <a:buFont typeface="Arial"/>
              <a:buChar char="•"/>
            </a:pPr>
            <a:r>
              <a:rPr lang="ru-RU" sz="2000" dirty="0">
                <a:latin typeface="Times New Roman"/>
                <a:cs typeface="Times New Roman"/>
              </a:rPr>
              <a:t>шифрование трафика между файловым сервером и компьютерами в локальной сети, используя </a:t>
            </a:r>
            <a:r>
              <a:rPr lang="ru-RU" sz="2000" dirty="0" err="1">
                <a:latin typeface="Times New Roman"/>
                <a:cs typeface="Times New Roman"/>
              </a:rPr>
              <a:t>IPsec</a:t>
            </a:r>
            <a:r>
              <a:rPr lang="ru-RU" sz="2000" dirty="0">
                <a:latin typeface="Times New Roman"/>
                <a:cs typeface="Times New Roman"/>
              </a:rPr>
              <a:t> в транспортном режиме.</a:t>
            </a:r>
          </a:p>
          <a:p>
            <a:pPr marL="285750" indent="-285750" algn="just">
              <a:buFont typeface="Arial"/>
              <a:buChar char="•"/>
            </a:pPr>
            <a:r>
              <a:rPr lang="ru-RU" sz="2000" dirty="0">
                <a:latin typeface="Times New Roman"/>
                <a:cs typeface="Times New Roman"/>
              </a:rPr>
              <a:t>соединение двух офисов с использованием </a:t>
            </a:r>
            <a:r>
              <a:rPr lang="ru-RU" sz="2000" err="1">
                <a:latin typeface="Times New Roman"/>
                <a:cs typeface="Times New Roman"/>
              </a:rPr>
              <a:t>IPsec</a:t>
            </a:r>
            <a:r>
              <a:rPr lang="ru-RU" sz="2000" dirty="0">
                <a:latin typeface="Times New Roman"/>
                <a:cs typeface="Times New Roman"/>
              </a:rPr>
              <a:t> в туннельном режиме.</a:t>
            </a:r>
          </a:p>
          <a:p>
            <a:br>
              <a:rPr lang="en-US" dirty="0"/>
            </a:br>
            <a:endParaRPr lang="en-US" dirty="0"/>
          </a:p>
        </p:txBody>
      </p:sp>
    </p:spTree>
    <p:extLst>
      <p:ext uri="{BB962C8B-B14F-4D97-AF65-F5344CB8AC3E}">
        <p14:creationId xmlns:p14="http://schemas.microsoft.com/office/powerpoint/2010/main" val="316403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снимок экрана&#10;&#10;Описание создано с очень высокой степенью достоверности">
            <a:extLst>
              <a:ext uri="{FF2B5EF4-FFF2-40B4-BE49-F238E27FC236}">
                <a16:creationId xmlns:a16="http://schemas.microsoft.com/office/drawing/2014/main" id="{43C52CB5-5F73-4538-8A6A-5476EA810D9E}"/>
              </a:ext>
            </a:extLst>
          </p:cNvPr>
          <p:cNvPicPr>
            <a:picLocks noChangeAspect="1"/>
          </p:cNvPicPr>
          <p:nvPr/>
        </p:nvPicPr>
        <p:blipFill>
          <a:blip r:embed="rId2"/>
          <a:stretch>
            <a:fillRect/>
          </a:stretch>
        </p:blipFill>
        <p:spPr>
          <a:xfrm>
            <a:off x="141195" y="2269718"/>
            <a:ext cx="6826369" cy="3179514"/>
          </a:xfrm>
          <a:prstGeom prst="rect">
            <a:avLst/>
          </a:prstGeom>
        </p:spPr>
      </p:pic>
      <p:sp>
        <p:nvSpPr>
          <p:cNvPr id="4" name="TextBox 3">
            <a:extLst>
              <a:ext uri="{FF2B5EF4-FFF2-40B4-BE49-F238E27FC236}">
                <a16:creationId xmlns:a16="http://schemas.microsoft.com/office/drawing/2014/main" id="{66EB3354-1136-4F57-BE2E-43FBCC422C71}"/>
              </a:ext>
            </a:extLst>
          </p:cNvPr>
          <p:cNvSpPr txBox="1"/>
          <p:nvPr/>
        </p:nvSpPr>
        <p:spPr>
          <a:xfrm>
            <a:off x="7067911" y="1216324"/>
            <a:ext cx="4986066" cy="19082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a:latin typeface="Times New Roman"/>
                <a:cs typeface="Times New Roman"/>
              </a:rPr>
              <a:t>Построение защищённого канала связи может быть реализовано на разных уровнях модели OSI. Популярный SSL-протокол работает на уровне представления, а PPTP — на сеансовом.</a:t>
            </a:r>
          </a:p>
          <a:p>
            <a:endParaRPr lang="ru-RU" dirty="0"/>
          </a:p>
        </p:txBody>
      </p:sp>
      <p:sp>
        <p:nvSpPr>
          <p:cNvPr id="5" name="TextBox 4">
            <a:extLst>
              <a:ext uri="{FF2B5EF4-FFF2-40B4-BE49-F238E27FC236}">
                <a16:creationId xmlns:a16="http://schemas.microsoft.com/office/drawing/2014/main" id="{976C91C1-FBEC-446C-B725-8AF4F0C8E07D}"/>
              </a:ext>
            </a:extLst>
          </p:cNvPr>
          <p:cNvSpPr txBox="1"/>
          <p:nvPr/>
        </p:nvSpPr>
        <p:spPr>
          <a:xfrm>
            <a:off x="7067012" y="2940709"/>
            <a:ext cx="4986067" cy="40626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a:latin typeface="Times New Roman"/>
                <a:cs typeface="Times New Roman"/>
              </a:rPr>
              <a:t>Плюсом в выборе нижних уровней является их универсальность и наглядность для приложений, минусом — зависимость от выбора конкретного протокола (например, PPP или </a:t>
            </a:r>
            <a:r>
              <a:rPr lang="ru-RU" sz="2000" dirty="0" err="1">
                <a:latin typeface="Times New Roman"/>
                <a:cs typeface="Times New Roman"/>
              </a:rPr>
              <a:t>Ethernet</a:t>
            </a:r>
            <a:r>
              <a:rPr lang="ru-RU" sz="2000" dirty="0">
                <a:latin typeface="Times New Roman"/>
                <a:cs typeface="Times New Roman"/>
              </a:rPr>
              <a:t>). Компромиссом в выборе уровня является </a:t>
            </a:r>
            <a:r>
              <a:rPr lang="ru-RU" sz="2000" dirty="0" err="1">
                <a:latin typeface="Times New Roman"/>
                <a:cs typeface="Times New Roman"/>
              </a:rPr>
              <a:t>IPsec</a:t>
            </a:r>
            <a:r>
              <a:rPr lang="ru-RU" sz="2000" dirty="0">
                <a:latin typeface="Times New Roman"/>
                <a:cs typeface="Times New Roman"/>
              </a:rPr>
              <a:t>: он располагается на сетевом уровне, используя самый распространённый протокол этого уровня — IP. Это делает </a:t>
            </a:r>
            <a:r>
              <a:rPr lang="ru-RU" sz="2000" dirty="0" err="1">
                <a:latin typeface="Times New Roman"/>
                <a:cs typeface="Times New Roman"/>
              </a:rPr>
              <a:t>IPsec</a:t>
            </a:r>
            <a:r>
              <a:rPr lang="ru-RU" sz="2000" dirty="0">
                <a:latin typeface="Times New Roman"/>
                <a:cs typeface="Times New Roman"/>
              </a:rPr>
              <a:t> более гибким, так что он может использоваться для защиты любых протоколов, базирующихся на TCP и UDP. </a:t>
            </a:r>
          </a:p>
          <a:p>
            <a:pPr algn="l"/>
            <a:endParaRPr lang="ru-RU" dirty="0"/>
          </a:p>
        </p:txBody>
      </p:sp>
      <p:sp>
        <p:nvSpPr>
          <p:cNvPr id="7" name="TextBox 6">
            <a:extLst>
              <a:ext uri="{FF2B5EF4-FFF2-40B4-BE49-F238E27FC236}">
                <a16:creationId xmlns:a16="http://schemas.microsoft.com/office/drawing/2014/main" id="{B5E12BAD-F9CF-4917-AEE8-78A479A62507}"/>
              </a:ext>
            </a:extLst>
          </p:cNvPr>
          <p:cNvSpPr txBox="1"/>
          <p:nvPr/>
        </p:nvSpPr>
        <p:spPr>
          <a:xfrm>
            <a:off x="1486799" y="638535"/>
            <a:ext cx="4899804" cy="13542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b="1" dirty="0">
                <a:solidFill>
                  <a:srgbClr val="C00000"/>
                </a:solidFill>
              </a:rPr>
              <a:t>Расположение в модели OSI</a:t>
            </a:r>
            <a:endParaRPr lang="ru-RU"/>
          </a:p>
          <a:p>
            <a:pPr algn="l"/>
            <a:endParaRPr lang="ru-RU" dirty="0"/>
          </a:p>
        </p:txBody>
      </p:sp>
    </p:spTree>
    <p:extLst>
      <p:ext uri="{BB962C8B-B14F-4D97-AF65-F5344CB8AC3E}">
        <p14:creationId xmlns:p14="http://schemas.microsoft.com/office/powerpoint/2010/main" val="10059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F5285-23EF-4B44-8539-9529CE94BE20}"/>
              </a:ext>
            </a:extLst>
          </p:cNvPr>
          <p:cNvSpPr txBox="1"/>
          <p:nvPr/>
        </p:nvSpPr>
        <p:spPr>
          <a:xfrm>
            <a:off x="224285" y="554966"/>
            <a:ext cx="11556521" cy="661719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err="1">
                <a:latin typeface="Times New Roman"/>
                <a:cs typeface="Times New Roman"/>
              </a:rPr>
              <a:t>IPsec</a:t>
            </a:r>
            <a:r>
              <a:rPr lang="ru-RU" sz="2400" dirty="0">
                <a:latin typeface="Times New Roman"/>
                <a:cs typeface="Times New Roman"/>
              </a:rPr>
              <a:t> является набором стандартов Интернета и своего рода «надстройкой» </a:t>
            </a:r>
            <a:endParaRPr lang="ru-RU">
              <a:latin typeface="Century Gothic" panose="020B0502020202020204"/>
              <a:cs typeface="Times New Roman"/>
            </a:endParaRPr>
          </a:p>
          <a:p>
            <a:pPr algn="just"/>
            <a:r>
              <a:rPr lang="ru-RU" sz="2400" dirty="0">
                <a:latin typeface="Times New Roman"/>
                <a:cs typeface="Times New Roman"/>
              </a:rPr>
              <a:t>над IP-протоколом. </a:t>
            </a:r>
            <a:endParaRPr lang="ru-RU"/>
          </a:p>
          <a:p>
            <a:pPr algn="just"/>
            <a:endParaRPr lang="ru-RU" sz="2000" dirty="0">
              <a:latin typeface="Times New Roman"/>
              <a:cs typeface="Times New Roman"/>
            </a:endParaRPr>
          </a:p>
          <a:p>
            <a:pPr algn="just"/>
            <a:r>
              <a:rPr lang="ru-RU" sz="2000" i="1" dirty="0">
                <a:latin typeface="Times New Roman"/>
                <a:cs typeface="Times New Roman"/>
              </a:rPr>
              <a:t>Его ядро составляют три протокола:</a:t>
            </a:r>
            <a:endParaRPr lang="ru-RU" i="1"/>
          </a:p>
          <a:p>
            <a:pPr algn="just"/>
            <a:endParaRPr lang="ru-RU" sz="2000" i="1" dirty="0">
              <a:latin typeface="Times New Roman"/>
              <a:cs typeface="Times New Roman"/>
            </a:endParaRPr>
          </a:p>
          <a:p>
            <a:pPr marL="285750" indent="-285750" algn="just">
              <a:buFont typeface="Arial"/>
              <a:buChar char="•"/>
            </a:pPr>
            <a:r>
              <a:rPr lang="ru-RU" sz="2000" dirty="0" err="1">
                <a:latin typeface="Times New Roman"/>
                <a:cs typeface="Times New Roman"/>
              </a:rPr>
              <a:t>Authentication</a:t>
            </a:r>
            <a:r>
              <a:rPr lang="ru-RU" sz="2000" dirty="0">
                <a:latin typeface="Times New Roman"/>
                <a:cs typeface="Times New Roman"/>
              </a:rPr>
              <a:t> </a:t>
            </a:r>
            <a:r>
              <a:rPr lang="ru-RU" sz="2000" dirty="0" err="1">
                <a:latin typeface="Times New Roman"/>
                <a:cs typeface="Times New Roman"/>
              </a:rPr>
              <a:t>Header</a:t>
            </a:r>
            <a:r>
              <a:rPr lang="ru-RU" sz="2000" dirty="0">
                <a:latin typeface="Times New Roman"/>
                <a:cs typeface="Times New Roman"/>
              </a:rPr>
              <a:t> (АН) обеспечивает целостность передаваемых данных, аутентификацию источника информации и функцию по предотвращению повторной передачи пакетов</a:t>
            </a:r>
          </a:p>
          <a:p>
            <a:pPr marL="285750" indent="-285750" algn="just">
              <a:buFont typeface="Arial"/>
              <a:buChar char="•"/>
            </a:pPr>
            <a:r>
              <a:rPr lang="ru-RU" sz="2000" dirty="0" err="1">
                <a:latin typeface="Times New Roman"/>
                <a:cs typeface="Times New Roman"/>
              </a:rPr>
              <a:t>Encapsulating</a:t>
            </a:r>
            <a:r>
              <a:rPr lang="ru-RU" sz="2000" dirty="0">
                <a:latin typeface="Times New Roman"/>
                <a:cs typeface="Times New Roman"/>
              </a:rPr>
              <a:t> </a:t>
            </a:r>
            <a:r>
              <a:rPr lang="ru-RU" sz="2000" dirty="0" err="1">
                <a:latin typeface="Times New Roman"/>
                <a:cs typeface="Times New Roman"/>
              </a:rPr>
              <a:t>Security</a:t>
            </a:r>
            <a:r>
              <a:rPr lang="ru-RU" sz="2000" dirty="0">
                <a:latin typeface="Times New Roman"/>
                <a:cs typeface="Times New Roman"/>
              </a:rPr>
              <a:t> </a:t>
            </a:r>
            <a:r>
              <a:rPr lang="ru-RU" sz="2000" dirty="0" err="1">
                <a:latin typeface="Times New Roman"/>
                <a:cs typeface="Times New Roman"/>
              </a:rPr>
              <a:t>Payload</a:t>
            </a:r>
            <a:r>
              <a:rPr lang="ru-RU" sz="2000" dirty="0">
                <a:latin typeface="Times New Roman"/>
                <a:cs typeface="Times New Roman"/>
              </a:rPr>
              <a:t> (ESP) обеспечивает конфиденциальность (шифрование) передаваемой информации, ограничение потока конфиденциального трафика. Кроме этого, он может исполнять функции AH: обеспечить целостность передаваемых данных, аутентификацию источника информации и функцию по предотвращению повторной передачи пакетов. </a:t>
            </a:r>
          </a:p>
          <a:p>
            <a:pPr marL="285750" indent="-285750" algn="just">
              <a:buFont typeface="Arial"/>
              <a:buChar char="•"/>
            </a:pPr>
            <a:r>
              <a:rPr lang="ru-RU" sz="2000" dirty="0" err="1">
                <a:latin typeface="Times New Roman"/>
                <a:cs typeface="Times New Roman"/>
              </a:rPr>
              <a:t>Internet</a:t>
            </a:r>
            <a:r>
              <a:rPr lang="ru-RU" sz="2000" dirty="0">
                <a:latin typeface="Times New Roman"/>
                <a:cs typeface="Times New Roman"/>
              </a:rPr>
              <a:t> </a:t>
            </a:r>
            <a:r>
              <a:rPr lang="ru-RU" sz="2000" dirty="0" err="1">
                <a:latin typeface="Times New Roman"/>
                <a:cs typeface="Times New Roman"/>
              </a:rPr>
              <a:t>Security</a:t>
            </a:r>
            <a:r>
              <a:rPr lang="ru-RU" sz="2000" dirty="0">
                <a:latin typeface="Times New Roman"/>
                <a:cs typeface="Times New Roman"/>
              </a:rPr>
              <a:t> </a:t>
            </a:r>
            <a:r>
              <a:rPr lang="ru-RU" sz="2000" dirty="0" err="1">
                <a:latin typeface="Times New Roman"/>
                <a:cs typeface="Times New Roman"/>
              </a:rPr>
              <a:t>Association</a:t>
            </a:r>
            <a:r>
              <a:rPr lang="ru-RU" sz="2000" dirty="0">
                <a:latin typeface="Times New Roman"/>
                <a:cs typeface="Times New Roman"/>
              </a:rPr>
              <a:t> </a:t>
            </a:r>
            <a:r>
              <a:rPr lang="ru-RU" sz="2000" dirty="0" err="1">
                <a:latin typeface="Times New Roman"/>
                <a:cs typeface="Times New Roman"/>
              </a:rPr>
              <a:t>and</a:t>
            </a:r>
            <a:r>
              <a:rPr lang="ru-RU" sz="2000" dirty="0">
                <a:latin typeface="Times New Roman"/>
                <a:cs typeface="Times New Roman"/>
              </a:rPr>
              <a:t> </a:t>
            </a:r>
            <a:r>
              <a:rPr lang="ru-RU" sz="2000" dirty="0" err="1">
                <a:latin typeface="Times New Roman"/>
                <a:cs typeface="Times New Roman"/>
              </a:rPr>
              <a:t>Key</a:t>
            </a:r>
            <a:r>
              <a:rPr lang="ru-RU" sz="2000" dirty="0">
                <a:latin typeface="Times New Roman"/>
                <a:cs typeface="Times New Roman"/>
              </a:rPr>
              <a:t> </a:t>
            </a:r>
            <a:r>
              <a:rPr lang="ru-RU" sz="2000" dirty="0" err="1">
                <a:latin typeface="Times New Roman"/>
                <a:cs typeface="Times New Roman"/>
              </a:rPr>
              <a:t>Management</a:t>
            </a:r>
            <a:r>
              <a:rPr lang="ru-RU" sz="2000" dirty="0">
                <a:latin typeface="Times New Roman"/>
                <a:cs typeface="Times New Roman"/>
              </a:rPr>
              <a:t> </a:t>
            </a:r>
            <a:r>
              <a:rPr lang="ru-RU" sz="2000" dirty="0" err="1">
                <a:latin typeface="Times New Roman"/>
                <a:cs typeface="Times New Roman"/>
              </a:rPr>
              <a:t>Protocol</a:t>
            </a:r>
            <a:r>
              <a:rPr lang="ru-RU" sz="2000" dirty="0">
                <a:latin typeface="Times New Roman"/>
                <a:cs typeface="Times New Roman"/>
              </a:rPr>
              <a:t> (ISAKMP) — протокол, используемый для первичной настройки соединения, взаимной аутентификации конечными узлами друг друга и обмена секретными ключами.</a:t>
            </a:r>
          </a:p>
          <a:p>
            <a:pPr algn="just"/>
            <a:endParaRPr lang="ru-RU" sz="2000" dirty="0">
              <a:latin typeface="Times New Roman"/>
              <a:cs typeface="Times New Roman"/>
            </a:endParaRPr>
          </a:p>
          <a:p>
            <a:pPr algn="just"/>
            <a:r>
              <a:rPr lang="ru-RU" sz="2000" dirty="0">
                <a:latin typeface="Times New Roman"/>
                <a:cs typeface="Times New Roman"/>
              </a:rPr>
              <a:t>Также одним из ключевых понятий является </a:t>
            </a:r>
            <a:r>
              <a:rPr lang="ru-RU" sz="2000" dirty="0" err="1">
                <a:latin typeface="Times New Roman"/>
                <a:cs typeface="Times New Roman"/>
              </a:rPr>
              <a:t>Security</a:t>
            </a:r>
            <a:r>
              <a:rPr lang="ru-RU" sz="2000" dirty="0">
                <a:latin typeface="Times New Roman"/>
                <a:cs typeface="Times New Roman"/>
              </a:rPr>
              <a:t> </a:t>
            </a:r>
            <a:r>
              <a:rPr lang="ru-RU" sz="2000" dirty="0" err="1">
                <a:latin typeface="Times New Roman"/>
                <a:cs typeface="Times New Roman"/>
              </a:rPr>
              <a:t>Association</a:t>
            </a:r>
            <a:r>
              <a:rPr lang="ru-RU" sz="2000" dirty="0">
                <a:latin typeface="Times New Roman"/>
                <a:cs typeface="Times New Roman"/>
              </a:rPr>
              <a:t> (SA). По сути, SA является набором параметров, характеризующим соединение. Например, используемые алгоритм шифрования и хеш-функция, секретные ключи, номер пакета и др.</a:t>
            </a:r>
            <a:endParaRPr lang="ru-RU" sz="2000" dirty="0"/>
          </a:p>
          <a:p>
            <a:pPr algn="just"/>
            <a:endParaRPr lang="ru-RU" dirty="0">
              <a:latin typeface="Times New Roman"/>
              <a:cs typeface="Times New Roman"/>
            </a:endParaRPr>
          </a:p>
          <a:p>
            <a:endParaRPr lang="ru-RU" dirty="0"/>
          </a:p>
        </p:txBody>
      </p:sp>
    </p:spTree>
    <p:extLst>
      <p:ext uri="{BB962C8B-B14F-4D97-AF65-F5344CB8AC3E}">
        <p14:creationId xmlns:p14="http://schemas.microsoft.com/office/powerpoint/2010/main" val="39539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66063C-7157-4A2E-9A34-11197503DC50}"/>
              </a:ext>
            </a:extLst>
          </p:cNvPr>
          <p:cNvSpPr>
            <a:spLocks noGrp="1"/>
          </p:cNvSpPr>
          <p:nvPr>
            <p:ph type="title"/>
          </p:nvPr>
        </p:nvSpPr>
        <p:spPr>
          <a:xfrm>
            <a:off x="1284350" y="1907875"/>
            <a:ext cx="8825659" cy="1981200"/>
          </a:xfrm>
        </p:spPr>
        <p:txBody>
          <a:bodyPr/>
          <a:lstStyle/>
          <a:p>
            <a:pPr algn="just"/>
            <a:r>
              <a:rPr lang="ru-RU" sz="3200" dirty="0" err="1">
                <a:latin typeface="Times New Roman"/>
                <a:cs typeface="Times New Roman"/>
              </a:rPr>
              <a:t>Internet</a:t>
            </a:r>
            <a:r>
              <a:rPr lang="ru-RU" sz="3200" dirty="0">
                <a:latin typeface="Times New Roman"/>
                <a:cs typeface="Times New Roman"/>
              </a:rPr>
              <a:t> </a:t>
            </a:r>
            <a:r>
              <a:rPr lang="ru-RU" sz="3200" dirty="0" err="1">
                <a:latin typeface="Times New Roman"/>
                <a:cs typeface="Times New Roman"/>
              </a:rPr>
              <a:t>Protocol</a:t>
            </a:r>
            <a:r>
              <a:rPr lang="ru-RU" sz="3200" dirty="0">
                <a:latin typeface="Times New Roman"/>
                <a:cs typeface="Times New Roman"/>
              </a:rPr>
              <a:t> </a:t>
            </a:r>
            <a:r>
              <a:rPr lang="ru-RU" sz="3200" dirty="0" err="1">
                <a:latin typeface="Times New Roman"/>
                <a:cs typeface="Times New Roman"/>
              </a:rPr>
              <a:t>Security</a:t>
            </a:r>
            <a:r>
              <a:rPr lang="ru-RU" sz="3200" dirty="0">
                <a:latin typeface="Times New Roman"/>
                <a:cs typeface="Times New Roman"/>
              </a:rPr>
              <a:t> (</a:t>
            </a:r>
            <a:r>
              <a:rPr lang="ru-RU" sz="3200" dirty="0" err="1">
                <a:latin typeface="Times New Roman"/>
                <a:cs typeface="Times New Roman"/>
              </a:rPr>
              <a:t>IPSec</a:t>
            </a:r>
            <a:r>
              <a:rPr lang="ru-RU" sz="3200" dirty="0">
                <a:latin typeface="Times New Roman"/>
                <a:cs typeface="Times New Roman"/>
              </a:rPr>
              <a:t>) называют в стандартах </a:t>
            </a:r>
            <a:r>
              <a:rPr lang="ru-RU" sz="3200" dirty="0" err="1">
                <a:latin typeface="Times New Roman"/>
                <a:cs typeface="Times New Roman"/>
              </a:rPr>
              <a:t>Internet</a:t>
            </a:r>
            <a:r>
              <a:rPr lang="ru-RU" sz="3200" dirty="0">
                <a:latin typeface="Times New Roman"/>
                <a:cs typeface="Times New Roman"/>
              </a:rPr>
              <a:t> системой. </a:t>
            </a:r>
            <a:br>
              <a:rPr lang="ru-RU" sz="3200" dirty="0">
                <a:latin typeface="Times New Roman"/>
              </a:rPr>
            </a:br>
            <a:br>
              <a:rPr lang="ru-RU" sz="3200" dirty="0">
                <a:latin typeface="Times New Roman"/>
              </a:rPr>
            </a:br>
            <a:r>
              <a:rPr lang="ru-RU" sz="3200" dirty="0" err="1">
                <a:latin typeface="Times New Roman"/>
                <a:cs typeface="Times New Roman"/>
              </a:rPr>
              <a:t>IPSec</a:t>
            </a:r>
            <a:r>
              <a:rPr lang="ru-RU" sz="3200" dirty="0">
                <a:latin typeface="Times New Roman"/>
                <a:cs typeface="Times New Roman"/>
              </a:rPr>
              <a:t> — это согласованный набор открытых стандартов, который может быть дополнен новыми протоколами, алгоритмами и функциями.</a:t>
            </a:r>
          </a:p>
          <a:p>
            <a:endParaRPr lang="ru-RU" sz="3200" dirty="0">
              <a:latin typeface="Times New Roman"/>
              <a:cs typeface="Times New Roman"/>
            </a:endParaRPr>
          </a:p>
        </p:txBody>
      </p:sp>
    </p:spTree>
    <p:extLst>
      <p:ext uri="{BB962C8B-B14F-4D97-AF65-F5344CB8AC3E}">
        <p14:creationId xmlns:p14="http://schemas.microsoft.com/office/powerpoint/2010/main" val="303290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BC26CE-6535-4707-A208-99C6F273F37B}"/>
              </a:ext>
            </a:extLst>
          </p:cNvPr>
          <p:cNvSpPr>
            <a:spLocks noGrp="1"/>
          </p:cNvSpPr>
          <p:nvPr>
            <p:ph type="title"/>
          </p:nvPr>
        </p:nvSpPr>
        <p:spPr>
          <a:xfrm>
            <a:off x="717998" y="510227"/>
            <a:ext cx="9404723" cy="1400530"/>
          </a:xfrm>
        </p:spPr>
        <p:txBody>
          <a:bodyPr/>
          <a:lstStyle/>
          <a:p>
            <a:r>
              <a:rPr lang="ru-RU" sz="3200" dirty="0">
                <a:latin typeface="Times New Roman"/>
                <a:cs typeface="Times New Roman"/>
              </a:rPr>
              <a:t>Основное назначение протоколов </a:t>
            </a:r>
            <a:r>
              <a:rPr lang="ru-RU" sz="3200" dirty="0" err="1">
                <a:latin typeface="Times New Roman"/>
                <a:cs typeface="Times New Roman"/>
              </a:rPr>
              <a:t>IPSec</a:t>
            </a:r>
            <a:r>
              <a:rPr lang="ru-RU" sz="3200" dirty="0">
                <a:latin typeface="Times New Roman"/>
                <a:cs typeface="Times New Roman"/>
              </a:rPr>
              <a:t> — обеспечение безопасной передачи данных по сетям IP.</a:t>
            </a:r>
            <a:br>
              <a:rPr lang="ru-RU" sz="3200" dirty="0">
                <a:latin typeface="Times New Roman"/>
                <a:cs typeface="Times New Roman"/>
              </a:rPr>
            </a:br>
            <a:br>
              <a:rPr lang="ru-RU" sz="3200" dirty="0">
                <a:latin typeface="Times New Roman"/>
              </a:rPr>
            </a:br>
            <a:r>
              <a:rPr lang="ru-RU" sz="3200" i="1" dirty="0">
                <a:latin typeface="Times New Roman"/>
                <a:cs typeface="Times New Roman"/>
              </a:rPr>
              <a:t>Применение </a:t>
            </a:r>
            <a:r>
              <a:rPr lang="ru-RU" sz="3200" i="1" dirty="0" err="1">
                <a:latin typeface="Times New Roman"/>
                <a:cs typeface="Times New Roman"/>
              </a:rPr>
              <a:t>IPSec</a:t>
            </a:r>
            <a:r>
              <a:rPr lang="ru-RU" sz="3200" i="1" dirty="0">
                <a:latin typeface="Times New Roman"/>
                <a:cs typeface="Times New Roman"/>
              </a:rPr>
              <a:t> гарантирует:</a:t>
            </a:r>
          </a:p>
          <a:p>
            <a:pPr marL="457200" indent="-457200" algn="just">
              <a:buFont typeface="Arial"/>
              <a:buChar char="•"/>
            </a:pPr>
            <a:r>
              <a:rPr lang="ru-RU" sz="3000" dirty="0">
                <a:latin typeface="Times New Roman"/>
                <a:cs typeface="Times New Roman"/>
              </a:rPr>
              <a:t>целостность, т. е. что данные при передаче не были искажены, потеряны или продублированы;</a:t>
            </a:r>
          </a:p>
          <a:p>
            <a:pPr marL="457200" indent="-457200" algn="just">
              <a:buFont typeface="Arial"/>
              <a:buChar char="•"/>
            </a:pPr>
            <a:r>
              <a:rPr lang="ru-RU" sz="3000" dirty="0">
                <a:latin typeface="Times New Roman"/>
                <a:cs typeface="Times New Roman"/>
              </a:rPr>
              <a:t>аутентичность, т. е. что данные были переданы тем отправителем, который доказал, что он тот, за кого себя выдает;</a:t>
            </a:r>
          </a:p>
          <a:p>
            <a:pPr marL="457200" indent="-457200" algn="just">
              <a:buFont typeface="Arial"/>
              <a:buChar char="•"/>
            </a:pPr>
            <a:r>
              <a:rPr lang="ru-RU" sz="3000" dirty="0">
                <a:latin typeface="Times New Roman"/>
                <a:cs typeface="Times New Roman"/>
              </a:rPr>
              <a:t>конфиденциальность, т. е. что данные передаются в форме, предотвращающей их несанкционированный просмотр.</a:t>
            </a:r>
          </a:p>
          <a:p>
            <a:br>
              <a:rPr lang="en-US" dirty="0"/>
            </a:br>
            <a:endParaRPr lang="en-US" dirty="0"/>
          </a:p>
          <a:p>
            <a:endParaRPr lang="ru-RU" dirty="0"/>
          </a:p>
        </p:txBody>
      </p:sp>
    </p:spTree>
    <p:extLst>
      <p:ext uri="{BB962C8B-B14F-4D97-AF65-F5344CB8AC3E}">
        <p14:creationId xmlns:p14="http://schemas.microsoft.com/office/powerpoint/2010/main" val="144100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Рисунок 10" descr="Изображение выглядит как снимок экрана&#10;&#10;Описание создано с очень высокой степенью достоверности">
            <a:extLst>
              <a:ext uri="{FF2B5EF4-FFF2-40B4-BE49-F238E27FC236}">
                <a16:creationId xmlns:a16="http://schemas.microsoft.com/office/drawing/2014/main" id="{68AB992A-1578-4726-8B75-158D86606D71}"/>
              </a:ext>
            </a:extLst>
          </p:cNvPr>
          <p:cNvPicPr>
            <a:picLocks noChangeAspect="1"/>
          </p:cNvPicPr>
          <p:nvPr/>
        </p:nvPicPr>
        <p:blipFill>
          <a:blip r:embed="rId7"/>
          <a:stretch>
            <a:fillRect/>
          </a:stretch>
        </p:blipFill>
        <p:spPr>
          <a:xfrm>
            <a:off x="2309004" y="570681"/>
            <a:ext cx="7502106" cy="3258110"/>
          </a:xfrm>
          <a:prstGeom prst="rect">
            <a:avLst/>
          </a:prstGeom>
        </p:spPr>
      </p:pic>
      <p:sp>
        <p:nvSpPr>
          <p:cNvPr id="2" name="TextBox 1">
            <a:extLst>
              <a:ext uri="{FF2B5EF4-FFF2-40B4-BE49-F238E27FC236}">
                <a16:creationId xmlns:a16="http://schemas.microsoft.com/office/drawing/2014/main" id="{02AC2030-6054-43EE-A9E2-59CC22C854B8}"/>
              </a:ext>
            </a:extLst>
          </p:cNvPr>
          <p:cNvSpPr txBox="1"/>
          <p:nvPr/>
        </p:nvSpPr>
        <p:spPr>
          <a:xfrm>
            <a:off x="756249" y="4293080"/>
            <a:ext cx="10406331"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a:latin typeface="Times New Roman"/>
                <a:cs typeface="Times New Roman"/>
              </a:rPr>
              <a:t>Защищенный канал можно построить с помощью системных средств, реализованных на разных уровнях модели OSI. Если для защиты данных используется протокол одного из верхних уровней (прикладного, презентационного или сеансового), то такой способ защиты не зависит от того, какие сети (IP или IPX, </a:t>
            </a:r>
            <a:r>
              <a:rPr lang="ru-RU" sz="2000" dirty="0" err="1">
                <a:latin typeface="Times New Roman"/>
                <a:cs typeface="Times New Roman"/>
              </a:rPr>
              <a:t>Ethernet</a:t>
            </a:r>
            <a:r>
              <a:rPr lang="ru-RU" sz="2000" dirty="0">
                <a:latin typeface="Times New Roman"/>
                <a:cs typeface="Times New Roman"/>
              </a:rPr>
              <a:t> или ATM) применяются для транспортировки данных, что можно считать несомненным достоинством. С другой стороны, приложение при этом становится зависимым от конкретного протокола защиты, т. е. для приложений такой протокол не является прозрачным.</a:t>
            </a:r>
          </a:p>
          <a:p>
            <a:endParaRPr lang="ru-RU" sz="1600" dirty="0">
              <a:latin typeface="Times New Roman"/>
              <a:cs typeface="Times New Roman"/>
            </a:endParaRPr>
          </a:p>
        </p:txBody>
      </p:sp>
    </p:spTree>
    <p:extLst>
      <p:ext uri="{BB962C8B-B14F-4D97-AF65-F5344CB8AC3E}">
        <p14:creationId xmlns:p14="http://schemas.microsoft.com/office/powerpoint/2010/main" val="287292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текст, карта&#10;&#10;Описание создано с очень высокой степенью достоверности">
            <a:extLst>
              <a:ext uri="{FF2B5EF4-FFF2-40B4-BE49-F238E27FC236}">
                <a16:creationId xmlns:a16="http://schemas.microsoft.com/office/drawing/2014/main" id="{7D92D694-DE3F-40D7-91E5-4CDADD787F7C}"/>
              </a:ext>
            </a:extLst>
          </p:cNvPr>
          <p:cNvPicPr>
            <a:picLocks noChangeAspect="1"/>
          </p:cNvPicPr>
          <p:nvPr/>
        </p:nvPicPr>
        <p:blipFill>
          <a:blip r:embed="rId2"/>
          <a:stretch>
            <a:fillRect/>
          </a:stretch>
        </p:blipFill>
        <p:spPr>
          <a:xfrm>
            <a:off x="224287" y="356096"/>
            <a:ext cx="6179388" cy="6073921"/>
          </a:xfrm>
          <a:prstGeom prst="rect">
            <a:avLst/>
          </a:prstGeom>
        </p:spPr>
      </p:pic>
      <p:sp>
        <p:nvSpPr>
          <p:cNvPr id="4" name="TextBox 3">
            <a:extLst>
              <a:ext uri="{FF2B5EF4-FFF2-40B4-BE49-F238E27FC236}">
                <a16:creationId xmlns:a16="http://schemas.microsoft.com/office/drawing/2014/main" id="{FA182014-B6ED-4673-B281-5226FB3F3D62}"/>
              </a:ext>
            </a:extLst>
          </p:cNvPr>
          <p:cNvSpPr txBox="1"/>
          <p:nvPr/>
        </p:nvSpPr>
        <p:spPr>
          <a:xfrm>
            <a:off x="6607834" y="1130061"/>
            <a:ext cx="5575539"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latin typeface="Times New Roman"/>
                <a:cs typeface="Times New Roman"/>
              </a:rPr>
              <a:t>Пример протокола </a:t>
            </a:r>
            <a:r>
              <a:rPr lang="ru-RU" sz="2000" dirty="0" err="1">
                <a:latin typeface="Times New Roman"/>
                <a:cs typeface="Times New Roman"/>
              </a:rPr>
              <a:t>IPSec</a:t>
            </a:r>
            <a:r>
              <a:rPr lang="ru-RU" sz="2000" dirty="0">
                <a:latin typeface="Times New Roman"/>
                <a:cs typeface="Times New Roman"/>
              </a:rPr>
              <a:t>, который иллюстрирует передачу данных от пользователя хост-компьютера A к пользователю компьютера B. В обоих компьютерах реализована безопасность </a:t>
            </a:r>
            <a:r>
              <a:rPr lang="ru-RU" sz="2000" dirty="0" err="1">
                <a:latin typeface="Times New Roman"/>
                <a:cs typeface="Times New Roman"/>
              </a:rPr>
              <a:t>Windows</a:t>
            </a:r>
            <a:r>
              <a:rPr lang="ru-RU" sz="2000" dirty="0">
                <a:latin typeface="Times New Roman"/>
                <a:cs typeface="Times New Roman"/>
              </a:rPr>
              <a:t> IP </a:t>
            </a:r>
            <a:r>
              <a:rPr lang="ru-RU" sz="2000" dirty="0" err="1">
                <a:latin typeface="Times New Roman"/>
                <a:cs typeface="Times New Roman"/>
              </a:rPr>
              <a:t>Security</a:t>
            </a:r>
            <a:r>
              <a:rPr lang="ru-RU" sz="2000" dirty="0">
                <a:latin typeface="Times New Roman"/>
                <a:cs typeface="Times New Roman"/>
              </a:rPr>
              <a:t>.</a:t>
            </a:r>
          </a:p>
        </p:txBody>
      </p:sp>
      <p:sp>
        <p:nvSpPr>
          <p:cNvPr id="5" name="TextBox 4">
            <a:extLst>
              <a:ext uri="{FF2B5EF4-FFF2-40B4-BE49-F238E27FC236}">
                <a16:creationId xmlns:a16="http://schemas.microsoft.com/office/drawing/2014/main" id="{85C9B4AD-CC60-4FF6-9518-4E30154BE402}"/>
              </a:ext>
            </a:extLst>
          </p:cNvPr>
          <p:cNvSpPr txBox="1"/>
          <p:nvPr/>
        </p:nvSpPr>
        <p:spPr>
          <a:xfrm>
            <a:off x="6621313" y="2969464"/>
            <a:ext cx="5561162" cy="46474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i="1" dirty="0">
                <a:latin typeface="Times New Roman"/>
                <a:cs typeface="Times New Roman"/>
              </a:rPr>
              <a:t>IP </a:t>
            </a:r>
            <a:r>
              <a:rPr lang="ru-RU" sz="2000" i="1" dirty="0" err="1">
                <a:latin typeface="Times New Roman"/>
                <a:cs typeface="Times New Roman"/>
              </a:rPr>
              <a:t>Security</a:t>
            </a:r>
            <a:r>
              <a:rPr lang="ru-RU" sz="2000" i="1" dirty="0">
                <a:latin typeface="Times New Roman"/>
                <a:cs typeface="Times New Roman"/>
              </a:rPr>
              <a:t> </a:t>
            </a:r>
            <a:r>
              <a:rPr lang="ru-RU" sz="2000" i="1" dirty="0" err="1">
                <a:latin typeface="Times New Roman"/>
                <a:cs typeface="Times New Roman"/>
              </a:rPr>
              <a:t>Policy</a:t>
            </a:r>
            <a:r>
              <a:rPr lang="ru-RU" sz="2000" i="1" dirty="0">
                <a:latin typeface="Times New Roman"/>
                <a:cs typeface="Times New Roman"/>
              </a:rPr>
              <a:t> – Политика безопасности IP</a:t>
            </a:r>
            <a:endParaRPr lang="ru-RU" sz="2000" i="1"/>
          </a:p>
          <a:p>
            <a:r>
              <a:rPr lang="ru-RU" sz="2000" i="1" dirty="0" err="1">
                <a:latin typeface="Times New Roman"/>
                <a:cs typeface="Times New Roman"/>
              </a:rPr>
              <a:t>Policy</a:t>
            </a:r>
            <a:r>
              <a:rPr lang="ru-RU" sz="2000" i="1" dirty="0">
                <a:latin typeface="Times New Roman"/>
                <a:cs typeface="Times New Roman"/>
              </a:rPr>
              <a:t> </a:t>
            </a:r>
            <a:r>
              <a:rPr lang="ru-RU" sz="2000" i="1" dirty="0" err="1">
                <a:latin typeface="Times New Roman"/>
                <a:cs typeface="Times New Roman"/>
              </a:rPr>
              <a:t>Agent</a:t>
            </a:r>
            <a:r>
              <a:rPr lang="ru-RU" sz="2000" i="1" dirty="0">
                <a:latin typeface="Times New Roman"/>
                <a:cs typeface="Times New Roman"/>
              </a:rPr>
              <a:t> – Агент безопасности</a:t>
            </a:r>
          </a:p>
          <a:p>
            <a:r>
              <a:rPr lang="ru-RU" sz="2000" i="1" dirty="0">
                <a:latin typeface="Times New Roman"/>
                <a:cs typeface="Times New Roman"/>
              </a:rPr>
              <a:t>ISAKMP/</a:t>
            </a:r>
            <a:r>
              <a:rPr lang="ru-RU" sz="2000" i="1" dirty="0" err="1">
                <a:latin typeface="Times New Roman"/>
                <a:cs typeface="Times New Roman"/>
              </a:rPr>
              <a:t>Oakley</a:t>
            </a:r>
            <a:r>
              <a:rPr lang="ru-RU" sz="2000" i="1" dirty="0">
                <a:latin typeface="Times New Roman"/>
                <a:cs typeface="Times New Roman"/>
              </a:rPr>
              <a:t> </a:t>
            </a:r>
            <a:r>
              <a:rPr lang="ru-RU" sz="2000" i="1" dirty="0" err="1">
                <a:latin typeface="Times New Roman"/>
                <a:cs typeface="Times New Roman"/>
              </a:rPr>
              <a:t>Service</a:t>
            </a:r>
            <a:r>
              <a:rPr lang="ru-RU" sz="2000" i="1" dirty="0">
                <a:latin typeface="Times New Roman"/>
                <a:cs typeface="Times New Roman"/>
              </a:rPr>
              <a:t> – Служба ISAKMP/</a:t>
            </a:r>
            <a:r>
              <a:rPr lang="ru-RU" sz="2000" i="1" dirty="0" err="1">
                <a:latin typeface="Times New Roman"/>
                <a:cs typeface="Times New Roman"/>
              </a:rPr>
              <a:t>Oakley</a:t>
            </a:r>
            <a:endParaRPr lang="ru-RU" sz="2000" i="1" dirty="0">
              <a:latin typeface="Times New Roman"/>
              <a:cs typeface="Times New Roman"/>
            </a:endParaRPr>
          </a:p>
          <a:p>
            <a:r>
              <a:rPr lang="ru-RU" sz="2000" i="1" dirty="0">
                <a:latin typeface="Times New Roman"/>
                <a:cs typeface="Times New Roman"/>
              </a:rPr>
              <a:t>SA </a:t>
            </a:r>
            <a:r>
              <a:rPr lang="ru-RU" sz="2000" i="1" dirty="0" err="1">
                <a:latin typeface="Times New Roman"/>
                <a:cs typeface="Times New Roman"/>
              </a:rPr>
              <a:t>Negotiation</a:t>
            </a:r>
            <a:r>
              <a:rPr lang="ru-RU" sz="2000" i="1" dirty="0">
                <a:latin typeface="Times New Roman"/>
                <a:cs typeface="Times New Roman"/>
              </a:rPr>
              <a:t> </a:t>
            </a:r>
            <a:r>
              <a:rPr lang="ru-RU" sz="2000" i="1" dirty="0" err="1">
                <a:latin typeface="Times New Roman"/>
                <a:cs typeface="Times New Roman"/>
              </a:rPr>
              <a:t>Key</a:t>
            </a:r>
            <a:r>
              <a:rPr lang="ru-RU" sz="2000" i="1" dirty="0">
                <a:latin typeface="Times New Roman"/>
                <a:cs typeface="Times New Roman"/>
              </a:rPr>
              <a:t> </a:t>
            </a:r>
            <a:r>
              <a:rPr lang="ru-RU" sz="2000" i="1" dirty="0" err="1">
                <a:latin typeface="Times New Roman"/>
                <a:cs typeface="Times New Roman"/>
              </a:rPr>
              <a:t>Exchange</a:t>
            </a:r>
            <a:r>
              <a:rPr lang="ru-RU" sz="2000" i="1" dirty="0">
                <a:latin typeface="Times New Roman"/>
                <a:cs typeface="Times New Roman"/>
              </a:rPr>
              <a:t> – Обмен ключами при безопасных переговорах</a:t>
            </a:r>
          </a:p>
          <a:p>
            <a:r>
              <a:rPr lang="ru-RU" sz="2000" i="1" dirty="0" err="1">
                <a:latin typeface="Times New Roman"/>
                <a:cs typeface="Times New Roman"/>
              </a:rPr>
              <a:t>Application</a:t>
            </a:r>
            <a:r>
              <a:rPr lang="ru-RU" sz="2000" i="1" dirty="0">
                <a:latin typeface="Times New Roman"/>
                <a:cs typeface="Times New Roman"/>
              </a:rPr>
              <a:t> – Приложение</a:t>
            </a:r>
          </a:p>
          <a:p>
            <a:r>
              <a:rPr lang="ru-RU" sz="2000" i="1" dirty="0" err="1">
                <a:latin typeface="Times New Roman"/>
                <a:cs typeface="Times New Roman"/>
              </a:rPr>
              <a:t>Transport</a:t>
            </a:r>
            <a:r>
              <a:rPr lang="ru-RU" sz="2000" i="1" dirty="0">
                <a:latin typeface="Times New Roman"/>
                <a:cs typeface="Times New Roman"/>
              </a:rPr>
              <a:t> </a:t>
            </a:r>
            <a:r>
              <a:rPr lang="ru-RU" sz="2000" i="1" dirty="0" err="1">
                <a:latin typeface="Times New Roman"/>
                <a:cs typeface="Times New Roman"/>
              </a:rPr>
              <a:t>Layer</a:t>
            </a:r>
            <a:r>
              <a:rPr lang="ru-RU" sz="2000" i="1" dirty="0">
                <a:latin typeface="Times New Roman"/>
                <a:cs typeface="Times New Roman"/>
              </a:rPr>
              <a:t> TCP/UDP – Транспортный уровень TCP/UDP</a:t>
            </a:r>
          </a:p>
          <a:p>
            <a:r>
              <a:rPr lang="ru-RU" sz="2000" i="1" dirty="0" err="1">
                <a:latin typeface="Times New Roman"/>
                <a:cs typeface="Times New Roman"/>
              </a:rPr>
              <a:t>Internet</a:t>
            </a:r>
            <a:r>
              <a:rPr lang="ru-RU" sz="2000" i="1" dirty="0">
                <a:latin typeface="Times New Roman"/>
                <a:cs typeface="Times New Roman"/>
              </a:rPr>
              <a:t> </a:t>
            </a:r>
            <a:r>
              <a:rPr lang="ru-RU" sz="2000" i="1" dirty="0" err="1">
                <a:latin typeface="Times New Roman"/>
                <a:cs typeface="Times New Roman"/>
              </a:rPr>
              <a:t>Layer</a:t>
            </a:r>
            <a:r>
              <a:rPr lang="ru-RU" sz="2000" i="1" dirty="0">
                <a:latin typeface="Times New Roman"/>
                <a:cs typeface="Times New Roman"/>
              </a:rPr>
              <a:t> – Уровень Интернета</a:t>
            </a:r>
          </a:p>
          <a:p>
            <a:r>
              <a:rPr lang="ru-RU" sz="2000" i="1" dirty="0" err="1">
                <a:latin typeface="Times New Roman"/>
                <a:cs typeface="Times New Roman"/>
              </a:rPr>
              <a:t>Encrypted</a:t>
            </a:r>
            <a:r>
              <a:rPr lang="ru-RU" sz="2000" i="1" dirty="0">
                <a:latin typeface="Times New Roman"/>
                <a:cs typeface="Times New Roman"/>
              </a:rPr>
              <a:t> IP </a:t>
            </a:r>
            <a:r>
              <a:rPr lang="ru-RU" sz="2000" i="1" dirty="0" err="1">
                <a:latin typeface="Times New Roman"/>
                <a:cs typeface="Times New Roman"/>
              </a:rPr>
              <a:t>packets</a:t>
            </a:r>
            <a:r>
              <a:rPr lang="ru-RU" sz="2000" i="1" dirty="0">
                <a:latin typeface="Times New Roman"/>
                <a:cs typeface="Times New Roman"/>
              </a:rPr>
              <a:t> – Зашифрованные IP-пакеты</a:t>
            </a:r>
          </a:p>
          <a:p>
            <a:br>
              <a:rPr lang="en-US" dirty="0"/>
            </a:br>
            <a:endParaRPr lang="en-US" sz="2000">
              <a:latin typeface="Times New Roman"/>
              <a:cs typeface="Times New Roman"/>
            </a:endParaRPr>
          </a:p>
          <a:p>
            <a:pPr algn="l"/>
            <a:endParaRPr lang="ru-RU" dirty="0">
              <a:latin typeface="Times New Roman"/>
              <a:cs typeface="Times New Roman"/>
            </a:endParaRPr>
          </a:p>
        </p:txBody>
      </p:sp>
    </p:spTree>
    <p:extLst>
      <p:ext uri="{BB962C8B-B14F-4D97-AF65-F5344CB8AC3E}">
        <p14:creationId xmlns:p14="http://schemas.microsoft.com/office/powerpoint/2010/main" val="298074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95F67-0A85-453F-9FBF-7DBF66E3E7B5}"/>
              </a:ext>
            </a:extLst>
          </p:cNvPr>
          <p:cNvSpPr txBox="1"/>
          <p:nvPr/>
        </p:nvSpPr>
        <p:spPr>
          <a:xfrm>
            <a:off x="569343" y="4019910"/>
            <a:ext cx="11053313" cy="28315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000" dirty="0">
                <a:latin typeface="Times New Roman"/>
                <a:cs typeface="Times New Roman"/>
              </a:rPr>
              <a:t>В 1994 году Совет по архитектуре Интернет (IAB) выпустил отчёт «Безопасность архитектуры Интернет». Он посвящался в основном способам защиты от несанкционированного мониторинга, подмены пакетов и управлению потоками данных. Требовалась разработка некоторого стандарта или концепции, способной решить эту проблему. В результате, появились стандарты защищённых протоколов, в числе которых и </a:t>
            </a:r>
            <a:r>
              <a:rPr lang="ru-RU" sz="2000" dirty="0" err="1">
                <a:latin typeface="Times New Roman"/>
                <a:cs typeface="Times New Roman"/>
              </a:rPr>
              <a:t>IPsec</a:t>
            </a:r>
            <a:r>
              <a:rPr lang="ru-RU" sz="2000" dirty="0">
                <a:latin typeface="Times New Roman"/>
                <a:cs typeface="Times New Roman"/>
              </a:rPr>
              <a:t>. Первоначально он включал в себя три базовые спецификации, описанные в документах (RFC1825, 1826 и 1827), однако впоследствии рабочая группа IP </a:t>
            </a:r>
            <a:r>
              <a:rPr lang="ru-RU" sz="2000" dirty="0" err="1">
                <a:latin typeface="Times New Roman"/>
                <a:cs typeface="Times New Roman"/>
              </a:rPr>
              <a:t>Security</a:t>
            </a:r>
            <a:r>
              <a:rPr lang="ru-RU" sz="2000" dirty="0">
                <a:latin typeface="Times New Roman"/>
                <a:cs typeface="Times New Roman"/>
              </a:rPr>
              <a:t> </a:t>
            </a:r>
            <a:r>
              <a:rPr lang="ru-RU" sz="2000" dirty="0" err="1">
                <a:latin typeface="Times New Roman"/>
                <a:cs typeface="Times New Roman"/>
              </a:rPr>
              <a:t>Protocol</a:t>
            </a:r>
            <a:r>
              <a:rPr lang="ru-RU" sz="2000" dirty="0">
                <a:latin typeface="Times New Roman"/>
                <a:cs typeface="Times New Roman"/>
              </a:rPr>
              <a:t> IETF пересмотрела их и предложила новые стандарты (RFC2401 — RFC2412), используемые и в настоящее время.</a:t>
            </a:r>
          </a:p>
          <a:p>
            <a:pPr algn="l"/>
            <a:endParaRPr lang="ru-RU" dirty="0"/>
          </a:p>
        </p:txBody>
      </p:sp>
      <p:pic>
        <p:nvPicPr>
          <p:cNvPr id="3" name="Рисунок 3" descr="Изображение выглядит как человек, электроника, компьютер, мужчина&#10;&#10;Описание создано с очень высокой степенью достоверности">
            <a:extLst>
              <a:ext uri="{FF2B5EF4-FFF2-40B4-BE49-F238E27FC236}">
                <a16:creationId xmlns:a16="http://schemas.microsoft.com/office/drawing/2014/main" id="{4929C56E-3FE5-4F0B-B5C5-137B454A9A0B}"/>
              </a:ext>
            </a:extLst>
          </p:cNvPr>
          <p:cNvPicPr>
            <a:picLocks noChangeAspect="1"/>
          </p:cNvPicPr>
          <p:nvPr/>
        </p:nvPicPr>
        <p:blipFill>
          <a:blip r:embed="rId2"/>
          <a:stretch>
            <a:fillRect/>
          </a:stretch>
        </p:blipFill>
        <p:spPr>
          <a:xfrm>
            <a:off x="569343" y="559534"/>
            <a:ext cx="4454104" cy="2964102"/>
          </a:xfrm>
          <a:prstGeom prst="rect">
            <a:avLst/>
          </a:prstGeom>
        </p:spPr>
      </p:pic>
      <p:sp>
        <p:nvSpPr>
          <p:cNvPr id="5" name="TextBox 4">
            <a:extLst>
              <a:ext uri="{FF2B5EF4-FFF2-40B4-BE49-F238E27FC236}">
                <a16:creationId xmlns:a16="http://schemas.microsoft.com/office/drawing/2014/main" id="{7AFC9556-E427-4C17-8DDE-B6AF3D716536}"/>
              </a:ext>
            </a:extLst>
          </p:cNvPr>
          <p:cNvSpPr txBox="1"/>
          <p:nvPr/>
        </p:nvSpPr>
        <p:spPr>
          <a:xfrm>
            <a:off x="5456746" y="1905539"/>
            <a:ext cx="6093123"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b="1" dirty="0">
                <a:solidFill>
                  <a:srgbClr val="C00000"/>
                </a:solidFill>
              </a:rPr>
              <a:t>Как создавался </a:t>
            </a:r>
            <a:r>
              <a:rPr lang="ru-RU" sz="3600" b="1" dirty="0" err="1">
                <a:solidFill>
                  <a:srgbClr val="C00000"/>
                </a:solidFill>
              </a:rPr>
              <a:t>IPSec</a:t>
            </a:r>
            <a:r>
              <a:rPr lang="ru-RU" sz="3600" b="1" dirty="0">
                <a:solidFill>
                  <a:srgbClr val="C00000"/>
                </a:solidFill>
              </a:rPr>
              <a:t>.</a:t>
            </a:r>
          </a:p>
          <a:p>
            <a:pPr algn="l"/>
            <a:endParaRPr lang="ru-RU" dirty="0">
              <a:solidFill>
                <a:srgbClr val="C00000"/>
              </a:solidFill>
            </a:endParaRPr>
          </a:p>
        </p:txBody>
      </p:sp>
    </p:spTree>
    <p:extLst>
      <p:ext uri="{BB962C8B-B14F-4D97-AF65-F5344CB8AC3E}">
        <p14:creationId xmlns:p14="http://schemas.microsoft.com/office/powerpoint/2010/main" val="279016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4E4237CB-7079-4D80-A73E-38D98AA54576}"/>
              </a:ext>
            </a:extLst>
          </p:cNvPr>
          <p:cNvSpPr txBox="1"/>
          <p:nvPr/>
        </p:nvSpPr>
        <p:spPr>
          <a:xfrm>
            <a:off x="650669" y="629266"/>
            <a:ext cx="3330328" cy="16419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err="1">
                <a:solidFill>
                  <a:srgbClr val="C00000"/>
                </a:solidFill>
                <a:latin typeface="+mj-lt"/>
                <a:ea typeface="+mj-ea"/>
                <a:cs typeface="+mj-cs"/>
              </a:rPr>
              <a:t>Виды</a:t>
            </a:r>
            <a:r>
              <a:rPr lang="en-US" sz="3600" b="1" dirty="0">
                <a:solidFill>
                  <a:srgbClr val="C00000"/>
                </a:solidFill>
                <a:latin typeface="+mj-lt"/>
                <a:ea typeface="+mj-ea"/>
                <a:cs typeface="+mj-cs"/>
              </a:rPr>
              <a:t> </a:t>
            </a:r>
            <a:r>
              <a:rPr lang="en-US" sz="3600" b="1" dirty="0" err="1">
                <a:solidFill>
                  <a:srgbClr val="C00000"/>
                </a:solidFill>
                <a:latin typeface="+mj-lt"/>
                <a:ea typeface="+mj-ea"/>
                <a:cs typeface="+mj-cs"/>
              </a:rPr>
              <a:t>атак</a:t>
            </a:r>
          </a:p>
        </p:txBody>
      </p:sp>
      <p:pic>
        <p:nvPicPr>
          <p:cNvPr id="4" name="Рисунок 4" descr="Изображение выглядит как человек, ноутбук, мужчина, компьютер&#10;&#10;Описание создано с очень высокой степенью достоверности">
            <a:extLst>
              <a:ext uri="{FF2B5EF4-FFF2-40B4-BE49-F238E27FC236}">
                <a16:creationId xmlns:a16="http://schemas.microsoft.com/office/drawing/2014/main" id="{4D9C3172-A84B-4B08-8526-0BE285BDB6E2}"/>
              </a:ext>
            </a:extLst>
          </p:cNvPr>
          <p:cNvPicPr>
            <a:picLocks noChangeAspect="1"/>
          </p:cNvPicPr>
          <p:nvPr/>
        </p:nvPicPr>
        <p:blipFill rotWithShape="1">
          <a:blip r:embed="rId7"/>
          <a:srcRect r="26415" b="-1"/>
          <a:stretch/>
        </p:blipFill>
        <p:spPr>
          <a:xfrm>
            <a:off x="4634680" y="10"/>
            <a:ext cx="7560130" cy="6857990"/>
          </a:xfrm>
          <a:prstGeom prst="rect">
            <a:avLst/>
          </a:prstGeom>
        </p:spPr>
      </p:pic>
      <p:sp>
        <p:nvSpPr>
          <p:cNvPr id="21" name="Rectangle 2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2E2EFFE-48E3-4344-9112-ACD18D2F26FC}"/>
              </a:ext>
            </a:extLst>
          </p:cNvPr>
          <p:cNvSpPr txBox="1"/>
          <p:nvPr/>
        </p:nvSpPr>
        <p:spPr>
          <a:xfrm>
            <a:off x="75574" y="1906438"/>
            <a:ext cx="6651496" cy="38387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Сниффер</a:t>
            </a:r>
            <a:r>
              <a:rPr lang="en-US" sz="2000" dirty="0">
                <a:latin typeface="+mj-lt"/>
                <a:ea typeface="+mj-ea"/>
                <a:cs typeface="+mj-cs"/>
              </a:rPr>
              <a:t> </a:t>
            </a:r>
            <a:r>
              <a:rPr lang="en-US" sz="2000" dirty="0" err="1">
                <a:latin typeface="+mj-lt"/>
                <a:ea typeface="+mj-ea"/>
                <a:cs typeface="+mj-cs"/>
              </a:rPr>
              <a:t>пакетов</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IP-</a:t>
            </a:r>
            <a:r>
              <a:rPr lang="en-US" sz="2000" dirty="0" err="1">
                <a:latin typeface="+mj-lt"/>
                <a:ea typeface="+mj-ea"/>
                <a:cs typeface="+mj-cs"/>
              </a:rPr>
              <a:t>спуфинг</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Отказ</a:t>
            </a:r>
            <a:r>
              <a:rPr lang="en-US" sz="2000" dirty="0">
                <a:latin typeface="+mj-lt"/>
                <a:ea typeface="+mj-ea"/>
                <a:cs typeface="+mj-cs"/>
              </a:rPr>
              <a:t> в </a:t>
            </a:r>
            <a:r>
              <a:rPr lang="en-US" sz="2000" dirty="0" err="1">
                <a:latin typeface="+mj-lt"/>
                <a:ea typeface="+mj-ea"/>
                <a:cs typeface="+mj-cs"/>
              </a:rPr>
              <a:t>обслуживании</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Парольные</a:t>
            </a:r>
            <a:r>
              <a:rPr lang="en-US" sz="2000" dirty="0">
                <a:latin typeface="+mj-lt"/>
                <a:ea typeface="+mj-ea"/>
                <a:cs typeface="+mj-cs"/>
              </a:rPr>
              <a:t> </a:t>
            </a:r>
            <a:r>
              <a:rPr lang="en-US" sz="2000" dirty="0" err="1">
                <a:latin typeface="+mj-lt"/>
                <a:ea typeface="+mj-ea"/>
                <a:cs typeface="+mj-cs"/>
              </a:rPr>
              <a:t>атаки</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Атаки</a:t>
            </a:r>
            <a:r>
              <a:rPr lang="en-US" sz="2000" dirty="0">
                <a:latin typeface="+mj-lt"/>
                <a:ea typeface="+mj-ea"/>
                <a:cs typeface="+mj-cs"/>
              </a:rPr>
              <a:t> </a:t>
            </a:r>
            <a:r>
              <a:rPr lang="en-US" sz="2000" dirty="0" err="1">
                <a:latin typeface="+mj-lt"/>
                <a:ea typeface="+mj-ea"/>
                <a:cs typeface="+mj-cs"/>
              </a:rPr>
              <a:t>типа</a:t>
            </a:r>
            <a:r>
              <a:rPr lang="en-US" sz="2000" dirty="0">
                <a:latin typeface="+mj-lt"/>
                <a:ea typeface="+mj-ea"/>
                <a:cs typeface="+mj-cs"/>
              </a:rPr>
              <a:t> Man-in-the-Middle</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Атаки</a:t>
            </a:r>
            <a:r>
              <a:rPr lang="en-US" sz="2000" dirty="0">
                <a:latin typeface="+mj-lt"/>
                <a:ea typeface="+mj-ea"/>
                <a:cs typeface="+mj-cs"/>
              </a:rPr>
              <a:t> </a:t>
            </a:r>
            <a:r>
              <a:rPr lang="en-US" sz="2000" dirty="0" err="1">
                <a:latin typeface="+mj-lt"/>
                <a:ea typeface="+mj-ea"/>
                <a:cs typeface="+mj-cs"/>
              </a:rPr>
              <a:t>на</a:t>
            </a:r>
            <a:r>
              <a:rPr lang="en-US" sz="2000" dirty="0">
                <a:latin typeface="+mj-lt"/>
                <a:ea typeface="+mj-ea"/>
                <a:cs typeface="+mj-cs"/>
              </a:rPr>
              <a:t> </a:t>
            </a:r>
            <a:r>
              <a:rPr lang="en-US" sz="2000" dirty="0" err="1">
                <a:latin typeface="+mj-lt"/>
                <a:ea typeface="+mj-ea"/>
                <a:cs typeface="+mj-cs"/>
              </a:rPr>
              <a:t>уровне</a:t>
            </a:r>
            <a:r>
              <a:rPr lang="en-US" sz="2000" dirty="0">
                <a:latin typeface="+mj-lt"/>
                <a:ea typeface="+mj-ea"/>
                <a:cs typeface="+mj-cs"/>
              </a:rPr>
              <a:t> </a:t>
            </a:r>
            <a:r>
              <a:rPr lang="en-US" sz="2000" dirty="0" err="1">
                <a:latin typeface="+mj-lt"/>
                <a:ea typeface="+mj-ea"/>
                <a:cs typeface="+mj-cs"/>
              </a:rPr>
              <a:t>приложений</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Сетевая</a:t>
            </a:r>
            <a:r>
              <a:rPr lang="en-US" sz="2000" dirty="0">
                <a:latin typeface="+mj-lt"/>
                <a:ea typeface="+mj-ea"/>
                <a:cs typeface="+mj-cs"/>
              </a:rPr>
              <a:t> </a:t>
            </a:r>
            <a:r>
              <a:rPr lang="en-US" sz="2000" dirty="0" err="1">
                <a:latin typeface="+mj-lt"/>
                <a:ea typeface="+mj-ea"/>
                <a:cs typeface="+mj-cs"/>
              </a:rPr>
              <a:t>разведка</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Злоупотребление</a:t>
            </a:r>
            <a:r>
              <a:rPr lang="en-US" sz="2000" dirty="0">
                <a:latin typeface="+mj-lt"/>
                <a:ea typeface="+mj-ea"/>
                <a:cs typeface="+mj-cs"/>
              </a:rPr>
              <a:t> </a:t>
            </a:r>
            <a:r>
              <a:rPr lang="en-US" sz="2000" dirty="0" err="1">
                <a:latin typeface="+mj-lt"/>
                <a:ea typeface="+mj-ea"/>
                <a:cs typeface="+mj-cs"/>
              </a:rPr>
              <a:t>доверием</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Вирусы</a:t>
            </a:r>
            <a:r>
              <a:rPr lang="en-US" sz="2000" dirty="0">
                <a:latin typeface="+mj-lt"/>
                <a:ea typeface="+mj-ea"/>
                <a:cs typeface="+mj-cs"/>
              </a:rPr>
              <a:t> и </a:t>
            </a:r>
            <a:r>
              <a:rPr lang="en-US" sz="2000" dirty="0" err="1">
                <a:latin typeface="+mj-lt"/>
                <a:ea typeface="+mj-ea"/>
                <a:cs typeface="+mj-cs"/>
              </a:rPr>
              <a:t>приложения</a:t>
            </a:r>
            <a:r>
              <a:rPr lang="en-US" sz="2000" dirty="0">
                <a:latin typeface="+mj-lt"/>
                <a:ea typeface="+mj-ea"/>
                <a:cs typeface="+mj-cs"/>
              </a:rPr>
              <a:t> </a:t>
            </a:r>
            <a:r>
              <a:rPr lang="en-US" sz="2000" dirty="0" err="1">
                <a:latin typeface="+mj-lt"/>
                <a:ea typeface="+mj-ea"/>
                <a:cs typeface="+mj-cs"/>
              </a:rPr>
              <a:t>типа</a:t>
            </a:r>
            <a:r>
              <a:rPr lang="en-US" sz="2000" dirty="0">
                <a:latin typeface="+mj-lt"/>
                <a:ea typeface="+mj-ea"/>
                <a:cs typeface="+mj-cs"/>
              </a:rPr>
              <a:t> «</a:t>
            </a:r>
            <a:r>
              <a:rPr lang="en-US" sz="2000" dirty="0" err="1">
                <a:latin typeface="+mj-lt"/>
                <a:ea typeface="+mj-ea"/>
                <a:cs typeface="+mj-cs"/>
              </a:rPr>
              <a:t>троянский</a:t>
            </a:r>
            <a:r>
              <a:rPr lang="en-US" sz="2000" dirty="0">
                <a:latin typeface="+mj-lt"/>
                <a:ea typeface="+mj-ea"/>
                <a:cs typeface="+mj-cs"/>
              </a:rPr>
              <a:t> </a:t>
            </a:r>
            <a:r>
              <a:rPr lang="en-US" sz="2000" dirty="0" err="1">
                <a:latin typeface="+mj-lt"/>
                <a:ea typeface="+mj-ea"/>
                <a:cs typeface="+mj-cs"/>
              </a:rPr>
              <a:t>конь</a:t>
            </a:r>
            <a:r>
              <a:rPr lang="en-US" sz="2000" dirty="0">
                <a:latin typeface="+mj-lt"/>
                <a:ea typeface="+mj-ea"/>
                <a:cs typeface="+mj-cs"/>
              </a:rPr>
              <a:t>»</a:t>
            </a:r>
          </a:p>
          <a:p>
            <a:pPr defTabSz="457200">
              <a:lnSpc>
                <a:spcPct val="90000"/>
              </a:lnSpc>
              <a:spcBef>
                <a:spcPts val="1000"/>
              </a:spcBef>
              <a:buClr>
                <a:schemeClr val="bg2">
                  <a:lumMod val="40000"/>
                  <a:lumOff val="60000"/>
                </a:schemeClr>
              </a:buClr>
              <a:buSzPct val="80000"/>
              <a:buFont typeface="Wingdings 3" charset="2"/>
              <a:buChar char=""/>
            </a:pPr>
            <a:endParaRPr lang="en-US" sz="20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20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2000" dirty="0">
              <a:latin typeface="+mj-lt"/>
              <a:ea typeface="+mj-ea"/>
              <a:cs typeface="+mj-cs"/>
            </a:endParaRPr>
          </a:p>
        </p:txBody>
      </p:sp>
    </p:spTree>
    <p:extLst>
      <p:ext uri="{BB962C8B-B14F-4D97-AF65-F5344CB8AC3E}">
        <p14:creationId xmlns:p14="http://schemas.microsoft.com/office/powerpoint/2010/main" val="314616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325FC-9C27-45AB-B564-579219CBCC03}"/>
              </a:ext>
            </a:extLst>
          </p:cNvPr>
          <p:cNvSpPr txBox="1"/>
          <p:nvPr/>
        </p:nvSpPr>
        <p:spPr>
          <a:xfrm>
            <a:off x="296174" y="454325"/>
            <a:ext cx="11455878" cy="67095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i="1" u="sng" dirty="0">
                <a:solidFill>
                  <a:srgbClr val="C00000"/>
                </a:solidFill>
                <a:latin typeface="Times New Roman"/>
                <a:cs typeface="Times New Roman"/>
              </a:rPr>
              <a:t>Отказ в обслуживании</a:t>
            </a:r>
          </a:p>
          <a:p>
            <a:pPr algn="just"/>
            <a:endParaRPr lang="ru-RU" sz="2400" i="1" dirty="0">
              <a:latin typeface="Times New Roman"/>
              <a:cs typeface="Times New Roman"/>
            </a:endParaRPr>
          </a:p>
          <a:p>
            <a:r>
              <a:rPr lang="ru-RU" sz="2400" dirty="0" err="1">
                <a:latin typeface="Times New Roman"/>
                <a:cs typeface="Times New Roman"/>
              </a:rPr>
              <a:t>Denial</a:t>
            </a:r>
            <a:r>
              <a:rPr lang="ru-RU" sz="2400" dirty="0">
                <a:latin typeface="Times New Roman"/>
                <a:cs typeface="Times New Roman"/>
              </a:rPr>
              <a:t> </a:t>
            </a:r>
            <a:r>
              <a:rPr lang="ru-RU" sz="2400" dirty="0" err="1">
                <a:latin typeface="Times New Roman"/>
                <a:cs typeface="Times New Roman"/>
              </a:rPr>
              <a:t>of</a:t>
            </a:r>
            <a:r>
              <a:rPr lang="ru-RU" sz="2400" dirty="0">
                <a:latin typeface="Times New Roman"/>
                <a:cs typeface="Times New Roman"/>
              </a:rPr>
              <a:t> </a:t>
            </a:r>
            <a:r>
              <a:rPr lang="ru-RU" sz="2400" dirty="0" err="1">
                <a:latin typeface="Times New Roman"/>
                <a:cs typeface="Times New Roman"/>
              </a:rPr>
              <a:t>Service</a:t>
            </a:r>
            <a:r>
              <a:rPr lang="ru-RU" sz="2400" dirty="0">
                <a:latin typeface="Times New Roman"/>
                <a:cs typeface="Times New Roman"/>
              </a:rPr>
              <a:t> (</a:t>
            </a:r>
            <a:r>
              <a:rPr lang="ru-RU" sz="2400" dirty="0" err="1">
                <a:latin typeface="Times New Roman"/>
                <a:cs typeface="Times New Roman"/>
              </a:rPr>
              <a:t>DoS</a:t>
            </a:r>
            <a:r>
              <a:rPr lang="ru-RU" sz="2400" dirty="0">
                <a:latin typeface="Times New Roman"/>
                <a:cs typeface="Times New Roman"/>
              </a:rPr>
              <a:t>), без сомнения, является наиболее известной формой хакерских атак. Кроме того, против атак такого типа труднее всего создать стопроцентную защиту.</a:t>
            </a:r>
          </a:p>
          <a:p>
            <a:pPr algn="just"/>
            <a:r>
              <a:rPr lang="ru-RU" sz="2400" dirty="0">
                <a:latin typeface="Times New Roman"/>
                <a:cs typeface="Times New Roman"/>
              </a:rPr>
              <a:t>Среди хакеров атаки </a:t>
            </a:r>
            <a:r>
              <a:rPr lang="ru-RU" sz="2400" dirty="0" err="1">
                <a:latin typeface="Times New Roman"/>
                <a:cs typeface="Times New Roman"/>
              </a:rPr>
              <a:t>DoS</a:t>
            </a:r>
            <a:r>
              <a:rPr lang="ru-RU" sz="2400" dirty="0">
                <a:latin typeface="Times New Roman"/>
                <a:cs typeface="Times New Roman"/>
              </a:rPr>
              <a:t> считаются детской забавой, поскольку для организации </a:t>
            </a:r>
            <a:r>
              <a:rPr lang="ru-RU" sz="2400" dirty="0" err="1">
                <a:latin typeface="Times New Roman"/>
                <a:cs typeface="Times New Roman"/>
              </a:rPr>
              <a:t>DoS</a:t>
            </a:r>
            <a:r>
              <a:rPr lang="ru-RU" sz="2400" dirty="0">
                <a:latin typeface="Times New Roman"/>
                <a:cs typeface="Times New Roman"/>
              </a:rPr>
              <a:t> требуется минимум знаний и умений. Тем не менее именно простота реализации и огромные масштабы причиняемого вреда привлекают к </a:t>
            </a:r>
            <a:r>
              <a:rPr lang="ru-RU" sz="2400" dirty="0" err="1">
                <a:latin typeface="Times New Roman"/>
                <a:cs typeface="Times New Roman"/>
              </a:rPr>
              <a:t>DoS</a:t>
            </a:r>
            <a:r>
              <a:rPr lang="ru-RU" sz="2400" dirty="0">
                <a:latin typeface="Times New Roman"/>
                <a:cs typeface="Times New Roman"/>
              </a:rPr>
              <a:t> пристальное внимание администраторов, отвечающих за сетевую безопасность.</a:t>
            </a:r>
            <a:endParaRPr lang="ru-RU">
              <a:latin typeface="Times New Roman"/>
              <a:cs typeface="Times New Roman"/>
            </a:endParaRPr>
          </a:p>
          <a:p>
            <a:pPr algn="just"/>
            <a:endParaRPr lang="ru-RU" sz="2400" dirty="0">
              <a:latin typeface="Times New Roman"/>
              <a:cs typeface="Times New Roman"/>
            </a:endParaRPr>
          </a:p>
          <a:p>
            <a:pPr algn="just"/>
            <a:r>
              <a:rPr lang="ru-RU" sz="2400" dirty="0">
                <a:latin typeface="Times New Roman"/>
                <a:cs typeface="Times New Roman"/>
              </a:rPr>
              <a:t>В случае использования некоторых серверных приложений (таких как </a:t>
            </a:r>
            <a:r>
              <a:rPr lang="ru-RU" sz="2400" dirty="0" err="1">
                <a:latin typeface="Times New Roman"/>
                <a:cs typeface="Times New Roman"/>
              </a:rPr>
              <a:t>Web</a:t>
            </a:r>
            <a:r>
              <a:rPr lang="ru-RU" sz="2400" dirty="0">
                <a:latin typeface="Times New Roman"/>
                <a:cs typeface="Times New Roman"/>
              </a:rPr>
              <a:t>-сервер или FTP-сервер) атаки </a:t>
            </a:r>
            <a:r>
              <a:rPr lang="ru-RU" sz="2400" dirty="0" err="1">
                <a:latin typeface="Times New Roman"/>
                <a:cs typeface="Times New Roman"/>
              </a:rPr>
              <a:t>DoS</a:t>
            </a:r>
            <a:r>
              <a:rPr lang="ru-RU" sz="2400" dirty="0">
                <a:latin typeface="Times New Roman"/>
                <a:cs typeface="Times New Roman"/>
              </a:rPr>
              <a:t> могут заключаться в том, чтобы занять все соединения, доступные для этих приложений, и держать их в занятом состоянии, не допуская обслуживания рядовых пользователей. В ходе атак </a:t>
            </a:r>
            <a:r>
              <a:rPr lang="ru-RU" sz="2400" dirty="0" err="1">
                <a:latin typeface="Times New Roman"/>
                <a:cs typeface="Times New Roman"/>
              </a:rPr>
              <a:t>DoS</a:t>
            </a:r>
            <a:r>
              <a:rPr lang="ru-RU" sz="2400" dirty="0">
                <a:latin typeface="Times New Roman"/>
                <a:cs typeface="Times New Roman"/>
              </a:rPr>
              <a:t> могут использоваться обычные Интернет-протоколы, такие как TCP и ICMP (</a:t>
            </a:r>
            <a:r>
              <a:rPr lang="ru-RU" sz="2400" dirty="0" err="1">
                <a:latin typeface="Times New Roman"/>
                <a:cs typeface="Times New Roman"/>
              </a:rPr>
              <a:t>Internet</a:t>
            </a:r>
            <a:r>
              <a:rPr lang="ru-RU" sz="2400" dirty="0">
                <a:latin typeface="Times New Roman"/>
                <a:cs typeface="Times New Roman"/>
              </a:rPr>
              <a:t> </a:t>
            </a:r>
            <a:r>
              <a:rPr lang="ru-RU" sz="2400" dirty="0" err="1">
                <a:latin typeface="Times New Roman"/>
                <a:cs typeface="Times New Roman"/>
              </a:rPr>
              <a:t>Control</a:t>
            </a:r>
            <a:r>
              <a:rPr lang="ru-RU" sz="2400" dirty="0">
                <a:latin typeface="Times New Roman"/>
                <a:cs typeface="Times New Roman"/>
              </a:rPr>
              <a:t> </a:t>
            </a:r>
            <a:r>
              <a:rPr lang="ru-RU" sz="2400" dirty="0" err="1">
                <a:latin typeface="Times New Roman"/>
                <a:cs typeface="Times New Roman"/>
              </a:rPr>
              <a:t>Message</a:t>
            </a:r>
            <a:r>
              <a:rPr lang="ru-RU" sz="2400" dirty="0">
                <a:latin typeface="Times New Roman"/>
                <a:cs typeface="Times New Roman"/>
              </a:rPr>
              <a:t> </a:t>
            </a:r>
            <a:r>
              <a:rPr lang="ru-RU" sz="2400" dirty="0" err="1">
                <a:latin typeface="Times New Roman"/>
                <a:cs typeface="Times New Roman"/>
              </a:rPr>
              <a:t>Protocol</a:t>
            </a:r>
            <a:r>
              <a:rPr lang="ru-RU" sz="2400" dirty="0">
                <a:latin typeface="Times New Roman"/>
                <a:cs typeface="Times New Roman"/>
              </a:rPr>
              <a:t>).</a:t>
            </a:r>
            <a:endParaRPr lang="ru-RU">
              <a:latin typeface="Times New Roman"/>
              <a:cs typeface="Times New Roman"/>
            </a:endParaRPr>
          </a:p>
          <a:p>
            <a:pPr algn="just"/>
            <a:endParaRPr lang="ru-RU" sz="2400" dirty="0">
              <a:latin typeface="Times New Roman"/>
              <a:cs typeface="Times New Roman"/>
            </a:endParaRPr>
          </a:p>
          <a:p>
            <a:endParaRPr lang="ru-RU" dirty="0">
              <a:latin typeface="Times New Roman"/>
              <a:cs typeface="Times New Roman"/>
            </a:endParaRPr>
          </a:p>
        </p:txBody>
      </p:sp>
    </p:spTree>
    <p:extLst>
      <p:ext uri="{BB962C8B-B14F-4D97-AF65-F5344CB8AC3E}">
        <p14:creationId xmlns:p14="http://schemas.microsoft.com/office/powerpoint/2010/main" val="64499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8FAE0-17F8-40FC-9A09-939F7D655E8F}"/>
              </a:ext>
            </a:extLst>
          </p:cNvPr>
          <p:cNvSpPr txBox="1"/>
          <p:nvPr/>
        </p:nvSpPr>
        <p:spPr>
          <a:xfrm>
            <a:off x="439948" y="396815"/>
            <a:ext cx="3950898" cy="8002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i="1" u="sng" dirty="0">
                <a:solidFill>
                  <a:srgbClr val="C00000"/>
                </a:solidFill>
                <a:latin typeface="Times New Roman"/>
                <a:cs typeface="Times New Roman"/>
              </a:rPr>
              <a:t>Парольные атаки</a:t>
            </a:r>
            <a:endParaRPr lang="ru-RU" sz="2800" u="sng" dirty="0">
              <a:solidFill>
                <a:srgbClr val="C00000"/>
              </a:solidFill>
              <a:latin typeface="Times New Roman"/>
              <a:cs typeface="Times New Roman"/>
            </a:endParaRPr>
          </a:p>
          <a:p>
            <a:pPr algn="l"/>
            <a:endParaRPr lang="ru-RU" dirty="0"/>
          </a:p>
        </p:txBody>
      </p:sp>
      <p:sp>
        <p:nvSpPr>
          <p:cNvPr id="3" name="TextBox 2">
            <a:extLst>
              <a:ext uri="{FF2B5EF4-FFF2-40B4-BE49-F238E27FC236}">
                <a16:creationId xmlns:a16="http://schemas.microsoft.com/office/drawing/2014/main" id="{04C093AD-6B2B-4445-BE03-5E0439A8F045}"/>
              </a:ext>
            </a:extLst>
          </p:cNvPr>
          <p:cNvSpPr txBox="1"/>
          <p:nvPr/>
        </p:nvSpPr>
        <p:spPr>
          <a:xfrm>
            <a:off x="195532" y="1115684"/>
            <a:ext cx="11743425" cy="64633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latin typeface="Times New Roman"/>
                <a:cs typeface="Times New Roman"/>
              </a:rPr>
              <a:t>Хакеры могут проводить парольные атаки с помощью целого ряда методов, таких как простой перебор (</a:t>
            </a:r>
            <a:r>
              <a:rPr lang="ru-RU" sz="2400" dirty="0" err="1">
                <a:latin typeface="Times New Roman"/>
                <a:cs typeface="Times New Roman"/>
              </a:rPr>
              <a:t>brute</a:t>
            </a:r>
            <a:r>
              <a:rPr lang="ru-RU" sz="2400" dirty="0">
                <a:latin typeface="Times New Roman"/>
                <a:cs typeface="Times New Roman"/>
              </a:rPr>
              <a:t> </a:t>
            </a:r>
            <a:r>
              <a:rPr lang="ru-RU" sz="2400" dirty="0" err="1">
                <a:latin typeface="Times New Roman"/>
                <a:cs typeface="Times New Roman"/>
              </a:rPr>
              <a:t>force</a:t>
            </a:r>
            <a:r>
              <a:rPr lang="ru-RU" sz="2400" dirty="0">
                <a:latin typeface="Times New Roman"/>
                <a:cs typeface="Times New Roman"/>
              </a:rPr>
              <a:t> </a:t>
            </a:r>
            <a:r>
              <a:rPr lang="ru-RU" sz="2400" dirty="0" err="1">
                <a:latin typeface="Times New Roman"/>
                <a:cs typeface="Times New Roman"/>
              </a:rPr>
              <a:t>attack</a:t>
            </a:r>
            <a:r>
              <a:rPr lang="ru-RU" sz="2400" dirty="0">
                <a:latin typeface="Times New Roman"/>
                <a:cs typeface="Times New Roman"/>
              </a:rPr>
              <a:t>), троянский конь, IP-</a:t>
            </a:r>
            <a:r>
              <a:rPr lang="ru-RU" sz="2400" dirty="0" err="1">
                <a:latin typeface="Times New Roman"/>
                <a:cs typeface="Times New Roman"/>
              </a:rPr>
              <a:t>спуфинг</a:t>
            </a:r>
            <a:r>
              <a:rPr lang="ru-RU" sz="2400" dirty="0">
                <a:latin typeface="Times New Roman"/>
                <a:cs typeface="Times New Roman"/>
              </a:rPr>
              <a:t> и </a:t>
            </a:r>
            <a:r>
              <a:rPr lang="ru-RU" sz="2400" dirty="0" err="1">
                <a:latin typeface="Times New Roman"/>
                <a:cs typeface="Times New Roman"/>
              </a:rPr>
              <a:t>сниффинг</a:t>
            </a:r>
            <a:r>
              <a:rPr lang="ru-RU" sz="2400" dirty="0">
                <a:latin typeface="Times New Roman"/>
                <a:cs typeface="Times New Roman"/>
              </a:rPr>
              <a:t> пакетов. Хотя логин и пароль зачастую можно получить при помощи IP-</a:t>
            </a:r>
            <a:r>
              <a:rPr lang="ru-RU" sz="2400" dirty="0" err="1">
                <a:latin typeface="Times New Roman"/>
                <a:cs typeface="Times New Roman"/>
              </a:rPr>
              <a:t>спуфинга</a:t>
            </a:r>
            <a:r>
              <a:rPr lang="ru-RU" sz="2400" dirty="0">
                <a:latin typeface="Times New Roman"/>
                <a:cs typeface="Times New Roman"/>
              </a:rPr>
              <a:t> и </a:t>
            </a:r>
            <a:r>
              <a:rPr lang="ru-RU" sz="2400" dirty="0" err="1">
                <a:latin typeface="Times New Roman"/>
                <a:cs typeface="Times New Roman"/>
              </a:rPr>
              <a:t>сниффинга</a:t>
            </a:r>
            <a:r>
              <a:rPr lang="ru-RU" sz="2400" dirty="0">
                <a:latin typeface="Times New Roman"/>
                <a:cs typeface="Times New Roman"/>
              </a:rPr>
              <a:t> пакетов, хакеры нередко пытаются подобрать пароль и логин, используя для этого многочисленные попытки доступа. Такой подход носит название простого перебора (</a:t>
            </a:r>
            <a:r>
              <a:rPr lang="ru-RU" sz="2400" dirty="0" err="1">
                <a:latin typeface="Times New Roman"/>
                <a:cs typeface="Times New Roman"/>
              </a:rPr>
              <a:t>brute</a:t>
            </a:r>
            <a:r>
              <a:rPr lang="ru-RU" sz="2400" dirty="0">
                <a:latin typeface="Times New Roman"/>
                <a:cs typeface="Times New Roman"/>
              </a:rPr>
              <a:t> </a:t>
            </a:r>
            <a:r>
              <a:rPr lang="ru-RU" sz="2400" dirty="0" err="1">
                <a:latin typeface="Times New Roman"/>
                <a:cs typeface="Times New Roman"/>
              </a:rPr>
              <a:t>force</a:t>
            </a:r>
            <a:r>
              <a:rPr lang="ru-RU" sz="2400" dirty="0">
                <a:latin typeface="Times New Roman"/>
                <a:cs typeface="Times New Roman"/>
              </a:rPr>
              <a:t> </a:t>
            </a:r>
            <a:r>
              <a:rPr lang="ru-RU" sz="2400" dirty="0" err="1">
                <a:latin typeface="Times New Roman"/>
                <a:cs typeface="Times New Roman"/>
              </a:rPr>
              <a:t>attack</a:t>
            </a:r>
            <a:r>
              <a:rPr lang="ru-RU" sz="2400" dirty="0">
                <a:latin typeface="Times New Roman"/>
                <a:cs typeface="Times New Roman"/>
              </a:rPr>
              <a:t>).</a:t>
            </a:r>
          </a:p>
          <a:p>
            <a:pPr algn="just"/>
            <a:endParaRPr lang="ru-RU" sz="2400" dirty="0">
              <a:latin typeface="Times New Roman"/>
              <a:cs typeface="Times New Roman"/>
            </a:endParaRPr>
          </a:p>
          <a:p>
            <a:pPr algn="just"/>
            <a:r>
              <a:rPr lang="ru-RU" sz="2400" dirty="0">
                <a:latin typeface="Times New Roman"/>
                <a:cs typeface="Times New Roman"/>
              </a:rPr>
              <a:t>Часто для такой атаки используется специальная программа, которая пытается получить доступ к ресурсу общего пользования (например, к серверу). Если в результате хакеру предоставляется доступ к ресурсам, то он получает его на правах обычного пользователя, пароль которого был подобран.</a:t>
            </a:r>
          </a:p>
          <a:p>
            <a:pPr algn="just"/>
            <a:endParaRPr lang="ru-RU" sz="2400" dirty="0">
              <a:latin typeface="Times New Roman"/>
              <a:cs typeface="Times New Roman"/>
            </a:endParaRPr>
          </a:p>
          <a:p>
            <a:pPr algn="just"/>
            <a:r>
              <a:rPr lang="ru-RU" sz="2400" dirty="0">
                <a:latin typeface="Times New Roman"/>
                <a:cs typeface="Times New Roman"/>
              </a:rPr>
              <a:t>Если этот пользователь имеет значительные привилегии доступа, хакер может создать себе «проход» для будущего доступа, который будет действовать, даже если пользователь изменит свои пароль и логин.</a:t>
            </a:r>
          </a:p>
          <a:p>
            <a:br>
              <a:rPr lang="en-US" dirty="0"/>
            </a:br>
            <a:endParaRPr lang="en-US" dirty="0"/>
          </a:p>
          <a:p>
            <a:pPr algn="l"/>
            <a:endParaRPr lang="ru-RU" dirty="0"/>
          </a:p>
        </p:txBody>
      </p:sp>
    </p:spTree>
    <p:extLst>
      <p:ext uri="{BB962C8B-B14F-4D97-AF65-F5344CB8AC3E}">
        <p14:creationId xmlns:p14="http://schemas.microsoft.com/office/powerpoint/2010/main" val="4188782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Широкоэкранный</PresentationFormat>
  <Paragraphs>0</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Ион</vt:lpstr>
      <vt:lpstr>IPSEC</vt:lpstr>
      <vt:lpstr>Internet Protocol Security (IPSec) называют в стандартах Internet системой.   IPSec — это согласованный набор открытых стандартов, который может быть дополнен новыми протоколами, алгоритмами и функциями. </vt:lpstr>
      <vt:lpstr>Основное назначение протоколов IPSec — обеспечение безопасной передачи данных по сетям IP.  Применение IPSec гарантирует: целостность, т. е. что данные при передаче не были искажены, потеряны или продублированы; аутентичность, т. е. что данные были переданы тем отправителем, который доказал, что он тот, за кого себя выдает; конфиденциальность, т. е. что данные передаются в форме, предотвращающей их несанкционированный просмотр.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
  <cp:lastModifiedBy/>
  <cp:revision>477</cp:revision>
  <dcterms:created xsi:type="dcterms:W3CDTF">2012-07-30T23:42:41Z</dcterms:created>
  <dcterms:modified xsi:type="dcterms:W3CDTF">2019-03-21T12:42:38Z</dcterms:modified>
</cp:coreProperties>
</file>